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60" r:id="rId5"/>
    <p:sldMasterId id="2147483694" r:id="rId6"/>
  </p:sldMasterIdLst>
  <p:notesMasterIdLst>
    <p:notesMasterId r:id="rId25"/>
  </p:notesMasterIdLst>
  <p:sldIdLst>
    <p:sldId id="911" r:id="rId7"/>
    <p:sldId id="286" r:id="rId8"/>
    <p:sldId id="869" r:id="rId9"/>
    <p:sldId id="2147469656" r:id="rId10"/>
    <p:sldId id="799" r:id="rId11"/>
    <p:sldId id="273" r:id="rId12"/>
    <p:sldId id="296" r:id="rId13"/>
    <p:sldId id="301" r:id="rId14"/>
    <p:sldId id="902" r:id="rId15"/>
    <p:sldId id="2147469659" r:id="rId16"/>
    <p:sldId id="2147469660" r:id="rId17"/>
    <p:sldId id="2147469662" r:id="rId18"/>
    <p:sldId id="912" r:id="rId19"/>
    <p:sldId id="285" r:id="rId20"/>
    <p:sldId id="294" r:id="rId21"/>
    <p:sldId id="295" r:id="rId22"/>
    <p:sldId id="2147469664" r:id="rId23"/>
    <p:sldId id="263" r:id="rId24"/>
  </p:sldIdLst>
  <p:sldSz cx="100584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EA022-54E1-CBF2-A7E4-D0C545F30FF3}" name="Bunte, Kara" initials="KB" userId="S::kara.bunte@redcross.org::a8c35118-e84f-4936-9628-cee33c4d6bc0" providerId="AD"/>
  <p188:author id="{1ED57945-5A62-608B-87D3-22A1F6B1E2A8}" name="Held, Jaclyn N" initials="HJN" userId="S::Jaclyn.Held@redcross.org::a3023b0c-ca02-4aab-972c-90dc18ed5827" providerId="AD"/>
  <p188:author id="{3D947D6F-6305-0235-9E30-31A6F516ADAC}" name="Lauren Bentley" initials="LB" userId="20a072444d8449a9" providerId="Windows Live"/>
  <p188:author id="{123FB28B-B62F-7309-9257-E3740BDE2614}" name="Bentley, Lauren" initials="BL" userId="S::lauren.bentley@redcross.org::64542b1c-9272-44d0-8a4c-e24c6bc32154" providerId="AD"/>
  <p188:author id="{303967AE-325C-2B98-1E1E-7D007BCA7FF4}" name="Smolen, Dyana" initials="SD" userId="S::dyana.smolen@redcross.org::331e015b-e05a-4043-bfd8-759c4ceb3f6a" providerId="AD"/>
  <p188:author id="{8F87FBCE-F180-D152-6C04-BBCA21A1A74B}" name="Long, Jodi" initials="LJ" userId="S::jodi.long@redcross.org::e530ea39-c8b8-47e7-8edf-c927ee5d3ae3" providerId="AD"/>
  <p188:author id="{79BDC0D7-0EB7-2236-17C7-461CE90BE266}" name="Robert Miller" initials="" userId="825c53ea5ab960b8" providerId="Windows Live"/>
  <p188:author id="{2F452EE4-ED6A-2660-9A19-263587AE2F73}" name="Putt, Kira" initials="PK" userId="S::kira.putt@redcross.org::d6f6b38c-1188-497b-86f2-e7b7e4a544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0"/>
    <a:srgbClr val="D7D7D8"/>
    <a:srgbClr val="ED1B2E"/>
    <a:srgbClr val="000000"/>
    <a:srgbClr val="F4343B"/>
    <a:srgbClr val="F1C23E"/>
    <a:srgbClr val="C4DFF6"/>
    <a:srgbClr val="565656"/>
    <a:srgbClr val="555555"/>
    <a:srgbClr val="FCE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955BE-F8EB-4DEE-A88F-3D6517F25789}" v="1" dt="2025-04-15T18:27:26.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4660"/>
  </p:normalViewPr>
  <p:slideViewPr>
    <p:cSldViewPr snapToGrid="0">
      <p:cViewPr varScale="1">
        <p:scale>
          <a:sx n="68" d="100"/>
          <a:sy n="68" d="100"/>
        </p:scale>
        <p:origin x="9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9/22/2025</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79AC0-8055-A072-332E-3FA927701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2217B-CDC1-8FC5-43E1-597C52622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47CAE-FEFD-948B-EC7C-F9A8DD9A8C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69A398-49CC-D6E8-964E-32B9F7BC3185}"/>
              </a:ext>
            </a:extLst>
          </p:cNvPr>
          <p:cNvSpPr>
            <a:spLocks noGrp="1"/>
          </p:cNvSpPr>
          <p:nvPr>
            <p:ph type="sldNum" sz="quarter" idx="5"/>
          </p:nvPr>
        </p:nvSpPr>
        <p:spPr/>
        <p:txBody>
          <a:bodyPr/>
          <a:lstStyle/>
          <a:p>
            <a:pPr marL="0" marR="0" lvl="0" indent="0" algn="r" defTabSz="790042" rtl="0" eaLnBrk="1" fontAlgn="auto" latinLnBrk="0" hangingPunct="1">
              <a:lnSpc>
                <a:spcPct val="100000"/>
              </a:lnSpc>
              <a:spcBef>
                <a:spcPts val="0"/>
              </a:spcBef>
              <a:spcAft>
                <a:spcPts val="0"/>
              </a:spcAft>
              <a:buClrTx/>
              <a:buSzTx/>
              <a:buFontTx/>
              <a:buNone/>
              <a:tabLst/>
              <a:defRPr/>
            </a:pPr>
            <a:fld id="{2F3A0B53-E947-A84F-B998-A75F8680B5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900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16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74E8-5248-AD05-F351-93335FFDAAD3}"/>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4D8B0F5-5B42-BA72-FA8C-93D733C61C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8FA9863-C549-69EF-BF81-38E6FE402B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30724" name="Slide Number Placeholder 3">
            <a:extLst>
              <a:ext uri="{FF2B5EF4-FFF2-40B4-BE49-F238E27FC236}">
                <a16:creationId xmlns:a16="http://schemas.microsoft.com/office/drawing/2014/main" id="{292ABEC6-FA95-B719-E968-CDF15C762F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C48B903-501E-4B79-86BF-EDDCF12B920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33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01D366-C552-4DF7-8BF7-7C9EFD9D6180}" type="slidenum">
              <a:rPr lang="en-US" smtClean="0"/>
              <a:t>6</a:t>
            </a:fld>
            <a:endParaRPr lang="en-US"/>
          </a:p>
        </p:txBody>
      </p:sp>
    </p:spTree>
    <p:extLst>
      <p:ext uri="{BB962C8B-B14F-4D97-AF65-F5344CB8AC3E}">
        <p14:creationId xmlns:p14="http://schemas.microsoft.com/office/powerpoint/2010/main" val="127623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01D366-C552-4DF7-8BF7-7C9EFD9D6180}" type="slidenum">
              <a:rPr lang="en-US" smtClean="0"/>
              <a:t>7</a:t>
            </a:fld>
            <a:endParaRPr lang="en-US"/>
          </a:p>
        </p:txBody>
      </p:sp>
    </p:spTree>
    <p:extLst>
      <p:ext uri="{BB962C8B-B14F-4D97-AF65-F5344CB8AC3E}">
        <p14:creationId xmlns:p14="http://schemas.microsoft.com/office/powerpoint/2010/main" val="33379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AE626-A485-9228-0C32-049073A81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982E6-B358-0EAF-C304-C2DF5DE13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CB1A1-EC8E-362D-E368-D4C00749ED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34438D-6D09-FB30-3B6A-C63E4F6E809D}"/>
              </a:ext>
            </a:extLst>
          </p:cNvPr>
          <p:cNvSpPr>
            <a:spLocks noGrp="1"/>
          </p:cNvSpPr>
          <p:nvPr>
            <p:ph type="sldNum" sz="quarter" idx="5"/>
          </p:nvPr>
        </p:nvSpPr>
        <p:spPr/>
        <p:txBody>
          <a:bodyPr/>
          <a:lstStyle/>
          <a:p>
            <a:fld id="{2B01D366-C552-4DF7-8BF7-7C9EFD9D6180}" type="slidenum">
              <a:rPr lang="en-US" smtClean="0"/>
              <a:t>10</a:t>
            </a:fld>
            <a:endParaRPr lang="en-US"/>
          </a:p>
        </p:txBody>
      </p:sp>
    </p:spTree>
    <p:extLst>
      <p:ext uri="{BB962C8B-B14F-4D97-AF65-F5344CB8AC3E}">
        <p14:creationId xmlns:p14="http://schemas.microsoft.com/office/powerpoint/2010/main" val="119402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F83AB-AB5A-638D-AC67-CB9561E0C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EB9A6-2062-D19F-7552-AD03D360F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40C5E-202A-4219-21CB-950DC8010F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820480-C10E-DC9D-9FE8-FDA3078010C6}"/>
              </a:ext>
            </a:extLst>
          </p:cNvPr>
          <p:cNvSpPr>
            <a:spLocks noGrp="1"/>
          </p:cNvSpPr>
          <p:nvPr>
            <p:ph type="sldNum" sz="quarter" idx="5"/>
          </p:nvPr>
        </p:nvSpPr>
        <p:spPr/>
        <p:txBody>
          <a:bodyPr/>
          <a:lstStyle/>
          <a:p>
            <a:fld id="{2B01D366-C552-4DF7-8BF7-7C9EFD9D6180}" type="slidenum">
              <a:rPr lang="en-US" smtClean="0"/>
              <a:t>11</a:t>
            </a:fld>
            <a:endParaRPr lang="en-US"/>
          </a:p>
        </p:txBody>
      </p:sp>
    </p:spTree>
    <p:extLst>
      <p:ext uri="{BB962C8B-B14F-4D97-AF65-F5344CB8AC3E}">
        <p14:creationId xmlns:p14="http://schemas.microsoft.com/office/powerpoint/2010/main" val="301697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6B54E-AA91-14D0-92E0-73F15BE73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C052D-B02D-3332-BA40-3B731413D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C1EFA-4A17-4FA7-E594-EAFA69A1D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AFAB25-13F3-1BC9-05ED-04B595695281}"/>
              </a:ext>
            </a:extLst>
          </p:cNvPr>
          <p:cNvSpPr>
            <a:spLocks noGrp="1"/>
          </p:cNvSpPr>
          <p:nvPr>
            <p:ph type="sldNum" sz="quarter" idx="5"/>
          </p:nvPr>
        </p:nvSpPr>
        <p:spPr/>
        <p:txBody>
          <a:bodyPr/>
          <a:lstStyle/>
          <a:p>
            <a:fld id="{2B01D366-C552-4DF7-8BF7-7C9EFD9D6180}" type="slidenum">
              <a:rPr lang="en-US" smtClean="0"/>
              <a:t>12</a:t>
            </a:fld>
            <a:endParaRPr lang="en-US"/>
          </a:p>
        </p:txBody>
      </p:sp>
    </p:spTree>
    <p:extLst>
      <p:ext uri="{BB962C8B-B14F-4D97-AF65-F5344CB8AC3E}">
        <p14:creationId xmlns:p14="http://schemas.microsoft.com/office/powerpoint/2010/main" val="11655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01D366-C552-4DF7-8BF7-7C9EFD9D6180}" type="slidenum">
              <a:rPr lang="en-US" smtClean="0"/>
              <a:t>16</a:t>
            </a:fld>
            <a:endParaRPr lang="en-US"/>
          </a:p>
        </p:txBody>
      </p:sp>
    </p:spTree>
    <p:extLst>
      <p:ext uri="{BB962C8B-B14F-4D97-AF65-F5344CB8AC3E}">
        <p14:creationId xmlns:p14="http://schemas.microsoft.com/office/powerpoint/2010/main" val="169146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6BDF8-229E-FF81-C3EF-A290BE95E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6FAE2-C494-C25C-5A45-EDD14543A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0A9E4-E0EB-E385-E145-1150E99F7C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7EBCA7-FCFD-2C93-3D12-8FD217BD676B}"/>
              </a:ext>
            </a:extLst>
          </p:cNvPr>
          <p:cNvSpPr>
            <a:spLocks noGrp="1"/>
          </p:cNvSpPr>
          <p:nvPr>
            <p:ph type="sldNum" sz="quarter" idx="5"/>
          </p:nvPr>
        </p:nvSpPr>
        <p:spPr/>
        <p:txBody>
          <a:bodyPr/>
          <a:lstStyle/>
          <a:p>
            <a:fld id="{2B01D366-C552-4DF7-8BF7-7C9EFD9D6180}" type="slidenum">
              <a:rPr lang="en-US" smtClean="0"/>
              <a:t>17</a:t>
            </a:fld>
            <a:endParaRPr lang="en-US"/>
          </a:p>
        </p:txBody>
      </p:sp>
    </p:spTree>
    <p:extLst>
      <p:ext uri="{BB962C8B-B14F-4D97-AF65-F5344CB8AC3E}">
        <p14:creationId xmlns:p14="http://schemas.microsoft.com/office/powerpoint/2010/main" val="2619890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artner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238844-25FB-1D48-9C4B-468AA09194A0}"/>
              </a:ext>
            </a:extLst>
          </p:cNvPr>
          <p:cNvSpPr/>
          <p:nvPr userDrawn="1"/>
        </p:nvSpPr>
        <p:spPr>
          <a:xfrm>
            <a:off x="-2" y="4697128"/>
            <a:ext cx="7472274" cy="17228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876F98-8D82-544E-A1B4-FECACDD62FED}"/>
              </a:ext>
            </a:extLst>
          </p:cNvPr>
          <p:cNvSpPr/>
          <p:nvPr userDrawn="1"/>
        </p:nvSpPr>
        <p:spPr>
          <a:xfrm>
            <a:off x="7472272" y="4697128"/>
            <a:ext cx="2586128" cy="1722895"/>
          </a:xfrm>
          <a:prstGeom prst="rect">
            <a:avLst/>
          </a:prstGeom>
          <a:solidFill>
            <a:srgbClr val="717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p:nvPr>
        </p:nvSpPr>
        <p:spPr>
          <a:xfrm>
            <a:off x="393700" y="5041579"/>
            <a:ext cx="4572000" cy="1046316"/>
          </a:xfrm>
        </p:spPr>
        <p:txBody>
          <a:bodyPr>
            <a:normAutofit/>
          </a:bodyPr>
          <a:lstStyle>
            <a:lvl1pPr>
              <a:lnSpc>
                <a:spcPts val="3200"/>
              </a:lnSpc>
              <a:defRPr sz="3000"/>
            </a:lvl1pPr>
          </a:lstStyle>
          <a:p>
            <a:r>
              <a:rPr lang="en-US"/>
              <a:t>Click to edit Master title style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550096" y="5025742"/>
            <a:ext cx="2441749" cy="1105864"/>
          </a:xfrm>
          <a:prstGeom prst="rect">
            <a:avLst/>
          </a:prstGeom>
        </p:spPr>
      </p:pic>
      <p:sp>
        <p:nvSpPr>
          <p:cNvPr id="7" name="TextBox 4">
            <a:extLst>
              <a:ext uri="{FF2B5EF4-FFF2-40B4-BE49-F238E27FC236}">
                <a16:creationId xmlns:a16="http://schemas.microsoft.com/office/drawing/2014/main" id="{518E0C9C-7BF1-0E43-8DA2-953E575240F9}"/>
              </a:ext>
            </a:extLst>
          </p:cNvPr>
          <p:cNvSpPr txBox="1">
            <a:spLocks noChangeArrowheads="1"/>
          </p:cNvSpPr>
          <p:nvPr userDrawn="1"/>
        </p:nvSpPr>
        <p:spPr bwMode="auto">
          <a:xfrm>
            <a:off x="407377" y="4818822"/>
            <a:ext cx="4579938" cy="338137"/>
          </a:xfrm>
          <a:prstGeom prst="rect">
            <a:avLst/>
          </a:prstGeom>
          <a:noFill/>
          <a:ln w="9525">
            <a:noFill/>
            <a:miter lim="800000"/>
            <a:headEnd/>
            <a:tailEnd/>
          </a:ln>
        </p:spPr>
        <p:txBody>
          <a:bodyPr>
            <a:spAutoFit/>
          </a:bodyPr>
          <a:lstStyle/>
          <a:p>
            <a:r>
              <a:rPr lang="en-US" sz="1600">
                <a:solidFill>
                  <a:srgbClr val="717073"/>
                </a:solidFill>
                <a:latin typeface="Arial" panose="020B0604020202020204" pitchFamily="34" charset="0"/>
                <a:cs typeface="Arial" panose="020B0604020202020204" pitchFamily="34" charset="0"/>
              </a:rPr>
              <a:t>Partnership Opportunity</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solidFill>
            <a:schemeClr val="accent3">
              <a:lumMod val="20000"/>
              <a:lumOff val="80000"/>
            </a:schemeClr>
          </a:solidFill>
        </p:spPr>
        <p:txBody>
          <a:bodyPr/>
          <a:lstStyle/>
          <a:p>
            <a:endParaRPr lang="en-US"/>
          </a:p>
        </p:txBody>
      </p:sp>
      <p:sp>
        <p:nvSpPr>
          <p:cNvPr id="15" name="Picture Placeholder 14">
            <a:extLst>
              <a:ext uri="{FF2B5EF4-FFF2-40B4-BE49-F238E27FC236}">
                <a16:creationId xmlns:a16="http://schemas.microsoft.com/office/drawing/2014/main" id="{B32EF9AE-1425-4543-9413-0F9D6A8FC200}"/>
              </a:ext>
            </a:extLst>
          </p:cNvPr>
          <p:cNvSpPr>
            <a:spLocks noGrp="1"/>
          </p:cNvSpPr>
          <p:nvPr>
            <p:ph type="pic" sz="quarter" idx="12" hasCustomPrompt="1"/>
          </p:nvPr>
        </p:nvSpPr>
        <p:spPr>
          <a:xfrm>
            <a:off x="5285536" y="5144260"/>
            <a:ext cx="1866900" cy="867436"/>
          </a:xfrm>
          <a:noFill/>
        </p:spPr>
        <p:txBody>
          <a:bodyPr anchor="ctr">
            <a:normAutofit/>
          </a:bodyPr>
          <a:lstStyle>
            <a:lvl1pPr marL="0" indent="0" algn="ctr">
              <a:buNone/>
              <a:defRPr sz="1200"/>
            </a:lvl1pPr>
          </a:lstStyle>
          <a:p>
            <a:r>
              <a:rPr lang="en-US"/>
              <a:t>Click to add logo</a:t>
            </a:r>
          </a:p>
        </p:txBody>
      </p:sp>
      <p:sp>
        <p:nvSpPr>
          <p:cNvPr id="18" name="Content Placeholder 17">
            <a:extLst>
              <a:ext uri="{FF2B5EF4-FFF2-40B4-BE49-F238E27FC236}">
                <a16:creationId xmlns:a16="http://schemas.microsoft.com/office/drawing/2014/main" id="{FB2BB8A6-147D-CA49-B1D8-345C80369C33}"/>
              </a:ext>
            </a:extLst>
          </p:cNvPr>
          <p:cNvSpPr>
            <a:spLocks noGrp="1"/>
          </p:cNvSpPr>
          <p:nvPr>
            <p:ph sz="quarter" idx="13" hasCustomPrompt="1"/>
          </p:nvPr>
        </p:nvSpPr>
        <p:spPr>
          <a:xfrm>
            <a:off x="407376" y="6024395"/>
            <a:ext cx="4558324" cy="376405"/>
          </a:xfrm>
        </p:spPr>
        <p:txBody>
          <a:bodyPr>
            <a:noAutofit/>
          </a:bodyPr>
          <a:lstStyle>
            <a:lvl1pPr marL="0" indent="0">
              <a:buNone/>
              <a:defRPr sz="1050">
                <a:solidFill>
                  <a:srgbClr val="9F9FA3"/>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Tree>
    <p:extLst>
      <p:ext uri="{BB962C8B-B14F-4D97-AF65-F5344CB8AC3E}">
        <p14:creationId xmlns:p14="http://schemas.microsoft.com/office/powerpoint/2010/main" val="110272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iss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EF4C3-9A43-CB4E-BDC7-4447CE3E2C37}"/>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0"/>
            <a:ext cx="10058400" cy="6400800"/>
          </a:xfrm>
          <a:prstGeom prst="rect">
            <a:avLst/>
          </a:prstGeom>
        </p:spPr>
      </p:pic>
      <p:pic>
        <p:nvPicPr>
          <p:cNvPr id="7" name="Picture 6" descr="Our Mission">
            <a:extLst>
              <a:ext uri="{FF2B5EF4-FFF2-40B4-BE49-F238E27FC236}">
                <a16:creationId xmlns:a16="http://schemas.microsoft.com/office/drawing/2014/main" id="{060F0B17-B96F-224A-A66E-D635F48CFA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53962" y="2139356"/>
            <a:ext cx="2108200" cy="609600"/>
          </a:xfrm>
          <a:prstGeom prst="rect">
            <a:avLst/>
          </a:prstGeom>
        </p:spPr>
      </p:pic>
      <p:sp>
        <p:nvSpPr>
          <p:cNvPr id="8" name="TextBox 7">
            <a:extLst>
              <a:ext uri="{FF2B5EF4-FFF2-40B4-BE49-F238E27FC236}">
                <a16:creationId xmlns:a16="http://schemas.microsoft.com/office/drawing/2014/main" id="{5857C64D-3FC2-BB4A-8C81-C5CC54B3BEAF}"/>
              </a:ext>
            </a:extLst>
          </p:cNvPr>
          <p:cNvSpPr txBox="1"/>
          <p:nvPr userDrawn="1"/>
        </p:nvSpPr>
        <p:spPr>
          <a:xfrm>
            <a:off x="5527180" y="2887234"/>
            <a:ext cx="4161764" cy="1446550"/>
          </a:xfrm>
          <a:prstGeom prst="rect">
            <a:avLst/>
          </a:prstGeom>
          <a:noFill/>
        </p:spPr>
        <p:txBody>
          <a:bodyPr wrap="square" rtlCol="0">
            <a:spAutoFit/>
          </a:bodyPr>
          <a:lstStyle/>
          <a:p>
            <a:pPr lvl="0" algn="ctr">
              <a:lnSpc>
                <a:spcPts val="2120"/>
              </a:lnSpc>
            </a:pPr>
            <a:r>
              <a:rPr lang="en-US" sz="1400">
                <a:solidFill>
                  <a:schemeClr val="bg1"/>
                </a:solidFill>
                <a:latin typeface="Arial" panose="020B0604020202020204" pitchFamily="34" charset="0"/>
                <a:cs typeface="Arial" panose="020B0604020202020204" pitchFamily="34" charset="0"/>
              </a:rPr>
              <a:t>The American Red Cross prevents and alleviates human suffering in the face of emergencies by mobilizing the power of volunteers and the generosity of donors.</a:t>
            </a:r>
          </a:p>
          <a:p>
            <a:pPr algn="ctr"/>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30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st-Known Nonprofit">
    <p:spTree>
      <p:nvGrpSpPr>
        <p:cNvPr id="1" name=""/>
        <p:cNvGrpSpPr/>
        <p:nvPr/>
      </p:nvGrpSpPr>
      <p:grpSpPr>
        <a:xfrm>
          <a:off x="0" y="0"/>
          <a:ext cx="0" cy="0"/>
          <a:chOff x="0" y="0"/>
          <a:chExt cx="0" cy="0"/>
        </a:xfrm>
      </p:grpSpPr>
      <p:pic>
        <p:nvPicPr>
          <p:cNvPr id="3" name="Picture Placeholder 6">
            <a:extLst>
              <a:ext uri="{FF2B5EF4-FFF2-40B4-BE49-F238E27FC236}">
                <a16:creationId xmlns:a16="http://schemas.microsoft.com/office/drawing/2014/main" id="{5A527DA2-8096-E94D-BE30-DCD4CB7507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 y="0"/>
            <a:ext cx="10058401" cy="6400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9">
            <a:extLst>
              <a:ext uri="{FF2B5EF4-FFF2-40B4-BE49-F238E27FC236}">
                <a16:creationId xmlns:a16="http://schemas.microsoft.com/office/drawing/2014/main" id="{15E4FC32-C706-B948-8A49-BE6C2593198B}"/>
              </a:ext>
            </a:extLst>
          </p:cNvPr>
          <p:cNvSpPr txBox="1">
            <a:spLocks/>
          </p:cNvSpPr>
          <p:nvPr userDrawn="1"/>
        </p:nvSpPr>
        <p:spPr bwMode="auto">
          <a:xfrm>
            <a:off x="457201" y="3412955"/>
            <a:ext cx="3608961" cy="1572932"/>
          </a:xfrm>
          <a:prstGeom prst="rect">
            <a:avLst/>
          </a:prstGeom>
          <a:noFill/>
          <a:ln w="9525">
            <a:noFill/>
            <a:miter lim="800000"/>
            <a:headEnd/>
            <a:tailEnd/>
          </a:ln>
        </p:spPr>
        <p:txBody>
          <a:bodyPr/>
          <a:lstStyle>
            <a:lvl1pPr marL="342900" indent="-34290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1pPr>
            <a:lvl2pPr marL="742950" indent="-28575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2pPr>
            <a:lvl3pPr marL="1143000" indent="-22860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3pPr>
            <a:lvl4pPr marL="1600200" indent="-22860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4pPr>
            <a:lvl5pPr marL="2057400" indent="-22860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eaLnBrk="1" hangingPunct="1">
              <a:spcBef>
                <a:spcPts val="1100"/>
              </a:spcBef>
              <a:buClr>
                <a:srgbClr val="ED1B2E"/>
              </a:buClr>
              <a:buFont typeface="Arial"/>
              <a:buChar char="•"/>
              <a:defRPr/>
            </a:pPr>
            <a:r>
              <a:rPr lang="en-US" sz="1500" b="1">
                <a:solidFill>
                  <a:srgbClr val="ED1B2E"/>
                </a:solidFill>
              </a:rPr>
              <a:t>Biggest community impact </a:t>
            </a:r>
            <a:r>
              <a:rPr lang="en-US" sz="1500" b="1"/>
              <a:t>among major nonprofits.</a:t>
            </a:r>
            <a:endParaRPr lang="en-US" sz="1500" baseline="30000"/>
          </a:p>
          <a:p>
            <a:pPr marL="285750" lvl="0" indent="-285750" eaLnBrk="1" hangingPunct="1">
              <a:spcBef>
                <a:spcPts val="1100"/>
              </a:spcBef>
              <a:buClr>
                <a:srgbClr val="ED1B2E"/>
              </a:buClr>
              <a:buFont typeface="Arial"/>
              <a:buChar char="•"/>
              <a:defRPr/>
            </a:pPr>
            <a:r>
              <a:rPr lang="en-US" sz="1500" b="1" kern="0">
                <a:latin typeface="Arial" charset="0"/>
                <a:ea typeface="+mn-ea"/>
                <a:cs typeface="Arial" charset="0"/>
              </a:rPr>
              <a:t>The charity that </a:t>
            </a:r>
            <a:r>
              <a:rPr lang="en-US" sz="1500" b="1" kern="0">
                <a:solidFill>
                  <a:srgbClr val="ED1B2E"/>
                </a:solidFill>
                <a:latin typeface="Arial" charset="0"/>
                <a:ea typeface="+mn-ea"/>
                <a:cs typeface="Arial" charset="0"/>
              </a:rPr>
              <a:t>comes to mind first </a:t>
            </a:r>
            <a:r>
              <a:rPr lang="en-US" sz="1500" b="1" kern="0">
                <a:latin typeface="Arial" charset="0"/>
                <a:ea typeface="+mn-ea"/>
                <a:cs typeface="Arial" charset="0"/>
              </a:rPr>
              <a:t>for U.S. adults.</a:t>
            </a:r>
          </a:p>
          <a:p>
            <a:pPr marL="285750" lvl="0" indent="-285750" eaLnBrk="1" hangingPunct="1">
              <a:spcBef>
                <a:spcPts val="1100"/>
              </a:spcBef>
              <a:buClr>
                <a:srgbClr val="ED1B2E"/>
              </a:buClr>
              <a:buFont typeface="Arial"/>
              <a:buChar char="•"/>
              <a:defRPr/>
            </a:pPr>
            <a:r>
              <a:rPr lang="en-US" sz="1500" b="1" spc="50">
                <a:solidFill>
                  <a:srgbClr val="ED1B2E"/>
                </a:solidFill>
                <a:latin typeface="Arial" charset="0"/>
                <a:ea typeface="+mn-ea"/>
                <a:cs typeface="Arial" charset="0"/>
              </a:rPr>
              <a:t>Gen Z’s most-loved </a:t>
            </a:r>
            <a:r>
              <a:rPr lang="en-US" sz="1500" b="1" spc="50">
                <a:latin typeface="Arial" charset="0"/>
                <a:ea typeface="+mn-ea"/>
                <a:cs typeface="Arial" charset="0"/>
              </a:rPr>
              <a:t>nonprofit.</a:t>
            </a:r>
            <a:endParaRPr lang="en-US" sz="1500" b="1" spc="50" baseline="30000">
              <a:latin typeface="Arial" charset="0"/>
              <a:ea typeface="+mn-ea"/>
              <a:cs typeface="Arial" charset="0"/>
            </a:endParaRPr>
          </a:p>
          <a:p>
            <a:pPr marL="285750" indent="-285750" eaLnBrk="1" hangingPunct="1">
              <a:spcBef>
                <a:spcPts val="1100"/>
              </a:spcBef>
              <a:buFont typeface="Arial"/>
              <a:buChar char="•"/>
              <a:defRPr/>
            </a:pPr>
            <a:endParaRPr lang="en-US" sz="1500" baseline="30000"/>
          </a:p>
        </p:txBody>
      </p:sp>
      <p:sp>
        <p:nvSpPr>
          <p:cNvPr id="5" name="Title 3">
            <a:extLst>
              <a:ext uri="{FF2B5EF4-FFF2-40B4-BE49-F238E27FC236}">
                <a16:creationId xmlns:a16="http://schemas.microsoft.com/office/drawing/2014/main" id="{9799ADC0-E0A3-5949-AF90-FDDA5433DE28}"/>
              </a:ext>
            </a:extLst>
          </p:cNvPr>
          <p:cNvSpPr>
            <a:spLocks noGrp="1"/>
          </p:cNvSpPr>
          <p:nvPr>
            <p:ph type="title"/>
          </p:nvPr>
        </p:nvSpPr>
        <p:spPr>
          <a:xfrm>
            <a:off x="457200" y="412077"/>
            <a:ext cx="5000324" cy="2190119"/>
          </a:xfrm>
        </p:spPr>
        <p:txBody>
          <a:bodyPr>
            <a:noAutofit/>
          </a:bodyPr>
          <a:lstStyle/>
          <a:p>
            <a:pPr>
              <a:lnSpc>
                <a:spcPct val="100000"/>
              </a:lnSpc>
              <a:defRPr/>
            </a:pPr>
            <a:r>
              <a:rPr lang="en-US" sz="3200"/>
              <a:t>American Red Cross </a:t>
            </a:r>
            <a:br>
              <a:rPr lang="en-US" sz="3200"/>
            </a:br>
            <a:r>
              <a:rPr lang="en-US" sz="3200"/>
              <a:t>is the nation’s </a:t>
            </a:r>
            <a:br>
              <a:rPr lang="en-US" sz="3200"/>
            </a:br>
            <a:r>
              <a:rPr lang="en-US" sz="3200"/>
              <a:t>best-known nonprofit.</a:t>
            </a:r>
            <a:endParaRPr lang="en-US" sz="3200" baseline="30000"/>
          </a:p>
        </p:txBody>
      </p:sp>
      <p:sp>
        <p:nvSpPr>
          <p:cNvPr id="6" name="Rectangle 5">
            <a:extLst>
              <a:ext uri="{FF2B5EF4-FFF2-40B4-BE49-F238E27FC236}">
                <a16:creationId xmlns:a16="http://schemas.microsoft.com/office/drawing/2014/main" id="{D7153FFB-EF45-0648-AE43-C5FECEBAA64A}"/>
              </a:ext>
            </a:extLst>
          </p:cNvPr>
          <p:cNvSpPr/>
          <p:nvPr userDrawn="1"/>
        </p:nvSpPr>
        <p:spPr>
          <a:xfrm>
            <a:off x="457200" y="5199445"/>
            <a:ext cx="3715966" cy="432747"/>
          </a:xfrm>
          <a:prstGeom prst="rect">
            <a:avLst/>
          </a:prstGeom>
        </p:spPr>
        <p:txBody>
          <a:bodyPr wrap="square">
            <a:spAutoFit/>
          </a:bodyPr>
          <a:lstStyle/>
          <a:p>
            <a:pPr>
              <a:lnSpc>
                <a:spcPts val="1380"/>
              </a:lnSpc>
              <a:defRPr/>
            </a:pPr>
            <a:r>
              <a:rPr lang="en-US" sz="900">
                <a:solidFill>
                  <a:srgbClr val="6D6E70"/>
                </a:solidFill>
                <a:latin typeface="Arial"/>
                <a:cs typeface="Arial"/>
              </a:rPr>
              <a:t>Source</a:t>
            </a:r>
            <a:r>
              <a:rPr lang="en-US" sz="900" b="1">
                <a:solidFill>
                  <a:srgbClr val="6D6E70"/>
                </a:solidFill>
                <a:latin typeface="Arial"/>
                <a:cs typeface="Arial"/>
              </a:rPr>
              <a:t>: Morning Consult, </a:t>
            </a:r>
            <a:r>
              <a:rPr lang="en-US" sz="900">
                <a:solidFill>
                  <a:srgbClr val="6D6E70"/>
                </a:solidFill>
                <a:latin typeface="Arial"/>
                <a:cs typeface="Arial"/>
              </a:rPr>
              <a:t>a global data intelligence company delivering insights on what people think in real time, 2020</a:t>
            </a:r>
          </a:p>
        </p:txBody>
      </p:sp>
      <p:pic>
        <p:nvPicPr>
          <p:cNvPr id="7" name="Picture 6" descr="A black and white logo&#10;&#10;Description automatically generated with low confidence">
            <a:extLst>
              <a:ext uri="{FF2B5EF4-FFF2-40B4-BE49-F238E27FC236}">
                <a16:creationId xmlns:a16="http://schemas.microsoft.com/office/drawing/2014/main" id="{B9A42627-339D-9C4F-A4A5-44151FCE482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998" y="2602195"/>
            <a:ext cx="2307367" cy="597201"/>
          </a:xfrm>
          <a:prstGeom prst="rect">
            <a:avLst/>
          </a:prstGeom>
        </p:spPr>
      </p:pic>
    </p:spTree>
    <p:extLst>
      <p:ext uri="{BB962C8B-B14F-4D97-AF65-F5344CB8AC3E}">
        <p14:creationId xmlns:p14="http://schemas.microsoft.com/office/powerpoint/2010/main" val="221911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Graphics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363589E-CEC4-A146-B6D1-CA14C1FF2247}"/>
              </a:ext>
            </a:extLst>
          </p:cNvPr>
          <p:cNvSpPr>
            <a:spLocks noGrp="1"/>
          </p:cNvSpPr>
          <p:nvPr>
            <p:ph type="pic" sz="quarter" idx="13"/>
          </p:nvPr>
        </p:nvSpPr>
        <p:spPr>
          <a:xfrm>
            <a:off x="5943599" y="533400"/>
            <a:ext cx="4114801" cy="5867400"/>
          </a:xfrm>
          <a:prstGeom prst="rect">
            <a:avLst/>
          </a:prstGeom>
          <a:solidFill>
            <a:schemeClr val="bg2">
              <a:lumMod val="20000"/>
              <a:lumOff val="80000"/>
            </a:schemeClr>
          </a:solidFill>
        </p:spPr>
        <p:txBody>
          <a:bodyPr anchor="ctr"/>
          <a:lstStyle>
            <a:lvl1pPr marL="0" indent="0" algn="ctr">
              <a:buFontTx/>
              <a:buNone/>
              <a:defRPr sz="2121"/>
            </a:lvl1pPr>
          </a:lstStyle>
          <a:p>
            <a:endParaRPr lang="en-US" dirty="0"/>
          </a:p>
        </p:txBody>
      </p:sp>
      <p:sp>
        <p:nvSpPr>
          <p:cNvPr id="2" name="Title 1"/>
          <p:cNvSpPr>
            <a:spLocks noGrp="1"/>
          </p:cNvSpPr>
          <p:nvPr>
            <p:ph type="title" hasCustomPrompt="1"/>
          </p:nvPr>
        </p:nvSpPr>
        <p:spPr>
          <a:xfrm>
            <a:off x="353300" y="533401"/>
            <a:ext cx="5112318" cy="762000"/>
          </a:xfrm>
          <a:prstGeom prst="rect">
            <a:avLst/>
          </a:prstGeom>
        </p:spPr>
        <p:txBody>
          <a:bodyPr anchor="ctr">
            <a:noAutofit/>
          </a:bodyPr>
          <a:lstStyle>
            <a:lvl1pPr algn="l">
              <a:defRPr sz="2200">
                <a:solidFill>
                  <a:srgbClr val="ED1B2E"/>
                </a:solidFill>
              </a:defRPr>
            </a:lvl1pPr>
          </a:lstStyle>
          <a:p>
            <a:r>
              <a:rPr lang="en-US" dirty="0"/>
              <a:t>Click To Edit Master Title Style</a:t>
            </a:r>
          </a:p>
        </p:txBody>
      </p:sp>
      <p:sp>
        <p:nvSpPr>
          <p:cNvPr id="11" name="Content Placeholder 10">
            <a:extLst>
              <a:ext uri="{FF2B5EF4-FFF2-40B4-BE49-F238E27FC236}">
                <a16:creationId xmlns:a16="http://schemas.microsoft.com/office/drawing/2014/main" id="{5E1AC7CD-588F-744F-AD69-49215A0EF8A8}"/>
              </a:ext>
            </a:extLst>
          </p:cNvPr>
          <p:cNvSpPr>
            <a:spLocks noGrp="1"/>
          </p:cNvSpPr>
          <p:nvPr>
            <p:ph sz="quarter" idx="14"/>
          </p:nvPr>
        </p:nvSpPr>
        <p:spPr>
          <a:xfrm>
            <a:off x="353299" y="1752601"/>
            <a:ext cx="5486400" cy="4306888"/>
          </a:xfrm>
          <a:prstGeom prst="rect">
            <a:avLst/>
          </a:prstGeom>
        </p:spPr>
        <p:txBody>
          <a:bodyPr/>
          <a:lstStyle>
            <a:lvl1pPr marL="155756" indent="-155756">
              <a:spcBef>
                <a:spcPts val="1238"/>
              </a:spcBef>
              <a:tabLst/>
              <a:defRPr sz="1600"/>
            </a:lvl1pPr>
            <a:lvl2pPr marL="555667" indent="-151546">
              <a:tabLst/>
              <a:defRPr sz="1600"/>
            </a:lvl2pPr>
            <a:lvl3pPr marL="860162" indent="-155756">
              <a:tabLst/>
              <a:defRPr sz="1600"/>
            </a:lvl3pPr>
            <a:lvl4pPr marL="1166059" indent="-200658">
              <a:tabLst/>
              <a:defRPr sz="1600"/>
            </a:lvl4pPr>
            <a:lvl5pPr>
              <a:defRPr sz="141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1">
            <a:extLst>
              <a:ext uri="{FF2B5EF4-FFF2-40B4-BE49-F238E27FC236}">
                <a16:creationId xmlns:a16="http://schemas.microsoft.com/office/drawing/2014/main" id="{21588D4C-71DE-6343-A1C8-0BEF80EA997C}"/>
              </a:ext>
            </a:extLst>
          </p:cNvPr>
          <p:cNvSpPr>
            <a:spLocks noGrp="1"/>
          </p:cNvSpPr>
          <p:nvPr>
            <p:ph type="sldNum" sz="quarter" idx="15"/>
          </p:nvPr>
        </p:nvSpPr>
        <p:spPr>
          <a:xfrm>
            <a:off x="146304" y="5998464"/>
            <a:ext cx="2262187" cy="341312"/>
          </a:xfrm>
          <a:prstGeom prst="rect">
            <a:avLst/>
          </a:prstGeom>
        </p:spPr>
        <p:txBody>
          <a:bodyPr/>
          <a:lstStyle/>
          <a:p>
            <a:fld id="{09C489E1-9678-DE4D-9A1A-F6AD18182720}" type="slidenum">
              <a:rPr lang="en-US" smtClean="0"/>
              <a:pPr/>
              <a:t>‹#›</a:t>
            </a:fld>
            <a:endParaRPr lang="en-US" dirty="0"/>
          </a:p>
        </p:txBody>
      </p:sp>
    </p:spTree>
    <p:extLst>
      <p:ext uri="{BB962C8B-B14F-4D97-AF65-F5344CB8AC3E}">
        <p14:creationId xmlns:p14="http://schemas.microsoft.com/office/powerpoint/2010/main" val="860789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Graphic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118" y="533401"/>
            <a:ext cx="3911765" cy="762000"/>
          </a:xfrm>
          <a:prstGeom prst="rect">
            <a:avLst/>
          </a:prstGeom>
        </p:spPr>
        <p:txBody>
          <a:bodyPr anchor="ctr">
            <a:normAutofit/>
          </a:bodyPr>
          <a:lstStyle>
            <a:lvl1pPr algn="l">
              <a:defRPr sz="2200">
                <a:solidFill>
                  <a:srgbClr val="ED1B2E"/>
                </a:solidFill>
              </a:defRPr>
            </a:lvl1pPr>
          </a:lstStyle>
          <a:p>
            <a:r>
              <a:rPr lang="en-US" dirty="0"/>
              <a:t>Click To Edit Master Title Style</a:t>
            </a:r>
          </a:p>
        </p:txBody>
      </p:sp>
      <p:sp>
        <p:nvSpPr>
          <p:cNvPr id="6" name="Slide Number Placeholder 1">
            <a:extLst>
              <a:ext uri="{FF2B5EF4-FFF2-40B4-BE49-F238E27FC236}">
                <a16:creationId xmlns:a16="http://schemas.microsoft.com/office/drawing/2014/main" id="{B2105F2B-0D39-F64A-AF9A-63F3D1ABD6BB}"/>
              </a:ext>
            </a:extLst>
          </p:cNvPr>
          <p:cNvSpPr>
            <a:spLocks noGrp="1"/>
          </p:cNvSpPr>
          <p:nvPr>
            <p:ph type="sldNum" sz="quarter" idx="15"/>
          </p:nvPr>
        </p:nvSpPr>
        <p:spPr>
          <a:xfrm>
            <a:off x="146304" y="5998464"/>
            <a:ext cx="2262187" cy="341312"/>
          </a:xfrm>
          <a:prstGeom prst="rect">
            <a:avLst/>
          </a:prstGeom>
        </p:spPr>
        <p:txBody>
          <a:bodyPr/>
          <a:lstStyle/>
          <a:p>
            <a:fld id="{09C489E1-9678-DE4D-9A1A-F6AD18182720}" type="slidenum">
              <a:rPr lang="en-US" smtClean="0"/>
              <a:pPr/>
              <a:t>‹#›</a:t>
            </a:fld>
            <a:endParaRPr lang="en-US" dirty="0"/>
          </a:p>
        </p:txBody>
      </p:sp>
      <p:sp>
        <p:nvSpPr>
          <p:cNvPr id="7" name="Content Placeholder 10">
            <a:extLst>
              <a:ext uri="{FF2B5EF4-FFF2-40B4-BE49-F238E27FC236}">
                <a16:creationId xmlns:a16="http://schemas.microsoft.com/office/drawing/2014/main" id="{2DD532F2-8883-214D-8D19-9993EEA42321}"/>
              </a:ext>
            </a:extLst>
          </p:cNvPr>
          <p:cNvSpPr>
            <a:spLocks noGrp="1"/>
          </p:cNvSpPr>
          <p:nvPr>
            <p:ph sz="quarter" idx="14"/>
          </p:nvPr>
        </p:nvSpPr>
        <p:spPr>
          <a:xfrm>
            <a:off x="353298" y="1752601"/>
            <a:ext cx="9267779" cy="4306888"/>
          </a:xfrm>
          <a:prstGeom prst="rect">
            <a:avLst/>
          </a:prstGeom>
        </p:spPr>
        <p:txBody>
          <a:bodyPr/>
          <a:lstStyle>
            <a:lvl1pPr marL="155756" indent="-155756">
              <a:spcBef>
                <a:spcPts val="1238"/>
              </a:spcBef>
              <a:tabLst/>
              <a:defRPr sz="1600"/>
            </a:lvl1pPr>
            <a:lvl2pPr marL="555667" indent="-151546">
              <a:tabLst/>
              <a:defRPr sz="1600"/>
            </a:lvl2pPr>
            <a:lvl3pPr marL="860162" indent="-155756">
              <a:tabLst/>
              <a:defRPr sz="1600"/>
            </a:lvl3pPr>
            <a:lvl4pPr marL="1166059" indent="-200658">
              <a:tabLst/>
              <a:defRPr sz="1600"/>
            </a:lvl4pPr>
            <a:lvl5pPr>
              <a:defRPr sz="141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8237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047539"/>
            <a:ext cx="7543800" cy="222842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3361902"/>
            <a:ext cx="7543800" cy="1545378"/>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B882AE76-8321-5D46-AD72-C64590857F81}"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1894683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2AE76-8321-5D46-AD72-C64590857F81}"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6325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595756"/>
            <a:ext cx="8675370" cy="2662555"/>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4283499"/>
            <a:ext cx="8675370" cy="1400175"/>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2AE76-8321-5D46-AD72-C64590857F81}"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1973268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1703917"/>
            <a:ext cx="427482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1703917"/>
            <a:ext cx="427482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82AE76-8321-5D46-AD72-C64590857F81}"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364881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40784"/>
            <a:ext cx="8675370" cy="1237192"/>
          </a:xfrm>
        </p:spPr>
        <p:txBody>
          <a:bodyPr/>
          <a:lstStyle/>
          <a:p>
            <a:r>
              <a:rPr lang="en-US"/>
              <a:t>Click to edit Master title style</a:t>
            </a:r>
          </a:p>
        </p:txBody>
      </p:sp>
      <p:sp>
        <p:nvSpPr>
          <p:cNvPr id="3" name="Text Placeholder 2"/>
          <p:cNvSpPr>
            <a:spLocks noGrp="1"/>
          </p:cNvSpPr>
          <p:nvPr>
            <p:ph type="body" idx="1"/>
          </p:nvPr>
        </p:nvSpPr>
        <p:spPr>
          <a:xfrm>
            <a:off x="692826" y="1569085"/>
            <a:ext cx="4255174" cy="768985"/>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338070"/>
            <a:ext cx="4255174"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569085"/>
            <a:ext cx="4276130" cy="768985"/>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338070"/>
            <a:ext cx="427613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82AE76-8321-5D46-AD72-C64590857F81}"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16542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out Partner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7472272" y="4697128"/>
            <a:ext cx="2586128" cy="1722895"/>
          </a:xfrm>
          <a:prstGeom prst="rect">
            <a:avLst/>
          </a:prstGeom>
          <a:solidFill>
            <a:srgbClr val="717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p:nvPr>
        </p:nvSpPr>
        <p:spPr>
          <a:xfrm>
            <a:off x="393700" y="5308279"/>
            <a:ext cx="6705600" cy="575083"/>
          </a:xfrm>
        </p:spPr>
        <p:txBody>
          <a:bodyPr>
            <a:normAutofit/>
          </a:bodyPr>
          <a:lstStyle>
            <a:lvl1pPr>
              <a:lnSpc>
                <a:spcPts val="3200"/>
              </a:lnSpc>
              <a:defRPr sz="3000"/>
            </a:lvl1pPr>
          </a:lstStyle>
          <a:p>
            <a:r>
              <a:rPr lang="en-US"/>
              <a:t>Click to edit Master title style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550096" y="5025742"/>
            <a:ext cx="2441749" cy="1105864"/>
          </a:xfrm>
          <a:prstGeom prst="rect">
            <a:avLst/>
          </a:prstGeom>
        </p:spPr>
      </p:pic>
      <p:sp>
        <p:nvSpPr>
          <p:cNvPr id="7" name="TextBox 4">
            <a:extLst>
              <a:ext uri="{FF2B5EF4-FFF2-40B4-BE49-F238E27FC236}">
                <a16:creationId xmlns:a16="http://schemas.microsoft.com/office/drawing/2014/main" id="{518E0C9C-7BF1-0E43-8DA2-953E575240F9}"/>
              </a:ext>
            </a:extLst>
          </p:cNvPr>
          <p:cNvSpPr txBox="1">
            <a:spLocks noChangeArrowheads="1"/>
          </p:cNvSpPr>
          <p:nvPr userDrawn="1"/>
        </p:nvSpPr>
        <p:spPr bwMode="auto">
          <a:xfrm>
            <a:off x="407377" y="4945822"/>
            <a:ext cx="4579938" cy="338137"/>
          </a:xfrm>
          <a:prstGeom prst="rect">
            <a:avLst/>
          </a:prstGeom>
          <a:noFill/>
          <a:ln w="9525">
            <a:noFill/>
            <a:miter lim="800000"/>
            <a:headEnd/>
            <a:tailEnd/>
          </a:ln>
        </p:spPr>
        <p:txBody>
          <a:bodyPr>
            <a:spAutoFit/>
          </a:bodyPr>
          <a:lstStyle/>
          <a:p>
            <a:r>
              <a:rPr lang="en-US" sz="1600">
                <a:solidFill>
                  <a:srgbClr val="717073"/>
                </a:solidFill>
                <a:latin typeface="Arial" panose="020B0604020202020204" pitchFamily="34" charset="0"/>
                <a:cs typeface="Arial" panose="020B0604020202020204" pitchFamily="34" charset="0"/>
              </a:rPr>
              <a:t>Partnership Opportunity</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solidFill>
            <a:schemeClr val="accent3">
              <a:lumMod val="20000"/>
              <a:lumOff val="80000"/>
            </a:schemeClr>
          </a:solidFill>
        </p:spPr>
        <p:txBody>
          <a:body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solidFill>
            <a:schemeClr val="bg1"/>
          </a:solidFill>
        </p:spPr>
        <p:txBody>
          <a:bodyPr>
            <a:noAutofit/>
          </a:bodyPr>
          <a:lstStyle>
            <a:lvl1pPr marL="0" indent="0">
              <a:buNone/>
              <a:defRPr sz="1050">
                <a:solidFill>
                  <a:srgbClr val="9F9FA3"/>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Tree>
    <p:extLst>
      <p:ext uri="{BB962C8B-B14F-4D97-AF65-F5344CB8AC3E}">
        <p14:creationId xmlns:p14="http://schemas.microsoft.com/office/powerpoint/2010/main" val="149327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82AE76-8321-5D46-AD72-C64590857F81}"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248221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2AE76-8321-5D46-AD72-C64590857F81}"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3089531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26720"/>
            <a:ext cx="3244096" cy="149352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921597"/>
            <a:ext cx="5092065" cy="4548717"/>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1920240"/>
            <a:ext cx="3244096" cy="3557482"/>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B882AE76-8321-5D46-AD72-C64590857F81}"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1941761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26720"/>
            <a:ext cx="3244096" cy="1493520"/>
          </a:xfrm>
        </p:spPr>
        <p:txBody>
          <a:bodyPr anchor="b"/>
          <a:lstStyle>
            <a:lvl1pPr>
              <a:defRPr sz="2640"/>
            </a:lvl1pPr>
          </a:lstStyle>
          <a:p>
            <a:r>
              <a:rPr lang="en-US"/>
              <a:t>Click to edit Master title style</a:t>
            </a:r>
          </a:p>
        </p:txBody>
      </p:sp>
      <p:sp>
        <p:nvSpPr>
          <p:cNvPr id="3" name="Picture Placeholder 2"/>
          <p:cNvSpPr>
            <a:spLocks noGrp="1" noChangeAspect="1"/>
          </p:cNvSpPr>
          <p:nvPr>
            <p:ph type="pic" idx="1"/>
          </p:nvPr>
        </p:nvSpPr>
        <p:spPr>
          <a:xfrm>
            <a:off x="4276130" y="921597"/>
            <a:ext cx="5092065" cy="4548717"/>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p>
        </p:txBody>
      </p:sp>
      <p:sp>
        <p:nvSpPr>
          <p:cNvPr id="4" name="Text Placeholder 3"/>
          <p:cNvSpPr>
            <a:spLocks noGrp="1"/>
          </p:cNvSpPr>
          <p:nvPr>
            <p:ph type="body" sz="half" idx="2"/>
          </p:nvPr>
        </p:nvSpPr>
        <p:spPr>
          <a:xfrm>
            <a:off x="692825" y="1920240"/>
            <a:ext cx="3244096" cy="3557482"/>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B882AE76-8321-5D46-AD72-C64590857F81}"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3143942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2AE76-8321-5D46-AD72-C64590857F81}"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2066854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340783"/>
            <a:ext cx="2168843" cy="54243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340783"/>
            <a:ext cx="6380798"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2AE76-8321-5D46-AD72-C64590857F81}"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D44A4-C619-6A4E-8A20-C851A16E68D5}" type="slidenum">
              <a:rPr lang="en-US" smtClean="0"/>
              <a:t>‹#›</a:t>
            </a:fld>
            <a:endParaRPr lang="en-US"/>
          </a:p>
        </p:txBody>
      </p:sp>
    </p:spTree>
    <p:extLst>
      <p:ext uri="{BB962C8B-B14F-4D97-AF65-F5344CB8AC3E}">
        <p14:creationId xmlns:p14="http://schemas.microsoft.com/office/powerpoint/2010/main" val="2822865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Graphics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363589E-CEC4-A146-B6D1-CA14C1FF2247}"/>
              </a:ext>
            </a:extLst>
          </p:cNvPr>
          <p:cNvSpPr>
            <a:spLocks noGrp="1"/>
          </p:cNvSpPr>
          <p:nvPr>
            <p:ph type="pic" sz="quarter" idx="13"/>
          </p:nvPr>
        </p:nvSpPr>
        <p:spPr>
          <a:xfrm>
            <a:off x="5943599" y="533400"/>
            <a:ext cx="4114801" cy="5867400"/>
          </a:xfrm>
          <a:prstGeom prst="rect">
            <a:avLst/>
          </a:prstGeom>
          <a:solidFill>
            <a:schemeClr val="bg2">
              <a:lumMod val="20000"/>
              <a:lumOff val="80000"/>
            </a:schemeClr>
          </a:solidFill>
        </p:spPr>
        <p:txBody>
          <a:bodyPr anchor="ctr"/>
          <a:lstStyle>
            <a:lvl1pPr marL="0" indent="0" algn="ctr">
              <a:buFontTx/>
              <a:buNone/>
              <a:defRPr sz="2121"/>
            </a:lvl1pPr>
          </a:lstStyle>
          <a:p>
            <a:endParaRPr lang="en-US" dirty="0"/>
          </a:p>
        </p:txBody>
      </p:sp>
      <p:sp>
        <p:nvSpPr>
          <p:cNvPr id="2" name="Title 1"/>
          <p:cNvSpPr>
            <a:spLocks noGrp="1"/>
          </p:cNvSpPr>
          <p:nvPr>
            <p:ph type="title" hasCustomPrompt="1"/>
          </p:nvPr>
        </p:nvSpPr>
        <p:spPr>
          <a:xfrm>
            <a:off x="353300" y="533401"/>
            <a:ext cx="5112318" cy="762000"/>
          </a:xfrm>
          <a:prstGeom prst="rect">
            <a:avLst/>
          </a:prstGeom>
        </p:spPr>
        <p:txBody>
          <a:bodyPr anchor="ctr">
            <a:noAutofit/>
          </a:bodyPr>
          <a:lstStyle>
            <a:lvl1pPr algn="l">
              <a:defRPr sz="2200">
                <a:solidFill>
                  <a:srgbClr val="ED1B2E"/>
                </a:solidFill>
              </a:defRPr>
            </a:lvl1pPr>
          </a:lstStyle>
          <a:p>
            <a:r>
              <a:rPr lang="en-US" dirty="0"/>
              <a:t>Click To Edit Master Title Style</a:t>
            </a:r>
          </a:p>
        </p:txBody>
      </p:sp>
      <p:sp>
        <p:nvSpPr>
          <p:cNvPr id="11" name="Content Placeholder 10">
            <a:extLst>
              <a:ext uri="{FF2B5EF4-FFF2-40B4-BE49-F238E27FC236}">
                <a16:creationId xmlns:a16="http://schemas.microsoft.com/office/drawing/2014/main" id="{5E1AC7CD-588F-744F-AD69-49215A0EF8A8}"/>
              </a:ext>
            </a:extLst>
          </p:cNvPr>
          <p:cNvSpPr>
            <a:spLocks noGrp="1"/>
          </p:cNvSpPr>
          <p:nvPr>
            <p:ph sz="quarter" idx="14"/>
          </p:nvPr>
        </p:nvSpPr>
        <p:spPr>
          <a:xfrm>
            <a:off x="353299" y="1752601"/>
            <a:ext cx="5486400" cy="4306888"/>
          </a:xfrm>
          <a:prstGeom prst="rect">
            <a:avLst/>
          </a:prstGeom>
        </p:spPr>
        <p:txBody>
          <a:bodyPr/>
          <a:lstStyle>
            <a:lvl1pPr marL="155756" indent="-155756">
              <a:spcBef>
                <a:spcPts val="1238"/>
              </a:spcBef>
              <a:tabLst/>
              <a:defRPr sz="1600"/>
            </a:lvl1pPr>
            <a:lvl2pPr marL="555667" indent="-151546">
              <a:tabLst/>
              <a:defRPr sz="1600"/>
            </a:lvl2pPr>
            <a:lvl3pPr marL="860162" indent="-155756">
              <a:tabLst/>
              <a:defRPr sz="1600"/>
            </a:lvl3pPr>
            <a:lvl4pPr marL="1166059" indent="-200658">
              <a:tabLst/>
              <a:defRPr sz="1600"/>
            </a:lvl4pPr>
            <a:lvl5pPr>
              <a:defRPr sz="141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1">
            <a:extLst>
              <a:ext uri="{FF2B5EF4-FFF2-40B4-BE49-F238E27FC236}">
                <a16:creationId xmlns:a16="http://schemas.microsoft.com/office/drawing/2014/main" id="{21588D4C-71DE-6343-A1C8-0BEF80EA997C}"/>
              </a:ext>
            </a:extLst>
          </p:cNvPr>
          <p:cNvSpPr>
            <a:spLocks noGrp="1"/>
          </p:cNvSpPr>
          <p:nvPr>
            <p:ph type="sldNum" sz="quarter" idx="15"/>
          </p:nvPr>
        </p:nvSpPr>
        <p:spPr>
          <a:xfrm>
            <a:off x="146304" y="5998464"/>
            <a:ext cx="2262187" cy="341312"/>
          </a:xfrm>
          <a:prstGeom prst="rect">
            <a:avLst/>
          </a:prstGeom>
        </p:spPr>
        <p:txBody>
          <a:bodyPr/>
          <a:lstStyle/>
          <a:p>
            <a:fld id="{09C489E1-9678-DE4D-9A1A-F6AD18182720}" type="slidenum">
              <a:rPr lang="en-US" smtClean="0"/>
              <a:pPr/>
              <a:t>‹#›</a:t>
            </a:fld>
            <a:endParaRPr lang="en-US" dirty="0"/>
          </a:p>
        </p:txBody>
      </p:sp>
    </p:spTree>
    <p:extLst>
      <p:ext uri="{BB962C8B-B14F-4D97-AF65-F5344CB8AC3E}">
        <p14:creationId xmlns:p14="http://schemas.microsoft.com/office/powerpoint/2010/main" val="1109726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Partner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238844-25FB-1D48-9C4B-468AA09194A0}"/>
              </a:ext>
            </a:extLst>
          </p:cNvPr>
          <p:cNvSpPr/>
          <p:nvPr userDrawn="1"/>
        </p:nvSpPr>
        <p:spPr>
          <a:xfrm>
            <a:off x="-2" y="4697128"/>
            <a:ext cx="7472274" cy="17228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876F98-8D82-544E-A1B4-FECACDD62FED}"/>
              </a:ext>
            </a:extLst>
          </p:cNvPr>
          <p:cNvSpPr/>
          <p:nvPr userDrawn="1"/>
        </p:nvSpPr>
        <p:spPr>
          <a:xfrm>
            <a:off x="7472272" y="4697128"/>
            <a:ext cx="2586128" cy="1722895"/>
          </a:xfrm>
          <a:prstGeom prst="rect">
            <a:avLst/>
          </a:prstGeom>
          <a:solidFill>
            <a:srgbClr val="717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p:nvPr>
        </p:nvSpPr>
        <p:spPr>
          <a:xfrm>
            <a:off x="393700" y="5041579"/>
            <a:ext cx="4572000" cy="1046316"/>
          </a:xfrm>
        </p:spPr>
        <p:txBody>
          <a:bodyPr>
            <a:normAutofit/>
          </a:bodyPr>
          <a:lstStyle>
            <a:lvl1pPr>
              <a:lnSpc>
                <a:spcPts val="3200"/>
              </a:lnSpc>
              <a:defRPr sz="3000"/>
            </a:lvl1pPr>
          </a:lstStyle>
          <a:p>
            <a:r>
              <a:rPr lang="en-US"/>
              <a:t>Click to edit Master title style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550096" y="5025742"/>
            <a:ext cx="2441749" cy="1105864"/>
          </a:xfrm>
          <a:prstGeom prst="rect">
            <a:avLst/>
          </a:prstGeom>
        </p:spPr>
      </p:pic>
      <p:sp>
        <p:nvSpPr>
          <p:cNvPr id="7" name="TextBox 4">
            <a:extLst>
              <a:ext uri="{FF2B5EF4-FFF2-40B4-BE49-F238E27FC236}">
                <a16:creationId xmlns:a16="http://schemas.microsoft.com/office/drawing/2014/main" id="{518E0C9C-7BF1-0E43-8DA2-953E575240F9}"/>
              </a:ext>
            </a:extLst>
          </p:cNvPr>
          <p:cNvSpPr txBox="1">
            <a:spLocks noChangeArrowheads="1"/>
          </p:cNvSpPr>
          <p:nvPr userDrawn="1"/>
        </p:nvSpPr>
        <p:spPr bwMode="auto">
          <a:xfrm>
            <a:off x="407377" y="4818822"/>
            <a:ext cx="4579938" cy="338137"/>
          </a:xfrm>
          <a:prstGeom prst="rect">
            <a:avLst/>
          </a:prstGeom>
          <a:noFill/>
          <a:ln w="9525">
            <a:noFill/>
            <a:miter lim="800000"/>
            <a:headEnd/>
            <a:tailEnd/>
          </a:ln>
        </p:spPr>
        <p:txBody>
          <a:bodyPr>
            <a:spAutoFit/>
          </a:bodyPr>
          <a:lstStyle/>
          <a:p>
            <a:r>
              <a:rPr lang="en-US" sz="1600">
                <a:solidFill>
                  <a:srgbClr val="717073"/>
                </a:solidFill>
                <a:latin typeface="Arial" panose="020B0604020202020204" pitchFamily="34" charset="0"/>
                <a:cs typeface="Arial" panose="020B0604020202020204" pitchFamily="34" charset="0"/>
              </a:rPr>
              <a:t>Partnership Opportunity</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solidFill>
            <a:schemeClr val="accent3">
              <a:lumMod val="20000"/>
              <a:lumOff val="80000"/>
            </a:schemeClr>
          </a:solidFill>
        </p:spPr>
        <p:txBody>
          <a:bodyPr/>
          <a:lstStyle/>
          <a:p>
            <a:endParaRPr lang="en-US"/>
          </a:p>
        </p:txBody>
      </p:sp>
      <p:sp>
        <p:nvSpPr>
          <p:cNvPr id="15" name="Picture Placeholder 14">
            <a:extLst>
              <a:ext uri="{FF2B5EF4-FFF2-40B4-BE49-F238E27FC236}">
                <a16:creationId xmlns:a16="http://schemas.microsoft.com/office/drawing/2014/main" id="{B32EF9AE-1425-4543-9413-0F9D6A8FC200}"/>
              </a:ext>
            </a:extLst>
          </p:cNvPr>
          <p:cNvSpPr>
            <a:spLocks noGrp="1"/>
          </p:cNvSpPr>
          <p:nvPr>
            <p:ph type="pic" sz="quarter" idx="12" hasCustomPrompt="1"/>
          </p:nvPr>
        </p:nvSpPr>
        <p:spPr>
          <a:xfrm>
            <a:off x="5285536" y="5144260"/>
            <a:ext cx="1866900" cy="867436"/>
          </a:xfrm>
          <a:noFill/>
        </p:spPr>
        <p:txBody>
          <a:bodyPr anchor="ctr">
            <a:normAutofit/>
          </a:bodyPr>
          <a:lstStyle>
            <a:lvl1pPr marL="0" indent="0" algn="ctr">
              <a:buNone/>
              <a:defRPr sz="1200"/>
            </a:lvl1pPr>
          </a:lstStyle>
          <a:p>
            <a:r>
              <a:rPr lang="en-US"/>
              <a:t>Click to add logo</a:t>
            </a:r>
          </a:p>
        </p:txBody>
      </p:sp>
      <p:sp>
        <p:nvSpPr>
          <p:cNvPr id="18" name="Content Placeholder 17">
            <a:extLst>
              <a:ext uri="{FF2B5EF4-FFF2-40B4-BE49-F238E27FC236}">
                <a16:creationId xmlns:a16="http://schemas.microsoft.com/office/drawing/2014/main" id="{FB2BB8A6-147D-CA49-B1D8-345C80369C33}"/>
              </a:ext>
            </a:extLst>
          </p:cNvPr>
          <p:cNvSpPr>
            <a:spLocks noGrp="1"/>
          </p:cNvSpPr>
          <p:nvPr>
            <p:ph sz="quarter" idx="13" hasCustomPrompt="1"/>
          </p:nvPr>
        </p:nvSpPr>
        <p:spPr>
          <a:xfrm>
            <a:off x="407376" y="6024395"/>
            <a:ext cx="4558324" cy="376405"/>
          </a:xfrm>
        </p:spPr>
        <p:txBody>
          <a:bodyPr>
            <a:noAutofit/>
          </a:bodyPr>
          <a:lstStyle>
            <a:lvl1pPr marL="0" indent="0">
              <a:buNone/>
              <a:defRPr sz="1050">
                <a:solidFill>
                  <a:srgbClr val="9F9FA3"/>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Tree>
    <p:extLst>
      <p:ext uri="{BB962C8B-B14F-4D97-AF65-F5344CB8AC3E}">
        <p14:creationId xmlns:p14="http://schemas.microsoft.com/office/powerpoint/2010/main" val="242966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out Partner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7472272" y="4697128"/>
            <a:ext cx="2586128" cy="1722895"/>
          </a:xfrm>
          <a:prstGeom prst="rect">
            <a:avLst/>
          </a:prstGeom>
          <a:solidFill>
            <a:srgbClr val="717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p:nvPr>
        </p:nvSpPr>
        <p:spPr>
          <a:xfrm>
            <a:off x="393700" y="5308279"/>
            <a:ext cx="6705600" cy="575083"/>
          </a:xfrm>
        </p:spPr>
        <p:txBody>
          <a:bodyPr>
            <a:normAutofit/>
          </a:bodyPr>
          <a:lstStyle>
            <a:lvl1pPr>
              <a:lnSpc>
                <a:spcPts val="3200"/>
              </a:lnSpc>
              <a:defRPr sz="3000"/>
            </a:lvl1pPr>
          </a:lstStyle>
          <a:p>
            <a:r>
              <a:rPr lang="en-US"/>
              <a:t>Click to edit Master title style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550096" y="5025742"/>
            <a:ext cx="2441749" cy="1105864"/>
          </a:xfrm>
          <a:prstGeom prst="rect">
            <a:avLst/>
          </a:prstGeom>
        </p:spPr>
      </p:pic>
      <p:sp>
        <p:nvSpPr>
          <p:cNvPr id="7" name="TextBox 4">
            <a:extLst>
              <a:ext uri="{FF2B5EF4-FFF2-40B4-BE49-F238E27FC236}">
                <a16:creationId xmlns:a16="http://schemas.microsoft.com/office/drawing/2014/main" id="{518E0C9C-7BF1-0E43-8DA2-953E575240F9}"/>
              </a:ext>
            </a:extLst>
          </p:cNvPr>
          <p:cNvSpPr txBox="1">
            <a:spLocks noChangeArrowheads="1"/>
          </p:cNvSpPr>
          <p:nvPr userDrawn="1"/>
        </p:nvSpPr>
        <p:spPr bwMode="auto">
          <a:xfrm>
            <a:off x="407377" y="4945822"/>
            <a:ext cx="4579938" cy="338137"/>
          </a:xfrm>
          <a:prstGeom prst="rect">
            <a:avLst/>
          </a:prstGeom>
          <a:noFill/>
          <a:ln w="9525">
            <a:noFill/>
            <a:miter lim="800000"/>
            <a:headEnd/>
            <a:tailEnd/>
          </a:ln>
        </p:spPr>
        <p:txBody>
          <a:bodyPr>
            <a:spAutoFit/>
          </a:bodyPr>
          <a:lstStyle/>
          <a:p>
            <a:r>
              <a:rPr lang="en-US" sz="1600">
                <a:solidFill>
                  <a:srgbClr val="717073"/>
                </a:solidFill>
                <a:latin typeface="Arial" panose="020B0604020202020204" pitchFamily="34" charset="0"/>
                <a:cs typeface="Arial" panose="020B0604020202020204" pitchFamily="34" charset="0"/>
              </a:rPr>
              <a:t>Partnership Opportunity</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solidFill>
            <a:schemeClr val="accent3">
              <a:lumMod val="20000"/>
              <a:lumOff val="80000"/>
            </a:schemeClr>
          </a:solidFill>
        </p:spPr>
        <p:txBody>
          <a:body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solidFill>
            <a:schemeClr val="bg1"/>
          </a:solidFill>
        </p:spPr>
        <p:txBody>
          <a:bodyPr>
            <a:noAutofit/>
          </a:bodyPr>
          <a:lstStyle>
            <a:lvl1pPr marL="0" indent="0">
              <a:buNone/>
              <a:defRPr sz="1050">
                <a:solidFill>
                  <a:srgbClr val="9F9FA3"/>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Tree>
    <p:extLst>
      <p:ext uri="{BB962C8B-B14F-4D97-AF65-F5344CB8AC3E}">
        <p14:creationId xmlns:p14="http://schemas.microsoft.com/office/powerpoint/2010/main" val="347485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7F2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rgbClr val="ED1B2E"/>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7271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7F2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rgbClr val="ED1B2E"/>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with Quo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737951"/>
            <a:ext cx="7062651" cy="1635791"/>
          </a:xfrm>
          <a:prstGeom prst="rect">
            <a:avLst/>
          </a:prstGeom>
        </p:spPr>
        <p:txBody>
          <a:bodyPr wrap="square" lIns="0" rIns="0" anchor="t">
            <a:noAutofit/>
          </a:bodyPr>
          <a:lstStyle>
            <a:lvl1pPr algn="ctr">
              <a:lnSpc>
                <a:spcPct val="100000"/>
              </a:lnSpc>
              <a:defRPr sz="3600" b="1">
                <a:solidFill>
                  <a:srgbClr val="ED1B2E"/>
                </a:solidFill>
                <a:latin typeface="Arial" panose="020B0604020202020204" pitchFamily="34" charset="0"/>
                <a:cs typeface="Arial" panose="020B0604020202020204" pitchFamily="34" charset="0"/>
              </a:defRPr>
            </a:lvl1pPr>
          </a:lstStyle>
          <a:p>
            <a:r>
              <a:rPr lang="en-US"/>
              <a:t>Click to edit Master title</a:t>
            </a:r>
          </a:p>
        </p:txBody>
      </p:sp>
      <p:sp>
        <p:nvSpPr>
          <p:cNvPr id="4" name="Rectangle 3">
            <a:extLst>
              <a:ext uri="{FF2B5EF4-FFF2-40B4-BE49-F238E27FC236}">
                <a16:creationId xmlns:a16="http://schemas.microsoft.com/office/drawing/2014/main" id="{56715CB4-B7D0-2C43-B1B8-B66726BDA6F4}"/>
              </a:ext>
            </a:extLst>
          </p:cNvPr>
          <p:cNvSpPr/>
          <p:nvPr userDrawn="1"/>
        </p:nvSpPr>
        <p:spPr>
          <a:xfrm>
            <a:off x="0" y="2451374"/>
            <a:ext cx="10058400" cy="2866741"/>
          </a:xfrm>
          <a:prstGeom prst="rect">
            <a:avLst/>
          </a:prstGeom>
          <a:solidFill>
            <a:srgbClr val="E7F2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3A594102-7208-4640-845D-A67F51D27146}"/>
              </a:ext>
            </a:extLst>
          </p:cNvPr>
          <p:cNvSpPr>
            <a:spLocks noGrp="1"/>
          </p:cNvSpPr>
          <p:nvPr>
            <p:ph type="pic" sz="quarter" idx="10" hasCustomPrompt="1"/>
          </p:nvPr>
        </p:nvSpPr>
        <p:spPr>
          <a:xfrm>
            <a:off x="787400" y="3014663"/>
            <a:ext cx="1085850" cy="1227137"/>
          </a:xfrm>
        </p:spPr>
        <p:txBody>
          <a:bodyPr>
            <a:normAutofit/>
          </a:bodyPr>
          <a:lstStyle>
            <a:lvl1pPr marL="0" indent="0">
              <a:buNone/>
              <a:defRPr sz="1500"/>
            </a:lvl1pPr>
          </a:lstStyle>
          <a:p>
            <a:r>
              <a:rPr lang="en-US"/>
              <a:t>Click to add headshot</a:t>
            </a:r>
          </a:p>
        </p:txBody>
      </p:sp>
      <p:sp>
        <p:nvSpPr>
          <p:cNvPr id="8" name="Text Placeholder 7">
            <a:extLst>
              <a:ext uri="{FF2B5EF4-FFF2-40B4-BE49-F238E27FC236}">
                <a16:creationId xmlns:a16="http://schemas.microsoft.com/office/drawing/2014/main" id="{DCD96B79-B4DE-2343-B520-C5EF60F1FEC5}"/>
              </a:ext>
            </a:extLst>
          </p:cNvPr>
          <p:cNvSpPr>
            <a:spLocks noGrp="1"/>
          </p:cNvSpPr>
          <p:nvPr>
            <p:ph type="body" sz="quarter" idx="11" hasCustomPrompt="1"/>
          </p:nvPr>
        </p:nvSpPr>
        <p:spPr>
          <a:xfrm>
            <a:off x="2124802" y="2903831"/>
            <a:ext cx="6871415" cy="1636594"/>
          </a:xfrm>
        </p:spPr>
        <p:txBody>
          <a:bodyPr>
            <a:noAutofit/>
          </a:bodyPr>
          <a:lstStyle>
            <a:lvl1pPr marL="182880" indent="-182880">
              <a:buNone/>
              <a:defRPr sz="3000">
                <a:latin typeface="Georgia" panose="02040502050405020303" pitchFamily="18" charset="0"/>
              </a:defRPr>
            </a:lvl1pPr>
            <a:lvl2pPr marL="377190" indent="0">
              <a:buNone/>
              <a:defRPr sz="2000">
                <a:latin typeface="Georgia" panose="02040502050405020303" pitchFamily="18" charset="0"/>
              </a:defRPr>
            </a:lvl2pPr>
            <a:lvl3pPr marL="754380" indent="0">
              <a:buNone/>
              <a:defRPr sz="2000">
                <a:latin typeface="Georgia" panose="02040502050405020303" pitchFamily="18" charset="0"/>
              </a:defRPr>
            </a:lvl3pPr>
            <a:lvl4pPr marL="1131570" indent="0">
              <a:buNone/>
              <a:defRPr sz="2000">
                <a:latin typeface="Georgia" panose="02040502050405020303" pitchFamily="18" charset="0"/>
              </a:defRPr>
            </a:lvl4pPr>
            <a:lvl5pPr marL="1508760" indent="0">
              <a:buNone/>
              <a:defRPr sz="2000">
                <a:latin typeface="Georgia" panose="02040502050405020303" pitchFamily="18"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7EF8FFE-C544-374E-A17E-D765B257E086}"/>
              </a:ext>
            </a:extLst>
          </p:cNvPr>
          <p:cNvSpPr>
            <a:spLocks noGrp="1"/>
          </p:cNvSpPr>
          <p:nvPr>
            <p:ph type="body" sz="quarter" idx="12"/>
          </p:nvPr>
        </p:nvSpPr>
        <p:spPr>
          <a:xfrm>
            <a:off x="2300004" y="4618057"/>
            <a:ext cx="6688061" cy="582613"/>
          </a:xfrm>
        </p:spPr>
        <p:txBody>
          <a:bodyPr>
            <a:noAutofit/>
          </a:bodyPr>
          <a:lstStyle>
            <a:lvl1pPr marL="0" indent="0">
              <a:buNone/>
              <a:defRPr sz="1200"/>
            </a:lvl1pPr>
            <a:lvl2pPr marL="377190" indent="0">
              <a:buNone/>
              <a:defRPr sz="1200"/>
            </a:lvl2pPr>
            <a:lvl3pPr marL="754380" indent="0">
              <a:buNone/>
              <a:defRPr sz="1200"/>
            </a:lvl3pPr>
            <a:lvl4pPr marL="1131570" indent="0">
              <a:buNone/>
              <a:defRPr sz="1200"/>
            </a:lvl4pPr>
            <a:lvl5pPr marL="1508760" indent="0">
              <a:buNone/>
              <a:defRPr sz="1200"/>
            </a:lvl5pPr>
          </a:lstStyle>
          <a:p>
            <a:pPr lvl="0"/>
            <a:r>
              <a:rPr lang="en-US"/>
              <a:t>Click to edit Master text styles</a:t>
            </a:r>
          </a:p>
        </p:txBody>
      </p:sp>
    </p:spTree>
    <p:extLst>
      <p:ext uri="{BB962C8B-B14F-4D97-AF65-F5344CB8AC3E}">
        <p14:creationId xmlns:p14="http://schemas.microsoft.com/office/powerpoint/2010/main" val="457931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vider Slide with 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A594102-7208-4640-845D-A67F51D27146}"/>
              </a:ext>
            </a:extLst>
          </p:cNvPr>
          <p:cNvSpPr>
            <a:spLocks noGrp="1"/>
          </p:cNvSpPr>
          <p:nvPr>
            <p:ph type="pic" sz="quarter" idx="10" hasCustomPrompt="1"/>
          </p:nvPr>
        </p:nvSpPr>
        <p:spPr>
          <a:xfrm>
            <a:off x="787400" y="2155681"/>
            <a:ext cx="1085850" cy="1227137"/>
          </a:xfrm>
        </p:spPr>
        <p:txBody>
          <a:bodyPr>
            <a:normAutofit/>
          </a:bodyPr>
          <a:lstStyle>
            <a:lvl1pPr marL="0" indent="0">
              <a:buNone/>
              <a:defRPr sz="1500"/>
            </a:lvl1pPr>
          </a:lstStyle>
          <a:p>
            <a:r>
              <a:rPr lang="en-US"/>
              <a:t>Click to add headshot</a:t>
            </a:r>
          </a:p>
        </p:txBody>
      </p:sp>
      <p:sp>
        <p:nvSpPr>
          <p:cNvPr id="8" name="Text Placeholder 7">
            <a:extLst>
              <a:ext uri="{FF2B5EF4-FFF2-40B4-BE49-F238E27FC236}">
                <a16:creationId xmlns:a16="http://schemas.microsoft.com/office/drawing/2014/main" id="{DCD96B79-B4DE-2343-B520-C5EF60F1FEC5}"/>
              </a:ext>
            </a:extLst>
          </p:cNvPr>
          <p:cNvSpPr>
            <a:spLocks noGrp="1"/>
          </p:cNvSpPr>
          <p:nvPr>
            <p:ph type="body" sz="quarter" idx="11" hasCustomPrompt="1"/>
          </p:nvPr>
        </p:nvSpPr>
        <p:spPr>
          <a:xfrm>
            <a:off x="2272591" y="2155681"/>
            <a:ext cx="6908353" cy="1636594"/>
          </a:xfrm>
        </p:spPr>
        <p:txBody>
          <a:bodyPr>
            <a:noAutofit/>
          </a:bodyPr>
          <a:lstStyle>
            <a:lvl1pPr marL="182880" indent="-182880">
              <a:buNone/>
              <a:defRPr sz="3000">
                <a:latin typeface="Georgia" panose="02040502050405020303" pitchFamily="18" charset="0"/>
              </a:defRPr>
            </a:lvl1pPr>
            <a:lvl2pPr marL="377190" indent="0">
              <a:buNone/>
              <a:defRPr sz="2000">
                <a:latin typeface="Georgia" panose="02040502050405020303" pitchFamily="18" charset="0"/>
              </a:defRPr>
            </a:lvl2pPr>
            <a:lvl3pPr marL="754380" indent="0">
              <a:buNone/>
              <a:defRPr sz="2000">
                <a:latin typeface="Georgia" panose="02040502050405020303" pitchFamily="18" charset="0"/>
              </a:defRPr>
            </a:lvl3pPr>
            <a:lvl4pPr marL="1131570" indent="0">
              <a:buNone/>
              <a:defRPr sz="2000">
                <a:latin typeface="Georgia" panose="02040502050405020303" pitchFamily="18" charset="0"/>
              </a:defRPr>
            </a:lvl4pPr>
            <a:lvl5pPr marL="1508760" indent="0">
              <a:buNone/>
              <a:defRPr sz="2000">
                <a:latin typeface="Georgia" panose="02040502050405020303" pitchFamily="18"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7EF8FFE-C544-374E-A17E-D765B257E086}"/>
              </a:ext>
            </a:extLst>
          </p:cNvPr>
          <p:cNvSpPr>
            <a:spLocks noGrp="1"/>
          </p:cNvSpPr>
          <p:nvPr>
            <p:ph type="body" sz="quarter" idx="12"/>
          </p:nvPr>
        </p:nvSpPr>
        <p:spPr>
          <a:xfrm>
            <a:off x="2447793" y="3869907"/>
            <a:ext cx="6724013" cy="582613"/>
          </a:xfrm>
        </p:spPr>
        <p:txBody>
          <a:bodyPr>
            <a:noAutofit/>
          </a:bodyPr>
          <a:lstStyle>
            <a:lvl1pPr marL="0" indent="0">
              <a:buNone/>
              <a:defRPr sz="1200"/>
            </a:lvl1pPr>
            <a:lvl2pPr marL="377190" indent="0">
              <a:buNone/>
              <a:defRPr sz="1200"/>
            </a:lvl2pPr>
            <a:lvl3pPr marL="754380" indent="0">
              <a:buNone/>
              <a:defRPr sz="1200"/>
            </a:lvl3pPr>
            <a:lvl4pPr marL="1131570" indent="0">
              <a:buNone/>
              <a:defRPr sz="1200"/>
            </a:lvl4pPr>
            <a:lvl5pPr marL="1508760" indent="0">
              <a:buNone/>
              <a:defRPr sz="1200"/>
            </a:lvl5pPr>
          </a:lstStyle>
          <a:p>
            <a:pPr lvl="0"/>
            <a:r>
              <a:rPr lang="en-US"/>
              <a:t>Click to edit Master text styles</a:t>
            </a:r>
          </a:p>
        </p:txBody>
      </p:sp>
    </p:spTree>
    <p:extLst>
      <p:ext uri="{BB962C8B-B14F-4D97-AF65-F5344CB8AC3E}">
        <p14:creationId xmlns:p14="http://schemas.microsoft.com/office/powerpoint/2010/main" val="1079531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73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320" y="431511"/>
            <a:ext cx="8675370" cy="680620"/>
          </a:xfrm>
        </p:spPr>
        <p:txBody>
          <a:bodyPr>
            <a:noAutofit/>
          </a:bodyPr>
          <a:lstStyle>
            <a:lvl1pPr>
              <a:defRPr sz="3600"/>
            </a:lvl1pPr>
          </a:lstStyle>
          <a:p>
            <a:r>
              <a:rPr lang="en-US"/>
              <a:t>Click to edit Master title style</a:t>
            </a:r>
          </a:p>
        </p:txBody>
      </p:sp>
      <p:sp>
        <p:nvSpPr>
          <p:cNvPr id="3" name="Content Placeholder 2"/>
          <p:cNvSpPr>
            <a:spLocks noGrp="1"/>
          </p:cNvSpPr>
          <p:nvPr>
            <p:ph idx="1"/>
          </p:nvPr>
        </p:nvSpPr>
        <p:spPr>
          <a:xfrm>
            <a:off x="448320" y="1955260"/>
            <a:ext cx="8675370" cy="3673719"/>
          </a:xfrm>
        </p:spPr>
        <p:txBody>
          <a:bodyPr/>
          <a:lstStyle>
            <a:lvl1pPr>
              <a:defRPr sz="1600">
                <a:solidFill>
                  <a:srgbClr val="717073"/>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33B8CCD-FF45-814D-A6BF-C0D737F88F8D}"/>
              </a:ext>
            </a:extLst>
          </p:cNvPr>
          <p:cNvSpPr>
            <a:spLocks noGrp="1"/>
          </p:cNvSpPr>
          <p:nvPr>
            <p:ph type="body" sz="quarter" idx="10"/>
          </p:nvPr>
        </p:nvSpPr>
        <p:spPr>
          <a:xfrm>
            <a:off x="448954" y="1200587"/>
            <a:ext cx="8674735" cy="505601"/>
          </a:xfrm>
        </p:spPr>
        <p:txBody>
          <a:bodyPr>
            <a:noAutofit/>
          </a:bodyPr>
          <a:lstStyle>
            <a:lvl1pPr marL="0" indent="0">
              <a:buNone/>
              <a:defRPr sz="2000" b="1">
                <a:solidFill>
                  <a:srgbClr val="717073"/>
                </a:solidFill>
              </a:defRPr>
            </a:lvl1pPr>
            <a:lvl2pPr marL="377190" indent="0">
              <a:buNone/>
              <a:defRPr/>
            </a:lvl2pPr>
            <a:lvl3pPr marL="754380" indent="0">
              <a:buNone/>
              <a:defRPr/>
            </a:lvl3pPr>
            <a:lvl4pPr marL="1131570" indent="0">
              <a:buNone/>
              <a:defRPr/>
            </a:lvl4pPr>
            <a:lvl5pPr marL="1508760" indent="0">
              <a:buNone/>
              <a:defRPr/>
            </a:lvl5pPr>
          </a:lstStyle>
          <a:p>
            <a:pPr lvl="0"/>
            <a:r>
              <a:rPr lang="en-US"/>
              <a:t>Click to edit Master text styles</a:t>
            </a:r>
          </a:p>
        </p:txBody>
      </p:sp>
    </p:spTree>
    <p:extLst>
      <p:ext uri="{BB962C8B-B14F-4D97-AF65-F5344CB8AC3E}">
        <p14:creationId xmlns:p14="http://schemas.microsoft.com/office/powerpoint/2010/main" val="1302617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320" y="480151"/>
            <a:ext cx="4979711" cy="680620"/>
          </a:xfrm>
        </p:spPr>
        <p:txBody>
          <a:bodyPr anchor="t" anchorCtr="0">
            <a:noAutofit/>
          </a:bodyPr>
          <a:lstStyle/>
          <a:p>
            <a:r>
              <a:rPr lang="en-US"/>
              <a:t>Click to edit Master title style</a:t>
            </a:r>
          </a:p>
        </p:txBody>
      </p:sp>
      <p:sp>
        <p:nvSpPr>
          <p:cNvPr id="3" name="Content Placeholder 2"/>
          <p:cNvSpPr>
            <a:spLocks noGrp="1"/>
          </p:cNvSpPr>
          <p:nvPr>
            <p:ph idx="1"/>
          </p:nvPr>
        </p:nvSpPr>
        <p:spPr>
          <a:xfrm>
            <a:off x="448320" y="1955260"/>
            <a:ext cx="4979711" cy="3673719"/>
          </a:xfrm>
        </p:spPr>
        <p:txBody>
          <a:bodyPr/>
          <a:lstStyle>
            <a:lvl1pPr>
              <a:defRPr sz="1600">
                <a:solidFill>
                  <a:srgbClr val="717073"/>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33B8CCD-FF45-814D-A6BF-C0D737F88F8D}"/>
              </a:ext>
            </a:extLst>
          </p:cNvPr>
          <p:cNvSpPr>
            <a:spLocks noGrp="1"/>
          </p:cNvSpPr>
          <p:nvPr>
            <p:ph type="body" sz="quarter" idx="10"/>
          </p:nvPr>
        </p:nvSpPr>
        <p:spPr>
          <a:xfrm>
            <a:off x="448955" y="1200587"/>
            <a:ext cx="4979346" cy="505601"/>
          </a:xfrm>
        </p:spPr>
        <p:txBody>
          <a:bodyPr>
            <a:noAutofit/>
          </a:bodyPr>
          <a:lstStyle>
            <a:lvl1pPr marL="0" indent="0">
              <a:buNone/>
              <a:defRPr sz="2000" b="1">
                <a:solidFill>
                  <a:srgbClr val="717073"/>
                </a:solidFill>
              </a:defRPr>
            </a:lvl1pPr>
            <a:lvl2pPr marL="377190" indent="0">
              <a:buNone/>
              <a:defRPr/>
            </a:lvl2pPr>
            <a:lvl3pPr marL="754380" indent="0">
              <a:buNone/>
              <a:defRPr/>
            </a:lvl3pPr>
            <a:lvl4pPr marL="1131570" indent="0">
              <a:buNone/>
              <a:defRPr/>
            </a:lvl4pPr>
            <a:lvl5pPr marL="1508760" indent="0">
              <a:buNone/>
              <a:defRPr/>
            </a:lvl5pPr>
          </a:lstStyle>
          <a:p>
            <a:pPr lvl="0"/>
            <a:r>
              <a:rPr lang="en-US"/>
              <a:t>Click to edit Master text styles</a:t>
            </a:r>
          </a:p>
        </p:txBody>
      </p:sp>
    </p:spTree>
    <p:extLst>
      <p:ext uri="{BB962C8B-B14F-4D97-AF65-F5344CB8AC3E}">
        <p14:creationId xmlns:p14="http://schemas.microsoft.com/office/powerpoint/2010/main" val="256743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964" y="158417"/>
            <a:ext cx="8675370" cy="1237192"/>
          </a:xfrm>
        </p:spPr>
        <p:txBody>
          <a:bodyPr/>
          <a:lstStyle/>
          <a:p>
            <a:r>
              <a:rPr lang="en-US"/>
              <a:t>Click to edit Master title style</a:t>
            </a:r>
          </a:p>
        </p:txBody>
      </p:sp>
    </p:spTree>
    <p:extLst>
      <p:ext uri="{BB962C8B-B14F-4D97-AF65-F5344CB8AC3E}">
        <p14:creationId xmlns:p14="http://schemas.microsoft.com/office/powerpoint/2010/main" val="607642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Miss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AEF4C3-9A43-CB4E-BDC7-4447CE3E2C37}"/>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0"/>
            <a:ext cx="10058400" cy="6400800"/>
          </a:xfrm>
          <a:prstGeom prst="rect">
            <a:avLst/>
          </a:prstGeom>
        </p:spPr>
      </p:pic>
      <p:pic>
        <p:nvPicPr>
          <p:cNvPr id="7" name="Picture 6" descr="Our Mission">
            <a:extLst>
              <a:ext uri="{FF2B5EF4-FFF2-40B4-BE49-F238E27FC236}">
                <a16:creationId xmlns:a16="http://schemas.microsoft.com/office/drawing/2014/main" id="{060F0B17-B96F-224A-A66E-D635F48CFA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53962" y="2139356"/>
            <a:ext cx="2108200" cy="609600"/>
          </a:xfrm>
          <a:prstGeom prst="rect">
            <a:avLst/>
          </a:prstGeom>
        </p:spPr>
      </p:pic>
      <p:sp>
        <p:nvSpPr>
          <p:cNvPr id="8" name="TextBox 7">
            <a:extLst>
              <a:ext uri="{FF2B5EF4-FFF2-40B4-BE49-F238E27FC236}">
                <a16:creationId xmlns:a16="http://schemas.microsoft.com/office/drawing/2014/main" id="{5857C64D-3FC2-BB4A-8C81-C5CC54B3BEAF}"/>
              </a:ext>
            </a:extLst>
          </p:cNvPr>
          <p:cNvSpPr txBox="1"/>
          <p:nvPr userDrawn="1"/>
        </p:nvSpPr>
        <p:spPr>
          <a:xfrm>
            <a:off x="5527180" y="2887234"/>
            <a:ext cx="4161764" cy="1446550"/>
          </a:xfrm>
          <a:prstGeom prst="rect">
            <a:avLst/>
          </a:prstGeom>
          <a:noFill/>
        </p:spPr>
        <p:txBody>
          <a:bodyPr wrap="square" rtlCol="0">
            <a:spAutoFit/>
          </a:bodyPr>
          <a:lstStyle/>
          <a:p>
            <a:pPr lvl="0" algn="ctr">
              <a:lnSpc>
                <a:spcPts val="2120"/>
              </a:lnSpc>
            </a:pPr>
            <a:r>
              <a:rPr lang="en-US" sz="1400">
                <a:solidFill>
                  <a:schemeClr val="bg1"/>
                </a:solidFill>
                <a:latin typeface="Arial" panose="020B0604020202020204" pitchFamily="34" charset="0"/>
                <a:cs typeface="Arial" panose="020B0604020202020204" pitchFamily="34" charset="0"/>
              </a:rPr>
              <a:t>The American Red Cross prevents and alleviates human suffering in the face of emergencies by mobilizing the power of volunteers and the generosity of donors.</a:t>
            </a:r>
          </a:p>
          <a:p>
            <a:pPr algn="ctr"/>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51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st-Known Nonprofit">
    <p:spTree>
      <p:nvGrpSpPr>
        <p:cNvPr id="1" name=""/>
        <p:cNvGrpSpPr/>
        <p:nvPr/>
      </p:nvGrpSpPr>
      <p:grpSpPr>
        <a:xfrm>
          <a:off x="0" y="0"/>
          <a:ext cx="0" cy="0"/>
          <a:chOff x="0" y="0"/>
          <a:chExt cx="0" cy="0"/>
        </a:xfrm>
      </p:grpSpPr>
      <p:pic>
        <p:nvPicPr>
          <p:cNvPr id="3" name="Picture Placeholder 6">
            <a:extLst>
              <a:ext uri="{FF2B5EF4-FFF2-40B4-BE49-F238E27FC236}">
                <a16:creationId xmlns:a16="http://schemas.microsoft.com/office/drawing/2014/main" id="{5A527DA2-8096-E94D-BE30-DCD4CB7507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 y="0"/>
            <a:ext cx="10058401" cy="6400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9">
            <a:extLst>
              <a:ext uri="{FF2B5EF4-FFF2-40B4-BE49-F238E27FC236}">
                <a16:creationId xmlns:a16="http://schemas.microsoft.com/office/drawing/2014/main" id="{15E4FC32-C706-B948-8A49-BE6C2593198B}"/>
              </a:ext>
            </a:extLst>
          </p:cNvPr>
          <p:cNvSpPr txBox="1">
            <a:spLocks/>
          </p:cNvSpPr>
          <p:nvPr userDrawn="1"/>
        </p:nvSpPr>
        <p:spPr bwMode="auto">
          <a:xfrm>
            <a:off x="457201" y="3412955"/>
            <a:ext cx="3608961" cy="1572932"/>
          </a:xfrm>
          <a:prstGeom prst="rect">
            <a:avLst/>
          </a:prstGeom>
          <a:noFill/>
          <a:ln w="9525">
            <a:noFill/>
            <a:miter lim="800000"/>
            <a:headEnd/>
            <a:tailEnd/>
          </a:ln>
        </p:spPr>
        <p:txBody>
          <a:bodyPr/>
          <a:lstStyle>
            <a:lvl1pPr marL="342900" indent="-34290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1pPr>
            <a:lvl2pPr marL="742950" indent="-28575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2pPr>
            <a:lvl3pPr marL="1143000" indent="-22860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3pPr>
            <a:lvl4pPr marL="1600200" indent="-22860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4pPr>
            <a:lvl5pPr marL="2057400" indent="-228600" algn="l" defTabSz="457200" rtl="0" eaLnBrk="0" fontAlgn="base" hangingPunct="0">
              <a:spcBef>
                <a:spcPct val="20000"/>
              </a:spcBef>
              <a:spcAft>
                <a:spcPct val="0"/>
              </a:spcAft>
              <a:buClr>
                <a:srgbClr val="ED1B24"/>
              </a:buClr>
              <a:buFont typeface="Arial" pitchFamily="34" charset="0"/>
              <a:buNone/>
              <a:defRPr sz="1600" kern="1200">
                <a:solidFill>
                  <a:srgbClr val="6D6E7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eaLnBrk="1" hangingPunct="1">
              <a:spcBef>
                <a:spcPts val="1100"/>
              </a:spcBef>
              <a:buClr>
                <a:srgbClr val="ED1B2E"/>
              </a:buClr>
              <a:buFont typeface="Arial"/>
              <a:buChar char="•"/>
              <a:defRPr/>
            </a:pPr>
            <a:r>
              <a:rPr lang="en-US" sz="1500" b="1">
                <a:solidFill>
                  <a:srgbClr val="ED1B2E"/>
                </a:solidFill>
              </a:rPr>
              <a:t>Biggest community impact </a:t>
            </a:r>
            <a:r>
              <a:rPr lang="en-US" sz="1500" b="1"/>
              <a:t>among major nonprofits.</a:t>
            </a:r>
            <a:endParaRPr lang="en-US" sz="1500" baseline="30000"/>
          </a:p>
          <a:p>
            <a:pPr marL="285750" lvl="0" indent="-285750" eaLnBrk="1" hangingPunct="1">
              <a:spcBef>
                <a:spcPts val="1100"/>
              </a:spcBef>
              <a:buClr>
                <a:srgbClr val="ED1B2E"/>
              </a:buClr>
              <a:buFont typeface="Arial"/>
              <a:buChar char="•"/>
              <a:defRPr/>
            </a:pPr>
            <a:r>
              <a:rPr lang="en-US" sz="1500" b="1" kern="0">
                <a:latin typeface="Arial" charset="0"/>
                <a:ea typeface="+mn-ea"/>
                <a:cs typeface="Arial" charset="0"/>
              </a:rPr>
              <a:t>The charity that </a:t>
            </a:r>
            <a:r>
              <a:rPr lang="en-US" sz="1500" b="1" kern="0">
                <a:solidFill>
                  <a:srgbClr val="ED1B2E"/>
                </a:solidFill>
                <a:latin typeface="Arial" charset="0"/>
                <a:ea typeface="+mn-ea"/>
                <a:cs typeface="Arial" charset="0"/>
              </a:rPr>
              <a:t>comes to mind first </a:t>
            </a:r>
            <a:r>
              <a:rPr lang="en-US" sz="1500" b="1" kern="0">
                <a:latin typeface="Arial" charset="0"/>
                <a:ea typeface="+mn-ea"/>
                <a:cs typeface="Arial" charset="0"/>
              </a:rPr>
              <a:t>for U.S. adults.</a:t>
            </a:r>
          </a:p>
          <a:p>
            <a:pPr marL="285750" lvl="0" indent="-285750" eaLnBrk="1" hangingPunct="1">
              <a:spcBef>
                <a:spcPts val="1100"/>
              </a:spcBef>
              <a:buClr>
                <a:srgbClr val="ED1B2E"/>
              </a:buClr>
              <a:buFont typeface="Arial"/>
              <a:buChar char="•"/>
              <a:defRPr/>
            </a:pPr>
            <a:r>
              <a:rPr lang="en-US" sz="1500" b="1" spc="50">
                <a:solidFill>
                  <a:srgbClr val="ED1B2E"/>
                </a:solidFill>
                <a:latin typeface="Arial" charset="0"/>
                <a:ea typeface="+mn-ea"/>
                <a:cs typeface="Arial" charset="0"/>
              </a:rPr>
              <a:t>Gen Z’s most-loved </a:t>
            </a:r>
            <a:r>
              <a:rPr lang="en-US" sz="1500" b="1" spc="50">
                <a:latin typeface="Arial" charset="0"/>
                <a:ea typeface="+mn-ea"/>
                <a:cs typeface="Arial" charset="0"/>
              </a:rPr>
              <a:t>nonprofit.</a:t>
            </a:r>
            <a:endParaRPr lang="en-US" sz="1500" b="1" spc="50" baseline="30000">
              <a:latin typeface="Arial" charset="0"/>
              <a:ea typeface="+mn-ea"/>
              <a:cs typeface="Arial" charset="0"/>
            </a:endParaRPr>
          </a:p>
          <a:p>
            <a:pPr marL="285750" indent="-285750" eaLnBrk="1" hangingPunct="1">
              <a:spcBef>
                <a:spcPts val="1100"/>
              </a:spcBef>
              <a:buFont typeface="Arial"/>
              <a:buChar char="•"/>
              <a:defRPr/>
            </a:pPr>
            <a:endParaRPr lang="en-US" sz="1500" baseline="30000"/>
          </a:p>
        </p:txBody>
      </p:sp>
      <p:sp>
        <p:nvSpPr>
          <p:cNvPr id="5" name="Title 3">
            <a:extLst>
              <a:ext uri="{FF2B5EF4-FFF2-40B4-BE49-F238E27FC236}">
                <a16:creationId xmlns:a16="http://schemas.microsoft.com/office/drawing/2014/main" id="{9799ADC0-E0A3-5949-AF90-FDDA5433DE28}"/>
              </a:ext>
            </a:extLst>
          </p:cNvPr>
          <p:cNvSpPr>
            <a:spLocks noGrp="1"/>
          </p:cNvSpPr>
          <p:nvPr>
            <p:ph type="title"/>
          </p:nvPr>
        </p:nvSpPr>
        <p:spPr>
          <a:xfrm>
            <a:off x="457200" y="412077"/>
            <a:ext cx="5000324" cy="2190119"/>
          </a:xfrm>
        </p:spPr>
        <p:txBody>
          <a:bodyPr>
            <a:noAutofit/>
          </a:bodyPr>
          <a:lstStyle/>
          <a:p>
            <a:pPr>
              <a:lnSpc>
                <a:spcPct val="100000"/>
              </a:lnSpc>
              <a:defRPr/>
            </a:pPr>
            <a:r>
              <a:rPr lang="en-US" sz="3200"/>
              <a:t>American Red Cross </a:t>
            </a:r>
            <a:br>
              <a:rPr lang="en-US" sz="3200"/>
            </a:br>
            <a:r>
              <a:rPr lang="en-US" sz="3200"/>
              <a:t>is the nation’s </a:t>
            </a:r>
            <a:br>
              <a:rPr lang="en-US" sz="3200"/>
            </a:br>
            <a:r>
              <a:rPr lang="en-US" sz="3200"/>
              <a:t>best-known nonprofit.</a:t>
            </a:r>
            <a:endParaRPr lang="en-US" sz="3200" baseline="30000"/>
          </a:p>
        </p:txBody>
      </p:sp>
      <p:sp>
        <p:nvSpPr>
          <p:cNvPr id="6" name="Rectangle 5">
            <a:extLst>
              <a:ext uri="{FF2B5EF4-FFF2-40B4-BE49-F238E27FC236}">
                <a16:creationId xmlns:a16="http://schemas.microsoft.com/office/drawing/2014/main" id="{D7153FFB-EF45-0648-AE43-C5FECEBAA64A}"/>
              </a:ext>
            </a:extLst>
          </p:cNvPr>
          <p:cNvSpPr/>
          <p:nvPr userDrawn="1"/>
        </p:nvSpPr>
        <p:spPr>
          <a:xfrm>
            <a:off x="457200" y="5199445"/>
            <a:ext cx="3715966" cy="432747"/>
          </a:xfrm>
          <a:prstGeom prst="rect">
            <a:avLst/>
          </a:prstGeom>
        </p:spPr>
        <p:txBody>
          <a:bodyPr wrap="square">
            <a:spAutoFit/>
          </a:bodyPr>
          <a:lstStyle/>
          <a:p>
            <a:pPr>
              <a:lnSpc>
                <a:spcPts val="1380"/>
              </a:lnSpc>
              <a:defRPr/>
            </a:pPr>
            <a:r>
              <a:rPr lang="en-US" sz="900">
                <a:solidFill>
                  <a:srgbClr val="6D6E70"/>
                </a:solidFill>
                <a:latin typeface="Arial"/>
                <a:cs typeface="Arial"/>
              </a:rPr>
              <a:t>Source</a:t>
            </a:r>
            <a:r>
              <a:rPr lang="en-US" sz="900" b="1">
                <a:solidFill>
                  <a:srgbClr val="6D6E70"/>
                </a:solidFill>
                <a:latin typeface="Arial"/>
                <a:cs typeface="Arial"/>
              </a:rPr>
              <a:t>: Morning Consult, </a:t>
            </a:r>
            <a:r>
              <a:rPr lang="en-US" sz="900">
                <a:solidFill>
                  <a:srgbClr val="6D6E70"/>
                </a:solidFill>
                <a:latin typeface="Arial"/>
                <a:cs typeface="Arial"/>
              </a:rPr>
              <a:t>a global data intelligence company delivering insights on what people think in real time, 2020</a:t>
            </a:r>
          </a:p>
        </p:txBody>
      </p:sp>
      <p:pic>
        <p:nvPicPr>
          <p:cNvPr id="7" name="Picture 6" descr="A black and white logo&#10;&#10;Description automatically generated with low confidence">
            <a:extLst>
              <a:ext uri="{FF2B5EF4-FFF2-40B4-BE49-F238E27FC236}">
                <a16:creationId xmlns:a16="http://schemas.microsoft.com/office/drawing/2014/main" id="{B9A42627-339D-9C4F-A4A5-44151FCE482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998" y="2602195"/>
            <a:ext cx="2307367" cy="597201"/>
          </a:xfrm>
          <a:prstGeom prst="rect">
            <a:avLst/>
          </a:prstGeom>
        </p:spPr>
      </p:pic>
    </p:spTree>
    <p:extLst>
      <p:ext uri="{BB962C8B-B14F-4D97-AF65-F5344CB8AC3E}">
        <p14:creationId xmlns:p14="http://schemas.microsoft.com/office/powerpoint/2010/main" val="942038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15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Quo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737951"/>
            <a:ext cx="7062651" cy="1635791"/>
          </a:xfrm>
          <a:prstGeom prst="rect">
            <a:avLst/>
          </a:prstGeom>
        </p:spPr>
        <p:txBody>
          <a:bodyPr wrap="square" lIns="0" rIns="0" anchor="t">
            <a:noAutofit/>
          </a:bodyPr>
          <a:lstStyle>
            <a:lvl1pPr algn="ctr">
              <a:lnSpc>
                <a:spcPct val="100000"/>
              </a:lnSpc>
              <a:defRPr sz="3600" b="1">
                <a:solidFill>
                  <a:srgbClr val="ED1B2E"/>
                </a:solidFill>
                <a:latin typeface="Arial" panose="020B0604020202020204" pitchFamily="34" charset="0"/>
                <a:cs typeface="Arial" panose="020B0604020202020204" pitchFamily="34" charset="0"/>
              </a:defRPr>
            </a:lvl1pPr>
          </a:lstStyle>
          <a:p>
            <a:r>
              <a:rPr lang="en-US"/>
              <a:t>Click to edit Master title</a:t>
            </a:r>
          </a:p>
        </p:txBody>
      </p:sp>
      <p:sp>
        <p:nvSpPr>
          <p:cNvPr id="4" name="Rectangle 3">
            <a:extLst>
              <a:ext uri="{FF2B5EF4-FFF2-40B4-BE49-F238E27FC236}">
                <a16:creationId xmlns:a16="http://schemas.microsoft.com/office/drawing/2014/main" id="{56715CB4-B7D0-2C43-B1B8-B66726BDA6F4}"/>
              </a:ext>
            </a:extLst>
          </p:cNvPr>
          <p:cNvSpPr/>
          <p:nvPr userDrawn="1"/>
        </p:nvSpPr>
        <p:spPr>
          <a:xfrm>
            <a:off x="0" y="2451374"/>
            <a:ext cx="10058400" cy="2866741"/>
          </a:xfrm>
          <a:prstGeom prst="rect">
            <a:avLst/>
          </a:prstGeom>
          <a:solidFill>
            <a:srgbClr val="E7F2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3A594102-7208-4640-845D-A67F51D27146}"/>
              </a:ext>
            </a:extLst>
          </p:cNvPr>
          <p:cNvSpPr>
            <a:spLocks noGrp="1"/>
          </p:cNvSpPr>
          <p:nvPr>
            <p:ph type="pic" sz="quarter" idx="10" hasCustomPrompt="1"/>
          </p:nvPr>
        </p:nvSpPr>
        <p:spPr>
          <a:xfrm>
            <a:off x="787400" y="3014663"/>
            <a:ext cx="1085850" cy="1227137"/>
          </a:xfrm>
        </p:spPr>
        <p:txBody>
          <a:bodyPr>
            <a:normAutofit/>
          </a:bodyPr>
          <a:lstStyle>
            <a:lvl1pPr marL="0" indent="0">
              <a:buNone/>
              <a:defRPr sz="1500"/>
            </a:lvl1pPr>
          </a:lstStyle>
          <a:p>
            <a:r>
              <a:rPr lang="en-US"/>
              <a:t>Click to add headshot</a:t>
            </a:r>
          </a:p>
        </p:txBody>
      </p:sp>
      <p:sp>
        <p:nvSpPr>
          <p:cNvPr id="8" name="Text Placeholder 7">
            <a:extLst>
              <a:ext uri="{FF2B5EF4-FFF2-40B4-BE49-F238E27FC236}">
                <a16:creationId xmlns:a16="http://schemas.microsoft.com/office/drawing/2014/main" id="{DCD96B79-B4DE-2343-B520-C5EF60F1FEC5}"/>
              </a:ext>
            </a:extLst>
          </p:cNvPr>
          <p:cNvSpPr>
            <a:spLocks noGrp="1"/>
          </p:cNvSpPr>
          <p:nvPr>
            <p:ph type="body" sz="quarter" idx="11" hasCustomPrompt="1"/>
          </p:nvPr>
        </p:nvSpPr>
        <p:spPr>
          <a:xfrm>
            <a:off x="2124802" y="2903831"/>
            <a:ext cx="6871415" cy="1636594"/>
          </a:xfrm>
        </p:spPr>
        <p:txBody>
          <a:bodyPr>
            <a:noAutofit/>
          </a:bodyPr>
          <a:lstStyle>
            <a:lvl1pPr marL="182880" indent="-182880">
              <a:buNone/>
              <a:defRPr sz="3000">
                <a:latin typeface="Georgia" panose="02040502050405020303" pitchFamily="18" charset="0"/>
              </a:defRPr>
            </a:lvl1pPr>
            <a:lvl2pPr marL="377190" indent="0">
              <a:buNone/>
              <a:defRPr sz="2000">
                <a:latin typeface="Georgia" panose="02040502050405020303" pitchFamily="18" charset="0"/>
              </a:defRPr>
            </a:lvl2pPr>
            <a:lvl3pPr marL="754380" indent="0">
              <a:buNone/>
              <a:defRPr sz="2000">
                <a:latin typeface="Georgia" panose="02040502050405020303" pitchFamily="18" charset="0"/>
              </a:defRPr>
            </a:lvl3pPr>
            <a:lvl4pPr marL="1131570" indent="0">
              <a:buNone/>
              <a:defRPr sz="2000">
                <a:latin typeface="Georgia" panose="02040502050405020303" pitchFamily="18" charset="0"/>
              </a:defRPr>
            </a:lvl4pPr>
            <a:lvl5pPr marL="1508760" indent="0">
              <a:buNone/>
              <a:defRPr sz="2000">
                <a:latin typeface="Georgia" panose="02040502050405020303" pitchFamily="18"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7EF8FFE-C544-374E-A17E-D765B257E086}"/>
              </a:ext>
            </a:extLst>
          </p:cNvPr>
          <p:cNvSpPr>
            <a:spLocks noGrp="1"/>
          </p:cNvSpPr>
          <p:nvPr>
            <p:ph type="body" sz="quarter" idx="12"/>
          </p:nvPr>
        </p:nvSpPr>
        <p:spPr>
          <a:xfrm>
            <a:off x="2300004" y="4618057"/>
            <a:ext cx="6688061" cy="582613"/>
          </a:xfrm>
        </p:spPr>
        <p:txBody>
          <a:bodyPr>
            <a:noAutofit/>
          </a:bodyPr>
          <a:lstStyle>
            <a:lvl1pPr marL="0" indent="0">
              <a:buNone/>
              <a:defRPr sz="1200"/>
            </a:lvl1pPr>
            <a:lvl2pPr marL="377190" indent="0">
              <a:buNone/>
              <a:defRPr sz="1200"/>
            </a:lvl2pPr>
            <a:lvl3pPr marL="754380" indent="0">
              <a:buNone/>
              <a:defRPr sz="1200"/>
            </a:lvl3pPr>
            <a:lvl4pPr marL="1131570" indent="0">
              <a:buNone/>
              <a:defRPr sz="1200"/>
            </a:lvl4pPr>
            <a:lvl5pPr marL="1508760" indent="0">
              <a:buNone/>
              <a:defRPr sz="1200"/>
            </a:lvl5pPr>
          </a:lstStyle>
          <a:p>
            <a:pPr lvl="0"/>
            <a:r>
              <a:rPr lang="en-US"/>
              <a:t>Click to edit Master text styles</a:t>
            </a:r>
          </a:p>
        </p:txBody>
      </p:sp>
    </p:spTree>
    <p:extLst>
      <p:ext uri="{BB962C8B-B14F-4D97-AF65-F5344CB8AC3E}">
        <p14:creationId xmlns:p14="http://schemas.microsoft.com/office/powerpoint/2010/main" val="331756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with 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A594102-7208-4640-845D-A67F51D27146}"/>
              </a:ext>
            </a:extLst>
          </p:cNvPr>
          <p:cNvSpPr>
            <a:spLocks noGrp="1"/>
          </p:cNvSpPr>
          <p:nvPr>
            <p:ph type="pic" sz="quarter" idx="10" hasCustomPrompt="1"/>
          </p:nvPr>
        </p:nvSpPr>
        <p:spPr>
          <a:xfrm>
            <a:off x="787400" y="2155681"/>
            <a:ext cx="1085850" cy="1227137"/>
          </a:xfrm>
        </p:spPr>
        <p:txBody>
          <a:bodyPr>
            <a:normAutofit/>
          </a:bodyPr>
          <a:lstStyle>
            <a:lvl1pPr marL="0" indent="0">
              <a:buNone/>
              <a:defRPr sz="1500"/>
            </a:lvl1pPr>
          </a:lstStyle>
          <a:p>
            <a:r>
              <a:rPr lang="en-US"/>
              <a:t>Click to add headshot</a:t>
            </a:r>
          </a:p>
        </p:txBody>
      </p:sp>
      <p:sp>
        <p:nvSpPr>
          <p:cNvPr id="8" name="Text Placeholder 7">
            <a:extLst>
              <a:ext uri="{FF2B5EF4-FFF2-40B4-BE49-F238E27FC236}">
                <a16:creationId xmlns:a16="http://schemas.microsoft.com/office/drawing/2014/main" id="{DCD96B79-B4DE-2343-B520-C5EF60F1FEC5}"/>
              </a:ext>
            </a:extLst>
          </p:cNvPr>
          <p:cNvSpPr>
            <a:spLocks noGrp="1"/>
          </p:cNvSpPr>
          <p:nvPr>
            <p:ph type="body" sz="quarter" idx="11" hasCustomPrompt="1"/>
          </p:nvPr>
        </p:nvSpPr>
        <p:spPr>
          <a:xfrm>
            <a:off x="2272591" y="2155681"/>
            <a:ext cx="6908353" cy="1636594"/>
          </a:xfrm>
        </p:spPr>
        <p:txBody>
          <a:bodyPr>
            <a:noAutofit/>
          </a:bodyPr>
          <a:lstStyle>
            <a:lvl1pPr marL="182880" indent="-182880">
              <a:buNone/>
              <a:defRPr sz="3000">
                <a:latin typeface="Georgia" panose="02040502050405020303" pitchFamily="18" charset="0"/>
              </a:defRPr>
            </a:lvl1pPr>
            <a:lvl2pPr marL="377190" indent="0">
              <a:buNone/>
              <a:defRPr sz="2000">
                <a:latin typeface="Georgia" panose="02040502050405020303" pitchFamily="18" charset="0"/>
              </a:defRPr>
            </a:lvl2pPr>
            <a:lvl3pPr marL="754380" indent="0">
              <a:buNone/>
              <a:defRPr sz="2000">
                <a:latin typeface="Georgia" panose="02040502050405020303" pitchFamily="18" charset="0"/>
              </a:defRPr>
            </a:lvl3pPr>
            <a:lvl4pPr marL="1131570" indent="0">
              <a:buNone/>
              <a:defRPr sz="2000">
                <a:latin typeface="Georgia" panose="02040502050405020303" pitchFamily="18" charset="0"/>
              </a:defRPr>
            </a:lvl4pPr>
            <a:lvl5pPr marL="1508760" indent="0">
              <a:buNone/>
              <a:defRPr sz="2000">
                <a:latin typeface="Georgia" panose="02040502050405020303" pitchFamily="18" charset="0"/>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7EF8FFE-C544-374E-A17E-D765B257E086}"/>
              </a:ext>
            </a:extLst>
          </p:cNvPr>
          <p:cNvSpPr>
            <a:spLocks noGrp="1"/>
          </p:cNvSpPr>
          <p:nvPr>
            <p:ph type="body" sz="quarter" idx="12"/>
          </p:nvPr>
        </p:nvSpPr>
        <p:spPr>
          <a:xfrm>
            <a:off x="2447793" y="3869907"/>
            <a:ext cx="6724013" cy="582613"/>
          </a:xfrm>
        </p:spPr>
        <p:txBody>
          <a:bodyPr>
            <a:noAutofit/>
          </a:bodyPr>
          <a:lstStyle>
            <a:lvl1pPr marL="0" indent="0">
              <a:buNone/>
              <a:defRPr sz="1200"/>
            </a:lvl1pPr>
            <a:lvl2pPr marL="377190" indent="0">
              <a:buNone/>
              <a:defRPr sz="1200"/>
            </a:lvl2pPr>
            <a:lvl3pPr marL="754380" indent="0">
              <a:buNone/>
              <a:defRPr sz="1200"/>
            </a:lvl3pPr>
            <a:lvl4pPr marL="1131570" indent="0">
              <a:buNone/>
              <a:defRPr sz="1200"/>
            </a:lvl4pPr>
            <a:lvl5pPr marL="1508760" indent="0">
              <a:buNone/>
              <a:defRPr sz="1200"/>
            </a:lvl5pPr>
          </a:lstStyle>
          <a:p>
            <a:pPr lvl="0"/>
            <a:r>
              <a:rPr lang="en-US"/>
              <a:t>Click to edit Master text styles</a:t>
            </a:r>
          </a:p>
        </p:txBody>
      </p:sp>
    </p:spTree>
    <p:extLst>
      <p:ext uri="{BB962C8B-B14F-4D97-AF65-F5344CB8AC3E}">
        <p14:creationId xmlns:p14="http://schemas.microsoft.com/office/powerpoint/2010/main" val="317949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320" y="431511"/>
            <a:ext cx="8675370" cy="680620"/>
          </a:xfrm>
        </p:spPr>
        <p:txBody>
          <a:bodyPr>
            <a:noAutofit/>
          </a:bodyPr>
          <a:lstStyle>
            <a:lvl1pPr>
              <a:defRPr sz="3600"/>
            </a:lvl1pPr>
          </a:lstStyle>
          <a:p>
            <a:r>
              <a:rPr lang="en-US"/>
              <a:t>Click to edit Master title style</a:t>
            </a:r>
          </a:p>
        </p:txBody>
      </p:sp>
      <p:sp>
        <p:nvSpPr>
          <p:cNvPr id="3" name="Content Placeholder 2"/>
          <p:cNvSpPr>
            <a:spLocks noGrp="1"/>
          </p:cNvSpPr>
          <p:nvPr>
            <p:ph idx="1"/>
          </p:nvPr>
        </p:nvSpPr>
        <p:spPr>
          <a:xfrm>
            <a:off x="448320" y="1955260"/>
            <a:ext cx="8675370" cy="3673719"/>
          </a:xfrm>
        </p:spPr>
        <p:txBody>
          <a:bodyPr>
            <a:noAutofit/>
          </a:bodyPr>
          <a:lstStyle>
            <a:lvl1pPr>
              <a:defRPr sz="1600">
                <a:solidFill>
                  <a:srgbClr val="717073"/>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33B8CCD-FF45-814D-A6BF-C0D737F88F8D}"/>
              </a:ext>
            </a:extLst>
          </p:cNvPr>
          <p:cNvSpPr>
            <a:spLocks noGrp="1"/>
          </p:cNvSpPr>
          <p:nvPr>
            <p:ph type="body" sz="quarter" idx="10"/>
          </p:nvPr>
        </p:nvSpPr>
        <p:spPr>
          <a:xfrm>
            <a:off x="448954" y="1200587"/>
            <a:ext cx="8674735" cy="505601"/>
          </a:xfrm>
        </p:spPr>
        <p:txBody>
          <a:bodyPr>
            <a:noAutofit/>
          </a:bodyPr>
          <a:lstStyle>
            <a:lvl1pPr marL="0" indent="0">
              <a:buNone/>
              <a:defRPr sz="2000" b="1">
                <a:solidFill>
                  <a:srgbClr val="717073"/>
                </a:solidFill>
              </a:defRPr>
            </a:lvl1pPr>
            <a:lvl2pPr marL="377190" indent="0">
              <a:buNone/>
              <a:defRPr/>
            </a:lvl2pPr>
            <a:lvl3pPr marL="754380" indent="0">
              <a:buNone/>
              <a:defRPr/>
            </a:lvl3pPr>
            <a:lvl4pPr marL="1131570" indent="0">
              <a:buNone/>
              <a:defRPr/>
            </a:lvl4pPr>
            <a:lvl5pPr marL="1508760" indent="0">
              <a:buNone/>
              <a:defRPr/>
            </a:lvl5pPr>
          </a:lstStyle>
          <a:p>
            <a:pPr lvl="0"/>
            <a:r>
              <a:rPr lang="en-US"/>
              <a:t>Click to edit Master text styles</a:t>
            </a:r>
          </a:p>
        </p:txBody>
      </p:sp>
    </p:spTree>
    <p:extLst>
      <p:ext uri="{BB962C8B-B14F-4D97-AF65-F5344CB8AC3E}">
        <p14:creationId xmlns:p14="http://schemas.microsoft.com/office/powerpoint/2010/main" val="221019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320" y="480151"/>
            <a:ext cx="4979711" cy="680620"/>
          </a:xfrm>
        </p:spPr>
        <p:txBody>
          <a:bodyPr anchor="t" anchorCtr="0">
            <a:noAutofit/>
          </a:bodyPr>
          <a:lstStyle/>
          <a:p>
            <a:r>
              <a:rPr lang="en-US"/>
              <a:t>Click to edit Master title style</a:t>
            </a:r>
          </a:p>
        </p:txBody>
      </p:sp>
      <p:sp>
        <p:nvSpPr>
          <p:cNvPr id="3" name="Content Placeholder 2"/>
          <p:cNvSpPr>
            <a:spLocks noGrp="1"/>
          </p:cNvSpPr>
          <p:nvPr>
            <p:ph idx="1"/>
          </p:nvPr>
        </p:nvSpPr>
        <p:spPr>
          <a:xfrm>
            <a:off x="448320" y="1955260"/>
            <a:ext cx="4979711" cy="3673719"/>
          </a:xfrm>
        </p:spPr>
        <p:txBody>
          <a:bodyPr>
            <a:noAutofit/>
          </a:bodyPr>
          <a:lstStyle>
            <a:lvl1pPr>
              <a:defRPr sz="1600">
                <a:solidFill>
                  <a:srgbClr val="717073"/>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33B8CCD-FF45-814D-A6BF-C0D737F88F8D}"/>
              </a:ext>
            </a:extLst>
          </p:cNvPr>
          <p:cNvSpPr>
            <a:spLocks noGrp="1"/>
          </p:cNvSpPr>
          <p:nvPr>
            <p:ph type="body" sz="quarter" idx="10"/>
          </p:nvPr>
        </p:nvSpPr>
        <p:spPr>
          <a:xfrm>
            <a:off x="448955" y="1200587"/>
            <a:ext cx="4979346" cy="505601"/>
          </a:xfrm>
        </p:spPr>
        <p:txBody>
          <a:bodyPr>
            <a:noAutofit/>
          </a:bodyPr>
          <a:lstStyle>
            <a:lvl1pPr marL="0" indent="0">
              <a:buNone/>
              <a:defRPr sz="2000" b="1">
                <a:solidFill>
                  <a:srgbClr val="717073"/>
                </a:solidFill>
              </a:defRPr>
            </a:lvl1pPr>
            <a:lvl2pPr marL="377190" indent="0">
              <a:buNone/>
              <a:defRPr/>
            </a:lvl2pPr>
            <a:lvl3pPr marL="754380" indent="0">
              <a:buNone/>
              <a:defRPr/>
            </a:lvl3pPr>
            <a:lvl4pPr marL="1131570" indent="0">
              <a:buNone/>
              <a:defRPr/>
            </a:lvl4pPr>
            <a:lvl5pPr marL="1508760" indent="0">
              <a:buNone/>
              <a:defRPr/>
            </a:lvl5pPr>
          </a:lstStyle>
          <a:p>
            <a:pPr lvl="0"/>
            <a:r>
              <a:rPr lang="en-US"/>
              <a:t>Click to edit Master text styles</a:t>
            </a:r>
          </a:p>
        </p:txBody>
      </p:sp>
    </p:spTree>
    <p:extLst>
      <p:ext uri="{BB962C8B-B14F-4D97-AF65-F5344CB8AC3E}">
        <p14:creationId xmlns:p14="http://schemas.microsoft.com/office/powerpoint/2010/main" val="172617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964" y="158417"/>
            <a:ext cx="8675370" cy="1237192"/>
          </a:xfrm>
        </p:spPr>
        <p:txBody>
          <a:bodyPr/>
          <a:lstStyle/>
          <a:p>
            <a:r>
              <a:rPr lang="en-US"/>
              <a:t>Click to edit Master title style</a:t>
            </a:r>
          </a:p>
        </p:txBody>
      </p:sp>
    </p:spTree>
    <p:extLst>
      <p:ext uri="{BB962C8B-B14F-4D97-AF65-F5344CB8AC3E}">
        <p14:creationId xmlns:p14="http://schemas.microsoft.com/office/powerpoint/2010/main" val="347674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1541"/>
            <a:ext cx="8675370" cy="123719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67730"/>
            <a:ext cx="8675370" cy="40612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2358338"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Partnership Opportunity</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8" r:id="rId3"/>
    <p:sldLayoutId id="2147483682" r:id="rId4"/>
    <p:sldLayoutId id="2147483683" r:id="rId5"/>
    <p:sldLayoutId id="2147483676" r:id="rId6"/>
    <p:sldLayoutId id="2147483685" r:id="rId7"/>
    <p:sldLayoutId id="2147483689" r:id="rId8"/>
    <p:sldLayoutId id="2147483686" r:id="rId9"/>
    <p:sldLayoutId id="2147483687" r:id="rId10"/>
    <p:sldLayoutId id="2147483681" r:id="rId11"/>
    <p:sldLayoutId id="2147483678" r:id="rId12"/>
    <p:sldLayoutId id="2147483692" r:id="rId13"/>
    <p:sldLayoutId id="2147483693" r:id="rId14"/>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40784"/>
            <a:ext cx="8675370" cy="123719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1703917"/>
            <a:ext cx="8675370" cy="40612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5932594"/>
            <a:ext cx="2263140" cy="340783"/>
          </a:xfrm>
          <a:prstGeom prst="rect">
            <a:avLst/>
          </a:prstGeom>
        </p:spPr>
        <p:txBody>
          <a:bodyPr vert="horz" lIns="91440" tIns="45720" rIns="91440" bIns="45720" rtlCol="0" anchor="ctr"/>
          <a:lstStyle>
            <a:lvl1pPr algn="l">
              <a:defRPr sz="990">
                <a:solidFill>
                  <a:schemeClr val="tx1">
                    <a:tint val="75000"/>
                  </a:schemeClr>
                </a:solidFill>
              </a:defRPr>
            </a:lvl1pPr>
          </a:lstStyle>
          <a:p>
            <a:fld id="{B882AE76-8321-5D46-AD72-C64590857F81}" type="datetimeFigureOut">
              <a:rPr lang="en-US" smtClean="0"/>
              <a:t>9/22/2025</a:t>
            </a:fld>
            <a:endParaRPr lang="en-US"/>
          </a:p>
        </p:txBody>
      </p:sp>
      <p:sp>
        <p:nvSpPr>
          <p:cNvPr id="5" name="Footer Placeholder 4"/>
          <p:cNvSpPr>
            <a:spLocks noGrp="1"/>
          </p:cNvSpPr>
          <p:nvPr>
            <p:ph type="ftr" sz="quarter" idx="3"/>
          </p:nvPr>
        </p:nvSpPr>
        <p:spPr>
          <a:xfrm>
            <a:off x="3331845" y="5932594"/>
            <a:ext cx="3394710" cy="340783"/>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5932594"/>
            <a:ext cx="2263140" cy="340783"/>
          </a:xfrm>
          <a:prstGeom prst="rect">
            <a:avLst/>
          </a:prstGeom>
        </p:spPr>
        <p:txBody>
          <a:bodyPr vert="horz" lIns="91440" tIns="45720" rIns="91440" bIns="45720" rtlCol="0" anchor="ctr"/>
          <a:lstStyle>
            <a:lvl1pPr algn="r">
              <a:defRPr sz="990">
                <a:solidFill>
                  <a:schemeClr val="tx1">
                    <a:tint val="75000"/>
                  </a:schemeClr>
                </a:solidFill>
              </a:defRPr>
            </a:lvl1pPr>
          </a:lstStyle>
          <a:p>
            <a:fld id="{A76D44A4-C619-6A4E-8A20-C851A16E68D5}" type="slidenum">
              <a:rPr lang="en-US" smtClean="0"/>
              <a:t>‹#›</a:t>
            </a:fld>
            <a:endParaRPr lang="en-US"/>
          </a:p>
        </p:txBody>
      </p:sp>
    </p:spTree>
    <p:extLst>
      <p:ext uri="{BB962C8B-B14F-4D97-AF65-F5344CB8AC3E}">
        <p14:creationId xmlns:p14="http://schemas.microsoft.com/office/powerpoint/2010/main" val="2072281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1" r:id="rId12"/>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1541"/>
            <a:ext cx="8675370" cy="123719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67730"/>
            <a:ext cx="8675370" cy="40612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2358338"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Partnership Opportunity</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2913847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dcross.org/donations/companies-and-foundations/workplace-giving-resources.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hyperlink" Target="https://www.redcross.org/get-help/how-to-prepare-for-emergencies.html" TargetMode="External"/><Relationship Id="rId4" Type="http://schemas.openxmlformats.org/officeDocument/2006/relationships/hyperlink" Target="https://www.redcross.org/about-us/who-we-are/red-cross-storie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www.redcross.org/"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em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group of people hugging&#10;&#10;Description automatically generated">
            <a:extLst>
              <a:ext uri="{FF2B5EF4-FFF2-40B4-BE49-F238E27FC236}">
                <a16:creationId xmlns:a16="http://schemas.microsoft.com/office/drawing/2014/main" id="{D8235437-4C31-6697-7D6F-3D2F218EA3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88114" y="7257"/>
            <a:ext cx="6870286" cy="6393542"/>
          </a:xfrm>
          <a:prstGeom prst="rect">
            <a:avLst/>
          </a:prstGeom>
        </p:spPr>
      </p:pic>
      <p:sp>
        <p:nvSpPr>
          <p:cNvPr id="3" name="Rectangle 2">
            <a:extLst>
              <a:ext uri="{FF2B5EF4-FFF2-40B4-BE49-F238E27FC236}">
                <a16:creationId xmlns:a16="http://schemas.microsoft.com/office/drawing/2014/main" id="{DD8B4DDD-68EB-8D94-4059-B7402082EDC1}"/>
              </a:ext>
            </a:extLst>
          </p:cNvPr>
          <p:cNvSpPr/>
          <p:nvPr/>
        </p:nvSpPr>
        <p:spPr>
          <a:xfrm>
            <a:off x="0" y="0"/>
            <a:ext cx="3538329" cy="6400800"/>
          </a:xfrm>
          <a:prstGeom prst="rect">
            <a:avLst/>
          </a:prstGeom>
          <a:solidFill>
            <a:srgbClr val="ED1B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851C9C2-6FFD-ED33-3246-41C90ECD6916}"/>
              </a:ext>
            </a:extLst>
          </p:cNvPr>
          <p:cNvSpPr txBox="1"/>
          <p:nvPr/>
        </p:nvSpPr>
        <p:spPr>
          <a:xfrm>
            <a:off x="235226" y="2093844"/>
            <a:ext cx="3067876" cy="984885"/>
          </a:xfrm>
          <a:prstGeom prst="rect">
            <a:avLst/>
          </a:prstGeom>
          <a:noFill/>
        </p:spPr>
        <p:txBody>
          <a:bodyPr wrap="square" rtlCol="0">
            <a:spAutoFit/>
          </a:bodyPr>
          <a:lstStyle/>
          <a:p>
            <a:pPr algn="ctr"/>
            <a:r>
              <a:rPr lang="en-US" sz="2200" dirty="0">
                <a:solidFill>
                  <a:schemeClr val="bg1"/>
                </a:solidFill>
                <a:latin typeface="Georgia" panose="02040502050405020303" pitchFamily="18" charset="0"/>
              </a:rPr>
              <a:t>Workplace Giving </a:t>
            </a:r>
          </a:p>
          <a:p>
            <a:pPr algn="ctr"/>
            <a:r>
              <a:rPr lang="en-US" sz="3600" dirty="0">
                <a:solidFill>
                  <a:schemeClr val="bg1"/>
                </a:solidFill>
                <a:latin typeface="Georgia" panose="02040502050405020303" pitchFamily="18" charset="0"/>
              </a:rPr>
              <a:t>PLAYBOOK</a:t>
            </a:r>
          </a:p>
        </p:txBody>
      </p:sp>
      <p:cxnSp>
        <p:nvCxnSpPr>
          <p:cNvPr id="6" name="Straight Connector 5">
            <a:extLst>
              <a:ext uri="{FF2B5EF4-FFF2-40B4-BE49-F238E27FC236}">
                <a16:creationId xmlns:a16="http://schemas.microsoft.com/office/drawing/2014/main" id="{4CFE9352-2D13-0B10-B8F7-D49EBE83F73D}"/>
              </a:ext>
            </a:extLst>
          </p:cNvPr>
          <p:cNvCxnSpPr>
            <a:cxnSpLocks/>
          </p:cNvCxnSpPr>
          <p:nvPr/>
        </p:nvCxnSpPr>
        <p:spPr>
          <a:xfrm>
            <a:off x="609600" y="1669774"/>
            <a:ext cx="2358887" cy="0"/>
          </a:xfrm>
          <a:prstGeom prst="line">
            <a:avLst/>
          </a:prstGeom>
          <a:ln w="12700">
            <a:solidFill>
              <a:schemeClr val="bg1">
                <a:alpha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2F0BDA-5F6C-1346-FDFA-07CA173DCDD3}"/>
              </a:ext>
            </a:extLst>
          </p:cNvPr>
          <p:cNvCxnSpPr>
            <a:cxnSpLocks/>
          </p:cNvCxnSpPr>
          <p:nvPr/>
        </p:nvCxnSpPr>
        <p:spPr>
          <a:xfrm>
            <a:off x="602972" y="4631635"/>
            <a:ext cx="2358887" cy="0"/>
          </a:xfrm>
          <a:prstGeom prst="line">
            <a:avLst/>
          </a:prstGeom>
          <a:ln w="12700">
            <a:solidFill>
              <a:schemeClr val="bg1">
                <a:alpha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white circle with red cross on it&#10;&#10;Description automatically generated">
            <a:extLst>
              <a:ext uri="{FF2B5EF4-FFF2-40B4-BE49-F238E27FC236}">
                <a16:creationId xmlns:a16="http://schemas.microsoft.com/office/drawing/2014/main" id="{4730FAA2-015B-951C-7038-09FFDEDA63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5374" y="3345715"/>
            <a:ext cx="2027579" cy="921467"/>
          </a:xfrm>
          <a:prstGeom prst="rect">
            <a:avLst/>
          </a:prstGeom>
        </p:spPr>
      </p:pic>
    </p:spTree>
    <p:extLst>
      <p:ext uri="{BB962C8B-B14F-4D97-AF65-F5344CB8AC3E}">
        <p14:creationId xmlns:p14="http://schemas.microsoft.com/office/powerpoint/2010/main" val="1768309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76E3-6F82-3A7D-1BE1-B06FD7339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3EEEE-1E3D-F905-C03D-1545E77C581C}"/>
              </a:ext>
            </a:extLst>
          </p:cNvPr>
          <p:cNvSpPr>
            <a:spLocks noGrp="1"/>
          </p:cNvSpPr>
          <p:nvPr>
            <p:ph type="title"/>
          </p:nvPr>
        </p:nvSpPr>
        <p:spPr>
          <a:xfrm>
            <a:off x="353301" y="202757"/>
            <a:ext cx="5265621" cy="940244"/>
          </a:xfrm>
        </p:spPr>
        <p:txBody>
          <a:bodyPr/>
          <a:lstStyle/>
          <a:p>
            <a:pPr>
              <a:lnSpc>
                <a:spcPct val="100000"/>
              </a:lnSpc>
            </a:pPr>
            <a:r>
              <a:rPr lang="en-US" sz="3000" dirty="0"/>
              <a:t>Donation Microsites</a:t>
            </a:r>
            <a:endParaRPr lang="en-US" sz="30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404AD208-93E6-5E7F-5F3A-2541649EED00}"/>
              </a:ext>
            </a:extLst>
          </p:cNvPr>
          <p:cNvSpPr>
            <a:spLocks noGrp="1"/>
          </p:cNvSpPr>
          <p:nvPr>
            <p:ph sz="quarter" idx="14"/>
          </p:nvPr>
        </p:nvSpPr>
        <p:spPr>
          <a:xfrm>
            <a:off x="391815" y="2271463"/>
            <a:ext cx="5304134" cy="3675755"/>
          </a:xfrm>
        </p:spPr>
        <p:txBody>
          <a:bodyPr>
            <a:normAutofit lnSpcReduction="10000"/>
          </a:bodyPr>
          <a:lstStyle/>
          <a:p>
            <a:pPr marL="0" indent="0">
              <a:lnSpc>
                <a:spcPct val="110000"/>
              </a:lnSpc>
              <a:spcBef>
                <a:spcPts val="0"/>
              </a:spcBef>
              <a:spcAft>
                <a:spcPts val="0"/>
              </a:spcAft>
              <a:buNone/>
            </a:pPr>
            <a:r>
              <a:rPr lang="en-US" sz="1400" b="1" dirty="0">
                <a:solidFill>
                  <a:srgbClr val="ED1B2E"/>
                </a:solidFill>
              </a:rPr>
              <a:t>Customized Microsite: </a:t>
            </a:r>
          </a:p>
          <a:p>
            <a:pPr marL="57289" indent="-365760">
              <a:lnSpc>
                <a:spcPct val="110000"/>
              </a:lnSpc>
              <a:spcBef>
                <a:spcPts val="0"/>
              </a:spcBef>
              <a:spcAft>
                <a:spcPts val="0"/>
              </a:spcAft>
            </a:pPr>
            <a:r>
              <a:rPr lang="en-US" sz="1400" dirty="0"/>
              <a:t>Available to current corporate partners.</a:t>
            </a:r>
          </a:p>
          <a:p>
            <a:pPr marL="57289" indent="-365760">
              <a:lnSpc>
                <a:spcPct val="110000"/>
              </a:lnSpc>
              <a:spcBef>
                <a:spcPts val="0"/>
              </a:spcBef>
              <a:spcAft>
                <a:spcPts val="0"/>
              </a:spcAft>
            </a:pPr>
            <a:r>
              <a:rPr lang="en-US" sz="1400" dirty="0"/>
              <a:t>Co-branded with your logo, custom welcome message, goal      thermometer, and donation tracker.</a:t>
            </a:r>
          </a:p>
          <a:p>
            <a:pPr marL="57289" indent="-365760">
              <a:lnSpc>
                <a:spcPct val="110000"/>
              </a:lnSpc>
              <a:spcBef>
                <a:spcPts val="0"/>
              </a:spcBef>
              <a:spcAft>
                <a:spcPts val="0"/>
              </a:spcAft>
            </a:pPr>
            <a:r>
              <a:rPr lang="en-US" sz="1400" dirty="0"/>
              <a:t>Reporting available to track the donations made by your employees/customers.</a:t>
            </a:r>
          </a:p>
          <a:p>
            <a:pPr marL="4210" indent="0">
              <a:lnSpc>
                <a:spcPct val="110000"/>
              </a:lnSpc>
              <a:spcBef>
                <a:spcPts val="0"/>
              </a:spcBef>
              <a:spcAft>
                <a:spcPts val="0"/>
              </a:spcAft>
              <a:buNone/>
            </a:pPr>
            <a:endParaRPr lang="en-US" sz="1400" b="1" dirty="0">
              <a:solidFill>
                <a:srgbClr val="ED1B2E"/>
              </a:solidFill>
            </a:endParaRPr>
          </a:p>
          <a:p>
            <a:pPr marL="4210" indent="0">
              <a:lnSpc>
                <a:spcPct val="110000"/>
              </a:lnSpc>
              <a:spcBef>
                <a:spcPts val="0"/>
              </a:spcBef>
              <a:spcAft>
                <a:spcPts val="0"/>
              </a:spcAft>
              <a:buNone/>
            </a:pPr>
            <a:r>
              <a:rPr lang="en-US" sz="1400" b="1" dirty="0">
                <a:solidFill>
                  <a:srgbClr val="ED1B2E"/>
                </a:solidFill>
              </a:rPr>
              <a:t>Disaster-Only Microsite: </a:t>
            </a:r>
          </a:p>
          <a:p>
            <a:pPr marL="365760" lvl="1" indent="-365760">
              <a:lnSpc>
                <a:spcPct val="110000"/>
              </a:lnSpc>
              <a:spcBef>
                <a:spcPts val="0"/>
              </a:spcBef>
              <a:spcAft>
                <a:spcPts val="0"/>
              </a:spcAft>
            </a:pPr>
            <a:r>
              <a:rPr lang="en-US" sz="1400" dirty="0">
                <a:solidFill>
                  <a:srgbClr val="808183"/>
                </a:solidFill>
              </a:rPr>
              <a:t>Available to all corporate partners</a:t>
            </a:r>
            <a:r>
              <a:rPr lang="en-US" sz="1400" dirty="0"/>
              <a:t>. </a:t>
            </a:r>
          </a:p>
          <a:p>
            <a:pPr marL="365760" lvl="1" indent="-365760">
              <a:lnSpc>
                <a:spcPct val="110000"/>
              </a:lnSpc>
              <a:spcBef>
                <a:spcPts val="0"/>
              </a:spcBef>
              <a:spcAft>
                <a:spcPts val="0"/>
              </a:spcAft>
            </a:pPr>
            <a:r>
              <a:rPr lang="en-US" sz="1400" dirty="0"/>
              <a:t>Raise money for named disaster designations.</a:t>
            </a:r>
          </a:p>
          <a:p>
            <a:pPr marL="0" indent="-308471">
              <a:lnSpc>
                <a:spcPct val="110000"/>
              </a:lnSpc>
              <a:spcBef>
                <a:spcPts val="0"/>
              </a:spcBef>
              <a:spcAft>
                <a:spcPts val="0"/>
              </a:spcAft>
            </a:pPr>
            <a:r>
              <a:rPr lang="en-US" sz="1400" dirty="0"/>
              <a:t> Reporting available to track the donations made by your employees/customers.</a:t>
            </a:r>
          </a:p>
          <a:p>
            <a:pPr marL="0" lvl="1" indent="0">
              <a:lnSpc>
                <a:spcPct val="110000"/>
              </a:lnSpc>
              <a:spcBef>
                <a:spcPts val="0"/>
              </a:spcBef>
              <a:spcAft>
                <a:spcPts val="1000"/>
              </a:spcAft>
              <a:buNone/>
            </a:pPr>
            <a:endParaRPr lang="en-US" sz="1400" b="1" dirty="0"/>
          </a:p>
          <a:p>
            <a:pPr marL="0" lvl="1" indent="0">
              <a:lnSpc>
                <a:spcPct val="110000"/>
              </a:lnSpc>
              <a:spcBef>
                <a:spcPts val="0"/>
              </a:spcBef>
              <a:spcAft>
                <a:spcPts val="1000"/>
              </a:spcAft>
              <a:buNone/>
            </a:pPr>
            <a:r>
              <a:rPr lang="en-US" sz="1400" b="1" dirty="0"/>
              <a:t>Request any of the above through your Red Cross representative.</a:t>
            </a:r>
          </a:p>
          <a:p>
            <a:pPr marL="0" indent="0">
              <a:lnSpc>
                <a:spcPct val="114000"/>
              </a:lnSpc>
              <a:spcBef>
                <a:spcPts val="1200"/>
              </a:spcBef>
              <a:spcAft>
                <a:spcPts val="1200"/>
              </a:spcAft>
              <a:buNone/>
            </a:pPr>
            <a:endParaRPr lang="en-US" sz="1800" dirty="0">
              <a:solidFill>
                <a:srgbClr val="808183"/>
              </a:solidFill>
              <a:latin typeface="Arial" panose="020B0604020202020204" pitchFamily="34" charset="0"/>
              <a:cs typeface="Arial" panose="020B0604020202020204" pitchFamily="34" charset="0"/>
            </a:endParaRPr>
          </a:p>
          <a:p>
            <a:pPr marL="235744" indent="-235744">
              <a:lnSpc>
                <a:spcPct val="114000"/>
              </a:lnSpc>
              <a:spcBef>
                <a:spcPts val="0"/>
              </a:spcBef>
              <a:buFont typeface="Arial" panose="020B0604020202020204" pitchFamily="34" charset="0"/>
              <a:buChar char="•"/>
            </a:pPr>
            <a:endParaRPr lang="en-US" sz="1800" dirty="0">
              <a:solidFill>
                <a:srgbClr val="808183"/>
              </a:solidFill>
              <a:latin typeface="Arial" panose="020B0604020202020204" pitchFamily="34" charset="0"/>
              <a:cs typeface="Arial" panose="020B0604020202020204" pitchFamily="34" charset="0"/>
            </a:endParaRPr>
          </a:p>
        </p:txBody>
      </p:sp>
      <p:pic>
        <p:nvPicPr>
          <p:cNvPr id="9" name="Picture Placeholder 8" descr="A screenshot of a video&#10;&#10;Description automatically generated">
            <a:extLst>
              <a:ext uri="{FF2B5EF4-FFF2-40B4-BE49-F238E27FC236}">
                <a16:creationId xmlns:a16="http://schemas.microsoft.com/office/drawing/2014/main" id="{492AEDC1-6045-9ABF-4ACC-17741F9C5F6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t="4256" b="4256"/>
          <a:stretch>
            <a:fillRect/>
          </a:stretch>
        </p:blipFill>
        <p:spPr>
          <a:xfrm>
            <a:off x="5884571" y="50104"/>
            <a:ext cx="4173829" cy="6300592"/>
          </a:xfrm>
          <a:noFill/>
          <a:ln w="3175">
            <a:solidFill>
              <a:schemeClr val="tx1">
                <a:alpha val="50000"/>
              </a:schemeClr>
            </a:solidFill>
          </a:ln>
        </p:spPr>
      </p:pic>
      <p:sp>
        <p:nvSpPr>
          <p:cNvPr id="4" name="TextBox 3">
            <a:extLst>
              <a:ext uri="{FF2B5EF4-FFF2-40B4-BE49-F238E27FC236}">
                <a16:creationId xmlns:a16="http://schemas.microsoft.com/office/drawing/2014/main" id="{6C6C5F54-5B82-7A47-1060-A85D1FD64F4A}"/>
              </a:ext>
            </a:extLst>
          </p:cNvPr>
          <p:cNvSpPr txBox="1"/>
          <p:nvPr/>
        </p:nvSpPr>
        <p:spPr>
          <a:xfrm>
            <a:off x="353301" y="1027220"/>
            <a:ext cx="5304134" cy="1077218"/>
          </a:xfrm>
          <a:prstGeom prst="rect">
            <a:avLst/>
          </a:prstGeom>
          <a:noFill/>
        </p:spPr>
        <p:txBody>
          <a:bodyPr wrap="square" rtlCol="0">
            <a:spAutoFit/>
          </a:bodyPr>
          <a:lstStyle/>
          <a:p>
            <a:pPr marL="0" indent="0">
              <a:spcBef>
                <a:spcPts val="0"/>
              </a:spcBef>
              <a:buNone/>
            </a:pPr>
            <a:r>
              <a:rPr lang="en-US" sz="1600" b="1" dirty="0">
                <a:solidFill>
                  <a:srgbClr val="6D6E70"/>
                </a:solidFill>
                <a:latin typeface="Arial" panose="020B0604020202020204" pitchFamily="34" charset="0"/>
                <a:cs typeface="Arial" panose="020B0604020202020204" pitchFamily="34" charset="0"/>
              </a:rPr>
              <a:t>Secure and turnkey, Red Cross microsites are ideal for fundraising after disasters or for annual campaigns. They can be used with employees and the public.</a:t>
            </a:r>
          </a:p>
        </p:txBody>
      </p:sp>
    </p:spTree>
    <p:extLst>
      <p:ext uri="{BB962C8B-B14F-4D97-AF65-F5344CB8AC3E}">
        <p14:creationId xmlns:p14="http://schemas.microsoft.com/office/powerpoint/2010/main" val="366689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5B6CD-9363-7D8F-84E4-B8B89EF67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77606-E701-C469-0EF4-FAC464CF9A64}"/>
              </a:ext>
            </a:extLst>
          </p:cNvPr>
          <p:cNvSpPr>
            <a:spLocks noGrp="1"/>
          </p:cNvSpPr>
          <p:nvPr>
            <p:ph type="title"/>
          </p:nvPr>
        </p:nvSpPr>
        <p:spPr>
          <a:xfrm>
            <a:off x="353301" y="202757"/>
            <a:ext cx="5265621" cy="940244"/>
          </a:xfrm>
        </p:spPr>
        <p:txBody>
          <a:bodyPr/>
          <a:lstStyle/>
          <a:p>
            <a:pPr>
              <a:lnSpc>
                <a:spcPct val="100000"/>
              </a:lnSpc>
            </a:pPr>
            <a:r>
              <a:rPr lang="en-US" sz="3200" dirty="0"/>
              <a:t>Campaign Tools</a:t>
            </a:r>
            <a:endParaRPr lang="en-US" sz="32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9055183-FC19-40F6-D2D8-58B3A8562140}"/>
              </a:ext>
            </a:extLst>
          </p:cNvPr>
          <p:cNvSpPr>
            <a:spLocks noGrp="1"/>
          </p:cNvSpPr>
          <p:nvPr>
            <p:ph sz="quarter" idx="14"/>
          </p:nvPr>
        </p:nvSpPr>
        <p:spPr>
          <a:xfrm>
            <a:off x="353301" y="1143001"/>
            <a:ext cx="5265621" cy="4619624"/>
          </a:xfrm>
        </p:spPr>
        <p:txBody>
          <a:bodyPr>
            <a:normAutofit fontScale="92500" lnSpcReduction="10000"/>
          </a:bodyPr>
          <a:lstStyle/>
          <a:p>
            <a:pPr marL="0" indent="0">
              <a:buNone/>
            </a:pPr>
            <a:r>
              <a:rPr lang="en-US" sz="2200" b="1" dirty="0">
                <a:solidFill>
                  <a:srgbClr val="6D6E70"/>
                </a:solidFill>
                <a:latin typeface="Arial" panose="020B0604020202020204" pitchFamily="34" charset="0"/>
                <a:cs typeface="Arial" panose="020B0604020202020204" pitchFamily="34" charset="0"/>
              </a:rPr>
              <a:t>The Red Cross offers templates and tools to support your workplace giving efforts, including: </a:t>
            </a:r>
          </a:p>
          <a:p>
            <a:pPr marL="365760" indent="-365760">
              <a:spcBef>
                <a:spcPts val="800"/>
              </a:spcBef>
              <a:spcAft>
                <a:spcPts val="800"/>
              </a:spcAft>
            </a:pPr>
            <a:r>
              <a:rPr lang="en-US" sz="1900" dirty="0">
                <a:solidFill>
                  <a:srgbClr val="6D6E70"/>
                </a:solidFill>
                <a:latin typeface="Arial" panose="020B0604020202020204" pitchFamily="34" charset="0"/>
                <a:cs typeface="Arial" panose="020B0604020202020204" pitchFamily="34" charset="0"/>
              </a:rPr>
              <a:t>Posters and stickers to distribute to employees.</a:t>
            </a:r>
          </a:p>
          <a:p>
            <a:pPr marL="365760" indent="-365760">
              <a:spcBef>
                <a:spcPts val="800"/>
              </a:spcBef>
              <a:spcAft>
                <a:spcPts val="800"/>
              </a:spcAft>
            </a:pPr>
            <a:r>
              <a:rPr lang="en-US" sz="1900" dirty="0">
                <a:solidFill>
                  <a:srgbClr val="6D6E70"/>
                </a:solidFill>
                <a:latin typeface="Arial" panose="020B0604020202020204" pitchFamily="34" charset="0"/>
                <a:cs typeface="Arial" panose="020B0604020202020204" pitchFamily="34" charset="0"/>
              </a:rPr>
              <a:t>Red Cross stories and photos.</a:t>
            </a:r>
          </a:p>
          <a:p>
            <a:pPr marL="365760" indent="-365760">
              <a:spcBef>
                <a:spcPts val="800"/>
              </a:spcBef>
              <a:spcAft>
                <a:spcPts val="800"/>
              </a:spcAft>
            </a:pPr>
            <a:r>
              <a:rPr lang="en-US" sz="1900" dirty="0">
                <a:solidFill>
                  <a:srgbClr val="6D6E70"/>
                </a:solidFill>
                <a:latin typeface="Arial" panose="020B0604020202020204" pitchFamily="34" charset="0"/>
                <a:cs typeface="Arial" panose="020B0604020202020204" pitchFamily="34" charset="0"/>
              </a:rPr>
              <a:t>Email templates to engage internal stakeholders. </a:t>
            </a:r>
          </a:p>
          <a:p>
            <a:pPr marL="365760" indent="-365760">
              <a:spcBef>
                <a:spcPts val="800"/>
              </a:spcBef>
              <a:spcAft>
                <a:spcPts val="800"/>
              </a:spcAft>
            </a:pPr>
            <a:r>
              <a:rPr lang="en-US" sz="1900" dirty="0">
                <a:solidFill>
                  <a:srgbClr val="6D6E70"/>
                </a:solidFill>
                <a:latin typeface="Arial" panose="020B0604020202020204" pitchFamily="34" charset="0"/>
                <a:cs typeface="Arial" panose="020B0604020202020204" pitchFamily="34" charset="0"/>
              </a:rPr>
              <a:t>Template copy for your social media, company intranet and more.</a:t>
            </a:r>
          </a:p>
          <a:p>
            <a:pPr marL="0" indent="0">
              <a:buNone/>
            </a:pPr>
            <a:r>
              <a:rPr lang="en-US" sz="1900" dirty="0">
                <a:solidFill>
                  <a:srgbClr val="6D6E70"/>
                </a:solidFill>
                <a:latin typeface="Arial" panose="020B0604020202020204" pitchFamily="34" charset="0"/>
                <a:cs typeface="Arial" panose="020B0604020202020204" pitchFamily="34" charset="0"/>
              </a:rPr>
              <a:t>You can find these tools on our </a:t>
            </a:r>
            <a:r>
              <a:rPr lang="en-US" sz="1900" dirty="0">
                <a:solidFill>
                  <a:srgbClr val="6D6E70"/>
                </a:solidFill>
                <a:latin typeface="Arial" panose="020B0604020202020204" pitchFamily="34" charset="0"/>
                <a:cs typeface="Arial" panose="020B0604020202020204" pitchFamily="34" charset="0"/>
                <a:hlinkClick r:id="rId3"/>
              </a:rPr>
              <a:t>Workplace Giving Resources </a:t>
            </a:r>
            <a:r>
              <a:rPr lang="en-US" sz="1900" dirty="0">
                <a:solidFill>
                  <a:srgbClr val="6D6E70"/>
                </a:solidFill>
                <a:latin typeface="Arial" panose="020B0604020202020204" pitchFamily="34" charset="0"/>
                <a:cs typeface="Arial" panose="020B0604020202020204" pitchFamily="34" charset="0"/>
              </a:rPr>
              <a:t>page.</a:t>
            </a:r>
          </a:p>
          <a:p>
            <a:pPr marL="0" indent="0">
              <a:lnSpc>
                <a:spcPct val="114000"/>
              </a:lnSpc>
              <a:spcBef>
                <a:spcPts val="0"/>
              </a:spcBef>
              <a:buNone/>
            </a:pPr>
            <a:endParaRPr lang="en-US" sz="1800" dirty="0">
              <a:solidFill>
                <a:srgbClr val="808183"/>
              </a:solidFill>
              <a:latin typeface="Arial" panose="020B0604020202020204" pitchFamily="34" charset="0"/>
              <a:cs typeface="Arial" panose="020B0604020202020204" pitchFamily="34" charset="0"/>
            </a:endParaRPr>
          </a:p>
        </p:txBody>
      </p:sp>
      <p:pic>
        <p:nvPicPr>
          <p:cNvPr id="5" name="Picture Placeholder 4">
            <a:extLst>
              <a:ext uri="{FF2B5EF4-FFF2-40B4-BE49-F238E27FC236}">
                <a16:creationId xmlns:a16="http://schemas.microsoft.com/office/drawing/2014/main" id="{913B1DFD-C48F-226D-313F-0039413434E8}"/>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p:blipFill>
        <p:spPr>
          <a:xfrm>
            <a:off x="5864225" y="0"/>
            <a:ext cx="4194175" cy="6400800"/>
          </a:xfrm>
          <a:ln w="3175">
            <a:solidFill>
              <a:schemeClr val="tx1">
                <a:alpha val="50000"/>
              </a:schemeClr>
            </a:solidFill>
          </a:ln>
        </p:spPr>
      </p:pic>
    </p:spTree>
    <p:extLst>
      <p:ext uri="{BB962C8B-B14F-4D97-AF65-F5344CB8AC3E}">
        <p14:creationId xmlns:p14="http://schemas.microsoft.com/office/powerpoint/2010/main" val="413104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08C2A-3A12-B9B7-D237-06334C6BC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F13CB-FA59-394C-349B-14E79941C5AE}"/>
              </a:ext>
            </a:extLst>
          </p:cNvPr>
          <p:cNvSpPr>
            <a:spLocks noGrp="1"/>
          </p:cNvSpPr>
          <p:nvPr>
            <p:ph type="title"/>
          </p:nvPr>
        </p:nvSpPr>
        <p:spPr>
          <a:xfrm>
            <a:off x="353301" y="313151"/>
            <a:ext cx="5510924" cy="940244"/>
          </a:xfrm>
        </p:spPr>
        <p:txBody>
          <a:bodyPr/>
          <a:lstStyle/>
          <a:p>
            <a:pPr>
              <a:lnSpc>
                <a:spcPct val="100000"/>
              </a:lnSpc>
            </a:pPr>
            <a:r>
              <a:rPr lang="en-US" sz="3200" dirty="0"/>
              <a:t>Beyond Employee </a:t>
            </a:r>
            <a:br>
              <a:rPr lang="en-US" sz="3200" dirty="0"/>
            </a:br>
            <a:r>
              <a:rPr lang="en-US" sz="3200" dirty="0"/>
              <a:t>Donations</a:t>
            </a:r>
            <a:endParaRPr lang="en-US" sz="32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D0B11A7A-053E-4B76-03D9-67BB4916601E}"/>
              </a:ext>
            </a:extLst>
          </p:cNvPr>
          <p:cNvSpPr>
            <a:spLocks noGrp="1"/>
          </p:cNvSpPr>
          <p:nvPr>
            <p:ph sz="quarter" idx="14"/>
          </p:nvPr>
        </p:nvSpPr>
        <p:spPr>
          <a:xfrm>
            <a:off x="353301" y="1465545"/>
            <a:ext cx="5346041" cy="4622104"/>
          </a:xfrm>
        </p:spPr>
        <p:txBody>
          <a:bodyPr>
            <a:normAutofit fontScale="77500" lnSpcReduction="20000"/>
          </a:bodyPr>
          <a:lstStyle/>
          <a:p>
            <a:pPr marL="0" lvl="0" indent="0">
              <a:lnSpc>
                <a:spcPct val="120000"/>
              </a:lnSpc>
              <a:spcBef>
                <a:spcPts val="600"/>
              </a:spcBef>
              <a:spcAft>
                <a:spcPts val="1000"/>
              </a:spcAft>
              <a:buNone/>
            </a:pPr>
            <a:r>
              <a:rPr lang="en-US" sz="2300" b="1" dirty="0">
                <a:solidFill>
                  <a:srgbClr val="6D6E70"/>
                </a:solidFill>
              </a:rPr>
              <a:t>Show your employees the power of their fundraising with well-timed updates and resources.</a:t>
            </a:r>
            <a:endParaRPr lang="en-US" sz="2300" dirty="0">
              <a:solidFill>
                <a:srgbClr val="6D6E70"/>
              </a:solidFill>
            </a:endParaRPr>
          </a:p>
          <a:p>
            <a:pPr marL="365760" indent="-365760">
              <a:lnSpc>
                <a:spcPct val="120000"/>
              </a:lnSpc>
              <a:spcBef>
                <a:spcPts val="600"/>
              </a:spcBef>
              <a:spcAft>
                <a:spcPts val="600"/>
              </a:spcAft>
            </a:pPr>
            <a:r>
              <a:rPr lang="en-US" sz="2100" b="1" dirty="0">
                <a:solidFill>
                  <a:srgbClr val="6D6E70"/>
                </a:solidFill>
              </a:rPr>
              <a:t>Campaign reports </a:t>
            </a:r>
            <a:r>
              <a:rPr lang="en-US" sz="2100" dirty="0">
                <a:solidFill>
                  <a:srgbClr val="6D6E70"/>
                </a:solidFill>
              </a:rPr>
              <a:t>can be created monthly if you use a microsite or Corporate Vanity URL and may be requested from your Red Cross representative.</a:t>
            </a:r>
          </a:p>
          <a:p>
            <a:pPr marL="765671" lvl="1" indent="-365760">
              <a:lnSpc>
                <a:spcPct val="120000"/>
              </a:lnSpc>
              <a:spcBef>
                <a:spcPts val="600"/>
              </a:spcBef>
              <a:spcAft>
                <a:spcPts val="600"/>
              </a:spcAft>
            </a:pPr>
            <a:r>
              <a:rPr lang="en-US" sz="1800" dirty="0">
                <a:solidFill>
                  <a:srgbClr val="6D6E70"/>
                </a:solidFill>
              </a:rPr>
              <a:t>If you use a third-party or in-house fundraising platform, please consider sharing the data with the Red Cross so we can help steward your donors. </a:t>
            </a:r>
          </a:p>
          <a:p>
            <a:pPr marL="365760" lvl="0" indent="-365760">
              <a:lnSpc>
                <a:spcPct val="120000"/>
              </a:lnSpc>
              <a:spcBef>
                <a:spcPts val="600"/>
              </a:spcBef>
              <a:spcAft>
                <a:spcPts val="600"/>
              </a:spcAft>
            </a:pPr>
            <a:r>
              <a:rPr lang="en-US" sz="2100" b="1" dirty="0">
                <a:solidFill>
                  <a:srgbClr val="6D6E70"/>
                </a:solidFill>
                <a:hlinkClick r:id="rId3" action="ppaction://hlinksldjump"/>
              </a:rPr>
              <a:t>Thank-you emails </a:t>
            </a:r>
            <a:r>
              <a:rPr lang="en-US" sz="2100" dirty="0">
                <a:solidFill>
                  <a:srgbClr val="6D6E70"/>
                </a:solidFill>
              </a:rPr>
              <a:t>make it easy to appreciate donors.</a:t>
            </a:r>
          </a:p>
          <a:p>
            <a:pPr marL="365760" lvl="0" indent="-365760">
              <a:lnSpc>
                <a:spcPct val="120000"/>
              </a:lnSpc>
              <a:spcBef>
                <a:spcPts val="600"/>
              </a:spcBef>
              <a:spcAft>
                <a:spcPts val="600"/>
              </a:spcAft>
            </a:pPr>
            <a:r>
              <a:rPr lang="en-US" sz="2100" b="1" dirty="0">
                <a:solidFill>
                  <a:srgbClr val="6D6E70"/>
                </a:solidFill>
                <a:hlinkClick r:id="rId4"/>
              </a:rPr>
              <a:t>Impact stories </a:t>
            </a:r>
            <a:r>
              <a:rPr lang="en-US" sz="2100" dirty="0">
                <a:solidFill>
                  <a:srgbClr val="6D6E70"/>
                </a:solidFill>
              </a:rPr>
              <a:t>bring the Red Cross mission to life.</a:t>
            </a:r>
          </a:p>
          <a:p>
            <a:pPr marL="365760" indent="-365760">
              <a:lnSpc>
                <a:spcPct val="120000"/>
              </a:lnSpc>
              <a:spcBef>
                <a:spcPts val="600"/>
              </a:spcBef>
              <a:spcAft>
                <a:spcPts val="600"/>
              </a:spcAft>
            </a:pPr>
            <a:r>
              <a:rPr lang="en-US" sz="2100" b="1" dirty="0">
                <a:solidFill>
                  <a:srgbClr val="6D6E70"/>
                </a:solidFill>
                <a:hlinkClick r:id="rId5"/>
              </a:rPr>
              <a:t>Preparedness tools and tips </a:t>
            </a:r>
            <a:r>
              <a:rPr lang="en-US" sz="2100" dirty="0">
                <a:solidFill>
                  <a:srgbClr val="6D6E70"/>
                </a:solidFill>
              </a:rPr>
              <a:t>help employees keep themselves and their loved ones safe.</a:t>
            </a:r>
          </a:p>
          <a:p>
            <a:pPr marL="0" indent="0">
              <a:lnSpc>
                <a:spcPct val="114000"/>
              </a:lnSpc>
              <a:spcBef>
                <a:spcPts val="0"/>
              </a:spcBef>
              <a:buNone/>
            </a:pPr>
            <a:endParaRPr lang="en-US" sz="1800" dirty="0">
              <a:solidFill>
                <a:srgbClr val="808183"/>
              </a:solidFill>
              <a:latin typeface="Arial" panose="020B0604020202020204" pitchFamily="34" charset="0"/>
              <a:cs typeface="Arial" panose="020B0604020202020204" pitchFamily="34" charset="0"/>
            </a:endParaRPr>
          </a:p>
        </p:txBody>
      </p:sp>
      <p:pic>
        <p:nvPicPr>
          <p:cNvPr id="5" name="Picture Placeholder 4">
            <a:extLst>
              <a:ext uri="{FF2B5EF4-FFF2-40B4-BE49-F238E27FC236}">
                <a16:creationId xmlns:a16="http://schemas.microsoft.com/office/drawing/2014/main" id="{2284CFEB-BC4D-424B-5B0F-9E17D211CB5D}"/>
              </a:ext>
            </a:extLst>
          </p:cNvPr>
          <p:cNvPicPr>
            <a:picLocks noGrp="1" noChangeAspect="1"/>
          </p:cNvPicPr>
          <p:nvPr>
            <p:ph type="pic" sz="quarter" idx="13"/>
          </p:nvPr>
        </p:nvPicPr>
        <p:blipFill>
          <a:blip r:embed="rId6">
            <a:extLst>
              <a:ext uri="{28A0092B-C50C-407E-A947-70E740481C1C}">
                <a14:useLocalDpi xmlns:a14="http://schemas.microsoft.com/office/drawing/2010/main"/>
              </a:ext>
            </a:extLst>
          </a:blip>
          <a:srcRect/>
          <a:stretch/>
        </p:blipFill>
        <p:spPr>
          <a:xfrm>
            <a:off x="5864225" y="0"/>
            <a:ext cx="4194175" cy="6400800"/>
          </a:xfrm>
          <a:ln w="3175">
            <a:solidFill>
              <a:schemeClr val="tx1">
                <a:alpha val="50000"/>
              </a:schemeClr>
            </a:solidFill>
          </a:ln>
        </p:spPr>
      </p:pic>
    </p:spTree>
    <p:extLst>
      <p:ext uri="{BB962C8B-B14F-4D97-AF65-F5344CB8AC3E}">
        <p14:creationId xmlns:p14="http://schemas.microsoft.com/office/powerpoint/2010/main" val="116875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dirty="0">
                <a:latin typeface="Arial"/>
                <a:cs typeface="Arial"/>
              </a:rPr>
              <a:t>Communications Templates</a:t>
            </a:r>
            <a:endParaRPr lang="en-US" sz="3600" dirty="0"/>
          </a:p>
        </p:txBody>
      </p:sp>
    </p:spTree>
    <p:extLst>
      <p:ext uri="{BB962C8B-B14F-4D97-AF65-F5344CB8AC3E}">
        <p14:creationId xmlns:p14="http://schemas.microsoft.com/office/powerpoint/2010/main" val="280491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32" y="500163"/>
            <a:ext cx="7721682" cy="653981"/>
          </a:xfrm>
        </p:spPr>
        <p:txBody>
          <a:bodyPr>
            <a:noAutofit/>
          </a:bodyPr>
          <a:lstStyle/>
          <a:p>
            <a:pPr>
              <a:lnSpc>
                <a:spcPct val="100000"/>
              </a:lnSpc>
            </a:pPr>
            <a:r>
              <a:rPr lang="en-US" sz="2800" dirty="0"/>
              <a:t>Email Template: Promote Your Workplace Giving Campaign to Employees</a:t>
            </a:r>
          </a:p>
        </p:txBody>
      </p:sp>
      <p:sp>
        <p:nvSpPr>
          <p:cNvPr id="4" name="Text Placeholder 3">
            <a:extLst>
              <a:ext uri="{FF2B5EF4-FFF2-40B4-BE49-F238E27FC236}">
                <a16:creationId xmlns:a16="http://schemas.microsoft.com/office/drawing/2014/main" id="{164BCB7E-2509-5F4B-9A8E-A6EB5AC39613}"/>
              </a:ext>
            </a:extLst>
          </p:cNvPr>
          <p:cNvSpPr>
            <a:spLocks noGrp="1"/>
          </p:cNvSpPr>
          <p:nvPr>
            <p:ph sz="quarter" idx="14"/>
          </p:nvPr>
        </p:nvSpPr>
        <p:spPr>
          <a:xfrm>
            <a:off x="840630" y="1507989"/>
            <a:ext cx="8467107" cy="4306888"/>
          </a:xfrm>
        </p:spPr>
        <p:txBody>
          <a:bodyPr>
            <a:normAutofit/>
          </a:bodyPr>
          <a:lstStyle/>
          <a:p>
            <a:pPr marL="0" indent="0">
              <a:spcBef>
                <a:spcPts val="1200"/>
              </a:spcBef>
              <a:buNone/>
            </a:pPr>
            <a:r>
              <a:rPr lang="en-US" dirty="0"/>
              <a:t>The Red Cross is there during some of life’s darkest moments — when a family’s home burns, when a child with cancer needs lifesaving blood, when a service member’s parent dies half a world away. </a:t>
            </a:r>
          </a:p>
          <a:p>
            <a:pPr marL="0" indent="0">
              <a:spcBef>
                <a:spcPts val="1200"/>
              </a:spcBef>
              <a:buNone/>
            </a:pPr>
            <a:r>
              <a:rPr lang="en-US" dirty="0"/>
              <a:t>They help people through every imaginable emergency, and we’re proud to say that [</a:t>
            </a:r>
            <a:r>
              <a:rPr lang="en-US" dirty="0">
                <a:highlight>
                  <a:srgbClr val="FFFF00"/>
                </a:highlight>
              </a:rPr>
              <a:t>COMPANY</a:t>
            </a:r>
            <a:r>
              <a:rPr lang="en-US" dirty="0"/>
              <a:t>] does, too. Through our Red Cross partnership, we’re able to give back in some incredible ways, including [</a:t>
            </a:r>
            <a:r>
              <a:rPr lang="en-US" dirty="0">
                <a:highlight>
                  <a:srgbClr val="FFFF00"/>
                </a:highlight>
              </a:rPr>
              <a:t>INSERT FORMS OF SUPPORT</a:t>
            </a:r>
            <a:r>
              <a:rPr lang="en-US" dirty="0"/>
              <a:t>]. </a:t>
            </a:r>
          </a:p>
          <a:p>
            <a:pPr marL="0" indent="0">
              <a:spcBef>
                <a:spcPts val="1200"/>
              </a:spcBef>
              <a:buNone/>
            </a:pPr>
            <a:r>
              <a:rPr lang="en-US" dirty="0"/>
              <a:t>Please join us in this lifesaving support. Simply make a donation online [</a:t>
            </a:r>
            <a:r>
              <a:rPr lang="en-US" dirty="0">
                <a:highlight>
                  <a:srgbClr val="FFFF00"/>
                </a:highlight>
              </a:rPr>
              <a:t>ADD LINK</a:t>
            </a:r>
            <a:r>
              <a:rPr lang="en-US" dirty="0"/>
              <a:t>] today. Our company goal is to reach [</a:t>
            </a:r>
            <a:r>
              <a:rPr lang="en-US" dirty="0">
                <a:highlight>
                  <a:srgbClr val="FFFF00"/>
                </a:highlight>
              </a:rPr>
              <a:t>$#</a:t>
            </a:r>
            <a:r>
              <a:rPr lang="en-US" dirty="0"/>
              <a:t>] in Red Cross contributions by [</a:t>
            </a:r>
            <a:r>
              <a:rPr lang="en-US" dirty="0">
                <a:highlight>
                  <a:srgbClr val="FFFF00"/>
                </a:highlight>
              </a:rPr>
              <a:t>TIMEFRAME</a:t>
            </a:r>
            <a:r>
              <a:rPr lang="en-US" dirty="0"/>
              <a:t>]. [</a:t>
            </a:r>
            <a:r>
              <a:rPr lang="en-US" dirty="0">
                <a:highlight>
                  <a:srgbClr val="FFFF00"/>
                </a:highlight>
              </a:rPr>
              <a:t>IF YOU’RE MATCHING DONATIONS, PROVIDE INFORMATION HERE</a:t>
            </a:r>
            <a:r>
              <a:rPr lang="en-US" dirty="0"/>
              <a:t>]. </a:t>
            </a:r>
          </a:p>
          <a:p>
            <a:pPr marL="0" indent="0">
              <a:spcBef>
                <a:spcPts val="1200"/>
              </a:spcBef>
              <a:buNone/>
            </a:pPr>
            <a:r>
              <a:rPr lang="en-US" dirty="0"/>
              <a:t>Watch for inspiring stories and updates in the coming weeks as we all learn more about the ways our donations help through the Red Cross. Thank you for all you do to give back here in [</a:t>
            </a:r>
            <a:r>
              <a:rPr lang="en-US" dirty="0">
                <a:highlight>
                  <a:srgbClr val="FFFF00"/>
                </a:highlight>
              </a:rPr>
              <a:t>COMMUNITY</a:t>
            </a:r>
            <a:r>
              <a:rPr lang="en-US" dirty="0"/>
              <a:t>] and nationwide! </a:t>
            </a:r>
          </a:p>
          <a:p>
            <a:pPr marL="0" indent="0">
              <a:buNone/>
            </a:pPr>
            <a:endParaRPr lang="en-US" sz="1200" dirty="0"/>
          </a:p>
        </p:txBody>
      </p:sp>
      <p:sp>
        <p:nvSpPr>
          <p:cNvPr id="5" name="TextBox 4">
            <a:extLst>
              <a:ext uri="{FF2B5EF4-FFF2-40B4-BE49-F238E27FC236}">
                <a16:creationId xmlns:a16="http://schemas.microsoft.com/office/drawing/2014/main" id="{0D69339E-5762-0B46-9B00-2D2B642B4C4A}"/>
              </a:ext>
            </a:extLst>
          </p:cNvPr>
          <p:cNvSpPr txBox="1"/>
          <p:nvPr/>
        </p:nvSpPr>
        <p:spPr>
          <a:xfrm>
            <a:off x="9307737" y="2949665"/>
            <a:ext cx="1123293" cy="838200"/>
          </a:xfrm>
          <a:prstGeom prst="rect">
            <a:avLst/>
          </a:prstGeom>
        </p:spPr>
        <p:txBody>
          <a:bodyPr wrap="square" rtlCol="0">
            <a:noAutofit/>
          </a:bodyPr>
          <a:lstStyle/>
          <a:p>
            <a:pPr marL="0" indent="0" algn="l">
              <a:buNone/>
            </a:pPr>
            <a:r>
              <a:rPr lang="en-US" sz="7200" b="1" dirty="0">
                <a:solidFill>
                  <a:schemeClr val="accent1"/>
                </a:solidFill>
              </a:rPr>
              <a:t>”</a:t>
            </a:r>
          </a:p>
        </p:txBody>
      </p:sp>
      <p:sp>
        <p:nvSpPr>
          <p:cNvPr id="6" name="TextBox 5">
            <a:extLst>
              <a:ext uri="{FF2B5EF4-FFF2-40B4-BE49-F238E27FC236}">
                <a16:creationId xmlns:a16="http://schemas.microsoft.com/office/drawing/2014/main" id="{4D089BED-5BA5-C945-904F-FA1A1C35E43C}"/>
              </a:ext>
            </a:extLst>
          </p:cNvPr>
          <p:cNvSpPr txBox="1"/>
          <p:nvPr/>
        </p:nvSpPr>
        <p:spPr>
          <a:xfrm>
            <a:off x="189016" y="2869660"/>
            <a:ext cx="838200" cy="918205"/>
          </a:xfrm>
          <a:prstGeom prst="rect">
            <a:avLst/>
          </a:prstGeom>
        </p:spPr>
        <p:txBody>
          <a:bodyPr wrap="square" rtlCol="0">
            <a:noAutofit/>
          </a:bodyPr>
          <a:lstStyle/>
          <a:p>
            <a:pPr marL="0" indent="0" algn="l">
              <a:buNone/>
            </a:pPr>
            <a:r>
              <a:rPr lang="en-US" sz="7200" b="1" dirty="0">
                <a:solidFill>
                  <a:schemeClr val="accent1"/>
                </a:solidFill>
              </a:rPr>
              <a:t>“</a:t>
            </a:r>
          </a:p>
        </p:txBody>
      </p:sp>
    </p:spTree>
    <p:extLst>
      <p:ext uri="{BB962C8B-B14F-4D97-AF65-F5344CB8AC3E}">
        <p14:creationId xmlns:p14="http://schemas.microsoft.com/office/powerpoint/2010/main" val="388386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78F88-892B-8348-8D8E-1295FC229071}"/>
              </a:ext>
            </a:extLst>
          </p:cNvPr>
          <p:cNvSpPr>
            <a:spLocks noGrp="1"/>
          </p:cNvSpPr>
          <p:nvPr>
            <p:ph type="title"/>
          </p:nvPr>
        </p:nvSpPr>
        <p:spPr>
          <a:xfrm>
            <a:off x="429283" y="359229"/>
            <a:ext cx="8878454" cy="762000"/>
          </a:xfrm>
        </p:spPr>
        <p:txBody>
          <a:bodyPr>
            <a:normAutofit/>
          </a:bodyPr>
          <a:lstStyle/>
          <a:p>
            <a:r>
              <a:rPr lang="en-US" sz="2800" dirty="0"/>
              <a:t>Email Template: Thank You to Employees</a:t>
            </a:r>
          </a:p>
        </p:txBody>
      </p:sp>
      <p:sp>
        <p:nvSpPr>
          <p:cNvPr id="2" name="Text Placeholder 1">
            <a:extLst>
              <a:ext uri="{FF2B5EF4-FFF2-40B4-BE49-F238E27FC236}">
                <a16:creationId xmlns:a16="http://schemas.microsoft.com/office/drawing/2014/main" id="{45C238D6-1CE2-B644-AFA5-02968C07DF3E}"/>
              </a:ext>
            </a:extLst>
          </p:cNvPr>
          <p:cNvSpPr>
            <a:spLocks noGrp="1"/>
          </p:cNvSpPr>
          <p:nvPr>
            <p:ph sz="quarter" idx="14"/>
          </p:nvPr>
        </p:nvSpPr>
        <p:spPr>
          <a:xfrm>
            <a:off x="1027216" y="1547912"/>
            <a:ext cx="8082191" cy="3430488"/>
          </a:xfrm>
        </p:spPr>
        <p:txBody>
          <a:bodyPr>
            <a:normAutofit/>
          </a:bodyPr>
          <a:lstStyle/>
          <a:p>
            <a:pPr marL="0" indent="0">
              <a:buNone/>
            </a:pPr>
            <a:r>
              <a:rPr lang="en-US" dirty="0">
                <a:solidFill>
                  <a:srgbClr val="6D6E70"/>
                </a:solidFill>
              </a:rPr>
              <a:t>On behalf of [</a:t>
            </a:r>
            <a:r>
              <a:rPr lang="en-US" dirty="0">
                <a:solidFill>
                  <a:srgbClr val="6D6E70"/>
                </a:solidFill>
                <a:highlight>
                  <a:srgbClr val="FFFF00"/>
                </a:highlight>
              </a:rPr>
              <a:t>COMPANY</a:t>
            </a:r>
            <a:r>
              <a:rPr lang="en-US" dirty="0">
                <a:solidFill>
                  <a:srgbClr val="6D6E70"/>
                </a:solidFill>
              </a:rPr>
              <a:t>], I want to extend a heartfelt thank you for contributing to the American Red Cross. Your generosity has taken us even closer to meeting our company goal of [</a:t>
            </a:r>
            <a:r>
              <a:rPr lang="en-US" dirty="0">
                <a:solidFill>
                  <a:srgbClr val="6D6E70"/>
                </a:solidFill>
                <a:highlight>
                  <a:srgbClr val="FFFF00"/>
                </a:highlight>
              </a:rPr>
              <a:t>$#</a:t>
            </a:r>
            <a:r>
              <a:rPr lang="en-US" dirty="0">
                <a:solidFill>
                  <a:srgbClr val="6D6E70"/>
                </a:solidFill>
              </a:rPr>
              <a:t>]. So far, we’ve raised</a:t>
            </a:r>
            <a:r>
              <a:rPr lang="en-US" dirty="0">
                <a:solidFill>
                  <a:srgbClr val="6D6E70"/>
                </a:solidFill>
                <a:highlight>
                  <a:srgbClr val="FFFF00"/>
                </a:highlight>
              </a:rPr>
              <a:t> [$#]</a:t>
            </a:r>
            <a:r>
              <a:rPr lang="en-US" dirty="0">
                <a:solidFill>
                  <a:srgbClr val="6D6E70"/>
                </a:solidFill>
              </a:rPr>
              <a:t>, and the number is still climbing!</a:t>
            </a:r>
          </a:p>
          <a:p>
            <a:pPr marL="0" indent="0">
              <a:buNone/>
            </a:pPr>
            <a:r>
              <a:rPr lang="en-US" dirty="0">
                <a:solidFill>
                  <a:srgbClr val="6D6E70"/>
                </a:solidFill>
              </a:rPr>
              <a:t>Know that your donation is helping people when they need it most — after disasters, during medical emergencies and more. </a:t>
            </a:r>
          </a:p>
          <a:p>
            <a:pPr marL="0" indent="0">
              <a:buNone/>
            </a:pPr>
            <a:r>
              <a:rPr lang="en-US" dirty="0">
                <a:solidFill>
                  <a:srgbClr val="6D6E70"/>
                </a:solidFill>
              </a:rPr>
              <a:t>To learn more about the lifesaving Red Cross mission, visit the </a:t>
            </a:r>
            <a:r>
              <a:rPr lang="en-US" b="1" dirty="0">
                <a:solidFill>
                  <a:srgbClr val="6D6E70"/>
                </a:solidFill>
                <a:hlinkClick r:id="rId2"/>
              </a:rPr>
              <a:t>Red Cross website</a:t>
            </a:r>
            <a:r>
              <a:rPr lang="en-US" dirty="0">
                <a:solidFill>
                  <a:srgbClr val="6D6E70"/>
                </a:solidFill>
              </a:rPr>
              <a:t>. </a:t>
            </a:r>
          </a:p>
          <a:p>
            <a:pPr marL="0" indent="0">
              <a:buNone/>
            </a:pPr>
            <a:r>
              <a:rPr lang="en-US" dirty="0">
                <a:solidFill>
                  <a:srgbClr val="6D6E70"/>
                </a:solidFill>
              </a:rPr>
              <a:t>And again, thank you. We are so proud to have you as part of the [</a:t>
            </a:r>
            <a:r>
              <a:rPr lang="en-US" dirty="0">
                <a:solidFill>
                  <a:srgbClr val="6D6E70"/>
                </a:solidFill>
                <a:highlight>
                  <a:srgbClr val="FFFF00"/>
                </a:highlight>
              </a:rPr>
              <a:t>COMPANY</a:t>
            </a:r>
            <a:r>
              <a:rPr lang="en-US" dirty="0">
                <a:solidFill>
                  <a:srgbClr val="6D6E70"/>
                </a:solidFill>
              </a:rPr>
              <a:t>] family.</a:t>
            </a:r>
          </a:p>
        </p:txBody>
      </p:sp>
      <p:sp>
        <p:nvSpPr>
          <p:cNvPr id="6" name="TextBox 5">
            <a:extLst>
              <a:ext uri="{FF2B5EF4-FFF2-40B4-BE49-F238E27FC236}">
                <a16:creationId xmlns:a16="http://schemas.microsoft.com/office/drawing/2014/main" id="{4BC00BC0-B260-CA4C-BB39-E4F2FF09566C}"/>
              </a:ext>
            </a:extLst>
          </p:cNvPr>
          <p:cNvSpPr txBox="1"/>
          <p:nvPr/>
        </p:nvSpPr>
        <p:spPr>
          <a:xfrm>
            <a:off x="9307737" y="2949665"/>
            <a:ext cx="1123293" cy="838200"/>
          </a:xfrm>
          <a:prstGeom prst="rect">
            <a:avLst/>
          </a:prstGeom>
        </p:spPr>
        <p:txBody>
          <a:bodyPr wrap="square" rtlCol="0">
            <a:noAutofit/>
          </a:bodyPr>
          <a:lstStyle/>
          <a:p>
            <a:pPr marL="0" indent="0" algn="l">
              <a:buNone/>
            </a:pPr>
            <a:r>
              <a:rPr lang="en-US" sz="7200" b="1" dirty="0">
                <a:solidFill>
                  <a:schemeClr val="accent1"/>
                </a:solidFill>
              </a:rPr>
              <a:t>”</a:t>
            </a:r>
          </a:p>
        </p:txBody>
      </p:sp>
      <p:sp>
        <p:nvSpPr>
          <p:cNvPr id="7" name="TextBox 6">
            <a:extLst>
              <a:ext uri="{FF2B5EF4-FFF2-40B4-BE49-F238E27FC236}">
                <a16:creationId xmlns:a16="http://schemas.microsoft.com/office/drawing/2014/main" id="{934B7EAC-B63F-E345-B984-960D28113153}"/>
              </a:ext>
            </a:extLst>
          </p:cNvPr>
          <p:cNvSpPr txBox="1"/>
          <p:nvPr/>
        </p:nvSpPr>
        <p:spPr>
          <a:xfrm>
            <a:off x="189016" y="2869660"/>
            <a:ext cx="838200" cy="918205"/>
          </a:xfrm>
          <a:prstGeom prst="rect">
            <a:avLst/>
          </a:prstGeom>
        </p:spPr>
        <p:txBody>
          <a:bodyPr wrap="square" rtlCol="0">
            <a:noAutofit/>
          </a:bodyPr>
          <a:lstStyle/>
          <a:p>
            <a:pPr marL="0" indent="0" algn="l">
              <a:buNone/>
            </a:pPr>
            <a:r>
              <a:rPr lang="en-US" sz="7200" b="1" dirty="0">
                <a:solidFill>
                  <a:schemeClr val="accent1"/>
                </a:solidFill>
              </a:rPr>
              <a:t>“</a:t>
            </a:r>
          </a:p>
        </p:txBody>
      </p:sp>
    </p:spTree>
    <p:extLst>
      <p:ext uri="{BB962C8B-B14F-4D97-AF65-F5344CB8AC3E}">
        <p14:creationId xmlns:p14="http://schemas.microsoft.com/office/powerpoint/2010/main" val="365771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78F88-892B-8348-8D8E-1295FC229071}"/>
              </a:ext>
            </a:extLst>
          </p:cNvPr>
          <p:cNvSpPr>
            <a:spLocks noGrp="1"/>
          </p:cNvSpPr>
          <p:nvPr>
            <p:ph type="title"/>
          </p:nvPr>
        </p:nvSpPr>
        <p:spPr>
          <a:xfrm>
            <a:off x="424166" y="324637"/>
            <a:ext cx="9291741" cy="762000"/>
          </a:xfrm>
        </p:spPr>
        <p:txBody>
          <a:bodyPr/>
          <a:lstStyle/>
          <a:p>
            <a:r>
              <a:rPr lang="en-US" sz="2800" dirty="0"/>
              <a:t>Social Media Templates</a:t>
            </a:r>
          </a:p>
        </p:txBody>
      </p:sp>
      <p:sp>
        <p:nvSpPr>
          <p:cNvPr id="6" name="TextBox 5">
            <a:extLst>
              <a:ext uri="{FF2B5EF4-FFF2-40B4-BE49-F238E27FC236}">
                <a16:creationId xmlns:a16="http://schemas.microsoft.com/office/drawing/2014/main" id="{03AC24B7-108C-F043-8E3C-B632C8F39A76}"/>
              </a:ext>
            </a:extLst>
          </p:cNvPr>
          <p:cNvSpPr txBox="1"/>
          <p:nvPr/>
        </p:nvSpPr>
        <p:spPr>
          <a:xfrm>
            <a:off x="9307737" y="3158673"/>
            <a:ext cx="1123293" cy="838200"/>
          </a:xfrm>
          <a:prstGeom prst="rect">
            <a:avLst/>
          </a:prstGeom>
        </p:spPr>
        <p:txBody>
          <a:bodyPr wrap="square" rtlCol="0">
            <a:noAutofit/>
          </a:bodyPr>
          <a:lstStyle/>
          <a:p>
            <a:pPr marL="0" indent="0" algn="l">
              <a:buNone/>
            </a:pPr>
            <a:r>
              <a:rPr lang="en-US" sz="7200" b="1" dirty="0">
                <a:solidFill>
                  <a:schemeClr val="accent1"/>
                </a:solidFill>
              </a:rPr>
              <a:t>”</a:t>
            </a:r>
          </a:p>
        </p:txBody>
      </p:sp>
      <p:sp>
        <p:nvSpPr>
          <p:cNvPr id="7" name="TextBox 6">
            <a:extLst>
              <a:ext uri="{FF2B5EF4-FFF2-40B4-BE49-F238E27FC236}">
                <a16:creationId xmlns:a16="http://schemas.microsoft.com/office/drawing/2014/main" id="{F6F0389C-7EDB-CB44-8022-86028852C41F}"/>
              </a:ext>
            </a:extLst>
          </p:cNvPr>
          <p:cNvSpPr txBox="1"/>
          <p:nvPr/>
        </p:nvSpPr>
        <p:spPr>
          <a:xfrm>
            <a:off x="189016" y="3078668"/>
            <a:ext cx="838200" cy="918205"/>
          </a:xfrm>
          <a:prstGeom prst="rect">
            <a:avLst/>
          </a:prstGeom>
        </p:spPr>
        <p:txBody>
          <a:bodyPr wrap="square" rtlCol="0">
            <a:noAutofit/>
          </a:bodyPr>
          <a:lstStyle/>
          <a:p>
            <a:pPr marL="0" indent="0" algn="l">
              <a:buNone/>
            </a:pPr>
            <a:r>
              <a:rPr lang="en-US" sz="7200" b="1" dirty="0">
                <a:solidFill>
                  <a:schemeClr val="accent1"/>
                </a:solidFill>
              </a:rPr>
              <a:t>“</a:t>
            </a:r>
          </a:p>
        </p:txBody>
      </p:sp>
      <p:grpSp>
        <p:nvGrpSpPr>
          <p:cNvPr id="24" name="Group 23">
            <a:extLst>
              <a:ext uri="{FF2B5EF4-FFF2-40B4-BE49-F238E27FC236}">
                <a16:creationId xmlns:a16="http://schemas.microsoft.com/office/drawing/2014/main" id="{61348A38-6563-266A-98E7-A6B5B47942EC}"/>
              </a:ext>
            </a:extLst>
          </p:cNvPr>
          <p:cNvGrpSpPr/>
          <p:nvPr/>
        </p:nvGrpSpPr>
        <p:grpSpPr>
          <a:xfrm>
            <a:off x="1841325" y="1580891"/>
            <a:ext cx="6438379" cy="682358"/>
            <a:chOff x="1665769" y="1966052"/>
            <a:chExt cx="6435678" cy="682358"/>
          </a:xfrm>
        </p:grpSpPr>
        <p:pic>
          <p:nvPicPr>
            <p:cNvPr id="18" name="Picture 17" descr="A black background with a black square&#10;&#10;Description automatically generated with medium confidence">
              <a:extLst>
                <a:ext uri="{FF2B5EF4-FFF2-40B4-BE49-F238E27FC236}">
                  <a16:creationId xmlns:a16="http://schemas.microsoft.com/office/drawing/2014/main" id="{F0B27C9C-2E32-94D0-BABA-E84A4B81BE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5769" y="1966052"/>
              <a:ext cx="682358" cy="682358"/>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844B87EB-73C0-FAF1-A457-B4EB9C007C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99641" y="1966052"/>
              <a:ext cx="682358" cy="682358"/>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223873AB-2914-DAE6-72E0-E93923CD5E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19089" y="1966052"/>
              <a:ext cx="682358" cy="682358"/>
            </a:xfrm>
            <a:prstGeom prst="rect">
              <a:avLst/>
            </a:prstGeom>
          </p:spPr>
        </p:pic>
      </p:grpSp>
      <p:sp>
        <p:nvSpPr>
          <p:cNvPr id="25" name="TextBox 24">
            <a:extLst>
              <a:ext uri="{FF2B5EF4-FFF2-40B4-BE49-F238E27FC236}">
                <a16:creationId xmlns:a16="http://schemas.microsoft.com/office/drawing/2014/main" id="{B919F299-37EE-40AA-A8F6-5844755357F5}"/>
              </a:ext>
            </a:extLst>
          </p:cNvPr>
          <p:cNvSpPr txBox="1"/>
          <p:nvPr/>
        </p:nvSpPr>
        <p:spPr>
          <a:xfrm>
            <a:off x="703121" y="2520554"/>
            <a:ext cx="8716452" cy="3420745"/>
          </a:xfrm>
          <a:prstGeom prst="rect">
            <a:avLst/>
          </a:prstGeom>
          <a:noFill/>
        </p:spPr>
        <p:txBody>
          <a:bodyPr wrap="square" numCol="3" rtlCol="0">
            <a:spAutoFit/>
          </a:bodyPr>
          <a:lstStyle/>
          <a:p>
            <a:pPr marL="228600" marR="0" fontAlgn="base">
              <a:spcBef>
                <a:spcPts val="0"/>
              </a:spcBef>
              <a:spcAft>
                <a:spcPts val="0"/>
              </a:spcAft>
            </a:pPr>
            <a:r>
              <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r>
              <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rPr>
              <a:t>Join us in supporting the American Red Cross. Your gift will help people whose lives have been upended by wildfires, storms, floods and countless other crises.  Donate at [insert link to platform].</a:t>
            </a:r>
            <a:endParaRPr lang="en-US" sz="1800" kern="1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r>
              <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endPar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endParaRPr lang="en-US" kern="100" dirty="0">
              <a:solidFill>
                <a:srgbClr val="6D6E70"/>
              </a:solidFill>
              <a:latin typeface="Arial" panose="020B060402020202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r>
              <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rPr>
              <a:t>Every day of the year, the American Red Cross is there for people in need, and through this special campaign, you can be, too. Give at [insert link to platform].</a:t>
            </a:r>
            <a:endParaRPr lang="en-US" sz="1800" kern="1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r>
              <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endPar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endParaRPr lang="en-US" kern="100" dirty="0">
              <a:solidFill>
                <a:srgbClr val="6D6E70"/>
              </a:solidFill>
              <a:latin typeface="Arial" panose="020B060402020202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endPar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endPar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fontAlgn="base">
              <a:spcBef>
                <a:spcPts val="0"/>
              </a:spcBef>
              <a:spcAft>
                <a:spcPts val="0"/>
              </a:spcAft>
            </a:pPr>
            <a:r>
              <a:rPr lang="en-US" sz="18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rPr>
              <a:t>Join us in helping the American Red Cross prepare for disasters large and small. Donate at [insert link to platform].</a:t>
            </a:r>
            <a:endParaRPr lang="en-US" sz="1800" kern="1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fontAlgn="base">
              <a:lnSpc>
                <a:spcPct val="107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Straight Connector 28">
            <a:extLst>
              <a:ext uri="{FF2B5EF4-FFF2-40B4-BE49-F238E27FC236}">
                <a16:creationId xmlns:a16="http://schemas.microsoft.com/office/drawing/2014/main" id="{272ECF36-8026-3C60-6708-2BA9A353FA4E}"/>
              </a:ext>
            </a:extLst>
          </p:cNvPr>
          <p:cNvCxnSpPr/>
          <p:nvPr/>
        </p:nvCxnSpPr>
        <p:spPr>
          <a:xfrm>
            <a:off x="3707704" y="2805830"/>
            <a:ext cx="0" cy="2592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FB1511-A876-DF87-6807-3407D42BCD30}"/>
              </a:ext>
            </a:extLst>
          </p:cNvPr>
          <p:cNvCxnSpPr/>
          <p:nvPr/>
        </p:nvCxnSpPr>
        <p:spPr>
          <a:xfrm>
            <a:off x="6584427" y="2805830"/>
            <a:ext cx="0" cy="25928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93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0E7F2-4A55-F4B0-0244-E309B6C2AC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FC61DC-1C44-D3FD-C1D4-2322833AB9F3}"/>
              </a:ext>
            </a:extLst>
          </p:cNvPr>
          <p:cNvSpPr>
            <a:spLocks noGrp="1"/>
          </p:cNvSpPr>
          <p:nvPr>
            <p:ph type="title"/>
          </p:nvPr>
        </p:nvSpPr>
        <p:spPr>
          <a:xfrm>
            <a:off x="424166" y="324637"/>
            <a:ext cx="9291741" cy="762000"/>
          </a:xfrm>
        </p:spPr>
        <p:txBody>
          <a:bodyPr/>
          <a:lstStyle/>
          <a:p>
            <a:pPr marL="0" marR="0">
              <a:lnSpc>
                <a:spcPct val="115000"/>
              </a:lnSpc>
              <a:spcBef>
                <a:spcPts val="0"/>
              </a:spcBef>
              <a:spcAft>
                <a:spcPts val="0"/>
              </a:spcAft>
            </a:pPr>
            <a:br>
              <a:rPr lang="en-US" sz="2800" dirty="0"/>
            </a:br>
            <a:r>
              <a:rPr lang="en-US" sz="2800" dirty="0"/>
              <a:t>Brief Descriptions for Campaign Communications</a:t>
            </a:r>
            <a:r>
              <a:rPr lang="en-US" sz="1800" dirty="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6" name="TextBox 5">
            <a:extLst>
              <a:ext uri="{FF2B5EF4-FFF2-40B4-BE49-F238E27FC236}">
                <a16:creationId xmlns:a16="http://schemas.microsoft.com/office/drawing/2014/main" id="{DE0B822F-37D0-8538-3FF3-2BC5DBCE366C}"/>
              </a:ext>
            </a:extLst>
          </p:cNvPr>
          <p:cNvSpPr txBox="1"/>
          <p:nvPr/>
        </p:nvSpPr>
        <p:spPr>
          <a:xfrm>
            <a:off x="9307737" y="3158673"/>
            <a:ext cx="1123293" cy="838200"/>
          </a:xfrm>
          <a:prstGeom prst="rect">
            <a:avLst/>
          </a:prstGeom>
        </p:spPr>
        <p:txBody>
          <a:bodyPr wrap="square" rtlCol="0">
            <a:noAutofit/>
          </a:bodyPr>
          <a:lstStyle/>
          <a:p>
            <a:pPr marL="0" indent="0" algn="l">
              <a:buNone/>
            </a:pPr>
            <a:r>
              <a:rPr lang="en-US" sz="7200" b="1" dirty="0">
                <a:solidFill>
                  <a:schemeClr val="accent1"/>
                </a:solidFill>
              </a:rPr>
              <a:t>”</a:t>
            </a:r>
          </a:p>
        </p:txBody>
      </p:sp>
      <p:sp>
        <p:nvSpPr>
          <p:cNvPr id="7" name="TextBox 6">
            <a:extLst>
              <a:ext uri="{FF2B5EF4-FFF2-40B4-BE49-F238E27FC236}">
                <a16:creationId xmlns:a16="http://schemas.microsoft.com/office/drawing/2014/main" id="{62182904-FD12-2D19-8E22-C350BE0D7670}"/>
              </a:ext>
            </a:extLst>
          </p:cNvPr>
          <p:cNvSpPr txBox="1"/>
          <p:nvPr/>
        </p:nvSpPr>
        <p:spPr>
          <a:xfrm>
            <a:off x="189016" y="3078668"/>
            <a:ext cx="838200" cy="918205"/>
          </a:xfrm>
          <a:prstGeom prst="rect">
            <a:avLst/>
          </a:prstGeom>
        </p:spPr>
        <p:txBody>
          <a:bodyPr wrap="square" rtlCol="0">
            <a:noAutofit/>
          </a:bodyPr>
          <a:lstStyle/>
          <a:p>
            <a:pPr marL="0" indent="0" algn="l">
              <a:buNone/>
            </a:pPr>
            <a:r>
              <a:rPr lang="en-US" sz="7200" b="1" dirty="0">
                <a:solidFill>
                  <a:schemeClr val="accent1"/>
                </a:solidFill>
              </a:rPr>
              <a:t>“</a:t>
            </a:r>
          </a:p>
        </p:txBody>
      </p:sp>
      <p:sp>
        <p:nvSpPr>
          <p:cNvPr id="4" name="TextBox 3">
            <a:extLst>
              <a:ext uri="{FF2B5EF4-FFF2-40B4-BE49-F238E27FC236}">
                <a16:creationId xmlns:a16="http://schemas.microsoft.com/office/drawing/2014/main" id="{74FEED26-EA57-ED51-24FC-7C3246F7D197}"/>
              </a:ext>
            </a:extLst>
          </p:cNvPr>
          <p:cNvSpPr txBox="1"/>
          <p:nvPr/>
        </p:nvSpPr>
        <p:spPr>
          <a:xfrm>
            <a:off x="858523" y="1070235"/>
            <a:ext cx="8617907" cy="4935069"/>
          </a:xfrm>
          <a:prstGeom prst="rect">
            <a:avLst/>
          </a:prstGeom>
          <a:noFill/>
        </p:spPr>
        <p:txBody>
          <a:bodyPr wrap="square" rtlCol="0">
            <a:spAutoFit/>
          </a:bodyPr>
          <a:lstStyle/>
          <a:p>
            <a:pPr marL="0" marR="0"/>
            <a:r>
              <a:rPr lang="en-US" sz="1500" b="1" dirty="0">
                <a:solidFill>
                  <a:srgbClr val="6D6E70"/>
                </a:solidFill>
                <a:effectLst/>
                <a:latin typeface="Arial" panose="020B0604020202020204" pitchFamily="34" charset="0"/>
                <a:ea typeface="Calibri" panose="020F0502020204030204" pitchFamily="34" charset="0"/>
                <a:cs typeface="Arial" panose="020B0604020202020204" pitchFamily="34" charset="0"/>
              </a:rPr>
              <a:t>25-Word Description: </a:t>
            </a:r>
            <a:endParaRPr lang="en-US" sz="15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p>
            <a:pPr marL="0" marR="0">
              <a:spcAft>
                <a:spcPts val="1200"/>
              </a:spcAft>
            </a:pPr>
            <a:r>
              <a:rPr lang="en-US" sz="1500" dirty="0">
                <a:solidFill>
                  <a:srgbClr val="6D6E70"/>
                </a:solidFill>
                <a:effectLst/>
                <a:latin typeface="Arial" panose="020B0604020202020204" pitchFamily="34" charset="0"/>
                <a:ea typeface="Calibri" panose="020F0502020204030204" pitchFamily="34" charset="0"/>
                <a:cs typeface="Arial" panose="020B0604020202020204" pitchFamily="34" charset="0"/>
              </a:rPr>
              <a:t>The American Red Cross prevents and alleviates human suffering in the face of emergencies by mobilizing the power of volunteers and the generosity of donors.  </a:t>
            </a:r>
          </a:p>
          <a:p>
            <a:pPr marL="0" marR="0"/>
            <a:r>
              <a:rPr lang="en-US" sz="1500" b="1" dirty="0">
                <a:solidFill>
                  <a:srgbClr val="6D6E70"/>
                </a:solidFill>
                <a:effectLst/>
                <a:latin typeface="Arial" panose="020B0604020202020204" pitchFamily="34" charset="0"/>
                <a:ea typeface="Calibri" panose="020F0502020204030204" pitchFamily="34" charset="0"/>
                <a:cs typeface="Arial" panose="020B0604020202020204" pitchFamily="34" charset="0"/>
              </a:rPr>
              <a:t>50-Word Description: </a:t>
            </a:r>
            <a:endParaRPr lang="en-US" sz="15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p>
            <a:pPr marL="0" marR="0">
              <a:spcAft>
                <a:spcPts val="1200"/>
              </a:spcAft>
            </a:pPr>
            <a:r>
              <a:rPr lang="en-US" sz="1500" dirty="0">
                <a:solidFill>
                  <a:srgbClr val="6D6E70"/>
                </a:solidFill>
                <a:effectLst/>
                <a:latin typeface="Arial" panose="020B0604020202020204" pitchFamily="34" charset="0"/>
                <a:ea typeface="Calibri" panose="020F0502020204030204" pitchFamily="34" charset="0"/>
                <a:cs typeface="Arial" panose="020B0604020202020204" pitchFamily="34" charset="0"/>
              </a:rPr>
              <a:t>The American Red Cross prevents and alleviates human suffering in the face of emergencies by mobilizing the power of volunteers and the generosity of donors. Survivors of disasters, patients needing lifesaving blood, members of the military and many more turn to the Red Cross every second of every day.  </a:t>
            </a:r>
          </a:p>
          <a:p>
            <a:pPr marL="0" marR="0"/>
            <a:r>
              <a:rPr lang="en-US" sz="1500" b="1" dirty="0">
                <a:solidFill>
                  <a:srgbClr val="6D6E70"/>
                </a:solidFill>
                <a:effectLst/>
                <a:latin typeface="Arial" panose="020B0604020202020204" pitchFamily="34" charset="0"/>
                <a:ea typeface="Calibri" panose="020F0502020204030204" pitchFamily="34" charset="0"/>
                <a:cs typeface="Arial" panose="020B0604020202020204" pitchFamily="34" charset="0"/>
              </a:rPr>
              <a:t>150-Word Description: </a:t>
            </a:r>
            <a:endParaRPr lang="en-US" sz="1500" dirty="0">
              <a:solidFill>
                <a:srgbClr val="6D6E7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500" kern="100" dirty="0">
                <a:solidFill>
                  <a:srgbClr val="6D6E70"/>
                </a:solidFill>
                <a:effectLst/>
                <a:latin typeface="Arial" panose="020B0604020202020204" pitchFamily="34" charset="0"/>
                <a:ea typeface="Calibri" panose="020F0502020204030204" pitchFamily="34" charset="0"/>
                <a:cs typeface="Times New Roman" panose="02020603050405020304" pitchFamily="18" charset="0"/>
              </a:rPr>
              <a:t>The American Red Cross prevents and alleviates human suffering in the face of emergencies by mobilizing the power of volunteers and the generosity of donors. As the nation’s premier emergency preparedness and response organization, the Red Cross is there to help and comfort people through devastating crises — from home fires to earthquakes and much more. Families in the aftermath of disasters, patients needing lifesaving blood, members of the military and many others turn to the Red Cross every second of every day. With about 230 chapters across the U.S., we have a presence in every community. Alongside our global Red Cross partners, we are part of the largest humanitarian network in the world. For more than 140 years, the American Red Cross has been helping neighbors down the street, across the country and around the world. Join us today by making a donation, volunteering, giving blood or taking a class.  </a:t>
            </a:r>
            <a:endParaRPr lang="en-US" sz="1500" kern="100" dirty="0">
              <a:solidFill>
                <a:srgbClr val="6D6E7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82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7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outdoor, boy, child&#10;&#10;Description automatically generated">
            <a:extLst>
              <a:ext uri="{FF2B5EF4-FFF2-40B4-BE49-F238E27FC236}">
                <a16:creationId xmlns:a16="http://schemas.microsoft.com/office/drawing/2014/main" id="{34C45957-CA2E-C14D-B7A2-4BB7C8AA068E}"/>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5943599" y="533400"/>
            <a:ext cx="4114801" cy="5867400"/>
          </a:xfrm>
        </p:spPr>
      </p:pic>
      <p:sp>
        <p:nvSpPr>
          <p:cNvPr id="2" name="Title 1"/>
          <p:cNvSpPr>
            <a:spLocks noGrp="1"/>
          </p:cNvSpPr>
          <p:nvPr>
            <p:ph type="title"/>
          </p:nvPr>
        </p:nvSpPr>
        <p:spPr>
          <a:xfrm>
            <a:off x="353299" y="533400"/>
            <a:ext cx="5112318" cy="762000"/>
          </a:xfrm>
        </p:spPr>
        <p:txBody>
          <a:bodyPr/>
          <a:lstStyle/>
          <a:p>
            <a:r>
              <a:rPr lang="en-US" sz="3400" b="1" dirty="0">
                <a:latin typeface="Arial" panose="020B0604020202020204" pitchFamily="34" charset="0"/>
                <a:cs typeface="Arial" panose="020B0604020202020204" pitchFamily="34" charset="0"/>
              </a:rPr>
              <a:t>Table of Contents </a:t>
            </a:r>
          </a:p>
        </p:txBody>
      </p:sp>
      <p:sp>
        <p:nvSpPr>
          <p:cNvPr id="7" name="Text Placeholder 6">
            <a:extLst>
              <a:ext uri="{FF2B5EF4-FFF2-40B4-BE49-F238E27FC236}">
                <a16:creationId xmlns:a16="http://schemas.microsoft.com/office/drawing/2014/main" id="{98B50E08-04F4-3845-90B5-78A93C813A1F}"/>
              </a:ext>
            </a:extLst>
          </p:cNvPr>
          <p:cNvSpPr>
            <a:spLocks noGrp="1"/>
          </p:cNvSpPr>
          <p:nvPr>
            <p:ph sz="quarter" idx="14"/>
          </p:nvPr>
        </p:nvSpPr>
        <p:spPr>
          <a:xfrm>
            <a:off x="353298" y="1728592"/>
            <a:ext cx="5029191" cy="3150475"/>
          </a:xfrm>
        </p:spPr>
        <p:txBody>
          <a:bodyPr/>
          <a:lstStyle/>
          <a:p>
            <a:pPr marL="365760" indent="-457200">
              <a:lnSpc>
                <a:spcPct val="114000"/>
              </a:lnSpc>
              <a:spcBef>
                <a:spcPts val="1200"/>
              </a:spcBef>
              <a:buClr>
                <a:srgbClr val="ED1B2E"/>
              </a:buClr>
            </a:pPr>
            <a:r>
              <a:rPr lang="en-US" sz="2000" dirty="0">
                <a:solidFill>
                  <a:srgbClr val="6D6E70"/>
                </a:solidFill>
                <a:latin typeface="Arial" panose="020B0604020202020204" pitchFamily="34" charset="0"/>
                <a:cs typeface="Arial" panose="020B0604020202020204" pitchFamily="34" charset="0"/>
              </a:rPr>
              <a:t>American Red Cross Mission  </a:t>
            </a:r>
          </a:p>
          <a:p>
            <a:pPr marL="365760" indent="-457200">
              <a:lnSpc>
                <a:spcPct val="114000"/>
              </a:lnSpc>
              <a:spcBef>
                <a:spcPts val="1200"/>
              </a:spcBef>
              <a:buClr>
                <a:srgbClr val="ED1B2E"/>
              </a:buClr>
            </a:pPr>
            <a:r>
              <a:rPr lang="en-US" sz="2000" dirty="0">
                <a:solidFill>
                  <a:srgbClr val="6D6E70"/>
                </a:solidFill>
                <a:latin typeface="Arial" panose="020B0604020202020204" pitchFamily="34" charset="0"/>
                <a:cs typeface="Arial" panose="020B0604020202020204" pitchFamily="34" charset="0"/>
              </a:rPr>
              <a:t>Workplace Giving Best Practices</a:t>
            </a:r>
          </a:p>
          <a:p>
            <a:pPr marL="365760" indent="-457200">
              <a:lnSpc>
                <a:spcPct val="114000"/>
              </a:lnSpc>
              <a:spcBef>
                <a:spcPts val="1200"/>
              </a:spcBef>
              <a:buClr>
                <a:srgbClr val="ED1B2E"/>
              </a:buClr>
            </a:pPr>
            <a:r>
              <a:rPr lang="en-US" sz="2000" dirty="0">
                <a:solidFill>
                  <a:srgbClr val="6D6E70"/>
                </a:solidFill>
                <a:latin typeface="Arial" panose="020B0604020202020204" pitchFamily="34" charset="0"/>
                <a:cs typeface="Arial" panose="020B0604020202020204" pitchFamily="34" charset="0"/>
              </a:rPr>
              <a:t>Workplace Giving Tools</a:t>
            </a:r>
          </a:p>
          <a:p>
            <a:pPr marL="365760" indent="-457200">
              <a:lnSpc>
                <a:spcPct val="114000"/>
              </a:lnSpc>
              <a:spcBef>
                <a:spcPts val="1200"/>
              </a:spcBef>
              <a:buClr>
                <a:srgbClr val="ED1B2E"/>
              </a:buClr>
            </a:pPr>
            <a:r>
              <a:rPr lang="en-US" sz="2000" dirty="0">
                <a:solidFill>
                  <a:srgbClr val="6D6E70"/>
                </a:solidFill>
                <a:latin typeface="Arial" panose="020B0604020202020204" pitchFamily="34" charset="0"/>
                <a:cs typeface="Arial" panose="020B0604020202020204" pitchFamily="34" charset="0"/>
              </a:rPr>
              <a:t>Digital Templates </a:t>
            </a:r>
          </a:p>
          <a:p>
            <a:endParaRPr lang="en-US" dirty="0"/>
          </a:p>
        </p:txBody>
      </p:sp>
      <p:pic>
        <p:nvPicPr>
          <p:cNvPr id="6" name="Picture 5">
            <a:extLst>
              <a:ext uri="{FF2B5EF4-FFF2-40B4-BE49-F238E27FC236}">
                <a16:creationId xmlns:a16="http://schemas.microsoft.com/office/drawing/2014/main" id="{BE8BD938-5C8C-7147-9CBB-FDD9C332BEB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69526" y="0"/>
            <a:ext cx="4488875" cy="6400800"/>
          </a:xfrm>
          <a:prstGeom prst="rect">
            <a:avLst/>
          </a:prstGeom>
        </p:spPr>
      </p:pic>
    </p:spTree>
    <p:extLst>
      <p:ext uri="{BB962C8B-B14F-4D97-AF65-F5344CB8AC3E}">
        <p14:creationId xmlns:p14="http://schemas.microsoft.com/office/powerpoint/2010/main" val="19788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96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B724-1E3F-DF81-59B5-720AD4493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7D5F0-20E4-F51A-B13D-F062C27E61BD}"/>
              </a:ext>
            </a:extLst>
          </p:cNvPr>
          <p:cNvSpPr>
            <a:spLocks noGrp="1"/>
          </p:cNvSpPr>
          <p:nvPr>
            <p:ph type="title"/>
          </p:nvPr>
        </p:nvSpPr>
        <p:spPr>
          <a:xfrm>
            <a:off x="382746" y="532697"/>
            <a:ext cx="6171230" cy="680620"/>
          </a:xfrm>
        </p:spPr>
        <p:txBody>
          <a:bodyPr/>
          <a:lstStyle/>
          <a:p>
            <a:r>
              <a:rPr lang="en-US" sz="3000" dirty="0">
                <a:latin typeface="Arial"/>
                <a:cs typeface="Arial"/>
              </a:rPr>
              <a:t>Every day, we alleviate suffering for thousands of people:</a:t>
            </a:r>
          </a:p>
        </p:txBody>
      </p:sp>
      <p:sp>
        <p:nvSpPr>
          <p:cNvPr id="20" name="Text Placeholder 3">
            <a:extLst>
              <a:ext uri="{FF2B5EF4-FFF2-40B4-BE49-F238E27FC236}">
                <a16:creationId xmlns:a16="http://schemas.microsoft.com/office/drawing/2014/main" id="{241D4178-0DD0-1F99-78AC-9993DA2FC674}"/>
              </a:ext>
            </a:extLst>
          </p:cNvPr>
          <p:cNvSpPr txBox="1">
            <a:spLocks/>
          </p:cNvSpPr>
          <p:nvPr/>
        </p:nvSpPr>
        <p:spPr>
          <a:xfrm>
            <a:off x="1204650" y="5289490"/>
            <a:ext cx="5225307" cy="286749"/>
          </a:xfrm>
          <a:prstGeom prst="rect">
            <a:avLst/>
          </a:prstGeom>
        </p:spPr>
        <p:txBody>
          <a:bodyPr lIns="91440" tIns="45720" rIns="91440" bIns="45720" anchor="t"/>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kumimoji="0" lang="en-US" sz="1700" b="0" i="0" u="none" strike="noStrike" kern="1200" cap="none" spc="0" normalizeH="0" baseline="0" noProof="0" dirty="0">
                <a:ln>
                  <a:noFill/>
                </a:ln>
                <a:solidFill>
                  <a:srgbClr val="6D6E70"/>
                </a:solidFill>
                <a:effectLst/>
                <a:uLnTx/>
                <a:uFillTx/>
                <a:latin typeface="Arial"/>
                <a:ea typeface="+mn-ea"/>
                <a:cs typeface="Arial"/>
              </a:rPr>
              <a:t>Training </a:t>
            </a:r>
            <a:r>
              <a:rPr kumimoji="0" lang="en-US" sz="1700" b="1" i="0" u="none" strike="noStrike" kern="1200" cap="none" spc="0" normalizeH="0" baseline="0" noProof="0" dirty="0">
                <a:ln>
                  <a:noFill/>
                </a:ln>
                <a:solidFill>
                  <a:srgbClr val="ED1B2E"/>
                </a:solidFill>
                <a:effectLst/>
                <a:uLnTx/>
                <a:uFillTx/>
                <a:latin typeface="Arial"/>
                <a:ea typeface="+mn-ea"/>
                <a:cs typeface="Arial"/>
              </a:rPr>
              <a:t>14,000 people </a:t>
            </a:r>
            <a:r>
              <a:rPr kumimoji="0" lang="en-US" sz="1700" b="0" i="0" u="none" strike="noStrike" kern="1200" cap="none" spc="0" normalizeH="0" baseline="0" noProof="0" dirty="0">
                <a:ln>
                  <a:noFill/>
                </a:ln>
                <a:solidFill>
                  <a:srgbClr val="6D6E70"/>
                </a:solidFill>
                <a:effectLst/>
                <a:uLnTx/>
                <a:uFillTx/>
                <a:latin typeface="Arial"/>
                <a:ea typeface="+mn-ea"/>
                <a:cs typeface="Arial"/>
              </a:rPr>
              <a:t>in lifesaving skills.</a:t>
            </a:r>
            <a:br>
              <a:rPr kumimoji="0" lang="en-US" sz="1700" b="0" i="0" u="none" strike="noStrike" kern="1200" cap="none" spc="0" normalizeH="0" baseline="0" noProof="0" dirty="0">
                <a:ln>
                  <a:noFill/>
                </a:ln>
                <a:solidFill>
                  <a:srgbClr val="6D6E70"/>
                </a:solidFill>
                <a:effectLst/>
                <a:uLnTx/>
                <a:uFillTx/>
                <a:latin typeface="Arial"/>
                <a:ea typeface="+mn-ea"/>
                <a:cs typeface="Arial"/>
              </a:rPr>
            </a:br>
            <a:endParaRPr kumimoji="0" lang="en-US" sz="1700" b="0" i="0" u="none" strike="noStrike" kern="1200" cap="none" spc="0" normalizeH="0" baseline="0" noProof="0" dirty="0">
              <a:ln>
                <a:noFill/>
              </a:ln>
              <a:solidFill>
                <a:srgbClr val="6D6E70"/>
              </a:solidFill>
              <a:effectLst/>
              <a:uLnTx/>
              <a:uFillTx/>
              <a:latin typeface="Arial"/>
              <a:ea typeface="+mn-ea"/>
              <a:cs typeface="Arial"/>
            </a:endParaRPr>
          </a:p>
        </p:txBody>
      </p:sp>
      <p:sp>
        <p:nvSpPr>
          <p:cNvPr id="26" name="Text Placeholder 3">
            <a:extLst>
              <a:ext uri="{FF2B5EF4-FFF2-40B4-BE49-F238E27FC236}">
                <a16:creationId xmlns:a16="http://schemas.microsoft.com/office/drawing/2014/main" id="{D20B3BA7-AB77-D386-2569-DD324C5B46F3}"/>
              </a:ext>
            </a:extLst>
          </p:cNvPr>
          <p:cNvSpPr txBox="1">
            <a:spLocks/>
          </p:cNvSpPr>
          <p:nvPr/>
        </p:nvSpPr>
        <p:spPr>
          <a:xfrm>
            <a:off x="1204650" y="1748136"/>
            <a:ext cx="5108740" cy="449262"/>
          </a:xfrm>
          <a:prstGeom prst="rect">
            <a:avLst/>
          </a:prstGeom>
        </p:spPr>
        <p:txBody>
          <a:bodyPr lIns="91440" tIns="45720" rIns="91440" bIns="45720" anchor="ctr"/>
          <a:lstStyle/>
          <a:p>
            <a:pPr marL="0" marR="0" lvl="0" indent="0" algn="l" defTabSz="457200" rtl="0" eaLnBrk="1" fontAlgn="auto" latinLnBrk="0" hangingPunct="1">
              <a:lnSpc>
                <a:spcPct val="114000"/>
              </a:lnSpc>
              <a:spcBef>
                <a:spcPct val="20000"/>
              </a:spcBef>
              <a:spcAft>
                <a:spcPts val="0"/>
              </a:spcAft>
              <a:buClrTx/>
              <a:buSzTx/>
              <a:buFontTx/>
              <a:buNone/>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Helping </a:t>
            </a:r>
            <a:r>
              <a:rPr kumimoji="0" lang="en-US" sz="1700" b="1" i="0" u="none" strike="noStrike" kern="1200" cap="none" spc="0" normalizeH="0" baseline="0" noProof="0" dirty="0">
                <a:ln>
                  <a:noFill/>
                </a:ln>
                <a:solidFill>
                  <a:srgbClr val="ED1B2E"/>
                </a:solidFill>
                <a:effectLst/>
                <a:uLnTx/>
                <a:uFillTx/>
                <a:latin typeface="Arial"/>
                <a:ea typeface="+mn-ea"/>
                <a:cs typeface="Arial"/>
              </a:rPr>
              <a:t>175 families</a:t>
            </a:r>
            <a:r>
              <a:rPr kumimoji="0" lang="en-US" sz="1700" b="0" i="0" u="none" strike="noStrike" kern="1200" cap="none" spc="0" normalizeH="0" baseline="0" noProof="0" dirty="0">
                <a:ln>
                  <a:noFill/>
                </a:ln>
                <a:solidFill>
                  <a:srgbClr val="ED1B2E"/>
                </a:solidFill>
                <a:effectLst/>
                <a:uLnTx/>
                <a:uFillTx/>
                <a:latin typeface="Arial"/>
                <a:ea typeface="+mn-ea"/>
                <a:cs typeface="Arial"/>
              </a:rPr>
              <a:t> </a:t>
            </a: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affected by home fires </a:t>
            </a:r>
            <a:br>
              <a:rPr kumimoji="0" lang="en-US" sz="1700" b="0" i="0" u="none" strike="noStrike" kern="1200" cap="none" spc="0" normalizeH="0" baseline="0" noProof="0" dirty="0">
                <a:ln>
                  <a:noFill/>
                </a:ln>
                <a:solidFill>
                  <a:srgbClr val="000000"/>
                </a:solidFill>
                <a:effectLst/>
                <a:uLnTx/>
                <a:uFillTx/>
                <a:latin typeface="Arial"/>
                <a:ea typeface="+mn-ea"/>
                <a:cs typeface="Arial"/>
              </a:rPr>
            </a:b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or other disasters.</a:t>
            </a:r>
          </a:p>
        </p:txBody>
      </p:sp>
      <p:sp>
        <p:nvSpPr>
          <p:cNvPr id="44" name="Text Placeholder 3">
            <a:extLst>
              <a:ext uri="{FF2B5EF4-FFF2-40B4-BE49-F238E27FC236}">
                <a16:creationId xmlns:a16="http://schemas.microsoft.com/office/drawing/2014/main" id="{31C95BE0-9095-6BA2-0396-06D2494EE319}"/>
              </a:ext>
            </a:extLst>
          </p:cNvPr>
          <p:cNvSpPr txBox="1">
            <a:spLocks/>
          </p:cNvSpPr>
          <p:nvPr/>
        </p:nvSpPr>
        <p:spPr>
          <a:xfrm>
            <a:off x="1204650" y="2594185"/>
            <a:ext cx="5225307" cy="449262"/>
          </a:xfrm>
          <a:prstGeom prst="rect">
            <a:avLst/>
          </a:prstGeom>
        </p:spPr>
        <p:txBody>
          <a:bodyPr lIns="91440" tIns="45720" rIns="91440" bIns="45720" anchor="ctr"/>
          <a:lstStyle/>
          <a:p>
            <a:pPr marL="0" marR="0" lvl="0" indent="0" algn="l" defTabSz="457200" rtl="0" eaLnBrk="1" fontAlgn="auto" latinLnBrk="0" hangingPunct="1">
              <a:lnSpc>
                <a:spcPct val="114000"/>
              </a:lnSpc>
              <a:spcBef>
                <a:spcPct val="20000"/>
              </a:spcBef>
              <a:spcAft>
                <a:spcPts val="0"/>
              </a:spcAft>
              <a:buClrTx/>
              <a:buSzTx/>
              <a:buFont typeface="Arial"/>
              <a:buNone/>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Collecting </a:t>
            </a:r>
            <a:r>
              <a:rPr kumimoji="0" lang="en-US" sz="1700" b="1" i="0" u="none" strike="noStrike" kern="1200" cap="none" spc="0" normalizeH="0" baseline="0" noProof="0" dirty="0">
                <a:ln>
                  <a:noFill/>
                </a:ln>
                <a:solidFill>
                  <a:srgbClr val="ED1B2E"/>
                </a:solidFill>
                <a:effectLst/>
                <a:uLnTx/>
                <a:uFillTx/>
                <a:latin typeface="Arial"/>
                <a:ea typeface="+mn-ea"/>
                <a:cs typeface="Arial"/>
              </a:rPr>
              <a:t>12,000 blood donations</a:t>
            </a:r>
            <a:r>
              <a:rPr kumimoji="0" lang="en-US" sz="1700" b="0" i="0" u="none" strike="noStrike" kern="1200" cap="none" spc="0" normalizeH="0" baseline="0" noProof="0" dirty="0">
                <a:ln>
                  <a:noFill/>
                </a:ln>
                <a:solidFill>
                  <a:srgbClr val="ED1B2E"/>
                </a:solidFill>
                <a:effectLst/>
                <a:uLnTx/>
                <a:uFillTx/>
                <a:latin typeface="Arial"/>
                <a:ea typeface="+mn-ea"/>
                <a:cs typeface="Arial"/>
              </a:rPr>
              <a:t> </a:t>
            </a: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to help </a:t>
            </a:r>
            <a:br>
              <a:rPr kumimoji="0" lang="en-US" sz="1700" b="0" i="0" u="none" strike="noStrike" kern="1200" cap="none" spc="0" normalizeH="0" baseline="0" noProof="0" dirty="0">
                <a:ln>
                  <a:noFill/>
                </a:ln>
                <a:solidFill>
                  <a:srgbClr val="000000"/>
                </a:solidFill>
                <a:effectLst/>
                <a:uLnTx/>
                <a:uFillTx/>
                <a:latin typeface="Arial"/>
                <a:ea typeface="+mn-ea"/>
                <a:cs typeface="Arial"/>
              </a:rPr>
            </a:b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people facing medical crises.</a:t>
            </a:r>
          </a:p>
        </p:txBody>
      </p:sp>
      <p:sp>
        <p:nvSpPr>
          <p:cNvPr id="45" name="Text Placeholder 3">
            <a:extLst>
              <a:ext uri="{FF2B5EF4-FFF2-40B4-BE49-F238E27FC236}">
                <a16:creationId xmlns:a16="http://schemas.microsoft.com/office/drawing/2014/main" id="{AA733473-C860-8B22-3C95-AA81EECD9E02}"/>
              </a:ext>
            </a:extLst>
          </p:cNvPr>
          <p:cNvSpPr txBox="1">
            <a:spLocks/>
          </p:cNvSpPr>
          <p:nvPr/>
        </p:nvSpPr>
        <p:spPr>
          <a:xfrm>
            <a:off x="1204650" y="3440234"/>
            <a:ext cx="5357869" cy="561459"/>
          </a:xfrm>
          <a:prstGeom prst="rect">
            <a:avLst/>
          </a:prstGeom>
        </p:spPr>
        <p:txBody>
          <a:bodyPr lIns="91440" tIns="45720" rIns="91440" bIns="45720" anchor="ctr"/>
          <a:lstStyle/>
          <a:p>
            <a:pPr marL="0" marR="0" lvl="0" indent="0" algn="l" defTabSz="457200" rtl="0" eaLnBrk="1" fontAlgn="auto" latinLnBrk="0" hangingPunct="1">
              <a:lnSpc>
                <a:spcPct val="114000"/>
              </a:lnSpc>
              <a:spcBef>
                <a:spcPct val="20000"/>
              </a:spcBef>
              <a:spcAft>
                <a:spcPts val="0"/>
              </a:spcAft>
              <a:buClrTx/>
              <a:buSzTx/>
              <a:buFontTx/>
              <a:buNone/>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Providing </a:t>
            </a:r>
            <a:r>
              <a:rPr kumimoji="0" lang="en-US" sz="1700" b="1" i="0" u="none" strike="noStrike" kern="1200" cap="none" spc="0" normalizeH="0" baseline="0" noProof="0" dirty="0">
                <a:ln>
                  <a:noFill/>
                </a:ln>
                <a:solidFill>
                  <a:srgbClr val="ED1B2E"/>
                </a:solidFill>
                <a:effectLst/>
                <a:uLnTx/>
                <a:uFillTx/>
                <a:latin typeface="Arial"/>
                <a:ea typeface="+mn-ea"/>
                <a:cs typeface="Arial"/>
              </a:rPr>
              <a:t>1,400 services to military members</a:t>
            </a: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 veterans and their families facing emergencies. </a:t>
            </a:r>
          </a:p>
        </p:txBody>
      </p:sp>
      <p:sp>
        <p:nvSpPr>
          <p:cNvPr id="46" name="Text Placeholder 3">
            <a:extLst>
              <a:ext uri="{FF2B5EF4-FFF2-40B4-BE49-F238E27FC236}">
                <a16:creationId xmlns:a16="http://schemas.microsoft.com/office/drawing/2014/main" id="{71FD5FA5-B00B-FAED-C84D-7EFE42EB43FE}"/>
              </a:ext>
            </a:extLst>
          </p:cNvPr>
          <p:cNvSpPr txBox="1">
            <a:spLocks/>
          </p:cNvSpPr>
          <p:nvPr/>
        </p:nvSpPr>
        <p:spPr>
          <a:xfrm>
            <a:off x="1204650" y="4341918"/>
            <a:ext cx="5483104" cy="561459"/>
          </a:xfrm>
          <a:prstGeom prst="rect">
            <a:avLst/>
          </a:prstGeom>
        </p:spPr>
        <p:txBody>
          <a:bodyPr lIns="91440" tIns="45720" rIns="91440" bIns="45720" anchor="ctr"/>
          <a:lstStyle/>
          <a:p>
            <a:pPr marL="0" marR="0" lvl="0" indent="0" algn="l" defTabSz="457200" rtl="0" eaLnBrk="1" fontAlgn="auto" latinLnBrk="0" hangingPunct="1">
              <a:lnSpc>
                <a:spcPct val="114000"/>
              </a:lnSpc>
              <a:spcBef>
                <a:spcPct val="20000"/>
              </a:spcBef>
              <a:spcAft>
                <a:spcPts val="0"/>
              </a:spcAft>
              <a:buClrTx/>
              <a:buSzTx/>
              <a:buFontTx/>
              <a:buNone/>
              <a:tabLst/>
              <a:defRPr/>
            </a:pP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Delivering measles and rubella vaccinations to</a:t>
            </a:r>
            <a:b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br>
            <a:r>
              <a:rPr kumimoji="0" lang="en-US" sz="1700" b="1" i="0" u="none" strike="noStrike" kern="1200" cap="none" spc="0" normalizeH="0" baseline="0" noProof="0" dirty="0">
                <a:ln>
                  <a:noFill/>
                </a:ln>
                <a:solidFill>
                  <a:srgbClr val="ED1B2E"/>
                </a:solidFill>
                <a:effectLst/>
                <a:uLnTx/>
                <a:uFillTx/>
                <a:latin typeface="Arial"/>
                <a:ea typeface="+mn-ea"/>
                <a:cs typeface="Arial"/>
              </a:rPr>
              <a:t>320,000 children </a:t>
            </a:r>
            <a:r>
              <a:rPr kumimoji="0" lang="en-US" sz="1700" b="0" i="0" u="none" strike="noStrike" kern="1200" cap="none" spc="0" normalizeH="0" baseline="0" noProof="0" dirty="0">
                <a:ln>
                  <a:noFill/>
                </a:ln>
                <a:solidFill>
                  <a:srgbClr val="000000">
                    <a:lumMod val="65000"/>
                    <a:lumOff val="35000"/>
                  </a:srgbClr>
                </a:solidFill>
                <a:effectLst/>
                <a:uLnTx/>
                <a:uFillTx/>
                <a:latin typeface="Arial"/>
                <a:ea typeface="+mn-ea"/>
                <a:cs typeface="Arial"/>
              </a:rPr>
              <a:t>worldwide.</a:t>
            </a:r>
          </a:p>
        </p:txBody>
      </p:sp>
      <p:sp>
        <p:nvSpPr>
          <p:cNvPr id="47" name="Rectangle 46">
            <a:extLst>
              <a:ext uri="{FF2B5EF4-FFF2-40B4-BE49-F238E27FC236}">
                <a16:creationId xmlns:a16="http://schemas.microsoft.com/office/drawing/2014/main" id="{DE5853E3-1A5F-EBB1-43D0-97F55C303846}"/>
              </a:ext>
            </a:extLst>
          </p:cNvPr>
          <p:cNvSpPr/>
          <p:nvPr/>
        </p:nvSpPr>
        <p:spPr>
          <a:xfrm>
            <a:off x="6604000" y="0"/>
            <a:ext cx="3454400" cy="6400799"/>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31BE8553-7A3B-B940-495A-66952835E4E2}"/>
              </a:ext>
            </a:extLst>
          </p:cNvPr>
          <p:cNvSpPr txBox="1"/>
          <p:nvPr/>
        </p:nvSpPr>
        <p:spPr>
          <a:xfrm>
            <a:off x="7100653" y="4430528"/>
            <a:ext cx="1270491" cy="830997"/>
          </a:xfrm>
          <a:prstGeom prst="rect">
            <a:avLst/>
          </a:prstGeom>
          <a:noFill/>
        </p:spPr>
        <p:txBody>
          <a:bodyPr wrap="square" rtlCol="0" anchor="b">
            <a:spAutoFit/>
          </a:bodyPr>
          <a:lstStyle>
            <a:defPPr>
              <a:defRPr lang="en-US"/>
            </a:defPPr>
            <a:lvl1pPr algn="ctr">
              <a:defRPr sz="12000" spc="2400">
                <a:solidFill>
                  <a:schemeClr val="bg1"/>
                </a:solidFill>
                <a:latin typeface="Bebas Neue" panose="00000500000000000000"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00" normalizeH="0" baseline="0" noProof="0">
                <a:ln>
                  <a:noFill/>
                </a:ln>
                <a:solidFill>
                  <a:srgbClr val="ED1B2E"/>
                </a:solidFill>
                <a:effectLst/>
                <a:uLnTx/>
                <a:uFillTx/>
                <a:latin typeface="Arial" panose="020B0604020202020204" pitchFamily="34" charset="0"/>
                <a:ea typeface="+mn-ea"/>
                <a:cs typeface="Arial" panose="020B0604020202020204" pitchFamily="34" charset="0"/>
              </a:rPr>
              <a:t>90</a:t>
            </a:r>
            <a:r>
              <a:rPr kumimoji="0" lang="en-US" sz="3600" b="1" i="0" u="none" strike="noStrike" kern="1200" cap="none" spc="-100" normalizeH="0" baseline="30000" noProof="0">
                <a:ln>
                  <a:noFill/>
                </a:ln>
                <a:solidFill>
                  <a:srgbClr val="ED1B2E"/>
                </a:solidFill>
                <a:effectLst/>
                <a:uLnTx/>
                <a:uFillTx/>
                <a:latin typeface="Arial" panose="020B0604020202020204" pitchFamily="34" charset="0"/>
                <a:ea typeface="+mn-ea"/>
                <a:cs typeface="Arial" panose="020B0604020202020204" pitchFamily="34" charset="0"/>
              </a:rPr>
              <a:t>¢</a:t>
            </a:r>
          </a:p>
        </p:txBody>
      </p:sp>
      <p:sp>
        <p:nvSpPr>
          <p:cNvPr id="49" name="TextBox 48">
            <a:extLst>
              <a:ext uri="{FF2B5EF4-FFF2-40B4-BE49-F238E27FC236}">
                <a16:creationId xmlns:a16="http://schemas.microsoft.com/office/drawing/2014/main" id="{00F630E0-AC53-A8ED-13FF-DCD1345F8C6D}"/>
              </a:ext>
            </a:extLst>
          </p:cNvPr>
          <p:cNvSpPr txBox="1"/>
          <p:nvPr/>
        </p:nvSpPr>
        <p:spPr>
          <a:xfrm>
            <a:off x="6589766" y="5226057"/>
            <a:ext cx="2205582" cy="707886"/>
          </a:xfrm>
          <a:prstGeom prst="rect">
            <a:avLst/>
          </a:prstGeom>
          <a:noFill/>
        </p:spPr>
        <p:txBody>
          <a:bodyPr wrap="square" rtlCol="0" anchor="b">
            <a:spAutoFit/>
          </a:bodyPr>
          <a:lstStyle/>
          <a:p>
            <a:pPr marL="0" marR="0" lvl="0" indent="0" algn="ctr" defTabSz="457200" rtl="0" eaLnBrk="1" fontAlgn="auto" latinLnBrk="0" hangingPunct="1">
              <a:lnSpc>
                <a:spcPts val="1600"/>
              </a:lnSpc>
              <a:spcBef>
                <a:spcPct val="0"/>
              </a:spcBef>
              <a:spcAft>
                <a:spcPts val="0"/>
              </a:spcAft>
              <a:buClr>
                <a:srgbClr val="F4343B"/>
              </a:buClr>
              <a:buSzTx/>
              <a:buFontTx/>
              <a:buNone/>
              <a:tabLst/>
              <a:defRPr/>
            </a:pPr>
            <a:r>
              <a:rPr kumimoji="0" lang="en-US" altLang="en-US" sz="160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rPr>
              <a:t>of every dollar </a:t>
            </a:r>
            <a:br>
              <a:rPr kumimoji="0" lang="en-US" altLang="en-US" sz="160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rPr>
              <a:t>we spend </a:t>
            </a:r>
            <a:br>
              <a:rPr kumimoji="0" lang="en-US" altLang="en-US" sz="160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rPr>
              <a:t>delivers care.</a:t>
            </a:r>
          </a:p>
        </p:txBody>
      </p:sp>
      <p:sp>
        <p:nvSpPr>
          <p:cNvPr id="51" name="TextBox 50">
            <a:extLst>
              <a:ext uri="{FF2B5EF4-FFF2-40B4-BE49-F238E27FC236}">
                <a16:creationId xmlns:a16="http://schemas.microsoft.com/office/drawing/2014/main" id="{AE50078D-57C5-A2E0-42BB-EA12546C9F59}"/>
              </a:ext>
            </a:extLst>
          </p:cNvPr>
          <p:cNvSpPr txBox="1"/>
          <p:nvPr/>
        </p:nvSpPr>
        <p:spPr>
          <a:xfrm>
            <a:off x="8040668" y="3416539"/>
            <a:ext cx="1941134" cy="502702"/>
          </a:xfrm>
          <a:prstGeom prst="rect">
            <a:avLst/>
          </a:prstGeom>
          <a:noFill/>
        </p:spPr>
        <p:txBody>
          <a:bodyPr wrap="square" rtlCol="0" anchor="b">
            <a:spAutoFit/>
          </a:bodyPr>
          <a:lstStyle/>
          <a:p>
            <a:pPr marL="0" marR="0" lvl="0" indent="0" algn="ctr" defTabSz="457200" rtl="0" eaLnBrk="1" fontAlgn="auto" latinLnBrk="0" hangingPunct="1">
              <a:lnSpc>
                <a:spcPts val="1600"/>
              </a:lnSpc>
              <a:spcBef>
                <a:spcPct val="0"/>
              </a:spcBef>
              <a:spcAft>
                <a:spcPts val="0"/>
              </a:spcAft>
              <a:buClr>
                <a:srgbClr val="F4343B"/>
              </a:buClr>
              <a:buSzTx/>
              <a:buFontTx/>
              <a:buNone/>
              <a:tabLst/>
              <a:defRPr/>
            </a:pPr>
            <a:r>
              <a:rPr kumimoji="0" lang="en-US" altLang="en-US" sz="16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of our workforce </a:t>
            </a:r>
            <a:br>
              <a:rPr kumimoji="0" lang="en-US" altLang="en-US" sz="16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is volunteer.</a:t>
            </a:r>
          </a:p>
        </p:txBody>
      </p:sp>
      <p:sp>
        <p:nvSpPr>
          <p:cNvPr id="53" name="TextBox 52">
            <a:extLst>
              <a:ext uri="{FF2B5EF4-FFF2-40B4-BE49-F238E27FC236}">
                <a16:creationId xmlns:a16="http://schemas.microsoft.com/office/drawing/2014/main" id="{D8C6A5FF-5B34-E608-D116-38CCB8B10C8C}"/>
              </a:ext>
            </a:extLst>
          </p:cNvPr>
          <p:cNvSpPr txBox="1"/>
          <p:nvPr/>
        </p:nvSpPr>
        <p:spPr>
          <a:xfrm>
            <a:off x="8495258" y="2651819"/>
            <a:ext cx="1270491" cy="830997"/>
          </a:xfrm>
          <a:prstGeom prst="rect">
            <a:avLst/>
          </a:prstGeom>
          <a:noFill/>
        </p:spPr>
        <p:txBody>
          <a:bodyPr wrap="square" rtlCol="0" anchor="ctr">
            <a:spAutoFit/>
          </a:bodyPr>
          <a:lstStyle>
            <a:defPPr>
              <a:defRPr lang="en-US"/>
            </a:defPPr>
            <a:lvl1pPr algn="ctr">
              <a:defRPr sz="12000" spc="2400">
                <a:solidFill>
                  <a:schemeClr val="bg1"/>
                </a:solidFill>
                <a:latin typeface="Bebas Neue" panose="00000500000000000000"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00" normalizeH="0" baseline="0" noProof="0">
                <a:ln>
                  <a:noFill/>
                </a:ln>
                <a:solidFill>
                  <a:srgbClr val="ED1B2E"/>
                </a:solidFill>
                <a:effectLst/>
                <a:uLnTx/>
                <a:uFillTx/>
                <a:latin typeface="Arial" panose="020B0604020202020204" pitchFamily="34" charset="0"/>
                <a:ea typeface="+mn-ea"/>
                <a:cs typeface="Arial" panose="020B0604020202020204" pitchFamily="34" charset="0"/>
              </a:rPr>
              <a:t>90</a:t>
            </a:r>
            <a:r>
              <a:rPr kumimoji="0" lang="en-US" sz="3600" b="1" i="0" u="none" strike="noStrike" kern="1200" cap="none" spc="-100" normalizeH="0" baseline="30000" noProof="0">
                <a:ln>
                  <a:noFill/>
                </a:ln>
                <a:solidFill>
                  <a:srgbClr val="ED1B2E"/>
                </a:solidFill>
                <a:effectLst/>
                <a:uLnTx/>
                <a:uFillTx/>
                <a:latin typeface="Arial" panose="020B0604020202020204" pitchFamily="34" charset="0"/>
                <a:ea typeface="+mn-ea"/>
                <a:cs typeface="Arial" panose="020B0604020202020204" pitchFamily="34" charset="0"/>
              </a:rPr>
              <a:t>%</a:t>
            </a:r>
          </a:p>
        </p:txBody>
      </p:sp>
      <p:sp>
        <p:nvSpPr>
          <p:cNvPr id="67" name="TextBox 66">
            <a:extLst>
              <a:ext uri="{FF2B5EF4-FFF2-40B4-BE49-F238E27FC236}">
                <a16:creationId xmlns:a16="http://schemas.microsoft.com/office/drawing/2014/main" id="{681B3EF8-714A-B842-64F8-28F1971192DB}"/>
              </a:ext>
            </a:extLst>
          </p:cNvPr>
          <p:cNvSpPr txBox="1"/>
          <p:nvPr/>
        </p:nvSpPr>
        <p:spPr>
          <a:xfrm>
            <a:off x="6881659" y="1092357"/>
            <a:ext cx="2855921" cy="1107996"/>
          </a:xfrm>
          <a:prstGeom prst="rect">
            <a:avLst/>
          </a:prstGeom>
          <a:noFill/>
        </p:spPr>
        <p:txBody>
          <a:bodyPr wrap="square" rtlCol="0">
            <a:spAutoFit/>
          </a:bodyPr>
          <a:lstStyle/>
          <a:p>
            <a:pPr marL="0" marR="0" lvl="0" indent="0" algn="ctr" defTabSz="79004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With the power of volunteers, we are incredibly efficient.</a:t>
            </a:r>
          </a:p>
        </p:txBody>
      </p:sp>
      <p:grpSp>
        <p:nvGrpSpPr>
          <p:cNvPr id="68" name="Group 4">
            <a:extLst>
              <a:ext uri="{FF2B5EF4-FFF2-40B4-BE49-F238E27FC236}">
                <a16:creationId xmlns:a16="http://schemas.microsoft.com/office/drawing/2014/main" id="{151E1657-C019-F82A-2A02-4715CF307707}"/>
              </a:ext>
            </a:extLst>
          </p:cNvPr>
          <p:cNvGrpSpPr>
            <a:grpSpLocks noChangeAspect="1"/>
          </p:cNvGrpSpPr>
          <p:nvPr/>
        </p:nvGrpSpPr>
        <p:grpSpPr bwMode="auto">
          <a:xfrm>
            <a:off x="8544019" y="4521072"/>
            <a:ext cx="1208087" cy="1209675"/>
            <a:chOff x="4009" y="2208"/>
            <a:chExt cx="761" cy="762"/>
          </a:xfrm>
        </p:grpSpPr>
        <p:sp>
          <p:nvSpPr>
            <p:cNvPr id="69" name="AutoShape 3">
              <a:extLst>
                <a:ext uri="{FF2B5EF4-FFF2-40B4-BE49-F238E27FC236}">
                  <a16:creationId xmlns:a16="http://schemas.microsoft.com/office/drawing/2014/main" id="{6D084D02-4C25-AD56-64CE-87FC1690C2B5}"/>
                </a:ext>
              </a:extLst>
            </p:cNvPr>
            <p:cNvSpPr>
              <a:spLocks noChangeAspect="1" noChangeArrowheads="1" noTextEdit="1"/>
            </p:cNvSpPr>
            <p:nvPr/>
          </p:nvSpPr>
          <p:spPr bwMode="auto">
            <a:xfrm>
              <a:off x="4013" y="2211"/>
              <a:ext cx="753"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Freeform 5">
              <a:extLst>
                <a:ext uri="{FF2B5EF4-FFF2-40B4-BE49-F238E27FC236}">
                  <a16:creationId xmlns:a16="http://schemas.microsoft.com/office/drawing/2014/main" id="{C8E6D9E9-FF26-5B46-D6DE-F1BA00B2E81E}"/>
                </a:ext>
              </a:extLst>
            </p:cNvPr>
            <p:cNvSpPr>
              <a:spLocks/>
            </p:cNvSpPr>
            <p:nvPr/>
          </p:nvSpPr>
          <p:spPr bwMode="auto">
            <a:xfrm>
              <a:off x="4165" y="2208"/>
              <a:ext cx="224" cy="381"/>
            </a:xfrm>
            <a:custGeom>
              <a:avLst/>
              <a:gdLst>
                <a:gd name="T0" fmla="*/ 425 w 425"/>
                <a:gd name="T1" fmla="*/ 721 h 721"/>
                <a:gd name="T2" fmla="*/ 425 w 425"/>
                <a:gd name="T3" fmla="*/ 721 h 721"/>
                <a:gd name="T4" fmla="*/ 0 w 425"/>
                <a:gd name="T5" fmla="*/ 137 h 721"/>
                <a:gd name="T6" fmla="*/ 425 w 425"/>
                <a:gd name="T7" fmla="*/ 0 h 721"/>
                <a:gd name="T8" fmla="*/ 425 w 425"/>
                <a:gd name="T9" fmla="*/ 721 h 721"/>
              </a:gdLst>
              <a:ahLst/>
              <a:cxnLst>
                <a:cxn ang="0">
                  <a:pos x="T0" y="T1"/>
                </a:cxn>
                <a:cxn ang="0">
                  <a:pos x="T2" y="T3"/>
                </a:cxn>
                <a:cxn ang="0">
                  <a:pos x="T4" y="T5"/>
                </a:cxn>
                <a:cxn ang="0">
                  <a:pos x="T6" y="T7"/>
                </a:cxn>
                <a:cxn ang="0">
                  <a:pos x="T8" y="T9"/>
                </a:cxn>
              </a:cxnLst>
              <a:rect l="0" t="0" r="r" b="b"/>
              <a:pathLst>
                <a:path w="425" h="721">
                  <a:moveTo>
                    <a:pt x="425" y="721"/>
                  </a:moveTo>
                  <a:lnTo>
                    <a:pt x="425" y="721"/>
                  </a:lnTo>
                  <a:lnTo>
                    <a:pt x="0" y="137"/>
                  </a:lnTo>
                  <a:cubicBezTo>
                    <a:pt x="129" y="44"/>
                    <a:pt x="265" y="0"/>
                    <a:pt x="425" y="0"/>
                  </a:cubicBezTo>
                  <a:lnTo>
                    <a:pt x="425" y="721"/>
                  </a:lnTo>
                  <a:close/>
                </a:path>
              </a:pathLst>
            </a:custGeom>
            <a:solidFill>
              <a:srgbClr val="A3A3A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Freeform 6">
              <a:extLst>
                <a:ext uri="{FF2B5EF4-FFF2-40B4-BE49-F238E27FC236}">
                  <a16:creationId xmlns:a16="http://schemas.microsoft.com/office/drawing/2014/main" id="{83E34117-63F9-AC8B-24BD-938CC3859C3E}"/>
                </a:ext>
              </a:extLst>
            </p:cNvPr>
            <p:cNvSpPr>
              <a:spLocks/>
            </p:cNvSpPr>
            <p:nvPr/>
          </p:nvSpPr>
          <p:spPr bwMode="auto">
            <a:xfrm>
              <a:off x="4009" y="2208"/>
              <a:ext cx="761" cy="762"/>
            </a:xfrm>
            <a:custGeom>
              <a:avLst/>
              <a:gdLst>
                <a:gd name="T0" fmla="*/ 722 w 1444"/>
                <a:gd name="T1" fmla="*/ 721 h 1443"/>
                <a:gd name="T2" fmla="*/ 722 w 1444"/>
                <a:gd name="T3" fmla="*/ 721 h 1443"/>
                <a:gd name="T4" fmla="*/ 722 w 1444"/>
                <a:gd name="T5" fmla="*/ 0 h 1443"/>
                <a:gd name="T6" fmla="*/ 1444 w 1444"/>
                <a:gd name="T7" fmla="*/ 721 h 1443"/>
                <a:gd name="T8" fmla="*/ 722 w 1444"/>
                <a:gd name="T9" fmla="*/ 1443 h 1443"/>
                <a:gd name="T10" fmla="*/ 0 w 1444"/>
                <a:gd name="T11" fmla="*/ 721 h 1443"/>
                <a:gd name="T12" fmla="*/ 297 w 1444"/>
                <a:gd name="T13" fmla="*/ 137 h 1443"/>
                <a:gd name="T14" fmla="*/ 722 w 1444"/>
                <a:gd name="T15" fmla="*/ 721 h 14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4" h="1443">
                  <a:moveTo>
                    <a:pt x="722" y="721"/>
                  </a:moveTo>
                  <a:lnTo>
                    <a:pt x="722" y="721"/>
                  </a:lnTo>
                  <a:lnTo>
                    <a:pt x="722" y="0"/>
                  </a:lnTo>
                  <a:cubicBezTo>
                    <a:pt x="1120" y="0"/>
                    <a:pt x="1444" y="323"/>
                    <a:pt x="1444" y="721"/>
                  </a:cubicBezTo>
                  <a:cubicBezTo>
                    <a:pt x="1444" y="1120"/>
                    <a:pt x="1120" y="1443"/>
                    <a:pt x="722" y="1443"/>
                  </a:cubicBezTo>
                  <a:cubicBezTo>
                    <a:pt x="323" y="1443"/>
                    <a:pt x="0" y="1120"/>
                    <a:pt x="0" y="721"/>
                  </a:cubicBezTo>
                  <a:cubicBezTo>
                    <a:pt x="0" y="482"/>
                    <a:pt x="104" y="278"/>
                    <a:pt x="297" y="137"/>
                  </a:cubicBezTo>
                  <a:lnTo>
                    <a:pt x="722" y="721"/>
                  </a:lnTo>
                  <a:close/>
                </a:path>
              </a:pathLst>
            </a:custGeom>
            <a:solidFill>
              <a:srgbClr val="0C467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72" name="Group 71">
            <a:extLst>
              <a:ext uri="{FF2B5EF4-FFF2-40B4-BE49-F238E27FC236}">
                <a16:creationId xmlns:a16="http://schemas.microsoft.com/office/drawing/2014/main" id="{0D3F047A-A7DC-DD18-3C89-90A7F3D648E1}"/>
              </a:ext>
            </a:extLst>
          </p:cNvPr>
          <p:cNvGrpSpPr/>
          <p:nvPr/>
        </p:nvGrpSpPr>
        <p:grpSpPr>
          <a:xfrm>
            <a:off x="8687688" y="4667869"/>
            <a:ext cx="914400" cy="914400"/>
            <a:chOff x="1017834" y="4463049"/>
            <a:chExt cx="914400" cy="914400"/>
          </a:xfrm>
        </p:grpSpPr>
        <p:sp>
          <p:nvSpPr>
            <p:cNvPr id="73" name="Oval 72">
              <a:extLst>
                <a:ext uri="{FF2B5EF4-FFF2-40B4-BE49-F238E27FC236}">
                  <a16:creationId xmlns:a16="http://schemas.microsoft.com/office/drawing/2014/main" id="{D0BE4B5E-DFC4-A0BE-ABC4-65A24155E75A}"/>
                </a:ext>
              </a:extLst>
            </p:cNvPr>
            <p:cNvSpPr>
              <a:spLocks noChangeAspect="1"/>
            </p:cNvSpPr>
            <p:nvPr/>
          </p:nvSpPr>
          <p:spPr>
            <a:xfrm>
              <a:off x="1017834" y="4463049"/>
              <a:ext cx="914400" cy="914400"/>
            </a:xfrm>
            <a:prstGeom prst="ellipse">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6389E07D-B3C8-E5B1-354C-CDFE635343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17584" y="4772347"/>
              <a:ext cx="532528" cy="290777"/>
            </a:xfrm>
            <a:prstGeom prst="rect">
              <a:avLst/>
            </a:prstGeom>
          </p:spPr>
        </p:pic>
      </p:grpSp>
      <p:pic>
        <p:nvPicPr>
          <p:cNvPr id="75" name="Picture 74">
            <a:extLst>
              <a:ext uri="{FF2B5EF4-FFF2-40B4-BE49-F238E27FC236}">
                <a16:creationId xmlns:a16="http://schemas.microsoft.com/office/drawing/2014/main" id="{D274EE57-326C-56E5-E397-9992E13615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09466" y="3110123"/>
            <a:ext cx="472718" cy="512166"/>
          </a:xfrm>
          <a:prstGeom prst="rect">
            <a:avLst/>
          </a:prstGeom>
        </p:spPr>
      </p:pic>
      <p:sp>
        <p:nvSpPr>
          <p:cNvPr id="76" name="Freeform 6">
            <a:extLst>
              <a:ext uri="{FF2B5EF4-FFF2-40B4-BE49-F238E27FC236}">
                <a16:creationId xmlns:a16="http://schemas.microsoft.com/office/drawing/2014/main" id="{9AEB7026-124E-8897-01DF-93639BBAD98E}"/>
              </a:ext>
            </a:extLst>
          </p:cNvPr>
          <p:cNvSpPr>
            <a:spLocks/>
          </p:cNvSpPr>
          <p:nvPr/>
        </p:nvSpPr>
        <p:spPr bwMode="auto">
          <a:xfrm>
            <a:off x="6931124" y="2748503"/>
            <a:ext cx="1208087" cy="1209675"/>
          </a:xfrm>
          <a:custGeom>
            <a:avLst/>
            <a:gdLst>
              <a:gd name="T0" fmla="*/ 722 w 1444"/>
              <a:gd name="T1" fmla="*/ 721 h 1443"/>
              <a:gd name="T2" fmla="*/ 722 w 1444"/>
              <a:gd name="T3" fmla="*/ 721 h 1443"/>
              <a:gd name="T4" fmla="*/ 722 w 1444"/>
              <a:gd name="T5" fmla="*/ 0 h 1443"/>
              <a:gd name="T6" fmla="*/ 1444 w 1444"/>
              <a:gd name="T7" fmla="*/ 721 h 1443"/>
              <a:gd name="T8" fmla="*/ 722 w 1444"/>
              <a:gd name="T9" fmla="*/ 1443 h 1443"/>
              <a:gd name="T10" fmla="*/ 0 w 1444"/>
              <a:gd name="T11" fmla="*/ 721 h 1443"/>
              <a:gd name="T12" fmla="*/ 297 w 1444"/>
              <a:gd name="T13" fmla="*/ 137 h 1443"/>
              <a:gd name="T14" fmla="*/ 722 w 1444"/>
              <a:gd name="T15" fmla="*/ 721 h 14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4" h="1443">
                <a:moveTo>
                  <a:pt x="722" y="721"/>
                </a:moveTo>
                <a:lnTo>
                  <a:pt x="722" y="721"/>
                </a:lnTo>
                <a:lnTo>
                  <a:pt x="722" y="0"/>
                </a:lnTo>
                <a:cubicBezTo>
                  <a:pt x="1120" y="0"/>
                  <a:pt x="1444" y="323"/>
                  <a:pt x="1444" y="721"/>
                </a:cubicBezTo>
                <a:cubicBezTo>
                  <a:pt x="1444" y="1120"/>
                  <a:pt x="1120" y="1443"/>
                  <a:pt x="722" y="1443"/>
                </a:cubicBezTo>
                <a:cubicBezTo>
                  <a:pt x="323" y="1443"/>
                  <a:pt x="0" y="1120"/>
                  <a:pt x="0" y="721"/>
                </a:cubicBezTo>
                <a:cubicBezTo>
                  <a:pt x="0" y="482"/>
                  <a:pt x="104" y="278"/>
                  <a:pt x="297" y="137"/>
                </a:cubicBezTo>
                <a:lnTo>
                  <a:pt x="722" y="721"/>
                </a:lnTo>
                <a:close/>
              </a:path>
            </a:pathLst>
          </a:custGeom>
          <a:solidFill>
            <a:srgbClr val="EC1C2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 name="Freeform 5">
            <a:extLst>
              <a:ext uri="{FF2B5EF4-FFF2-40B4-BE49-F238E27FC236}">
                <a16:creationId xmlns:a16="http://schemas.microsoft.com/office/drawing/2014/main" id="{DE3EE6CC-6677-1FD1-ECC3-9EFC81CA634D}"/>
              </a:ext>
            </a:extLst>
          </p:cNvPr>
          <p:cNvSpPr>
            <a:spLocks/>
          </p:cNvSpPr>
          <p:nvPr/>
        </p:nvSpPr>
        <p:spPr bwMode="auto">
          <a:xfrm>
            <a:off x="7167822" y="2748503"/>
            <a:ext cx="367346" cy="611351"/>
          </a:xfrm>
          <a:custGeom>
            <a:avLst/>
            <a:gdLst>
              <a:gd name="T0" fmla="*/ 425 w 425"/>
              <a:gd name="T1" fmla="*/ 721 h 721"/>
              <a:gd name="T2" fmla="*/ 425 w 425"/>
              <a:gd name="T3" fmla="*/ 721 h 721"/>
              <a:gd name="T4" fmla="*/ 0 w 425"/>
              <a:gd name="T5" fmla="*/ 137 h 721"/>
              <a:gd name="T6" fmla="*/ 425 w 425"/>
              <a:gd name="T7" fmla="*/ 0 h 721"/>
              <a:gd name="T8" fmla="*/ 425 w 425"/>
              <a:gd name="T9" fmla="*/ 721 h 721"/>
            </a:gdLst>
            <a:ahLst/>
            <a:cxnLst>
              <a:cxn ang="0">
                <a:pos x="T0" y="T1"/>
              </a:cxn>
              <a:cxn ang="0">
                <a:pos x="T2" y="T3"/>
              </a:cxn>
              <a:cxn ang="0">
                <a:pos x="T4" y="T5"/>
              </a:cxn>
              <a:cxn ang="0">
                <a:pos x="T6" y="T7"/>
              </a:cxn>
              <a:cxn ang="0">
                <a:pos x="T8" y="T9"/>
              </a:cxn>
            </a:cxnLst>
            <a:rect l="0" t="0" r="r" b="b"/>
            <a:pathLst>
              <a:path w="425" h="721">
                <a:moveTo>
                  <a:pt x="425" y="721"/>
                </a:moveTo>
                <a:lnTo>
                  <a:pt x="425" y="721"/>
                </a:lnTo>
                <a:lnTo>
                  <a:pt x="0" y="137"/>
                </a:lnTo>
                <a:cubicBezTo>
                  <a:pt x="129" y="44"/>
                  <a:pt x="265" y="0"/>
                  <a:pt x="425" y="0"/>
                </a:cubicBezTo>
                <a:lnTo>
                  <a:pt x="425" y="721"/>
                </a:lnTo>
                <a:close/>
              </a:path>
            </a:pathLst>
          </a:custGeom>
          <a:solidFill>
            <a:srgbClr val="A3A3A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78" name="Group 77">
            <a:extLst>
              <a:ext uri="{FF2B5EF4-FFF2-40B4-BE49-F238E27FC236}">
                <a16:creationId xmlns:a16="http://schemas.microsoft.com/office/drawing/2014/main" id="{139E16DC-2C64-7A2B-28C0-8F8A4C0F2435}"/>
              </a:ext>
            </a:extLst>
          </p:cNvPr>
          <p:cNvGrpSpPr/>
          <p:nvPr/>
        </p:nvGrpSpPr>
        <p:grpSpPr>
          <a:xfrm>
            <a:off x="7067846" y="2891669"/>
            <a:ext cx="914400" cy="914400"/>
            <a:chOff x="6019455" y="2655378"/>
            <a:chExt cx="914400" cy="914400"/>
          </a:xfrm>
        </p:grpSpPr>
        <p:sp>
          <p:nvSpPr>
            <p:cNvPr id="79" name="Oval 78">
              <a:extLst>
                <a:ext uri="{FF2B5EF4-FFF2-40B4-BE49-F238E27FC236}">
                  <a16:creationId xmlns:a16="http://schemas.microsoft.com/office/drawing/2014/main" id="{DC8BA580-D3BC-2FD0-9922-E29497635E45}"/>
                </a:ext>
              </a:extLst>
            </p:cNvPr>
            <p:cNvSpPr>
              <a:spLocks noChangeAspect="1"/>
            </p:cNvSpPr>
            <p:nvPr/>
          </p:nvSpPr>
          <p:spPr>
            <a:xfrm>
              <a:off x="6019455" y="2655378"/>
              <a:ext cx="914400" cy="914400"/>
            </a:xfrm>
            <a:prstGeom prst="ellipse">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0" name="Picture 79">
              <a:extLst>
                <a:ext uri="{FF2B5EF4-FFF2-40B4-BE49-F238E27FC236}">
                  <a16:creationId xmlns:a16="http://schemas.microsoft.com/office/drawing/2014/main" id="{8B777466-0EFB-8B05-3870-52F8BCDEE6C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38361" y="2857160"/>
              <a:ext cx="472718" cy="512166"/>
            </a:xfrm>
            <a:prstGeom prst="rect">
              <a:avLst/>
            </a:prstGeom>
          </p:spPr>
        </p:pic>
      </p:grpSp>
      <p:pic>
        <p:nvPicPr>
          <p:cNvPr id="5" name="Picture 4" descr="A red and white medical bag&#10;&#10;Description automatically generated">
            <a:extLst>
              <a:ext uri="{FF2B5EF4-FFF2-40B4-BE49-F238E27FC236}">
                <a16:creationId xmlns:a16="http://schemas.microsoft.com/office/drawing/2014/main" id="{68934291-8EBA-3E10-ABF3-EA418F25416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0208" y="2541688"/>
            <a:ext cx="581583" cy="581583"/>
          </a:xfrm>
          <a:prstGeom prst="rect">
            <a:avLst/>
          </a:prstGeom>
        </p:spPr>
      </p:pic>
      <p:pic>
        <p:nvPicPr>
          <p:cNvPr id="7" name="Picture 6" descr="A red symbol of a person rolling a ball&#10;&#10;Description automatically generated">
            <a:extLst>
              <a:ext uri="{FF2B5EF4-FFF2-40B4-BE49-F238E27FC236}">
                <a16:creationId xmlns:a16="http://schemas.microsoft.com/office/drawing/2014/main" id="{46C7F7EE-52F7-5338-210A-2551A1B5372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8876" y="5206988"/>
            <a:ext cx="523759" cy="523759"/>
          </a:xfrm>
          <a:prstGeom prst="rect">
            <a:avLst/>
          </a:prstGeom>
        </p:spPr>
      </p:pic>
      <p:pic>
        <p:nvPicPr>
          <p:cNvPr id="9" name="Picture 8" descr="A green dog tags with a star on it&#10;&#10;Description automatically generated">
            <a:extLst>
              <a:ext uri="{FF2B5EF4-FFF2-40B4-BE49-F238E27FC236}">
                <a16:creationId xmlns:a16="http://schemas.microsoft.com/office/drawing/2014/main" id="{4C14FE9A-BE99-5632-7F83-716217F19A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0269" y="3469187"/>
            <a:ext cx="561460" cy="561460"/>
          </a:xfrm>
          <a:prstGeom prst="rect">
            <a:avLst/>
          </a:prstGeom>
        </p:spPr>
      </p:pic>
      <p:pic>
        <p:nvPicPr>
          <p:cNvPr id="12" name="Picture 11" descr="A blue and black globe&#10;&#10;Description automatically generated">
            <a:extLst>
              <a:ext uri="{FF2B5EF4-FFF2-40B4-BE49-F238E27FC236}">
                <a16:creationId xmlns:a16="http://schemas.microsoft.com/office/drawing/2014/main" id="{E6953C3F-13C5-2642-5805-010B3BB47B7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8744" y="4376563"/>
            <a:ext cx="484510" cy="484510"/>
          </a:xfrm>
          <a:prstGeom prst="rect">
            <a:avLst/>
          </a:prstGeom>
        </p:spPr>
      </p:pic>
      <p:pic>
        <p:nvPicPr>
          <p:cNvPr id="15" name="Picture 14" descr="A blue house with a red flame on top of it&#10;&#10;Description automatically generated">
            <a:extLst>
              <a:ext uri="{FF2B5EF4-FFF2-40B4-BE49-F238E27FC236}">
                <a16:creationId xmlns:a16="http://schemas.microsoft.com/office/drawing/2014/main" id="{49E357B6-D10A-C39F-1482-0F0538DB31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2936" y="1679646"/>
            <a:ext cx="516126" cy="516126"/>
          </a:xfrm>
          <a:prstGeom prst="rect">
            <a:avLst/>
          </a:prstGeom>
        </p:spPr>
      </p:pic>
    </p:spTree>
    <p:extLst>
      <p:ext uri="{BB962C8B-B14F-4D97-AF65-F5344CB8AC3E}">
        <p14:creationId xmlns:p14="http://schemas.microsoft.com/office/powerpoint/2010/main" val="62502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BEB6C-1661-F7DE-45BE-7D3D43EF5BD5}"/>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6241B23-BC33-589E-569D-0ED1F202E6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66"/>
          <a:stretch/>
        </p:blipFill>
        <p:spPr>
          <a:xfrm>
            <a:off x="0" y="0"/>
            <a:ext cx="4917440" cy="6400800"/>
          </a:xfrm>
          <a:prstGeom prst="rect">
            <a:avLst/>
          </a:prstGeom>
        </p:spPr>
      </p:pic>
      <p:sp>
        <p:nvSpPr>
          <p:cNvPr id="11" name="Title 3">
            <a:extLst>
              <a:ext uri="{FF2B5EF4-FFF2-40B4-BE49-F238E27FC236}">
                <a16:creationId xmlns:a16="http://schemas.microsoft.com/office/drawing/2014/main" id="{B45EFEF8-89D9-F553-3D9C-FE7E3A75E014}"/>
              </a:ext>
            </a:extLst>
          </p:cNvPr>
          <p:cNvSpPr>
            <a:spLocks noGrp="1"/>
          </p:cNvSpPr>
          <p:nvPr>
            <p:ph type="title"/>
          </p:nvPr>
        </p:nvSpPr>
        <p:spPr>
          <a:xfrm>
            <a:off x="5251939" y="268560"/>
            <a:ext cx="4615961" cy="1935524"/>
          </a:xfrm>
        </p:spPr>
        <p:txBody>
          <a:bodyPr>
            <a:noAutofit/>
          </a:bodyPr>
          <a:lstStyle/>
          <a:p>
            <a:pPr>
              <a:lnSpc>
                <a:spcPct val="100000"/>
              </a:lnSpc>
              <a:defRPr/>
            </a:pPr>
            <a:r>
              <a:rPr lang="en-US" sz="3200" dirty="0"/>
              <a:t>American Red Cross </a:t>
            </a:r>
            <a:br>
              <a:rPr lang="en-US" sz="3200" dirty="0"/>
            </a:br>
            <a:r>
              <a:rPr lang="en-US" sz="3200" dirty="0"/>
              <a:t>is the nation’s </a:t>
            </a:r>
            <a:br>
              <a:rPr lang="en-US" sz="3200" dirty="0"/>
            </a:br>
            <a:r>
              <a:rPr lang="en-US" sz="3200" dirty="0"/>
              <a:t>best-known nonprofit.</a:t>
            </a:r>
            <a:endParaRPr lang="en-US" sz="3200" baseline="30000" dirty="0"/>
          </a:p>
        </p:txBody>
      </p:sp>
      <p:pic>
        <p:nvPicPr>
          <p:cNvPr id="5" name="Picture 4" descr="A black and white logo&#10;&#10;Description automatically generated with low confidence">
            <a:extLst>
              <a:ext uri="{FF2B5EF4-FFF2-40B4-BE49-F238E27FC236}">
                <a16:creationId xmlns:a16="http://schemas.microsoft.com/office/drawing/2014/main" id="{225D4416-FEF7-3C1E-19C2-4AF03DCE3A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52552" y="2403641"/>
            <a:ext cx="2307367" cy="597201"/>
          </a:xfrm>
          <a:prstGeom prst="rect">
            <a:avLst/>
          </a:prstGeom>
        </p:spPr>
      </p:pic>
      <p:sp>
        <p:nvSpPr>
          <p:cNvPr id="6" name="TextBox 5">
            <a:extLst>
              <a:ext uri="{FF2B5EF4-FFF2-40B4-BE49-F238E27FC236}">
                <a16:creationId xmlns:a16="http://schemas.microsoft.com/office/drawing/2014/main" id="{4DEB3DE0-5E60-DC17-3FF2-DD3D82A41FE3}"/>
              </a:ext>
            </a:extLst>
          </p:cNvPr>
          <p:cNvSpPr txBox="1"/>
          <p:nvPr/>
        </p:nvSpPr>
        <p:spPr>
          <a:xfrm>
            <a:off x="5251939" y="3299174"/>
            <a:ext cx="4333774" cy="2156809"/>
          </a:xfrm>
          <a:prstGeom prst="rect">
            <a:avLst/>
          </a:prstGeom>
          <a:noFill/>
        </p:spPr>
        <p:txBody>
          <a:bodyPr wrap="square">
            <a:spAutoFit/>
          </a:bodyPr>
          <a:lstStyle/>
          <a:p>
            <a:pPr marL="342900" marR="0" lvl="0" indent="-342900" algn="l" defTabSz="457200" rtl="0" eaLnBrk="1" fontAlgn="auto" latinLnBrk="0" hangingPunct="1">
              <a:lnSpc>
                <a:spcPct val="107000"/>
              </a:lnSpc>
              <a:spcBef>
                <a:spcPts val="0"/>
              </a:spcBef>
              <a:spcAft>
                <a:spcPts val="1200"/>
              </a:spcAft>
              <a:buClr>
                <a:srgbClr val="ED1B2E"/>
              </a:buClr>
              <a:buSzTx/>
              <a:buFont typeface="Arial" panose="020B0604020202020204" pitchFamily="34" charset="0"/>
              <a:buChar char="•"/>
              <a:tabLst>
                <a:tab pos="685800" algn="l"/>
              </a:tabLst>
              <a:defRPr/>
            </a:pPr>
            <a:r>
              <a:rPr kumimoji="0" lang="en-US" sz="1800" b="0" i="0" u="none" strike="noStrike" kern="100" cap="none" spc="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The charity that </a:t>
            </a:r>
            <a:r>
              <a:rPr kumimoji="0" lang="en-US" sz="1800" b="1" i="0" u="none" strike="noStrike" kern="100" cap="none" spc="0" normalizeH="0" baseline="0" noProof="0">
                <a:ln>
                  <a:noFill/>
                </a:ln>
                <a:solidFill>
                  <a:srgbClr val="F4343B"/>
                </a:solidFill>
                <a:effectLst/>
                <a:uLnTx/>
                <a:uFillTx/>
                <a:latin typeface="Arial" panose="020B0604020202020204" pitchFamily="34" charset="0"/>
                <a:ea typeface="Calibri" panose="020F0502020204030204" pitchFamily="34" charset="0"/>
                <a:cs typeface="Arial" panose="020B0604020202020204" pitchFamily="34" charset="0"/>
              </a:rPr>
              <a:t>Americans trust </a:t>
            </a:r>
            <a:br>
              <a:rPr kumimoji="0" lang="en-US" sz="1800" b="1" i="0" u="none" strike="noStrike" kern="100" cap="none" spc="0" normalizeH="0" baseline="0" noProof="0">
                <a:ln>
                  <a:noFill/>
                </a:ln>
                <a:solidFill>
                  <a:srgbClr val="F4343B"/>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800" b="1" i="0" u="none" strike="noStrike" kern="100" cap="none" spc="0" normalizeH="0" baseline="0" noProof="0">
                <a:ln>
                  <a:noFill/>
                </a:ln>
                <a:solidFill>
                  <a:srgbClr val="F4343B"/>
                </a:solidFill>
                <a:effectLst/>
                <a:uLnTx/>
                <a:uFillTx/>
                <a:latin typeface="Arial" panose="020B0604020202020204" pitchFamily="34" charset="0"/>
                <a:ea typeface="Calibri" panose="020F0502020204030204" pitchFamily="34" charset="0"/>
                <a:cs typeface="Arial" panose="020B0604020202020204" pitchFamily="34" charset="0"/>
              </a:rPr>
              <a:t>the most</a:t>
            </a:r>
            <a:r>
              <a:rPr kumimoji="0" lang="en-US" sz="1800" b="0" i="0" u="none" strike="noStrike" kern="100" cap="none" spc="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1200"/>
              </a:spcAft>
              <a:buClr>
                <a:srgbClr val="ED1B2E"/>
              </a:buClr>
              <a:buSzTx/>
              <a:buFont typeface="Arial" panose="020B0604020202020204" pitchFamily="34" charset="0"/>
              <a:buChar char="•"/>
              <a:tabLst>
                <a:tab pos="685800" algn="l"/>
              </a:tabLst>
              <a:defRPr/>
            </a:pPr>
            <a:r>
              <a:rPr kumimoji="0" lang="en-US" sz="1800" b="1" i="0" u="none" strike="noStrike" kern="100" cap="none" spc="-50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00" cap="none" spc="0" normalizeH="0" baseline="0" noProof="0">
                <a:ln>
                  <a:noFill/>
                </a:ln>
                <a:solidFill>
                  <a:srgbClr val="F4343B"/>
                </a:solidFill>
                <a:effectLst/>
                <a:uLnTx/>
                <a:uFillTx/>
                <a:latin typeface="Arial" panose="020B0604020202020204" pitchFamily="34" charset="0"/>
                <a:ea typeface="Calibri" panose="020F0502020204030204" pitchFamily="34" charset="0"/>
                <a:cs typeface="Arial" panose="020B0604020202020204" pitchFamily="34" charset="0"/>
              </a:rPr>
              <a:t>Most favorable brand impression</a:t>
            </a:r>
            <a:r>
              <a:rPr kumimoji="0" lang="en-US" sz="1800" b="0" i="0" u="none" strike="noStrike" kern="100" cap="none" spc="0" normalizeH="0" baseline="0" noProof="0">
                <a:ln>
                  <a:noFill/>
                </a:ln>
                <a:solidFill>
                  <a:srgbClr val="F4343B"/>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00" cap="none" spc="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among U.S. adults. </a:t>
            </a:r>
          </a:p>
          <a:p>
            <a:pPr marL="342900" marR="0" lvl="0" indent="-342900" algn="l" defTabSz="457200" rtl="0" eaLnBrk="1" fontAlgn="auto" latinLnBrk="0" hangingPunct="1">
              <a:lnSpc>
                <a:spcPct val="107000"/>
              </a:lnSpc>
              <a:spcBef>
                <a:spcPts val="0"/>
              </a:spcBef>
              <a:spcAft>
                <a:spcPts val="1200"/>
              </a:spcAft>
              <a:buClr>
                <a:srgbClr val="ED1B2E"/>
              </a:buClr>
              <a:buSzTx/>
              <a:buFont typeface="Arial" panose="020B0604020202020204" pitchFamily="34" charset="0"/>
              <a:buChar char="•"/>
              <a:tabLst>
                <a:tab pos="685800" algn="l"/>
              </a:tabLst>
              <a:defRPr/>
            </a:pPr>
            <a:r>
              <a:rPr kumimoji="0" lang="en-US" sz="1800" b="0" i="0" u="none" strike="noStrike" kern="100" cap="none" spc="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Nonprofit with the</a:t>
            </a:r>
            <a:r>
              <a:rPr kumimoji="0" lang="en-US" sz="1800" b="1" i="0" u="none" strike="noStrike" kern="100" cap="none" spc="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00" cap="none" spc="0" normalizeH="0" baseline="0" noProof="0">
                <a:ln>
                  <a:noFill/>
                </a:ln>
                <a:solidFill>
                  <a:srgbClr val="F4343B"/>
                </a:solidFill>
                <a:effectLst/>
                <a:uLnTx/>
                <a:uFillTx/>
                <a:latin typeface="Arial" panose="020B0604020202020204" pitchFamily="34" charset="0"/>
                <a:ea typeface="Calibri" panose="020F0502020204030204" pitchFamily="34" charset="0"/>
                <a:cs typeface="Arial" panose="020B0604020202020204" pitchFamily="34" charset="0"/>
              </a:rPr>
              <a:t>most reported buzz.</a:t>
            </a:r>
            <a:endParaRPr kumimoji="0" lang="en-US" sz="1800" b="0" i="0" u="none" strike="noStrike" kern="100" cap="none" spc="0" normalizeH="0" baseline="0" noProof="0">
              <a:ln>
                <a:noFill/>
              </a:ln>
              <a:solidFill>
                <a:srgbClr val="F4343B"/>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CE001A4A-1487-52A0-8952-C9C7B717346E}"/>
              </a:ext>
            </a:extLst>
          </p:cNvPr>
          <p:cNvSpPr txBox="1"/>
          <p:nvPr/>
        </p:nvSpPr>
        <p:spPr>
          <a:xfrm>
            <a:off x="5251939" y="5754316"/>
            <a:ext cx="4352717" cy="377924"/>
          </a:xfrm>
          <a:prstGeom prst="rect">
            <a:avLst/>
          </a:prstGeom>
          <a:noFill/>
        </p:spPr>
        <p:txBody>
          <a:bodyPr wrap="square">
            <a:spAutoFit/>
          </a:bodyPr>
          <a:lstStyle/>
          <a:p>
            <a:pPr marL="9525" marR="0" lvl="0" indent="0" algn="l" defTabSz="457200" rtl="0" eaLnBrk="1" fontAlgn="auto" latinLnBrk="0" hangingPunct="1">
              <a:lnSpc>
                <a:spcPct val="107000"/>
              </a:lnSpc>
              <a:spcBef>
                <a:spcPts val="0"/>
              </a:spcBef>
              <a:spcAft>
                <a:spcPts val="0"/>
              </a:spcAft>
              <a:buClrTx/>
              <a:buSzTx/>
              <a:buFontTx/>
              <a:buNone/>
              <a:tabLst/>
              <a:defRPr/>
            </a:pPr>
            <a:r>
              <a:rPr kumimoji="0" lang="en-US" sz="900" b="0" i="0" u="none" strike="noStrike" kern="100" cap="none" spc="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Source: </a:t>
            </a:r>
            <a:r>
              <a:rPr kumimoji="0" lang="en-US" sz="900" b="1" i="0" u="none" strike="noStrike" kern="100" cap="none" spc="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Morning Consult Brand Intelligence,</a:t>
            </a:r>
            <a:r>
              <a:rPr kumimoji="0" lang="en-US" sz="900" b="0" i="0" u="none" strike="noStrike" kern="100" cap="none" spc="0" normalizeH="0" baseline="0" noProof="0">
                <a:ln>
                  <a:noFill/>
                </a:ln>
                <a:solidFill>
                  <a:srgbClr val="6D6E70"/>
                </a:solidFill>
                <a:effectLst/>
                <a:uLnTx/>
                <a:uFillTx/>
                <a:latin typeface="Arial" panose="020B0604020202020204" pitchFamily="34" charset="0"/>
                <a:ea typeface="Calibri" panose="020F0502020204030204" pitchFamily="34" charset="0"/>
                <a:cs typeface="Arial" panose="020B0604020202020204" pitchFamily="34" charset="0"/>
              </a:rPr>
              <a:t> a global data intelligence company delivering insights on what people think in real time. January 2024.</a:t>
            </a:r>
          </a:p>
        </p:txBody>
      </p:sp>
    </p:spTree>
    <p:extLst>
      <p:ext uri="{BB962C8B-B14F-4D97-AF65-F5344CB8AC3E}">
        <p14:creationId xmlns:p14="http://schemas.microsoft.com/office/powerpoint/2010/main" val="149572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latin typeface="Arial" panose="020B0604020202020204" pitchFamily="34" charset="0"/>
                <a:cs typeface="Arial" panose="020B0604020202020204" pitchFamily="34" charset="0"/>
              </a:rPr>
              <a:t>We Make Workplace Giving Easy</a:t>
            </a:r>
          </a:p>
        </p:txBody>
      </p:sp>
      <p:sp>
        <p:nvSpPr>
          <p:cNvPr id="6" name="Content Placeholder 5">
            <a:extLst>
              <a:ext uri="{FF2B5EF4-FFF2-40B4-BE49-F238E27FC236}">
                <a16:creationId xmlns:a16="http://schemas.microsoft.com/office/drawing/2014/main" id="{D0D631FB-45B1-DB4E-A685-CB5A16625D14}"/>
              </a:ext>
            </a:extLst>
          </p:cNvPr>
          <p:cNvSpPr>
            <a:spLocks noGrp="1"/>
          </p:cNvSpPr>
          <p:nvPr>
            <p:ph sz="quarter" idx="14"/>
          </p:nvPr>
        </p:nvSpPr>
        <p:spPr>
          <a:xfrm>
            <a:off x="353301" y="1638213"/>
            <a:ext cx="5112318" cy="4360251"/>
          </a:xfrm>
        </p:spPr>
        <p:txBody>
          <a:bodyPr>
            <a:normAutofit lnSpcReduction="10000"/>
          </a:bodyPr>
          <a:lstStyle/>
          <a:p>
            <a:pPr marL="0" indent="0">
              <a:lnSpc>
                <a:spcPct val="114000"/>
              </a:lnSpc>
              <a:spcBef>
                <a:spcPts val="1200"/>
              </a:spcBef>
              <a:spcAft>
                <a:spcPts val="1200"/>
              </a:spcAft>
              <a:buNone/>
            </a:pPr>
            <a:r>
              <a:rPr lang="en-US" sz="1800" dirty="0">
                <a:solidFill>
                  <a:srgbClr val="6D6E70"/>
                </a:solidFill>
                <a:latin typeface="Arial" panose="020B0604020202020204" pitchFamily="34" charset="0"/>
                <a:cs typeface="Arial" panose="020B0604020202020204" pitchFamily="34" charset="0"/>
              </a:rPr>
              <a:t>The Red Cross can support your workplace giving strategy through a variety of online tools, which allow employees to easily make charitable gifts as one-time contributions or payroll deductions.</a:t>
            </a:r>
          </a:p>
          <a:p>
            <a:pPr marL="0" indent="0">
              <a:lnSpc>
                <a:spcPct val="114000"/>
              </a:lnSpc>
              <a:spcBef>
                <a:spcPts val="0"/>
              </a:spcBef>
              <a:buClr>
                <a:srgbClr val="ED1B2E"/>
              </a:buClr>
              <a:buNone/>
            </a:pPr>
            <a:r>
              <a:rPr lang="en-US" sz="1800" b="1" dirty="0">
                <a:solidFill>
                  <a:srgbClr val="6D6E70"/>
                </a:solidFill>
                <a:latin typeface="Arial" panose="020B0604020202020204" pitchFamily="34" charset="0"/>
                <a:cs typeface="Arial" panose="020B0604020202020204" pitchFamily="34" charset="0"/>
              </a:rPr>
              <a:t>Red Cross-hosted giving platforms include:</a:t>
            </a:r>
          </a:p>
          <a:p>
            <a:pPr marL="365760" indent="-365760">
              <a:lnSpc>
                <a:spcPct val="114000"/>
              </a:lnSpc>
              <a:spcBef>
                <a:spcPts val="600"/>
              </a:spcBef>
              <a:spcAft>
                <a:spcPts val="800"/>
              </a:spcAft>
              <a:buClr>
                <a:srgbClr val="ED1B2E"/>
              </a:buClr>
            </a:pPr>
            <a:r>
              <a:rPr lang="en-US" sz="1800" dirty="0">
                <a:solidFill>
                  <a:srgbClr val="6D6E70"/>
                </a:solidFill>
                <a:latin typeface="Arial" panose="020B0604020202020204" pitchFamily="34" charset="0"/>
                <a:cs typeface="Arial" panose="020B0604020202020204" pitchFamily="34" charset="0"/>
              </a:rPr>
              <a:t>Co-branded donation microsites. </a:t>
            </a:r>
          </a:p>
          <a:p>
            <a:pPr marL="0" indent="0">
              <a:lnSpc>
                <a:spcPct val="114000"/>
              </a:lnSpc>
              <a:spcBef>
                <a:spcPts val="600"/>
              </a:spcBef>
              <a:buClr>
                <a:srgbClr val="ED1B2E"/>
              </a:buClr>
              <a:buNone/>
            </a:pPr>
            <a:r>
              <a:rPr lang="en-US" sz="1800" b="1" dirty="0">
                <a:solidFill>
                  <a:srgbClr val="6D6E70"/>
                </a:solidFill>
                <a:latin typeface="Arial" panose="020B0604020202020204" pitchFamily="34" charset="0"/>
                <a:cs typeface="Arial" panose="020B0604020202020204" pitchFamily="34" charset="0"/>
              </a:rPr>
              <a:t>Third-party giving platforms include:</a:t>
            </a:r>
          </a:p>
          <a:p>
            <a:pPr marL="365760" indent="-365760">
              <a:lnSpc>
                <a:spcPct val="114000"/>
              </a:lnSpc>
              <a:spcBef>
                <a:spcPts val="600"/>
              </a:spcBef>
              <a:spcAft>
                <a:spcPts val="800"/>
              </a:spcAft>
              <a:buClr>
                <a:srgbClr val="ED1B2E"/>
              </a:buClr>
            </a:pPr>
            <a:r>
              <a:rPr lang="en-US" sz="1800" dirty="0">
                <a:solidFill>
                  <a:srgbClr val="6D6E70"/>
                </a:solidFill>
                <a:latin typeface="Arial" panose="020B0604020202020204" pitchFamily="34" charset="0"/>
                <a:cs typeface="Arial" panose="020B0604020202020204" pitchFamily="34" charset="0"/>
              </a:rPr>
              <a:t>Benevity, </a:t>
            </a:r>
            <a:r>
              <a:rPr lang="en-US" sz="1800" dirty="0" err="1">
                <a:solidFill>
                  <a:srgbClr val="6D6E70"/>
                </a:solidFill>
                <a:latin typeface="Arial" panose="020B0604020202020204" pitchFamily="34" charset="0"/>
                <a:cs typeface="Arial" panose="020B0604020202020204" pitchFamily="34" charset="0"/>
              </a:rPr>
              <a:t>Cybergrants</a:t>
            </a:r>
            <a:r>
              <a:rPr lang="en-US" sz="1800" dirty="0">
                <a:solidFill>
                  <a:srgbClr val="6D6E70"/>
                </a:solidFill>
                <a:latin typeface="Arial" panose="020B0604020202020204" pitchFamily="34" charset="0"/>
                <a:cs typeface="Arial" panose="020B0604020202020204" pitchFamily="34" charset="0"/>
              </a:rPr>
              <a:t>, </a:t>
            </a:r>
            <a:r>
              <a:rPr lang="en-US" sz="1800" dirty="0" err="1">
                <a:solidFill>
                  <a:srgbClr val="6D6E70"/>
                </a:solidFill>
                <a:latin typeface="Arial" panose="020B0604020202020204" pitchFamily="34" charset="0"/>
                <a:cs typeface="Arial" panose="020B0604020202020204" pitchFamily="34" charset="0"/>
              </a:rPr>
              <a:t>YourCause</a:t>
            </a:r>
            <a:r>
              <a:rPr lang="en-US" sz="1800" dirty="0">
                <a:solidFill>
                  <a:srgbClr val="6D6E70"/>
                </a:solidFill>
                <a:latin typeface="Arial" panose="020B0604020202020204" pitchFamily="34" charset="0"/>
                <a:cs typeface="Arial" panose="020B0604020202020204" pitchFamily="34" charset="0"/>
              </a:rPr>
              <a:t> and more.</a:t>
            </a:r>
          </a:p>
          <a:p>
            <a:pPr marL="0" indent="0">
              <a:lnSpc>
                <a:spcPct val="114000"/>
              </a:lnSpc>
              <a:spcBef>
                <a:spcPts val="600"/>
              </a:spcBef>
              <a:buClr>
                <a:srgbClr val="ED1B2E"/>
              </a:buClr>
              <a:buNone/>
            </a:pPr>
            <a:r>
              <a:rPr lang="en-US" sz="1800" b="1" dirty="0">
                <a:solidFill>
                  <a:srgbClr val="6D6E70"/>
                </a:solidFill>
                <a:latin typeface="Arial" panose="020B0604020202020204" pitchFamily="34" charset="0"/>
                <a:cs typeface="Arial" panose="020B0604020202020204" pitchFamily="34" charset="0"/>
              </a:rPr>
              <a:t>We can also work with your company’s existing platform.</a:t>
            </a:r>
          </a:p>
          <a:p>
            <a:pPr marL="235744" indent="-235744">
              <a:lnSpc>
                <a:spcPct val="114000"/>
              </a:lnSpc>
              <a:spcBef>
                <a:spcPts val="0"/>
              </a:spcBef>
              <a:buFont typeface="Arial" panose="020B0604020202020204" pitchFamily="34" charset="0"/>
              <a:buChar char="•"/>
            </a:pPr>
            <a:endParaRPr lang="en-US" sz="1800" dirty="0">
              <a:solidFill>
                <a:srgbClr val="808183"/>
              </a:solidFill>
              <a:latin typeface="Arial" panose="020B0604020202020204" pitchFamily="34" charset="0"/>
              <a:cs typeface="Arial" panose="020B0604020202020204" pitchFamily="34" charset="0"/>
            </a:endParaRPr>
          </a:p>
        </p:txBody>
      </p:sp>
      <p:pic>
        <p:nvPicPr>
          <p:cNvPr id="8" name="Picture Placeholder 7" descr="A group of people in red shirts&#10;&#10;Description automatically generated">
            <a:extLst>
              <a:ext uri="{FF2B5EF4-FFF2-40B4-BE49-F238E27FC236}">
                <a16:creationId xmlns:a16="http://schemas.microsoft.com/office/drawing/2014/main" id="{EC8CC184-C95E-E3A3-D874-10C428631E26}"/>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a:xfrm>
            <a:off x="5569527" y="0"/>
            <a:ext cx="4488874" cy="6400800"/>
          </a:xfrm>
        </p:spPr>
      </p:pic>
    </p:spTree>
    <p:extLst>
      <p:ext uri="{BB962C8B-B14F-4D97-AF65-F5344CB8AC3E}">
        <p14:creationId xmlns:p14="http://schemas.microsoft.com/office/powerpoint/2010/main" val="124275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51" y="346826"/>
            <a:ext cx="8427843" cy="762000"/>
          </a:xfrm>
        </p:spPr>
        <p:txBody>
          <a:bodyPr/>
          <a:lstStyle/>
          <a:p>
            <a:r>
              <a:rPr lang="en-US" sz="3400" b="1" dirty="0">
                <a:latin typeface="Arial" panose="020B0604020202020204" pitchFamily="34" charset="0"/>
                <a:cs typeface="Arial" panose="020B0604020202020204" pitchFamily="34" charset="0"/>
              </a:rPr>
              <a:t>Making Your Campaign a Success</a:t>
            </a:r>
          </a:p>
        </p:txBody>
      </p:sp>
      <p:sp>
        <p:nvSpPr>
          <p:cNvPr id="3" name="Rectangle 2">
            <a:extLst>
              <a:ext uri="{FF2B5EF4-FFF2-40B4-BE49-F238E27FC236}">
                <a16:creationId xmlns:a16="http://schemas.microsoft.com/office/drawing/2014/main" id="{7AF4267E-DA17-584A-BD4B-E71A6BF33F5F}"/>
              </a:ext>
            </a:extLst>
          </p:cNvPr>
          <p:cNvSpPr/>
          <p:nvPr/>
        </p:nvSpPr>
        <p:spPr>
          <a:xfrm>
            <a:off x="394176" y="1066466"/>
            <a:ext cx="8929597" cy="584775"/>
          </a:xfrm>
          <a:prstGeom prst="rect">
            <a:avLst/>
          </a:prstGeom>
        </p:spPr>
        <p:txBody>
          <a:bodyPr wrap="square">
            <a:spAutoFit/>
          </a:bodyPr>
          <a:lstStyle/>
          <a:p>
            <a:pPr>
              <a:spcBef>
                <a:spcPts val="600"/>
              </a:spcBef>
            </a:pPr>
            <a:r>
              <a:rPr lang="en-US" sz="1600" b="1" dirty="0">
                <a:solidFill>
                  <a:srgbClr val="6D6E70"/>
                </a:solidFill>
                <a:latin typeface="Arial" panose="020B0604020202020204" pitchFamily="34" charset="0"/>
                <a:cs typeface="Arial" panose="020B0604020202020204" pitchFamily="34" charset="0"/>
              </a:rPr>
              <a:t>Share your vision of a successful campaign with your Red Cross relationship manager. Together, we will develop a strategy to meet your revenue and impact goals. </a:t>
            </a:r>
          </a:p>
        </p:txBody>
      </p:sp>
      <p:sp>
        <p:nvSpPr>
          <p:cNvPr id="5" name="Rectangle 4">
            <a:extLst>
              <a:ext uri="{FF2B5EF4-FFF2-40B4-BE49-F238E27FC236}">
                <a16:creationId xmlns:a16="http://schemas.microsoft.com/office/drawing/2014/main" id="{2E0DCC18-B88C-BF4D-9DE9-5084FE7DB394}"/>
              </a:ext>
            </a:extLst>
          </p:cNvPr>
          <p:cNvSpPr/>
          <p:nvPr/>
        </p:nvSpPr>
        <p:spPr>
          <a:xfrm>
            <a:off x="4858975" y="4624591"/>
            <a:ext cx="1941653" cy="632481"/>
          </a:xfrm>
          <a:prstGeom prst="rect">
            <a:avLst/>
          </a:prstGeom>
        </p:spPr>
        <p:txBody>
          <a:bodyPr wrap="square">
            <a:spAutoFit/>
          </a:bodyPr>
          <a:lstStyle/>
          <a:p>
            <a:pPr>
              <a:lnSpc>
                <a:spcPct val="90000"/>
              </a:lnSpc>
              <a:spcBef>
                <a:spcPts val="600"/>
              </a:spcBef>
            </a:pPr>
            <a:r>
              <a:rPr lang="en-US" sz="1300" b="1" dirty="0">
                <a:solidFill>
                  <a:srgbClr val="6D6E70"/>
                </a:solidFill>
                <a:latin typeface="Arial" panose="020B0604020202020204" pitchFamily="34" charset="0"/>
                <a:cs typeface="Arial" panose="020B0604020202020204" pitchFamily="34" charset="0"/>
              </a:rPr>
              <a:t>Send a thank </a:t>
            </a:r>
            <a:r>
              <a:rPr lang="en-US" sz="1300" dirty="0">
                <a:solidFill>
                  <a:srgbClr val="6D6E70"/>
                </a:solidFill>
                <a:latin typeface="Arial" panose="020B0604020202020204" pitchFamily="34" charset="0"/>
                <a:cs typeface="Arial" panose="020B0604020202020204" pitchFamily="34" charset="0"/>
              </a:rPr>
              <a:t>you to employees at the end of the campaign.</a:t>
            </a:r>
          </a:p>
        </p:txBody>
      </p:sp>
      <p:sp>
        <p:nvSpPr>
          <p:cNvPr id="6" name="Rectangle 5">
            <a:extLst>
              <a:ext uri="{FF2B5EF4-FFF2-40B4-BE49-F238E27FC236}">
                <a16:creationId xmlns:a16="http://schemas.microsoft.com/office/drawing/2014/main" id="{BDB0EAD7-7A1C-D54A-AABF-D6CFA21CEFBB}"/>
              </a:ext>
            </a:extLst>
          </p:cNvPr>
          <p:cNvSpPr/>
          <p:nvPr/>
        </p:nvSpPr>
        <p:spPr>
          <a:xfrm>
            <a:off x="1291877" y="4624591"/>
            <a:ext cx="2546521" cy="992579"/>
          </a:xfrm>
          <a:prstGeom prst="rect">
            <a:avLst/>
          </a:prstGeom>
        </p:spPr>
        <p:txBody>
          <a:bodyPr wrap="square">
            <a:spAutoFit/>
          </a:bodyPr>
          <a:lstStyle/>
          <a:p>
            <a:pPr>
              <a:lnSpc>
                <a:spcPct val="90000"/>
              </a:lnSpc>
              <a:spcBef>
                <a:spcPts val="600"/>
              </a:spcBef>
            </a:pPr>
            <a:r>
              <a:rPr lang="en-US" sz="1300" b="1" dirty="0">
                <a:solidFill>
                  <a:srgbClr val="6D6E70"/>
                </a:solidFill>
                <a:latin typeface="Arial" panose="020B0604020202020204" pitchFamily="34" charset="0"/>
                <a:cs typeface="Arial" panose="020B0604020202020204" pitchFamily="34" charset="0"/>
              </a:rPr>
              <a:t>Schedule the Red Cross to present </a:t>
            </a:r>
            <a:r>
              <a:rPr lang="en-US" sz="1300" dirty="0">
                <a:solidFill>
                  <a:srgbClr val="6D6E70"/>
                </a:solidFill>
                <a:latin typeface="Arial" panose="020B0604020202020204" pitchFamily="34" charset="0"/>
                <a:cs typeface="Arial" panose="020B0604020202020204" pitchFamily="34" charset="0"/>
              </a:rPr>
              <a:t>during “lunch and learns” or preparedness meetings. We can attend virtually or in-person. </a:t>
            </a:r>
          </a:p>
        </p:txBody>
      </p:sp>
      <p:sp>
        <p:nvSpPr>
          <p:cNvPr id="8" name="Rectangle 7">
            <a:extLst>
              <a:ext uri="{FF2B5EF4-FFF2-40B4-BE49-F238E27FC236}">
                <a16:creationId xmlns:a16="http://schemas.microsoft.com/office/drawing/2014/main" id="{12DCF740-3867-8C44-822C-CB0BF328F3A6}"/>
              </a:ext>
            </a:extLst>
          </p:cNvPr>
          <p:cNvSpPr/>
          <p:nvPr/>
        </p:nvSpPr>
        <p:spPr>
          <a:xfrm>
            <a:off x="7864755" y="3337389"/>
            <a:ext cx="2116029" cy="812530"/>
          </a:xfrm>
          <a:prstGeom prst="rect">
            <a:avLst/>
          </a:prstGeom>
        </p:spPr>
        <p:txBody>
          <a:bodyPr wrap="square">
            <a:spAutoFit/>
          </a:bodyPr>
          <a:lstStyle/>
          <a:p>
            <a:pPr>
              <a:lnSpc>
                <a:spcPct val="90000"/>
              </a:lnSpc>
              <a:spcBef>
                <a:spcPts val="600"/>
              </a:spcBef>
            </a:pPr>
            <a:r>
              <a:rPr lang="en-US" sz="1300" b="1" dirty="0">
                <a:solidFill>
                  <a:srgbClr val="6D6E70"/>
                </a:solidFill>
                <a:latin typeface="Arial" panose="020B0604020202020204" pitchFamily="34" charset="0"/>
                <a:cs typeface="Arial" panose="020B0604020202020204" pitchFamily="34" charset="0"/>
              </a:rPr>
              <a:t>Share fundraising results </a:t>
            </a:r>
            <a:r>
              <a:rPr lang="en-US" sz="1300" dirty="0">
                <a:solidFill>
                  <a:srgbClr val="6D6E70"/>
                </a:solidFill>
                <a:latin typeface="Arial" panose="020B0604020202020204" pitchFamily="34" charset="0"/>
                <a:cs typeface="Arial" panose="020B0604020202020204" pitchFamily="34" charset="0"/>
              </a:rPr>
              <a:t>and impact </a:t>
            </a:r>
            <a:br>
              <a:rPr lang="en-US" sz="1300" dirty="0">
                <a:solidFill>
                  <a:srgbClr val="6D6E70"/>
                </a:solidFill>
                <a:latin typeface="Arial" panose="020B0604020202020204" pitchFamily="34" charset="0"/>
                <a:cs typeface="Arial" panose="020B0604020202020204" pitchFamily="34" charset="0"/>
              </a:rPr>
            </a:br>
            <a:r>
              <a:rPr lang="en-US" sz="1300" dirty="0">
                <a:solidFill>
                  <a:srgbClr val="6D6E70"/>
                </a:solidFill>
                <a:latin typeface="Arial" panose="020B0604020202020204" pitchFamily="34" charset="0"/>
                <a:cs typeface="Arial" panose="020B0604020202020204" pitchFamily="34" charset="0"/>
              </a:rPr>
              <a:t>stories with your workforce. </a:t>
            </a:r>
          </a:p>
        </p:txBody>
      </p:sp>
      <p:sp>
        <p:nvSpPr>
          <p:cNvPr id="9" name="Rectangle 8">
            <a:extLst>
              <a:ext uri="{FF2B5EF4-FFF2-40B4-BE49-F238E27FC236}">
                <a16:creationId xmlns:a16="http://schemas.microsoft.com/office/drawing/2014/main" id="{B07DAC4B-F788-0340-914F-7F5EDE19FF0E}"/>
              </a:ext>
            </a:extLst>
          </p:cNvPr>
          <p:cNvSpPr/>
          <p:nvPr/>
        </p:nvSpPr>
        <p:spPr>
          <a:xfrm>
            <a:off x="4858976" y="3337389"/>
            <a:ext cx="2057310" cy="992579"/>
          </a:xfrm>
          <a:prstGeom prst="rect">
            <a:avLst/>
          </a:prstGeom>
        </p:spPr>
        <p:txBody>
          <a:bodyPr wrap="square">
            <a:spAutoFit/>
          </a:bodyPr>
          <a:lstStyle/>
          <a:p>
            <a:pPr>
              <a:lnSpc>
                <a:spcPct val="90000"/>
              </a:lnSpc>
              <a:spcBef>
                <a:spcPts val="600"/>
              </a:spcBef>
            </a:pPr>
            <a:r>
              <a:rPr lang="en-US" sz="1300" b="1" dirty="0">
                <a:solidFill>
                  <a:srgbClr val="6D6E70"/>
                </a:solidFill>
                <a:latin typeface="Arial" panose="020B0604020202020204" pitchFamily="34" charset="0"/>
                <a:cs typeface="Arial" panose="020B0604020202020204" pitchFamily="34" charset="0"/>
              </a:rPr>
              <a:t>Use Red Cross tools </a:t>
            </a:r>
            <a:br>
              <a:rPr lang="en-US" sz="1300" b="1" dirty="0">
                <a:solidFill>
                  <a:srgbClr val="6D6E70"/>
                </a:solidFill>
                <a:latin typeface="Arial" panose="020B0604020202020204" pitchFamily="34" charset="0"/>
                <a:cs typeface="Arial" panose="020B0604020202020204" pitchFamily="34" charset="0"/>
              </a:rPr>
            </a:br>
            <a:r>
              <a:rPr lang="en-US" sz="1300" b="1" dirty="0">
                <a:solidFill>
                  <a:srgbClr val="6D6E70"/>
                </a:solidFill>
                <a:latin typeface="Arial" panose="020B0604020202020204" pitchFamily="34" charset="0"/>
                <a:cs typeface="Arial" panose="020B0604020202020204" pitchFamily="34" charset="0"/>
              </a:rPr>
              <a:t>and resources </a:t>
            </a:r>
            <a:r>
              <a:rPr lang="en-US" sz="1300" dirty="0">
                <a:solidFill>
                  <a:srgbClr val="6D6E70"/>
                </a:solidFill>
                <a:latin typeface="Arial" panose="020B0604020202020204" pitchFamily="34" charset="0"/>
                <a:cs typeface="Arial" panose="020B0604020202020204" pitchFamily="34" charset="0"/>
              </a:rPr>
              <a:t>to raise awareness of our partnership and your campaign. </a:t>
            </a:r>
          </a:p>
        </p:txBody>
      </p:sp>
      <p:sp>
        <p:nvSpPr>
          <p:cNvPr id="10" name="Rectangle 9">
            <a:extLst>
              <a:ext uri="{FF2B5EF4-FFF2-40B4-BE49-F238E27FC236}">
                <a16:creationId xmlns:a16="http://schemas.microsoft.com/office/drawing/2014/main" id="{B4A70B28-48F4-274E-B330-E908A4E83B5A}"/>
              </a:ext>
            </a:extLst>
          </p:cNvPr>
          <p:cNvSpPr/>
          <p:nvPr/>
        </p:nvSpPr>
        <p:spPr>
          <a:xfrm>
            <a:off x="1291877" y="3337389"/>
            <a:ext cx="2227070" cy="812530"/>
          </a:xfrm>
          <a:prstGeom prst="rect">
            <a:avLst/>
          </a:prstGeom>
        </p:spPr>
        <p:txBody>
          <a:bodyPr wrap="square">
            <a:spAutoFit/>
          </a:bodyPr>
          <a:lstStyle/>
          <a:p>
            <a:pPr>
              <a:lnSpc>
                <a:spcPct val="90000"/>
              </a:lnSpc>
              <a:spcBef>
                <a:spcPts val="600"/>
              </a:spcBef>
            </a:pPr>
            <a:r>
              <a:rPr lang="en-US" sz="1300" b="1" dirty="0">
                <a:solidFill>
                  <a:srgbClr val="6D6E70"/>
                </a:solidFill>
                <a:latin typeface="Arial" panose="020B0604020202020204" pitchFamily="34" charset="0"/>
                <a:cs typeface="Arial" panose="020B0604020202020204" pitchFamily="34" charset="0"/>
              </a:rPr>
              <a:t>Ask your company’s leadership </a:t>
            </a:r>
            <a:r>
              <a:rPr lang="en-US" sz="1300" dirty="0">
                <a:solidFill>
                  <a:srgbClr val="6D6E70"/>
                </a:solidFill>
                <a:latin typeface="Arial" panose="020B0604020202020204" pitchFamily="34" charset="0"/>
                <a:cs typeface="Arial" panose="020B0604020202020204" pitchFamily="34" charset="0"/>
              </a:rPr>
              <a:t>to set campaign priorities and send out communications.</a:t>
            </a:r>
          </a:p>
        </p:txBody>
      </p:sp>
      <p:sp>
        <p:nvSpPr>
          <p:cNvPr id="11" name="Rectangle 10">
            <a:extLst>
              <a:ext uri="{FF2B5EF4-FFF2-40B4-BE49-F238E27FC236}">
                <a16:creationId xmlns:a16="http://schemas.microsoft.com/office/drawing/2014/main" id="{BB156A8B-6C97-A74F-B668-EACFA1F4AAA1}"/>
              </a:ext>
            </a:extLst>
          </p:cNvPr>
          <p:cNvSpPr/>
          <p:nvPr/>
        </p:nvSpPr>
        <p:spPr>
          <a:xfrm>
            <a:off x="7864755" y="2165799"/>
            <a:ext cx="2019646" cy="812530"/>
          </a:xfrm>
          <a:prstGeom prst="rect">
            <a:avLst/>
          </a:prstGeom>
        </p:spPr>
        <p:txBody>
          <a:bodyPr wrap="square">
            <a:spAutoFit/>
          </a:bodyPr>
          <a:lstStyle/>
          <a:p>
            <a:pPr>
              <a:lnSpc>
                <a:spcPct val="90000"/>
              </a:lnSpc>
              <a:spcBef>
                <a:spcPts val="600"/>
              </a:spcBef>
            </a:pPr>
            <a:r>
              <a:rPr lang="en-US" sz="1300" b="1" dirty="0">
                <a:solidFill>
                  <a:srgbClr val="6D6E70"/>
                </a:solidFill>
                <a:latin typeface="Arial" panose="020B0604020202020204" pitchFamily="34" charset="0"/>
                <a:cs typeface="Arial" panose="020B0604020202020204" pitchFamily="34" charset="0"/>
              </a:rPr>
              <a:t>Recruit</a:t>
            </a:r>
            <a:r>
              <a:rPr lang="en-US" sz="1300" dirty="0">
                <a:solidFill>
                  <a:srgbClr val="6D6E70"/>
                </a:solidFill>
                <a:latin typeface="Arial" panose="020B0604020202020204" pitchFamily="34" charset="0"/>
                <a:cs typeface="Arial" panose="020B0604020202020204" pitchFamily="34" charset="0"/>
              </a:rPr>
              <a:t> </a:t>
            </a:r>
            <a:r>
              <a:rPr lang="en-US" sz="1300" b="1" dirty="0">
                <a:solidFill>
                  <a:srgbClr val="6D6E70"/>
                </a:solidFill>
                <a:latin typeface="Arial" panose="020B0604020202020204" pitchFamily="34" charset="0"/>
                <a:cs typeface="Arial" panose="020B0604020202020204" pitchFamily="34" charset="0"/>
              </a:rPr>
              <a:t>internal champions </a:t>
            </a:r>
            <a:r>
              <a:rPr lang="en-US" sz="1300" dirty="0">
                <a:solidFill>
                  <a:srgbClr val="6D6E70"/>
                </a:solidFill>
                <a:latin typeface="Arial" panose="020B0604020202020204" pitchFamily="34" charset="0"/>
                <a:cs typeface="Arial" panose="020B0604020202020204" pitchFamily="34" charset="0"/>
              </a:rPr>
              <a:t>to support your campaign and engage their networks. </a:t>
            </a:r>
          </a:p>
        </p:txBody>
      </p:sp>
      <p:sp>
        <p:nvSpPr>
          <p:cNvPr id="12" name="Rectangle 11">
            <a:extLst>
              <a:ext uri="{FF2B5EF4-FFF2-40B4-BE49-F238E27FC236}">
                <a16:creationId xmlns:a16="http://schemas.microsoft.com/office/drawing/2014/main" id="{EBBACD0F-4C1D-7546-9213-E478A46092EA}"/>
              </a:ext>
            </a:extLst>
          </p:cNvPr>
          <p:cNvSpPr/>
          <p:nvPr/>
        </p:nvSpPr>
        <p:spPr>
          <a:xfrm>
            <a:off x="4858975" y="2165799"/>
            <a:ext cx="2227071" cy="812530"/>
          </a:xfrm>
          <a:prstGeom prst="rect">
            <a:avLst/>
          </a:prstGeom>
        </p:spPr>
        <p:txBody>
          <a:bodyPr wrap="square">
            <a:spAutoFit/>
          </a:bodyPr>
          <a:lstStyle/>
          <a:p>
            <a:pPr>
              <a:lnSpc>
                <a:spcPct val="90000"/>
              </a:lnSpc>
              <a:spcBef>
                <a:spcPts val="600"/>
              </a:spcBef>
            </a:pPr>
            <a:r>
              <a:rPr lang="en-US" sz="1300" b="1" dirty="0">
                <a:solidFill>
                  <a:srgbClr val="6D6E70"/>
                </a:solidFill>
                <a:latin typeface="Arial" panose="020B0604020202020204" pitchFamily="34" charset="0"/>
                <a:cs typeface="Arial" panose="020B0604020202020204" pitchFamily="34" charset="0"/>
              </a:rPr>
              <a:t>Build a calendar</a:t>
            </a:r>
            <a:r>
              <a:rPr lang="en-US" sz="1300" dirty="0">
                <a:solidFill>
                  <a:srgbClr val="6D6E70"/>
                </a:solidFill>
                <a:latin typeface="Arial" panose="020B0604020202020204" pitchFamily="34" charset="0"/>
                <a:cs typeface="Arial" panose="020B0604020202020204" pitchFamily="34" charset="0"/>
              </a:rPr>
              <a:t> </a:t>
            </a:r>
            <a:br>
              <a:rPr lang="en-US" sz="1300" dirty="0">
                <a:solidFill>
                  <a:srgbClr val="6D6E70"/>
                </a:solidFill>
                <a:latin typeface="Arial" panose="020B0604020202020204" pitchFamily="34" charset="0"/>
                <a:cs typeface="Arial" panose="020B0604020202020204" pitchFamily="34" charset="0"/>
              </a:rPr>
            </a:br>
            <a:r>
              <a:rPr lang="en-US" sz="1300" dirty="0">
                <a:solidFill>
                  <a:srgbClr val="6D6E70"/>
                </a:solidFill>
                <a:latin typeface="Arial" panose="020B0604020202020204" pitchFamily="34" charset="0"/>
                <a:cs typeface="Arial" panose="020B0604020202020204" pitchFamily="34" charset="0"/>
              </a:rPr>
              <a:t>targeting important campaign dates and events.</a:t>
            </a:r>
          </a:p>
        </p:txBody>
      </p:sp>
      <p:sp>
        <p:nvSpPr>
          <p:cNvPr id="13" name="Rectangle 12">
            <a:extLst>
              <a:ext uri="{FF2B5EF4-FFF2-40B4-BE49-F238E27FC236}">
                <a16:creationId xmlns:a16="http://schemas.microsoft.com/office/drawing/2014/main" id="{42031BA9-246F-964F-BF00-81A5E4BDAF26}"/>
              </a:ext>
            </a:extLst>
          </p:cNvPr>
          <p:cNvSpPr/>
          <p:nvPr/>
        </p:nvSpPr>
        <p:spPr>
          <a:xfrm>
            <a:off x="1291877" y="2165799"/>
            <a:ext cx="2465273" cy="812530"/>
          </a:xfrm>
          <a:prstGeom prst="rect">
            <a:avLst/>
          </a:prstGeom>
        </p:spPr>
        <p:txBody>
          <a:bodyPr wrap="square">
            <a:spAutoFit/>
          </a:bodyPr>
          <a:lstStyle/>
          <a:p>
            <a:pPr>
              <a:lnSpc>
                <a:spcPct val="90000"/>
              </a:lnSpc>
              <a:spcBef>
                <a:spcPts val="600"/>
              </a:spcBef>
            </a:pPr>
            <a:r>
              <a:rPr lang="en-US" sz="1300" b="1" dirty="0">
                <a:solidFill>
                  <a:srgbClr val="6D6E70"/>
                </a:solidFill>
                <a:latin typeface="Arial" panose="020B0604020202020204" pitchFamily="34" charset="0"/>
                <a:cs typeface="Arial" panose="020B0604020202020204" pitchFamily="34" charset="0"/>
              </a:rPr>
              <a:t>Create a plan. </a:t>
            </a:r>
            <a:r>
              <a:rPr lang="en-US" sz="1300" dirty="0">
                <a:solidFill>
                  <a:srgbClr val="6D6E70"/>
                </a:solidFill>
                <a:latin typeface="Arial" panose="020B0604020202020204" pitchFamily="34" charset="0"/>
                <a:cs typeface="Arial" panose="020B0604020202020204" pitchFamily="34" charset="0"/>
              </a:rPr>
              <a:t>At the Red Cross, we LOVE preparedness and plans! How can we help you plan your campaign?</a:t>
            </a:r>
          </a:p>
        </p:txBody>
      </p:sp>
      <p:grpSp>
        <p:nvGrpSpPr>
          <p:cNvPr id="23" name="Group 22">
            <a:extLst>
              <a:ext uri="{FF2B5EF4-FFF2-40B4-BE49-F238E27FC236}">
                <a16:creationId xmlns:a16="http://schemas.microsoft.com/office/drawing/2014/main" id="{5DB65D4B-CF41-9241-B2FC-19C77765F088}"/>
              </a:ext>
            </a:extLst>
          </p:cNvPr>
          <p:cNvGrpSpPr/>
          <p:nvPr/>
        </p:nvGrpSpPr>
        <p:grpSpPr>
          <a:xfrm>
            <a:off x="4163499" y="2193412"/>
            <a:ext cx="662743" cy="662743"/>
            <a:chOff x="3688924" y="2457491"/>
            <a:chExt cx="662743" cy="662743"/>
          </a:xfrm>
        </p:grpSpPr>
        <p:sp>
          <p:nvSpPr>
            <p:cNvPr id="22" name="Oval 21">
              <a:extLst>
                <a:ext uri="{FF2B5EF4-FFF2-40B4-BE49-F238E27FC236}">
                  <a16:creationId xmlns:a16="http://schemas.microsoft.com/office/drawing/2014/main" id="{21BD06E1-27AA-E441-9399-0459D29A0E90}"/>
                </a:ext>
              </a:extLst>
            </p:cNvPr>
            <p:cNvSpPr/>
            <p:nvPr/>
          </p:nvSpPr>
          <p:spPr>
            <a:xfrm>
              <a:off x="3688924" y="2457491"/>
              <a:ext cx="662743" cy="66274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 picture containing drawing&#10;&#10;Description automatically generated">
              <a:extLst>
                <a:ext uri="{FF2B5EF4-FFF2-40B4-BE49-F238E27FC236}">
                  <a16:creationId xmlns:a16="http://schemas.microsoft.com/office/drawing/2014/main" id="{C1FB6F5D-89B5-B344-81F9-6CFEED670D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23725" y="2569528"/>
              <a:ext cx="416290" cy="415090"/>
            </a:xfrm>
            <a:prstGeom prst="rect">
              <a:avLst/>
            </a:prstGeom>
          </p:spPr>
        </p:pic>
      </p:grpSp>
      <p:grpSp>
        <p:nvGrpSpPr>
          <p:cNvPr id="20" name="Group 19">
            <a:extLst>
              <a:ext uri="{FF2B5EF4-FFF2-40B4-BE49-F238E27FC236}">
                <a16:creationId xmlns:a16="http://schemas.microsoft.com/office/drawing/2014/main" id="{8FFF7F90-A374-F34F-801A-903F01D7CD5A}"/>
              </a:ext>
            </a:extLst>
          </p:cNvPr>
          <p:cNvGrpSpPr/>
          <p:nvPr/>
        </p:nvGrpSpPr>
        <p:grpSpPr>
          <a:xfrm>
            <a:off x="4175074" y="3374029"/>
            <a:ext cx="662743" cy="662743"/>
            <a:chOff x="3700499" y="3742280"/>
            <a:chExt cx="662743" cy="662743"/>
          </a:xfrm>
        </p:grpSpPr>
        <p:sp>
          <p:nvSpPr>
            <p:cNvPr id="26" name="Oval 25">
              <a:extLst>
                <a:ext uri="{FF2B5EF4-FFF2-40B4-BE49-F238E27FC236}">
                  <a16:creationId xmlns:a16="http://schemas.microsoft.com/office/drawing/2014/main" id="{633A0B60-B4B9-5C4B-BEF1-AF1CD2CE29A3}"/>
                </a:ext>
              </a:extLst>
            </p:cNvPr>
            <p:cNvSpPr/>
            <p:nvPr/>
          </p:nvSpPr>
          <p:spPr>
            <a:xfrm>
              <a:off x="3700499" y="3742280"/>
              <a:ext cx="662743" cy="66274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A close up of a sign&#10;&#10;Description automatically generated">
              <a:extLst>
                <a:ext uri="{FF2B5EF4-FFF2-40B4-BE49-F238E27FC236}">
                  <a16:creationId xmlns:a16="http://schemas.microsoft.com/office/drawing/2014/main" id="{CA4CE897-6793-B24A-B2E7-A5317B3D49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20806" y="3824979"/>
              <a:ext cx="476619" cy="450140"/>
            </a:xfrm>
            <a:prstGeom prst="rect">
              <a:avLst/>
            </a:prstGeom>
          </p:spPr>
        </p:pic>
      </p:grpSp>
      <p:grpSp>
        <p:nvGrpSpPr>
          <p:cNvPr id="17" name="Group 16">
            <a:extLst>
              <a:ext uri="{FF2B5EF4-FFF2-40B4-BE49-F238E27FC236}">
                <a16:creationId xmlns:a16="http://schemas.microsoft.com/office/drawing/2014/main" id="{F5FE8C4D-5DBA-0641-AE65-193F76FB6E12}"/>
              </a:ext>
            </a:extLst>
          </p:cNvPr>
          <p:cNvGrpSpPr/>
          <p:nvPr/>
        </p:nvGrpSpPr>
        <p:grpSpPr>
          <a:xfrm>
            <a:off x="4066042" y="4635669"/>
            <a:ext cx="919169" cy="849802"/>
            <a:chOff x="3591467" y="4911323"/>
            <a:chExt cx="919169" cy="849802"/>
          </a:xfrm>
        </p:grpSpPr>
        <p:sp>
          <p:nvSpPr>
            <p:cNvPr id="29" name="Oval 28">
              <a:extLst>
                <a:ext uri="{FF2B5EF4-FFF2-40B4-BE49-F238E27FC236}">
                  <a16:creationId xmlns:a16="http://schemas.microsoft.com/office/drawing/2014/main" id="{B646F7D5-C8C7-F245-983A-E931F8F86477}"/>
                </a:ext>
              </a:extLst>
            </p:cNvPr>
            <p:cNvSpPr/>
            <p:nvPr/>
          </p:nvSpPr>
          <p:spPr>
            <a:xfrm>
              <a:off x="3700499" y="4911323"/>
              <a:ext cx="662743" cy="66274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DA5C512B-4190-7E4C-9AC6-72BB291F98BE}"/>
                </a:ext>
              </a:extLst>
            </p:cNvPr>
            <p:cNvPicPr>
              <a:picLocks noChangeAspect="1"/>
            </p:cNvPicPr>
            <p:nvPr/>
          </p:nvPicPr>
          <p:blipFill>
            <a:blip r:embed="rId5"/>
            <a:stretch>
              <a:fillRect/>
            </a:stretch>
          </p:blipFill>
          <p:spPr>
            <a:xfrm>
              <a:off x="3591467" y="4911766"/>
              <a:ext cx="919169" cy="849359"/>
            </a:xfrm>
            <a:prstGeom prst="rect">
              <a:avLst/>
            </a:prstGeom>
          </p:spPr>
        </p:pic>
      </p:grpSp>
      <p:grpSp>
        <p:nvGrpSpPr>
          <p:cNvPr id="24" name="Group 23">
            <a:extLst>
              <a:ext uri="{FF2B5EF4-FFF2-40B4-BE49-F238E27FC236}">
                <a16:creationId xmlns:a16="http://schemas.microsoft.com/office/drawing/2014/main" id="{4C8676F9-4A83-2346-9508-FF5C94CBFCA1}"/>
              </a:ext>
            </a:extLst>
          </p:cNvPr>
          <p:cNvGrpSpPr/>
          <p:nvPr/>
        </p:nvGrpSpPr>
        <p:grpSpPr>
          <a:xfrm>
            <a:off x="633216" y="2193412"/>
            <a:ext cx="662743" cy="662743"/>
            <a:chOff x="320691" y="2457491"/>
            <a:chExt cx="662743" cy="662743"/>
          </a:xfrm>
        </p:grpSpPr>
        <p:sp>
          <p:nvSpPr>
            <p:cNvPr id="21" name="Oval 20">
              <a:extLst>
                <a:ext uri="{FF2B5EF4-FFF2-40B4-BE49-F238E27FC236}">
                  <a16:creationId xmlns:a16="http://schemas.microsoft.com/office/drawing/2014/main" id="{702A2476-E9B9-B44D-A7EF-0F111FBBB281}"/>
                </a:ext>
              </a:extLst>
            </p:cNvPr>
            <p:cNvSpPr/>
            <p:nvPr/>
          </p:nvSpPr>
          <p:spPr>
            <a:xfrm>
              <a:off x="320691" y="2457491"/>
              <a:ext cx="662743" cy="66274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A close up of a sign&#10;&#10;Description automatically generated">
              <a:extLst>
                <a:ext uri="{FF2B5EF4-FFF2-40B4-BE49-F238E27FC236}">
                  <a16:creationId xmlns:a16="http://schemas.microsoft.com/office/drawing/2014/main" id="{7DE8AD7C-1479-BB45-ACE8-13B9D7F444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7651" y="2607003"/>
              <a:ext cx="415409" cy="388627"/>
            </a:xfrm>
            <a:prstGeom prst="rect">
              <a:avLst/>
            </a:prstGeom>
          </p:spPr>
        </p:pic>
      </p:grpSp>
      <p:grpSp>
        <p:nvGrpSpPr>
          <p:cNvPr id="27" name="Group 26">
            <a:extLst>
              <a:ext uri="{FF2B5EF4-FFF2-40B4-BE49-F238E27FC236}">
                <a16:creationId xmlns:a16="http://schemas.microsoft.com/office/drawing/2014/main" id="{EBA483AE-B4C6-3942-88E4-BB8F3CECCA17}"/>
              </a:ext>
            </a:extLst>
          </p:cNvPr>
          <p:cNvGrpSpPr/>
          <p:nvPr/>
        </p:nvGrpSpPr>
        <p:grpSpPr>
          <a:xfrm>
            <a:off x="633216" y="3374029"/>
            <a:ext cx="662743" cy="662743"/>
            <a:chOff x="320691" y="3742280"/>
            <a:chExt cx="662743" cy="662743"/>
          </a:xfrm>
        </p:grpSpPr>
        <p:sp>
          <p:nvSpPr>
            <p:cNvPr id="25" name="Oval 24">
              <a:extLst>
                <a:ext uri="{FF2B5EF4-FFF2-40B4-BE49-F238E27FC236}">
                  <a16:creationId xmlns:a16="http://schemas.microsoft.com/office/drawing/2014/main" id="{D2FE830D-11FB-7147-8C12-17E7CB72477E}"/>
                </a:ext>
              </a:extLst>
            </p:cNvPr>
            <p:cNvSpPr/>
            <p:nvPr/>
          </p:nvSpPr>
          <p:spPr>
            <a:xfrm>
              <a:off x="320691" y="3742280"/>
              <a:ext cx="662743" cy="66274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A close up of a logo&#10;&#10;Description automatically generated">
              <a:extLst>
                <a:ext uri="{FF2B5EF4-FFF2-40B4-BE49-F238E27FC236}">
                  <a16:creationId xmlns:a16="http://schemas.microsoft.com/office/drawing/2014/main" id="{70E64F3A-0B32-AD44-B325-29440030144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5817" y="3831590"/>
              <a:ext cx="432490" cy="497115"/>
            </a:xfrm>
            <a:prstGeom prst="rect">
              <a:avLst/>
            </a:prstGeom>
          </p:spPr>
        </p:pic>
      </p:grpSp>
      <p:grpSp>
        <p:nvGrpSpPr>
          <p:cNvPr id="28" name="Group 27">
            <a:extLst>
              <a:ext uri="{FF2B5EF4-FFF2-40B4-BE49-F238E27FC236}">
                <a16:creationId xmlns:a16="http://schemas.microsoft.com/office/drawing/2014/main" id="{E4E0DCB6-4CF2-3947-B810-97AD7D36AFBA}"/>
              </a:ext>
            </a:extLst>
          </p:cNvPr>
          <p:cNvGrpSpPr/>
          <p:nvPr/>
        </p:nvGrpSpPr>
        <p:grpSpPr>
          <a:xfrm>
            <a:off x="633216" y="4624095"/>
            <a:ext cx="662743" cy="662743"/>
            <a:chOff x="320691" y="4888174"/>
            <a:chExt cx="662743" cy="662743"/>
          </a:xfrm>
        </p:grpSpPr>
        <p:sp>
          <p:nvSpPr>
            <p:cNvPr id="30" name="Oval 29">
              <a:extLst>
                <a:ext uri="{FF2B5EF4-FFF2-40B4-BE49-F238E27FC236}">
                  <a16:creationId xmlns:a16="http://schemas.microsoft.com/office/drawing/2014/main" id="{1894FCA5-EC32-704C-98DA-6D278D177762}"/>
                </a:ext>
              </a:extLst>
            </p:cNvPr>
            <p:cNvSpPr/>
            <p:nvPr/>
          </p:nvSpPr>
          <p:spPr>
            <a:xfrm>
              <a:off x="320691" y="4888174"/>
              <a:ext cx="662743" cy="66274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descr="A picture containing clock, drawing&#10;&#10;Description automatically generated">
              <a:extLst>
                <a:ext uri="{FF2B5EF4-FFF2-40B4-BE49-F238E27FC236}">
                  <a16:creationId xmlns:a16="http://schemas.microsoft.com/office/drawing/2014/main" id="{8E411A5A-1444-B64E-8D15-06EE5A86FA6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2681" y="5084627"/>
              <a:ext cx="448264" cy="268959"/>
            </a:xfrm>
            <a:prstGeom prst="rect">
              <a:avLst/>
            </a:prstGeom>
          </p:spPr>
        </p:pic>
      </p:grpSp>
      <p:grpSp>
        <p:nvGrpSpPr>
          <p:cNvPr id="7" name="Group 6">
            <a:extLst>
              <a:ext uri="{FF2B5EF4-FFF2-40B4-BE49-F238E27FC236}">
                <a16:creationId xmlns:a16="http://schemas.microsoft.com/office/drawing/2014/main" id="{8A008626-60CD-154B-842A-7BF3D3F0D4B9}"/>
              </a:ext>
            </a:extLst>
          </p:cNvPr>
          <p:cNvGrpSpPr/>
          <p:nvPr/>
        </p:nvGrpSpPr>
        <p:grpSpPr>
          <a:xfrm>
            <a:off x="7184487" y="2193412"/>
            <a:ext cx="662743" cy="662743"/>
            <a:chOff x="6871962" y="2457491"/>
            <a:chExt cx="662743" cy="662743"/>
          </a:xfrm>
        </p:grpSpPr>
        <p:sp>
          <p:nvSpPr>
            <p:cNvPr id="16" name="Oval 15">
              <a:extLst>
                <a:ext uri="{FF2B5EF4-FFF2-40B4-BE49-F238E27FC236}">
                  <a16:creationId xmlns:a16="http://schemas.microsoft.com/office/drawing/2014/main" id="{1A18ECF1-B8E1-9540-9DFA-9629410B52FB}"/>
                </a:ext>
              </a:extLst>
            </p:cNvPr>
            <p:cNvSpPr/>
            <p:nvPr/>
          </p:nvSpPr>
          <p:spPr>
            <a:xfrm>
              <a:off x="6871962" y="2457491"/>
              <a:ext cx="662743" cy="66274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descr="A close up of a sign&#10;&#10;Description automatically generated">
              <a:extLst>
                <a:ext uri="{FF2B5EF4-FFF2-40B4-BE49-F238E27FC236}">
                  <a16:creationId xmlns:a16="http://schemas.microsoft.com/office/drawing/2014/main" id="{066D9F93-8347-1C4A-B4B0-57A51A4D325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56296" y="2618343"/>
              <a:ext cx="510478" cy="330310"/>
            </a:xfrm>
            <a:prstGeom prst="rect">
              <a:avLst/>
            </a:prstGeom>
          </p:spPr>
        </p:pic>
      </p:grpSp>
      <p:grpSp>
        <p:nvGrpSpPr>
          <p:cNvPr id="15" name="Group 14">
            <a:extLst>
              <a:ext uri="{FF2B5EF4-FFF2-40B4-BE49-F238E27FC236}">
                <a16:creationId xmlns:a16="http://schemas.microsoft.com/office/drawing/2014/main" id="{31128E66-B5BE-2048-96F8-D6CDE928AD25}"/>
              </a:ext>
            </a:extLst>
          </p:cNvPr>
          <p:cNvGrpSpPr/>
          <p:nvPr/>
        </p:nvGrpSpPr>
        <p:grpSpPr>
          <a:xfrm>
            <a:off x="7184487" y="3374029"/>
            <a:ext cx="662743" cy="678432"/>
            <a:chOff x="6871962" y="3684408"/>
            <a:chExt cx="662743" cy="662743"/>
          </a:xfrm>
        </p:grpSpPr>
        <p:sp>
          <p:nvSpPr>
            <p:cNvPr id="18" name="Oval 17">
              <a:extLst>
                <a:ext uri="{FF2B5EF4-FFF2-40B4-BE49-F238E27FC236}">
                  <a16:creationId xmlns:a16="http://schemas.microsoft.com/office/drawing/2014/main" id="{B9955000-AD6B-4449-95DA-77567BF8BAE6}"/>
                </a:ext>
              </a:extLst>
            </p:cNvPr>
            <p:cNvSpPr/>
            <p:nvPr/>
          </p:nvSpPr>
          <p:spPr>
            <a:xfrm>
              <a:off x="6871962" y="3684408"/>
              <a:ext cx="662743" cy="662743"/>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descr="A picture containing drawing&#10;&#10;Description automatically generated">
              <a:extLst>
                <a:ext uri="{FF2B5EF4-FFF2-40B4-BE49-F238E27FC236}">
                  <a16:creationId xmlns:a16="http://schemas.microsoft.com/office/drawing/2014/main" id="{4DEAB367-B0C4-7041-B3D8-FC75E89E20E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13756" y="3812933"/>
              <a:ext cx="179154" cy="474232"/>
            </a:xfrm>
            <a:prstGeom prst="rect">
              <a:avLst/>
            </a:prstGeom>
          </p:spPr>
        </p:pic>
      </p:grpSp>
      <p:cxnSp>
        <p:nvCxnSpPr>
          <p:cNvPr id="40" name="Straight Connector 39">
            <a:extLst>
              <a:ext uri="{FF2B5EF4-FFF2-40B4-BE49-F238E27FC236}">
                <a16:creationId xmlns:a16="http://schemas.microsoft.com/office/drawing/2014/main" id="{65ABE7FF-6A62-9B41-A37C-13E702CF85AA}"/>
              </a:ext>
            </a:extLst>
          </p:cNvPr>
          <p:cNvCxnSpPr>
            <a:cxnSpLocks/>
          </p:cNvCxnSpPr>
          <p:nvPr/>
        </p:nvCxnSpPr>
        <p:spPr>
          <a:xfrm>
            <a:off x="382651" y="2009373"/>
            <a:ext cx="9205274" cy="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0BB29CD7-34F1-6F4A-9828-1921DF72C105}"/>
              </a:ext>
            </a:extLst>
          </p:cNvPr>
          <p:cNvSpPr txBox="1"/>
          <p:nvPr/>
        </p:nvSpPr>
        <p:spPr>
          <a:xfrm>
            <a:off x="270063" y="2362246"/>
            <a:ext cx="415408" cy="369332"/>
          </a:xfrm>
          <a:prstGeom prst="rect">
            <a:avLst/>
          </a:prstGeom>
          <a:noFill/>
        </p:spPr>
        <p:txBody>
          <a:bodyPr wrap="square" rtlCol="0">
            <a:spAutoFit/>
          </a:bodyPr>
          <a:lstStyle/>
          <a:p>
            <a:r>
              <a:rPr lang="en-US" b="1" dirty="0">
                <a:solidFill>
                  <a:srgbClr val="6D6E70"/>
                </a:solidFill>
                <a:latin typeface="Arial" panose="020B0604020202020204" pitchFamily="34" charset="0"/>
                <a:cs typeface="Arial" panose="020B0604020202020204" pitchFamily="34" charset="0"/>
              </a:rPr>
              <a:t>1)</a:t>
            </a:r>
          </a:p>
        </p:txBody>
      </p:sp>
      <p:sp>
        <p:nvSpPr>
          <p:cNvPr id="47" name="TextBox 46">
            <a:extLst>
              <a:ext uri="{FF2B5EF4-FFF2-40B4-BE49-F238E27FC236}">
                <a16:creationId xmlns:a16="http://schemas.microsoft.com/office/drawing/2014/main" id="{4F03F155-64EF-9649-83A7-B3CB07CC4242}"/>
              </a:ext>
            </a:extLst>
          </p:cNvPr>
          <p:cNvSpPr txBox="1"/>
          <p:nvPr/>
        </p:nvSpPr>
        <p:spPr>
          <a:xfrm>
            <a:off x="3818292" y="2362246"/>
            <a:ext cx="416290" cy="369332"/>
          </a:xfrm>
          <a:prstGeom prst="rect">
            <a:avLst/>
          </a:prstGeom>
          <a:noFill/>
        </p:spPr>
        <p:txBody>
          <a:bodyPr wrap="square" rtlCol="0">
            <a:spAutoFit/>
          </a:bodyPr>
          <a:lstStyle/>
          <a:p>
            <a:r>
              <a:rPr lang="en-US" b="1" dirty="0">
                <a:solidFill>
                  <a:srgbClr val="6D6E70"/>
                </a:solidFill>
                <a:latin typeface="Arial" panose="020B0604020202020204" pitchFamily="34" charset="0"/>
                <a:cs typeface="Arial" panose="020B0604020202020204" pitchFamily="34" charset="0"/>
              </a:rPr>
              <a:t>2)</a:t>
            </a:r>
          </a:p>
        </p:txBody>
      </p:sp>
      <p:sp>
        <p:nvSpPr>
          <p:cNvPr id="48" name="TextBox 47">
            <a:extLst>
              <a:ext uri="{FF2B5EF4-FFF2-40B4-BE49-F238E27FC236}">
                <a16:creationId xmlns:a16="http://schemas.microsoft.com/office/drawing/2014/main" id="{0E2DA2CD-7C20-BF4F-90C7-47CAF25D62BB}"/>
              </a:ext>
            </a:extLst>
          </p:cNvPr>
          <p:cNvSpPr txBox="1"/>
          <p:nvPr/>
        </p:nvSpPr>
        <p:spPr>
          <a:xfrm>
            <a:off x="6853445" y="2362246"/>
            <a:ext cx="457487" cy="369332"/>
          </a:xfrm>
          <a:prstGeom prst="rect">
            <a:avLst/>
          </a:prstGeom>
          <a:noFill/>
        </p:spPr>
        <p:txBody>
          <a:bodyPr wrap="square" rtlCol="0">
            <a:spAutoFit/>
          </a:bodyPr>
          <a:lstStyle/>
          <a:p>
            <a:r>
              <a:rPr lang="en-US" b="1" dirty="0">
                <a:solidFill>
                  <a:srgbClr val="6D6E70"/>
                </a:solidFill>
                <a:latin typeface="Arial" panose="020B0604020202020204" pitchFamily="34" charset="0"/>
                <a:cs typeface="Arial" panose="020B0604020202020204" pitchFamily="34" charset="0"/>
              </a:rPr>
              <a:t>3)</a:t>
            </a:r>
          </a:p>
        </p:txBody>
      </p:sp>
      <p:sp>
        <p:nvSpPr>
          <p:cNvPr id="49" name="TextBox 48">
            <a:extLst>
              <a:ext uri="{FF2B5EF4-FFF2-40B4-BE49-F238E27FC236}">
                <a16:creationId xmlns:a16="http://schemas.microsoft.com/office/drawing/2014/main" id="{2A9AD4B0-21B6-DC49-A1C5-7A6CF1C72EDC}"/>
              </a:ext>
            </a:extLst>
          </p:cNvPr>
          <p:cNvSpPr txBox="1"/>
          <p:nvPr/>
        </p:nvSpPr>
        <p:spPr>
          <a:xfrm>
            <a:off x="270063" y="3554438"/>
            <a:ext cx="448264" cy="369332"/>
          </a:xfrm>
          <a:prstGeom prst="rect">
            <a:avLst/>
          </a:prstGeom>
          <a:noFill/>
        </p:spPr>
        <p:txBody>
          <a:bodyPr wrap="square" rtlCol="0">
            <a:spAutoFit/>
          </a:bodyPr>
          <a:lstStyle/>
          <a:p>
            <a:r>
              <a:rPr lang="en-US" b="1" dirty="0">
                <a:solidFill>
                  <a:srgbClr val="6D6E70"/>
                </a:solidFill>
                <a:latin typeface="Arial" panose="020B0604020202020204" pitchFamily="34" charset="0"/>
                <a:cs typeface="Arial" panose="020B0604020202020204" pitchFamily="34" charset="0"/>
              </a:rPr>
              <a:t>4)</a:t>
            </a:r>
          </a:p>
        </p:txBody>
      </p:sp>
      <p:sp>
        <p:nvSpPr>
          <p:cNvPr id="50" name="TextBox 49">
            <a:extLst>
              <a:ext uri="{FF2B5EF4-FFF2-40B4-BE49-F238E27FC236}">
                <a16:creationId xmlns:a16="http://schemas.microsoft.com/office/drawing/2014/main" id="{FBB09FD7-B270-8C4D-AF85-3C1277E9DFD8}"/>
              </a:ext>
            </a:extLst>
          </p:cNvPr>
          <p:cNvSpPr txBox="1"/>
          <p:nvPr/>
        </p:nvSpPr>
        <p:spPr>
          <a:xfrm>
            <a:off x="3818292" y="3554438"/>
            <a:ext cx="476618" cy="369332"/>
          </a:xfrm>
          <a:prstGeom prst="rect">
            <a:avLst/>
          </a:prstGeom>
          <a:noFill/>
        </p:spPr>
        <p:txBody>
          <a:bodyPr wrap="square" rtlCol="0">
            <a:spAutoFit/>
          </a:bodyPr>
          <a:lstStyle/>
          <a:p>
            <a:r>
              <a:rPr lang="en-US" b="1" dirty="0">
                <a:solidFill>
                  <a:srgbClr val="6D6E70"/>
                </a:solidFill>
                <a:latin typeface="Arial" panose="020B0604020202020204" pitchFamily="34" charset="0"/>
                <a:cs typeface="Arial" panose="020B0604020202020204" pitchFamily="34" charset="0"/>
              </a:rPr>
              <a:t>5)</a:t>
            </a:r>
          </a:p>
        </p:txBody>
      </p:sp>
      <p:sp>
        <p:nvSpPr>
          <p:cNvPr id="51" name="TextBox 50">
            <a:extLst>
              <a:ext uri="{FF2B5EF4-FFF2-40B4-BE49-F238E27FC236}">
                <a16:creationId xmlns:a16="http://schemas.microsoft.com/office/drawing/2014/main" id="{54CF0D9A-373B-2048-AC5A-21F5A0919E41}"/>
              </a:ext>
            </a:extLst>
          </p:cNvPr>
          <p:cNvSpPr txBox="1"/>
          <p:nvPr/>
        </p:nvSpPr>
        <p:spPr>
          <a:xfrm>
            <a:off x="6853445" y="3554438"/>
            <a:ext cx="436328" cy="369332"/>
          </a:xfrm>
          <a:prstGeom prst="rect">
            <a:avLst/>
          </a:prstGeom>
          <a:noFill/>
        </p:spPr>
        <p:txBody>
          <a:bodyPr wrap="square" rtlCol="0">
            <a:spAutoFit/>
          </a:bodyPr>
          <a:lstStyle/>
          <a:p>
            <a:r>
              <a:rPr lang="en-US" b="1" dirty="0">
                <a:solidFill>
                  <a:srgbClr val="6D6E70"/>
                </a:solidFill>
                <a:latin typeface="Arial" panose="020B0604020202020204" pitchFamily="34" charset="0"/>
                <a:cs typeface="Arial" panose="020B0604020202020204" pitchFamily="34" charset="0"/>
              </a:rPr>
              <a:t>6)</a:t>
            </a:r>
          </a:p>
        </p:txBody>
      </p:sp>
      <p:sp>
        <p:nvSpPr>
          <p:cNvPr id="52" name="TextBox 51">
            <a:extLst>
              <a:ext uri="{FF2B5EF4-FFF2-40B4-BE49-F238E27FC236}">
                <a16:creationId xmlns:a16="http://schemas.microsoft.com/office/drawing/2014/main" id="{C329F374-A0D3-C947-AEAB-DC633CBF7021}"/>
              </a:ext>
            </a:extLst>
          </p:cNvPr>
          <p:cNvSpPr txBox="1"/>
          <p:nvPr/>
        </p:nvSpPr>
        <p:spPr>
          <a:xfrm>
            <a:off x="270063" y="4804504"/>
            <a:ext cx="448264" cy="369332"/>
          </a:xfrm>
          <a:prstGeom prst="rect">
            <a:avLst/>
          </a:prstGeom>
          <a:noFill/>
        </p:spPr>
        <p:txBody>
          <a:bodyPr wrap="square" rtlCol="0">
            <a:spAutoFit/>
          </a:bodyPr>
          <a:lstStyle/>
          <a:p>
            <a:r>
              <a:rPr lang="en-US" b="1" dirty="0">
                <a:solidFill>
                  <a:srgbClr val="6D6E70"/>
                </a:solidFill>
                <a:latin typeface="Arial" panose="020B0604020202020204" pitchFamily="34" charset="0"/>
                <a:cs typeface="Arial" panose="020B0604020202020204" pitchFamily="34" charset="0"/>
              </a:rPr>
              <a:t>7)</a:t>
            </a:r>
          </a:p>
        </p:txBody>
      </p:sp>
      <p:sp>
        <p:nvSpPr>
          <p:cNvPr id="53" name="TextBox 52">
            <a:extLst>
              <a:ext uri="{FF2B5EF4-FFF2-40B4-BE49-F238E27FC236}">
                <a16:creationId xmlns:a16="http://schemas.microsoft.com/office/drawing/2014/main" id="{9B532C1B-D247-AE4C-AE5F-C5AACE6D3A0A}"/>
              </a:ext>
            </a:extLst>
          </p:cNvPr>
          <p:cNvSpPr txBox="1"/>
          <p:nvPr/>
        </p:nvSpPr>
        <p:spPr>
          <a:xfrm>
            <a:off x="3818292" y="4804504"/>
            <a:ext cx="476617" cy="369332"/>
          </a:xfrm>
          <a:prstGeom prst="rect">
            <a:avLst/>
          </a:prstGeom>
          <a:noFill/>
        </p:spPr>
        <p:txBody>
          <a:bodyPr wrap="square" rtlCol="0">
            <a:spAutoFit/>
          </a:bodyPr>
          <a:lstStyle/>
          <a:p>
            <a:r>
              <a:rPr lang="en-US" b="1" dirty="0">
                <a:solidFill>
                  <a:srgbClr val="6D6E70"/>
                </a:solidFill>
                <a:latin typeface="Arial" panose="020B0604020202020204" pitchFamily="34" charset="0"/>
                <a:cs typeface="Arial" panose="020B0604020202020204" pitchFamily="34" charset="0"/>
              </a:rPr>
              <a:t>8)</a:t>
            </a:r>
          </a:p>
        </p:txBody>
      </p:sp>
      <p:cxnSp>
        <p:nvCxnSpPr>
          <p:cNvPr id="61" name="Straight Connector 60">
            <a:extLst>
              <a:ext uri="{FF2B5EF4-FFF2-40B4-BE49-F238E27FC236}">
                <a16:creationId xmlns:a16="http://schemas.microsoft.com/office/drawing/2014/main" id="{ADDD1AA1-2149-844D-A450-996E8FDE7DEE}"/>
              </a:ext>
            </a:extLst>
          </p:cNvPr>
          <p:cNvCxnSpPr>
            <a:cxnSpLocks/>
          </p:cNvCxnSpPr>
          <p:nvPr/>
        </p:nvCxnSpPr>
        <p:spPr>
          <a:xfrm>
            <a:off x="382651" y="3152290"/>
            <a:ext cx="9205274" cy="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42ECBC2-D428-9643-A41B-5473FA88CBC7}"/>
              </a:ext>
            </a:extLst>
          </p:cNvPr>
          <p:cNvCxnSpPr>
            <a:cxnSpLocks/>
          </p:cNvCxnSpPr>
          <p:nvPr/>
        </p:nvCxnSpPr>
        <p:spPr>
          <a:xfrm>
            <a:off x="382651" y="4428482"/>
            <a:ext cx="9205274" cy="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33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29" y="406401"/>
            <a:ext cx="8384300" cy="762000"/>
          </a:xfrm>
        </p:spPr>
        <p:txBody>
          <a:bodyPr/>
          <a:lstStyle/>
          <a:p>
            <a:r>
              <a:rPr lang="en-US" sz="3400" b="1" dirty="0">
                <a:latin typeface="Arial" panose="020B0604020202020204" pitchFamily="34" charset="0"/>
                <a:cs typeface="Arial" panose="020B0604020202020204" pitchFamily="34" charset="0"/>
              </a:rPr>
              <a:t>Engaging Employees</a:t>
            </a:r>
          </a:p>
        </p:txBody>
      </p:sp>
      <p:sp>
        <p:nvSpPr>
          <p:cNvPr id="7" name="Text Placeholder 6">
            <a:extLst>
              <a:ext uri="{FF2B5EF4-FFF2-40B4-BE49-F238E27FC236}">
                <a16:creationId xmlns:a16="http://schemas.microsoft.com/office/drawing/2014/main" id="{C9CD012C-515A-8149-818A-4FCBD62E60E4}"/>
              </a:ext>
            </a:extLst>
          </p:cNvPr>
          <p:cNvSpPr>
            <a:spLocks noGrp="1"/>
          </p:cNvSpPr>
          <p:nvPr>
            <p:ph sz="quarter" idx="14"/>
          </p:nvPr>
        </p:nvSpPr>
        <p:spPr>
          <a:xfrm>
            <a:off x="2683998" y="2153381"/>
            <a:ext cx="6478109" cy="3841018"/>
          </a:xfrm>
        </p:spPr>
        <p:txBody>
          <a:bodyPr vert="horz" lIns="91440" tIns="45720" rIns="91440" bIns="45720" numCol="1" spcCol="274320" rtlCol="0" anchor="t">
            <a:normAutofit/>
          </a:bodyPr>
          <a:lstStyle/>
          <a:p>
            <a:pPr marL="365760" indent="-365760">
              <a:spcBef>
                <a:spcPts val="800"/>
              </a:spcBef>
            </a:pPr>
            <a:r>
              <a:rPr lang="en-US" sz="1700" b="1" dirty="0">
                <a:solidFill>
                  <a:srgbClr val="ED1B2E"/>
                </a:solidFill>
                <a:latin typeface="Arial"/>
                <a:cs typeface="Arial"/>
              </a:rPr>
              <a:t>Raffle off lunch </a:t>
            </a:r>
            <a:r>
              <a:rPr lang="en-US" sz="1700" dirty="0">
                <a:solidFill>
                  <a:srgbClr val="6D6E70"/>
                </a:solidFill>
                <a:latin typeface="Arial"/>
                <a:cs typeface="Arial"/>
              </a:rPr>
              <a:t>with executives and allow leadership to connect with employees over a lunch of their choosing. (Lunch can be in-person or virtual.)  </a:t>
            </a:r>
            <a:endParaRPr lang="en-US" sz="1700" dirty="0">
              <a:solidFill>
                <a:srgbClr val="6D6E70"/>
              </a:solidFill>
              <a:latin typeface="Arial" panose="020B0604020202020204" pitchFamily="34" charset="0"/>
              <a:cs typeface="Arial" panose="020B0604020202020204" pitchFamily="34" charset="0"/>
            </a:endParaRPr>
          </a:p>
          <a:p>
            <a:pPr marL="365760" indent="-365760">
              <a:spcBef>
                <a:spcPts val="1200"/>
              </a:spcBef>
            </a:pPr>
            <a:r>
              <a:rPr lang="en-US" sz="1700" b="1" dirty="0">
                <a:solidFill>
                  <a:srgbClr val="ED1B2E"/>
                </a:solidFill>
                <a:latin typeface="Arial"/>
                <a:cs typeface="Arial"/>
              </a:rPr>
              <a:t>Create a leadership challenge with prizes. </a:t>
            </a:r>
            <a:r>
              <a:rPr lang="en-US" sz="1700" dirty="0">
                <a:solidFill>
                  <a:srgbClr val="6D6E70"/>
                </a:solidFill>
                <a:latin typeface="Arial"/>
                <a:cs typeface="Arial"/>
              </a:rPr>
              <a:t>When a team reaches its fundraising goal, everyone is treated to a special snack, receives a bonus day of PTO or gets a casual dress day in the office. </a:t>
            </a:r>
          </a:p>
          <a:p>
            <a:pPr marL="365760" indent="-365760">
              <a:spcBef>
                <a:spcPts val="1200"/>
              </a:spcBef>
            </a:pPr>
            <a:r>
              <a:rPr lang="en-US" sz="1700" b="1" dirty="0">
                <a:solidFill>
                  <a:srgbClr val="ED1B2E"/>
                </a:solidFill>
                <a:latin typeface="Arial"/>
                <a:cs typeface="Arial"/>
              </a:rPr>
              <a:t>Create donation goals </a:t>
            </a:r>
            <a:r>
              <a:rPr lang="en-US" sz="1700" dirty="0">
                <a:solidFill>
                  <a:srgbClr val="6D6E70"/>
                </a:solidFill>
                <a:latin typeface="Arial"/>
                <a:cs typeface="Arial"/>
              </a:rPr>
              <a:t>to unite campaign volunteers, leaders and employee participants.  </a:t>
            </a:r>
            <a:endParaRPr lang="en-US" sz="1700" dirty="0">
              <a:solidFill>
                <a:srgbClr val="6D6E70"/>
              </a:solidFill>
              <a:latin typeface="Arial" panose="020B0604020202020204" pitchFamily="34" charset="0"/>
              <a:cs typeface="Arial" panose="020B0604020202020204" pitchFamily="34" charset="0"/>
            </a:endParaRPr>
          </a:p>
          <a:p>
            <a:pPr marL="365760" indent="-365760">
              <a:spcBef>
                <a:spcPts val="1200"/>
              </a:spcBef>
            </a:pPr>
            <a:r>
              <a:rPr lang="en-US" sz="1700" b="1" dirty="0">
                <a:solidFill>
                  <a:srgbClr val="ED1B2E"/>
                </a:solidFill>
                <a:latin typeface="Arial"/>
                <a:cs typeface="Arial"/>
              </a:rPr>
              <a:t>Double the impact </a:t>
            </a:r>
            <a:r>
              <a:rPr lang="en-US" sz="1700" dirty="0">
                <a:solidFill>
                  <a:srgbClr val="6D6E70"/>
                </a:solidFill>
                <a:latin typeface="Arial"/>
                <a:cs typeface="Arial"/>
              </a:rPr>
              <a:t>of employee donations by offering a company match.</a:t>
            </a:r>
          </a:p>
          <a:p>
            <a:pPr marL="365760" indent="-365760">
              <a:spcBef>
                <a:spcPts val="1200"/>
              </a:spcBef>
            </a:pPr>
            <a:r>
              <a:rPr lang="en-US" sz="1700" b="1" dirty="0">
                <a:solidFill>
                  <a:srgbClr val="ED1B2E"/>
                </a:solidFill>
                <a:latin typeface="Arial" panose="020B0604020202020204" pitchFamily="34" charset="0"/>
                <a:cs typeface="Arial" panose="020B0604020202020204" pitchFamily="34" charset="0"/>
              </a:rPr>
              <a:t>Show the impact </a:t>
            </a:r>
            <a:r>
              <a:rPr lang="en-US" sz="1700" dirty="0">
                <a:solidFill>
                  <a:srgbClr val="6D6E70"/>
                </a:solidFill>
                <a:latin typeface="Arial" panose="020B0604020202020204" pitchFamily="34" charset="0"/>
                <a:cs typeface="Arial" panose="020B0604020202020204" pitchFamily="34" charset="0"/>
              </a:rPr>
              <a:t>of employees’ donations with Red Cross template resources.</a:t>
            </a:r>
          </a:p>
        </p:txBody>
      </p:sp>
      <p:sp>
        <p:nvSpPr>
          <p:cNvPr id="9" name="Oval 8">
            <a:extLst>
              <a:ext uri="{FF2B5EF4-FFF2-40B4-BE49-F238E27FC236}">
                <a16:creationId xmlns:a16="http://schemas.microsoft.com/office/drawing/2014/main" id="{D1C9B84D-62BE-174A-87B7-9E2CDF1AE9AD}"/>
              </a:ext>
            </a:extLst>
          </p:cNvPr>
          <p:cNvSpPr/>
          <p:nvPr/>
        </p:nvSpPr>
        <p:spPr>
          <a:xfrm>
            <a:off x="421829" y="2758287"/>
            <a:ext cx="1986662" cy="1984248"/>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D618003-2123-FE02-8F61-E4CF980892DE}"/>
              </a:ext>
            </a:extLst>
          </p:cNvPr>
          <p:cNvSpPr txBox="1"/>
          <p:nvPr/>
        </p:nvSpPr>
        <p:spPr>
          <a:xfrm>
            <a:off x="421829" y="1231853"/>
            <a:ext cx="8708919" cy="707886"/>
          </a:xfrm>
          <a:prstGeom prst="rect">
            <a:avLst/>
          </a:prstGeom>
          <a:noFill/>
        </p:spPr>
        <p:txBody>
          <a:bodyPr wrap="square" rtlCol="0">
            <a:spAutoFit/>
          </a:bodyPr>
          <a:lstStyle/>
          <a:p>
            <a:r>
              <a:rPr lang="en-US" sz="2000" b="1" dirty="0">
                <a:solidFill>
                  <a:srgbClr val="6D6E70"/>
                </a:solidFill>
                <a:latin typeface="Arial" panose="020B0604020202020204" pitchFamily="34" charset="0"/>
                <a:cs typeface="Arial" panose="020B0604020202020204" pitchFamily="34" charset="0"/>
              </a:rPr>
              <a:t>Encourage participation in workplace giving with fun activities that engage employees at all levels of your organization. </a:t>
            </a:r>
            <a:endParaRPr lang="en-US" sz="2000" dirty="0"/>
          </a:p>
        </p:txBody>
      </p:sp>
      <p:pic>
        <p:nvPicPr>
          <p:cNvPr id="6" name="Picture 5" descr="A grey icon with a person pointing at a black board&#10;&#10;Description automatically generated">
            <a:extLst>
              <a:ext uri="{FF2B5EF4-FFF2-40B4-BE49-F238E27FC236}">
                <a16:creationId xmlns:a16="http://schemas.microsoft.com/office/drawing/2014/main" id="{E6FBE368-0D07-E943-952C-12F76CA6C83B}"/>
              </a:ext>
            </a:extLst>
          </p:cNvPr>
          <p:cNvPicPr>
            <a:picLocks noChangeAspect="1"/>
          </p:cNvPicPr>
          <p:nvPr/>
        </p:nvPicPr>
        <p:blipFill>
          <a:blip r:embed="rId2"/>
          <a:stretch>
            <a:fillRect/>
          </a:stretch>
        </p:blipFill>
        <p:spPr>
          <a:xfrm>
            <a:off x="633350" y="2964761"/>
            <a:ext cx="1570727" cy="1571625"/>
          </a:xfrm>
          <a:prstGeom prst="rect">
            <a:avLst/>
          </a:prstGeom>
        </p:spPr>
      </p:pic>
    </p:spTree>
    <p:extLst>
      <p:ext uri="{BB962C8B-B14F-4D97-AF65-F5344CB8AC3E}">
        <p14:creationId xmlns:p14="http://schemas.microsoft.com/office/powerpoint/2010/main" val="370374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dirty="0"/>
              <a:t>Tools for Your </a:t>
            </a:r>
            <a:br>
              <a:rPr lang="en-US" sz="3600" dirty="0"/>
            </a:br>
            <a:r>
              <a:rPr lang="en-US" sz="3600" dirty="0"/>
              <a:t>Workplace Giving Campaign</a:t>
            </a:r>
            <a:br>
              <a:rPr lang="en-US" sz="3600" dirty="0"/>
            </a:br>
            <a:endParaRPr lang="en-US" sz="3600" dirty="0"/>
          </a:p>
        </p:txBody>
      </p:sp>
    </p:spTree>
    <p:extLst>
      <p:ext uri="{BB962C8B-B14F-4D97-AF65-F5344CB8AC3E}">
        <p14:creationId xmlns:p14="http://schemas.microsoft.com/office/powerpoint/2010/main" val="912176903"/>
      </p:ext>
    </p:extLst>
  </p:cSld>
  <p:clrMapOvr>
    <a:masterClrMapping/>
  </p:clrMapOvr>
</p:sld>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c07c56-c1fb-4b50-afce-1dac0c9a409e">
      <Terms xmlns="http://schemas.microsoft.com/office/infopath/2007/PartnerControls"/>
    </lcf76f155ced4ddcb4097134ff3c332f>
    <TaxCatchAll xmlns="467aea9a-aa26-4753-9dfa-28c7e491a9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C9823EC43F414581A37E3CA297709B" ma:contentTypeVersion="15" ma:contentTypeDescription="Create a new document." ma:contentTypeScope="" ma:versionID="e260eaaf8fe1bd2060a40ccde3df3b88">
  <xsd:schema xmlns:xsd="http://www.w3.org/2001/XMLSchema" xmlns:xs="http://www.w3.org/2001/XMLSchema" xmlns:p="http://schemas.microsoft.com/office/2006/metadata/properties" xmlns:ns2="40c07c56-c1fb-4b50-afce-1dac0c9a409e" xmlns:ns3="467aea9a-aa26-4753-9dfa-28c7e491a979" targetNamespace="http://schemas.microsoft.com/office/2006/metadata/properties" ma:root="true" ma:fieldsID="f922e284cf087406ad93e48a9bd82d58" ns2:_="" ns3:_="">
    <xsd:import namespace="40c07c56-c1fb-4b50-afce-1dac0c9a409e"/>
    <xsd:import namespace="467aea9a-aa26-4753-9dfa-28c7e491a9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07c56-c1fb-4b50-afce-1dac0c9a4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7aea9a-aa26-4753-9dfa-28c7e491a9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ca9b54-1d04-4fe1-8bda-0578a646bbe1}" ma:internalName="TaxCatchAll" ma:showField="CatchAllData" ma:web="467aea9a-aa26-4753-9dfa-28c7e491a9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CB2A4-5E58-42FB-B787-DB493392B713}">
  <ds:schemaRefs>
    <ds:schemaRef ds:uri="http://schemas.microsoft.com/office/infopath/2007/PartnerControls"/>
    <ds:schemaRef ds:uri="http://schemas.microsoft.com/office/2006/documentManagement/types"/>
    <ds:schemaRef ds:uri="467aea9a-aa26-4753-9dfa-28c7e491a979"/>
    <ds:schemaRef ds:uri="http://purl.org/dc/elements/1.1/"/>
    <ds:schemaRef ds:uri="http://schemas.microsoft.com/office/2006/metadata/properties"/>
    <ds:schemaRef ds:uri="http://www.w3.org/XML/1998/namespace"/>
    <ds:schemaRef ds:uri="http://purl.org/dc/dcmitype/"/>
    <ds:schemaRef ds:uri="http://schemas.openxmlformats.org/package/2006/metadata/core-properties"/>
    <ds:schemaRef ds:uri="40c07c56-c1fb-4b50-afce-1dac0c9a409e"/>
    <ds:schemaRef ds:uri="http://purl.org/dc/terms/"/>
  </ds:schemaRefs>
</ds:datastoreItem>
</file>

<file path=customXml/itemProps2.xml><?xml version="1.0" encoding="utf-8"?>
<ds:datastoreItem xmlns:ds="http://schemas.openxmlformats.org/officeDocument/2006/customXml" ds:itemID="{9BB6F3C0-78CA-4662-A7E2-F43A032752AE}">
  <ds:schemaRefs>
    <ds:schemaRef ds:uri="40c07c56-c1fb-4b50-afce-1dac0c9a409e"/>
    <ds:schemaRef ds:uri="467aea9a-aa26-4753-9dfa-28c7e491a9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1DF4D5-6A24-4091-B1A9-52064BE4E3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1390</TotalTime>
  <Words>1517</Words>
  <Application>Microsoft Office PowerPoint</Application>
  <PresentationFormat>Custom</PresentationFormat>
  <Paragraphs>132</Paragraphs>
  <Slides>18</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Georgia</vt:lpstr>
      <vt:lpstr>Office Theme</vt:lpstr>
      <vt:lpstr>Office Theme</vt:lpstr>
      <vt:lpstr>1_Office Theme</vt:lpstr>
      <vt:lpstr>PowerPoint Presentation</vt:lpstr>
      <vt:lpstr>Table of Contents </vt:lpstr>
      <vt:lpstr>PowerPoint Presentation</vt:lpstr>
      <vt:lpstr>Every day, we alleviate suffering for thousands of people:</vt:lpstr>
      <vt:lpstr>American Red Cross  is the nation’s  best-known nonprofit.</vt:lpstr>
      <vt:lpstr>We Make Workplace Giving Easy</vt:lpstr>
      <vt:lpstr>Making Your Campaign a Success</vt:lpstr>
      <vt:lpstr>Engaging Employees</vt:lpstr>
      <vt:lpstr>Tools for Your  Workplace Giving Campaign </vt:lpstr>
      <vt:lpstr>Donation Microsites</vt:lpstr>
      <vt:lpstr>Campaign Tools</vt:lpstr>
      <vt:lpstr>Beyond Employee  Donations</vt:lpstr>
      <vt:lpstr>Communications Templates</vt:lpstr>
      <vt:lpstr>Email Template: Promote Your Workplace Giving Campaign to Employees</vt:lpstr>
      <vt:lpstr>Email Template: Thank You to Employees</vt:lpstr>
      <vt:lpstr>Social Media Templates</vt:lpstr>
      <vt:lpstr> Brief Descriptions for Campaign Communications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Allison R.</dc:creator>
  <cp:lastModifiedBy>O'Brian, Lauren</cp:lastModifiedBy>
  <cp:revision>137</cp:revision>
  <dcterms:created xsi:type="dcterms:W3CDTF">2021-06-10T02:51:28Z</dcterms:created>
  <dcterms:modified xsi:type="dcterms:W3CDTF">2025-09-22T15:51:23Z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0x0101008FC9823EC43F414581A37E3CA297709B</vt:lpwstr>
  </property>
  <property fmtid="{D5CDD505-2E9C-101B-9397-08002B2CF9AE}" pid="3" name="_dlc_DocIdItemGuid">
    <vt:lpwstr>8a6cac73-e07d-4f5c-8640-695eb3d2442c</vt:lpwstr>
  </property>
</Properties>
</file>