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4"/>
  </p:notesMasterIdLst>
  <p:sldIdLst>
    <p:sldId id="842" r:id="rId6"/>
    <p:sldId id="824" r:id="rId7"/>
    <p:sldId id="836" r:id="rId8"/>
    <p:sldId id="865" r:id="rId9"/>
    <p:sldId id="821" r:id="rId10"/>
    <p:sldId id="826" r:id="rId11"/>
    <p:sldId id="845" r:id="rId12"/>
    <p:sldId id="848" r:id="rId13"/>
    <p:sldId id="861" r:id="rId14"/>
    <p:sldId id="850" r:id="rId15"/>
    <p:sldId id="780" r:id="rId16"/>
    <p:sldId id="853" r:id="rId17"/>
    <p:sldId id="855" r:id="rId18"/>
    <p:sldId id="864" r:id="rId19"/>
    <p:sldId id="859" r:id="rId20"/>
    <p:sldId id="863" r:id="rId21"/>
    <p:sldId id="858" r:id="rId22"/>
    <p:sldId id="841" r:id="rId23"/>
  </p:sldIdLst>
  <p:sldSz cx="100584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ighland, Lena" initials="HL" lastIdx="3" clrIdx="6">
    <p:extLst>
      <p:ext uri="{19B8F6BF-5375-455C-9EA6-DF929625EA0E}">
        <p15:presenceInfo xmlns:p15="http://schemas.microsoft.com/office/powerpoint/2012/main" userId="S::lena.highland@redcross.org::b5a989b0-6f9c-40ab-ab32-b91f77cc030c" providerId="AD"/>
      </p:ext>
    </p:extLst>
  </p:cmAuthor>
  <p:cmAuthor id="1" name="Ferguson, Mark L." initials="FML" lastIdx="84" clrIdx="0">
    <p:extLst>
      <p:ext uri="{19B8F6BF-5375-455C-9EA6-DF929625EA0E}">
        <p15:presenceInfo xmlns:p15="http://schemas.microsoft.com/office/powerpoint/2012/main" userId="S::mark.ferguson@redcross.org::6d025f89-8b83-4b56-b860-0b2f4db0f5ac" providerId="AD"/>
      </p:ext>
    </p:extLst>
  </p:cmAuthor>
  <p:cmAuthor id="8" name="Lepof, Amanda" initials="LA" lastIdx="3" clrIdx="7">
    <p:extLst>
      <p:ext uri="{19B8F6BF-5375-455C-9EA6-DF929625EA0E}">
        <p15:presenceInfo xmlns:p15="http://schemas.microsoft.com/office/powerpoint/2012/main" userId="S::Amanda.Lepof@redcross.org::63b022e2-b478-4c9b-9dbb-fe829dae5fb8" providerId="AD"/>
      </p:ext>
    </p:extLst>
  </p:cmAuthor>
  <p:cmAuthor id="2" name="Danaceau, Jessica" initials="DJ" lastIdx="72" clrIdx="1">
    <p:extLst>
      <p:ext uri="{19B8F6BF-5375-455C-9EA6-DF929625EA0E}">
        <p15:presenceInfo xmlns:p15="http://schemas.microsoft.com/office/powerpoint/2012/main" userId="S::Jessica.Danaceau@redcross.org::3ff65d48-838a-42df-94bb-165ab8ba4a2e" providerId="AD"/>
      </p:ext>
    </p:extLst>
  </p:cmAuthor>
  <p:cmAuthor id="9" name="Schulze, Rachel" initials="SR" lastIdx="11" clrIdx="8">
    <p:extLst>
      <p:ext uri="{19B8F6BF-5375-455C-9EA6-DF929625EA0E}">
        <p15:presenceInfo xmlns:p15="http://schemas.microsoft.com/office/powerpoint/2012/main" userId="S::rachel.schulze@redcross.org::e5379fe1-2a29-45fb-a56e-88027be1986f" providerId="AD"/>
      </p:ext>
    </p:extLst>
  </p:cmAuthor>
  <p:cmAuthor id="3" name="Brown, Anne" initials="BA" lastIdx="16" clrIdx="2">
    <p:extLst>
      <p:ext uri="{19B8F6BF-5375-455C-9EA6-DF929625EA0E}">
        <p15:presenceInfo xmlns:p15="http://schemas.microsoft.com/office/powerpoint/2012/main" userId="S::anne.brown@redcross.org::6648a100-430f-4e89-a29f-356c52c69f0b" providerId="AD"/>
      </p:ext>
    </p:extLst>
  </p:cmAuthor>
  <p:cmAuthor id="4" name="Householder-Glenn, Lynn A." initials="HA" lastIdx="6" clrIdx="3">
    <p:extLst>
      <p:ext uri="{19B8F6BF-5375-455C-9EA6-DF929625EA0E}">
        <p15:presenceInfo xmlns:p15="http://schemas.microsoft.com/office/powerpoint/2012/main" userId="S::lynn.householder-glenn@redcross.org::a56a91b1-31e4-44a1-aaea-5f504a46255b" providerId="AD"/>
      </p:ext>
    </p:extLst>
  </p:cmAuthor>
  <p:cmAuthor id="5" name="Poole, Adriana" initials="PA" lastIdx="10" clrIdx="4">
    <p:extLst>
      <p:ext uri="{19B8F6BF-5375-455C-9EA6-DF929625EA0E}">
        <p15:presenceInfo xmlns:p15="http://schemas.microsoft.com/office/powerpoint/2012/main" userId="S::adriana.poole@redcross.org::bde6ed49-d324-4c49-a091-94440083c491" providerId="AD"/>
      </p:ext>
    </p:extLst>
  </p:cmAuthor>
  <p:cmAuthor id="6" name="Saldivar, Natalie" initials="SN" lastIdx="19" clrIdx="5">
    <p:extLst>
      <p:ext uri="{19B8F6BF-5375-455C-9EA6-DF929625EA0E}">
        <p15:presenceInfo xmlns:p15="http://schemas.microsoft.com/office/powerpoint/2012/main" userId="S::natalie.saldivar@redcross.org::4e2f6ffb-d0f4-4bdc-b3ea-b69b85d4ca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6D6E70"/>
    <a:srgbClr val="00FF00"/>
    <a:srgbClr val="ED1B2E"/>
    <a:srgbClr val="4784B5"/>
    <a:srgbClr val="004B79"/>
    <a:srgbClr val="ED1B24"/>
    <a:srgbClr val="E7F2FB"/>
    <a:srgbClr val="FFFF66"/>
    <a:srgbClr val="9F9F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1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ceau, Jessica" userId="3ff65d48-838a-42df-94bb-165ab8ba4a2e" providerId="ADAL" clId="{00F22479-7C51-4694-997B-55E4EE12357B}"/>
    <pc:docChg chg="custSel delSld modSld">
      <pc:chgData name="Danaceau, Jessica" userId="3ff65d48-838a-42df-94bb-165ab8ba4a2e" providerId="ADAL" clId="{00F22479-7C51-4694-997B-55E4EE12357B}" dt="2022-08-04T18:20:54.720" v="19" actId="2696"/>
      <pc:docMkLst>
        <pc:docMk/>
      </pc:docMkLst>
      <pc:sldChg chg="delSp mod">
        <pc:chgData name="Danaceau, Jessica" userId="3ff65d48-838a-42df-94bb-165ab8ba4a2e" providerId="ADAL" clId="{00F22479-7C51-4694-997B-55E4EE12357B}" dt="2022-08-04T18:20:37.285" v="1" actId="478"/>
        <pc:sldMkLst>
          <pc:docMk/>
          <pc:sldMk cId="510287816" sldId="824"/>
        </pc:sldMkLst>
        <pc:spChg chg="del">
          <ac:chgData name="Danaceau, Jessica" userId="3ff65d48-838a-42df-94bb-165ab8ba4a2e" providerId="ADAL" clId="{00F22479-7C51-4694-997B-55E4EE12357B}" dt="2022-08-04T18:20:37.285" v="1" actId="478"/>
          <ac:spMkLst>
            <pc:docMk/>
            <pc:sldMk cId="510287816" sldId="824"/>
            <ac:spMk id="10" creationId="{36CB2E17-C50C-47A8-889D-EA793DDB4572}"/>
          </ac:spMkLst>
        </pc:spChg>
      </pc:sldChg>
      <pc:sldChg chg="delSp mod">
        <pc:chgData name="Danaceau, Jessica" userId="3ff65d48-838a-42df-94bb-165ab8ba4a2e" providerId="ADAL" clId="{00F22479-7C51-4694-997B-55E4EE12357B}" dt="2022-08-04T18:20:33.844" v="0" actId="478"/>
        <pc:sldMkLst>
          <pc:docMk/>
          <pc:sldMk cId="2650466991" sldId="842"/>
        </pc:sldMkLst>
        <pc:spChg chg="del">
          <ac:chgData name="Danaceau, Jessica" userId="3ff65d48-838a-42df-94bb-165ab8ba4a2e" providerId="ADAL" clId="{00F22479-7C51-4694-997B-55E4EE12357B}" dt="2022-08-04T18:20:33.844" v="0" actId="478"/>
          <ac:spMkLst>
            <pc:docMk/>
            <pc:sldMk cId="2650466991" sldId="842"/>
            <ac:spMk id="7" creationId="{2C9AA188-7411-4F75-9DBB-26B3B4CE76F0}"/>
          </ac:spMkLst>
        </pc:spChg>
      </pc:sldChg>
      <pc:sldChg chg="del">
        <pc:chgData name="Danaceau, Jessica" userId="3ff65d48-838a-42df-94bb-165ab8ba4a2e" providerId="ADAL" clId="{00F22479-7C51-4694-997B-55E4EE12357B}" dt="2022-08-04T18:20:54.720" v="19" actId="2696"/>
        <pc:sldMkLst>
          <pc:docMk/>
          <pc:sldMk cId="1546267996" sldId="857"/>
        </pc:sldMkLst>
      </pc:sldChg>
      <pc:sldChg chg="delSp modSp mod">
        <pc:chgData name="Danaceau, Jessica" userId="3ff65d48-838a-42df-94bb-165ab8ba4a2e" providerId="ADAL" clId="{00F22479-7C51-4694-997B-55E4EE12357B}" dt="2022-08-04T18:20:51.209" v="18" actId="6549"/>
        <pc:sldMkLst>
          <pc:docMk/>
          <pc:sldMk cId="1937709537" sldId="858"/>
        </pc:sldMkLst>
        <pc:spChg chg="mod">
          <ac:chgData name="Danaceau, Jessica" userId="3ff65d48-838a-42df-94bb-165ab8ba4a2e" providerId="ADAL" clId="{00F22479-7C51-4694-997B-55E4EE12357B}" dt="2022-08-04T18:20:51.209" v="18" actId="6549"/>
          <ac:spMkLst>
            <pc:docMk/>
            <pc:sldMk cId="1937709537" sldId="858"/>
            <ac:spMk id="19" creationId="{49A7AEC4-6834-4682-BB43-FE4719C8AF0E}"/>
          </ac:spMkLst>
        </pc:spChg>
        <pc:spChg chg="del">
          <ac:chgData name="Danaceau, Jessica" userId="3ff65d48-838a-42df-94bb-165ab8ba4a2e" providerId="ADAL" clId="{00F22479-7C51-4694-997B-55E4EE12357B}" dt="2022-08-04T18:20:46.081" v="3" actId="478"/>
          <ac:spMkLst>
            <pc:docMk/>
            <pc:sldMk cId="1937709537" sldId="858"/>
            <ac:spMk id="20" creationId="{B1087A9A-2362-4A2B-921E-C2241405AC2A}"/>
          </ac:spMkLst>
        </pc:spChg>
      </pc:sldChg>
      <pc:sldChg chg="delSp mod">
        <pc:chgData name="Danaceau, Jessica" userId="3ff65d48-838a-42df-94bb-165ab8ba4a2e" providerId="ADAL" clId="{00F22479-7C51-4694-997B-55E4EE12357B}" dt="2022-08-04T18:20:41.915" v="2" actId="478"/>
        <pc:sldMkLst>
          <pc:docMk/>
          <pc:sldMk cId="1424475856" sldId="863"/>
        </pc:sldMkLst>
        <pc:spChg chg="del">
          <ac:chgData name="Danaceau, Jessica" userId="3ff65d48-838a-42df-94bb-165ab8ba4a2e" providerId="ADAL" clId="{00F22479-7C51-4694-997B-55E4EE12357B}" dt="2022-08-04T18:20:41.915" v="2" actId="478"/>
          <ac:spMkLst>
            <pc:docMk/>
            <pc:sldMk cId="1424475856" sldId="863"/>
            <ac:spMk id="20" creationId="{D166E881-1AE6-F141-A881-C219BF4C75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218E8-7CCD-D246-9B51-C4B870448914}" type="datetimeFigureOut">
              <a:rPr lang="en-US" smtClean="0"/>
              <a:t>8/4/2022</a:t>
            </a:fld>
            <a:endParaRPr lang="en-US"/>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174D4-E392-6941-8B91-4B86EA1ADCB7}" type="slidenum">
              <a:rPr lang="en-US" smtClean="0"/>
              <a:t>‹#›</a:t>
            </a:fld>
            <a:endParaRPr lang="en-US"/>
          </a:p>
        </p:txBody>
      </p:sp>
    </p:spTree>
    <p:extLst>
      <p:ext uri="{BB962C8B-B14F-4D97-AF65-F5344CB8AC3E}">
        <p14:creationId xmlns:p14="http://schemas.microsoft.com/office/powerpoint/2010/main" val="3604050494"/>
      </p:ext>
    </p:extLst>
  </p:cSld>
  <p:clrMap bg1="lt1" tx1="dk1" bg2="lt2" tx2="dk2" accent1="accent1" accent2="accent2" accent3="accent3" accent4="accent4" accent5="accent5" accent6="accent6" hlink="hlink" folHlink="folHlink"/>
  <p:notesStyle>
    <a:lvl1pPr marL="0" algn="l" defTabSz="790042" rtl="0" eaLnBrk="1" latinLnBrk="0" hangingPunct="1">
      <a:defRPr sz="1037" kern="1200">
        <a:solidFill>
          <a:schemeClr val="tx1"/>
        </a:solidFill>
        <a:latin typeface="+mn-lt"/>
        <a:ea typeface="+mn-ea"/>
        <a:cs typeface="+mn-cs"/>
      </a:defRPr>
    </a:lvl1pPr>
    <a:lvl2pPr marL="395021" algn="l" defTabSz="790042" rtl="0" eaLnBrk="1" latinLnBrk="0" hangingPunct="1">
      <a:defRPr sz="1037" kern="1200">
        <a:solidFill>
          <a:schemeClr val="tx1"/>
        </a:solidFill>
        <a:latin typeface="+mn-lt"/>
        <a:ea typeface="+mn-ea"/>
        <a:cs typeface="+mn-cs"/>
      </a:defRPr>
    </a:lvl2pPr>
    <a:lvl3pPr marL="790042" algn="l" defTabSz="790042" rtl="0" eaLnBrk="1" latinLnBrk="0" hangingPunct="1">
      <a:defRPr sz="1037" kern="1200">
        <a:solidFill>
          <a:schemeClr val="tx1"/>
        </a:solidFill>
        <a:latin typeface="+mn-lt"/>
        <a:ea typeface="+mn-ea"/>
        <a:cs typeface="+mn-cs"/>
      </a:defRPr>
    </a:lvl3pPr>
    <a:lvl4pPr marL="1185062" algn="l" defTabSz="790042" rtl="0" eaLnBrk="1" latinLnBrk="0" hangingPunct="1">
      <a:defRPr sz="1037" kern="1200">
        <a:solidFill>
          <a:schemeClr val="tx1"/>
        </a:solidFill>
        <a:latin typeface="+mn-lt"/>
        <a:ea typeface="+mn-ea"/>
        <a:cs typeface="+mn-cs"/>
      </a:defRPr>
    </a:lvl4pPr>
    <a:lvl5pPr marL="1580083" algn="l" defTabSz="790042" rtl="0" eaLnBrk="1" latinLnBrk="0" hangingPunct="1">
      <a:defRPr sz="1037" kern="1200">
        <a:solidFill>
          <a:schemeClr val="tx1"/>
        </a:solidFill>
        <a:latin typeface="+mn-lt"/>
        <a:ea typeface="+mn-ea"/>
        <a:cs typeface="+mn-cs"/>
      </a:defRPr>
    </a:lvl5pPr>
    <a:lvl6pPr marL="1975104" algn="l" defTabSz="790042" rtl="0" eaLnBrk="1" latinLnBrk="0" hangingPunct="1">
      <a:defRPr sz="1037" kern="1200">
        <a:solidFill>
          <a:schemeClr val="tx1"/>
        </a:solidFill>
        <a:latin typeface="+mn-lt"/>
        <a:ea typeface="+mn-ea"/>
        <a:cs typeface="+mn-cs"/>
      </a:defRPr>
    </a:lvl6pPr>
    <a:lvl7pPr marL="2370125" algn="l" defTabSz="790042" rtl="0" eaLnBrk="1" latinLnBrk="0" hangingPunct="1">
      <a:defRPr sz="1037" kern="1200">
        <a:solidFill>
          <a:schemeClr val="tx1"/>
        </a:solidFill>
        <a:latin typeface="+mn-lt"/>
        <a:ea typeface="+mn-ea"/>
        <a:cs typeface="+mn-cs"/>
      </a:defRPr>
    </a:lvl7pPr>
    <a:lvl8pPr marL="2765146" algn="l" defTabSz="790042" rtl="0" eaLnBrk="1" latinLnBrk="0" hangingPunct="1">
      <a:defRPr sz="1037" kern="1200">
        <a:solidFill>
          <a:schemeClr val="tx1"/>
        </a:solidFill>
        <a:latin typeface="+mn-lt"/>
        <a:ea typeface="+mn-ea"/>
        <a:cs typeface="+mn-cs"/>
      </a:defRPr>
    </a:lvl8pPr>
    <a:lvl9pPr marL="3160166" algn="l" defTabSz="790042"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5"/>
          </p:nvPr>
        </p:nvSpPr>
        <p:spPr/>
        <p:txBody>
          <a:bodyPr/>
          <a:lstStyle/>
          <a:p>
            <a:fld id="{B8D174D4-E392-6941-8B91-4B86EA1ADCB7}" type="slidenum">
              <a:rPr lang="en-US" smtClean="0"/>
              <a:t>1</a:t>
            </a:fld>
            <a:endParaRPr lang="en-US"/>
          </a:p>
        </p:txBody>
      </p:sp>
    </p:spTree>
    <p:extLst>
      <p:ext uri="{BB962C8B-B14F-4D97-AF65-F5344CB8AC3E}">
        <p14:creationId xmlns:p14="http://schemas.microsoft.com/office/powerpoint/2010/main" val="329860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12</a:t>
            </a:fld>
            <a:endParaRPr lang="en-US"/>
          </a:p>
        </p:txBody>
      </p:sp>
    </p:spTree>
    <p:extLst>
      <p:ext uri="{BB962C8B-B14F-4D97-AF65-F5344CB8AC3E}">
        <p14:creationId xmlns:p14="http://schemas.microsoft.com/office/powerpoint/2010/main" val="600379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14</a:t>
            </a:fld>
            <a:endParaRPr lang="en-US"/>
          </a:p>
        </p:txBody>
      </p:sp>
    </p:spTree>
    <p:extLst>
      <p:ext uri="{BB962C8B-B14F-4D97-AF65-F5344CB8AC3E}">
        <p14:creationId xmlns:p14="http://schemas.microsoft.com/office/powerpoint/2010/main" val="65829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16</a:t>
            </a:fld>
            <a:endParaRPr lang="en-US"/>
          </a:p>
        </p:txBody>
      </p:sp>
    </p:spTree>
    <p:extLst>
      <p:ext uri="{BB962C8B-B14F-4D97-AF65-F5344CB8AC3E}">
        <p14:creationId xmlns:p14="http://schemas.microsoft.com/office/powerpoint/2010/main" val="230238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2</a:t>
            </a:fld>
            <a:endParaRPr lang="en-US"/>
          </a:p>
        </p:txBody>
      </p:sp>
    </p:spTree>
    <p:extLst>
      <p:ext uri="{BB962C8B-B14F-4D97-AF65-F5344CB8AC3E}">
        <p14:creationId xmlns:p14="http://schemas.microsoft.com/office/powerpoint/2010/main" val="414773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spcBef>
                <a:spcPts val="0"/>
              </a:spcBef>
              <a:spcAft>
                <a:spcPts val="0"/>
              </a:spcAft>
            </a:pPr>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3</a:t>
            </a:fld>
            <a:endParaRPr lang="en-US"/>
          </a:p>
        </p:txBody>
      </p:sp>
    </p:spTree>
    <p:extLst>
      <p:ext uri="{BB962C8B-B14F-4D97-AF65-F5344CB8AC3E}">
        <p14:creationId xmlns:p14="http://schemas.microsoft.com/office/powerpoint/2010/main" val="198728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spcBef>
                <a:spcPts val="0"/>
              </a:spcBef>
              <a:spcAft>
                <a:spcPts val="0"/>
              </a:spcAft>
            </a:pPr>
            <a:br>
              <a:rPr lang="en-US" sz="1800">
                <a:solidFill>
                  <a:srgbClr val="555555"/>
                </a:solidFill>
                <a:effectLst/>
                <a:latin typeface="Helvetica" panose="020B0604020202020204" pitchFamily="34" charset="0"/>
                <a:ea typeface="Times New Roman" panose="02020603050405020304" pitchFamily="18" charset="0"/>
              </a:rPr>
            </a:br>
            <a:endParaRPr lang="en-US" sz="1800">
              <a:solidFill>
                <a:srgbClr val="555555"/>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4</a:t>
            </a:fld>
            <a:endParaRPr lang="en-US"/>
          </a:p>
        </p:txBody>
      </p:sp>
    </p:spTree>
    <p:extLst>
      <p:ext uri="{BB962C8B-B14F-4D97-AF65-F5344CB8AC3E}">
        <p14:creationId xmlns:p14="http://schemas.microsoft.com/office/powerpoint/2010/main" val="400679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5</a:t>
            </a:fld>
            <a:endParaRPr lang="en-US"/>
          </a:p>
        </p:txBody>
      </p:sp>
    </p:spTree>
    <p:extLst>
      <p:ext uri="{BB962C8B-B14F-4D97-AF65-F5344CB8AC3E}">
        <p14:creationId xmlns:p14="http://schemas.microsoft.com/office/powerpoint/2010/main" val="180348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90042"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8</a:t>
            </a:fld>
            <a:endParaRPr lang="en-US"/>
          </a:p>
        </p:txBody>
      </p:sp>
    </p:spTree>
    <p:extLst>
      <p:ext uri="{BB962C8B-B14F-4D97-AF65-F5344CB8AC3E}">
        <p14:creationId xmlns:p14="http://schemas.microsoft.com/office/powerpoint/2010/main" val="411098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8D174D4-E392-6941-8B91-4B86EA1ADCB7}" type="slidenum">
              <a:rPr lang="en-US" smtClean="0"/>
              <a:t>9</a:t>
            </a:fld>
            <a:endParaRPr lang="en-US"/>
          </a:p>
        </p:txBody>
      </p:sp>
    </p:spTree>
    <p:extLst>
      <p:ext uri="{BB962C8B-B14F-4D97-AF65-F5344CB8AC3E}">
        <p14:creationId xmlns:p14="http://schemas.microsoft.com/office/powerpoint/2010/main" val="122111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10</a:t>
            </a:fld>
            <a:endParaRPr lang="en-US"/>
          </a:p>
        </p:txBody>
      </p:sp>
    </p:spTree>
    <p:extLst>
      <p:ext uri="{BB962C8B-B14F-4D97-AF65-F5344CB8AC3E}">
        <p14:creationId xmlns:p14="http://schemas.microsoft.com/office/powerpoint/2010/main" val="372844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11</a:t>
            </a:fld>
            <a:endParaRPr lang="en-US"/>
          </a:p>
        </p:txBody>
      </p:sp>
    </p:spTree>
    <p:extLst>
      <p:ext uri="{BB962C8B-B14F-4D97-AF65-F5344CB8AC3E}">
        <p14:creationId xmlns:p14="http://schemas.microsoft.com/office/powerpoint/2010/main" val="343858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550096" y="5025742"/>
            <a:ext cx="2441749" cy="1105864"/>
          </a:xfrm>
          <a:prstGeom prst="rect">
            <a:avLst/>
          </a:prstGeom>
        </p:spPr>
      </p:pic>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130604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Tree>
    <p:extLst>
      <p:ext uri="{BB962C8B-B14F-4D97-AF65-F5344CB8AC3E}">
        <p14:creationId xmlns:p14="http://schemas.microsoft.com/office/powerpoint/2010/main" val="318899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86819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44553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0B9EBB7-A6FB-6843-BDFA-9DCC2017D4BA}"/>
              </a:ext>
            </a:extLst>
          </p:cNvPr>
          <p:cNvSpPr/>
          <p:nvPr userDrawn="1"/>
        </p:nvSpPr>
        <p:spPr>
          <a:xfrm>
            <a:off x="-17912" y="5029200"/>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8681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34486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9" name="Picture Placeholder 17">
            <a:extLst>
              <a:ext uri="{FF2B5EF4-FFF2-40B4-BE49-F238E27FC236}">
                <a16:creationId xmlns:a16="http://schemas.microsoft.com/office/drawing/2014/main" id="{DB648224-49A8-C04A-93B0-91F1F10BB806}"/>
              </a:ext>
            </a:extLst>
          </p:cNvPr>
          <p:cNvSpPr>
            <a:spLocks noGrp="1"/>
          </p:cNvSpPr>
          <p:nvPr>
            <p:ph type="pic" sz="quarter" idx="13"/>
          </p:nvPr>
        </p:nvSpPr>
        <p:spPr>
          <a:xfrm>
            <a:off x="-17912" y="5032362"/>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197781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3" name="Text Placeholder 4">
            <a:extLst>
              <a:ext uri="{FF2B5EF4-FFF2-40B4-BE49-F238E27FC236}">
                <a16:creationId xmlns:a16="http://schemas.microsoft.com/office/drawing/2014/main" id="{D5C292B3-470E-FB43-9B04-15B7288A3251}"/>
              </a:ext>
            </a:extLst>
          </p:cNvPr>
          <p:cNvSpPr>
            <a:spLocks noGrp="1"/>
          </p:cNvSpPr>
          <p:nvPr>
            <p:ph type="body" sz="quarter" idx="16" hasCustomPrompt="1"/>
          </p:nvPr>
        </p:nvSpPr>
        <p:spPr>
          <a:xfrm>
            <a:off x="2503971" y="5122645"/>
            <a:ext cx="7464425" cy="1252398"/>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353501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150372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Picture Placeholder 17">
            <a:extLst>
              <a:ext uri="{FF2B5EF4-FFF2-40B4-BE49-F238E27FC236}">
                <a16:creationId xmlns:a16="http://schemas.microsoft.com/office/drawing/2014/main" id="{DB02C5B9-5C60-F540-9709-A6ACD88E8590}"/>
              </a:ext>
            </a:extLst>
          </p:cNvPr>
          <p:cNvSpPr>
            <a:spLocks noGrp="1"/>
          </p:cNvSpPr>
          <p:nvPr>
            <p:ph type="pic" sz="quarter" idx="16"/>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2" name="Picture Placeholder 6">
            <a:extLst>
              <a:ext uri="{FF2B5EF4-FFF2-40B4-BE49-F238E27FC236}">
                <a16:creationId xmlns:a16="http://schemas.microsoft.com/office/drawing/2014/main" id="{A18FE854-AD4D-154A-A5AF-4A567BE274B2}"/>
              </a:ext>
            </a:extLst>
          </p:cNvPr>
          <p:cNvSpPr>
            <a:spLocks noGrp="1"/>
          </p:cNvSpPr>
          <p:nvPr>
            <p:ph type="pic" sz="quarter" idx="14"/>
          </p:nvPr>
        </p:nvSpPr>
        <p:spPr>
          <a:xfrm>
            <a:off x="706438" y="1295400"/>
            <a:ext cx="1274762" cy="1233487"/>
          </a:xfrm>
          <a:prstGeom prst="rect">
            <a:avLst/>
          </a:prstGeom>
        </p:spPr>
        <p:txBody>
          <a:bodyPr anchor="ctr"/>
          <a:lstStyle>
            <a:lvl1pPr algn="ctr">
              <a:buNone/>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01704" cy="742433"/>
          </a:xfrm>
          <a:prstGeom prst="rect">
            <a:avLst/>
          </a:prstGeom>
        </p:spPr>
        <p:txBody>
          <a:bodyPr anchor="t"/>
          <a:lstStyle>
            <a:lvl1pPr>
              <a:defRPr>
                <a:solidFill>
                  <a:srgbClr val="4784B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57C3ABD-300F-7A48-8152-251DDADD34F6}"/>
              </a:ext>
            </a:extLst>
          </p:cNvPr>
          <p:cNvSpPr>
            <a:spLocks noGrp="1"/>
          </p:cNvSpPr>
          <p:nvPr>
            <p:ph type="body" sz="quarter" idx="10" hasCustomPrompt="1"/>
          </p:nvPr>
        </p:nvSpPr>
        <p:spPr>
          <a:xfrm>
            <a:off x="2230582" y="1330325"/>
            <a:ext cx="3782291" cy="1149639"/>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a:t>Lorem ipsum dolor sit amet, consectetuer adipiscing elit. Maecenas porttitor congue </a:t>
            </a:r>
            <a:r>
              <a:rPr lang="en-US" err="1"/>
              <a:t>massa</a:t>
            </a:r>
            <a:r>
              <a:rPr lang="en-US"/>
              <a:t>.</a:t>
            </a:r>
          </a:p>
        </p:txBody>
      </p:sp>
      <p:sp>
        <p:nvSpPr>
          <p:cNvPr id="9" name="Text Placeholder 2">
            <a:extLst>
              <a:ext uri="{FF2B5EF4-FFF2-40B4-BE49-F238E27FC236}">
                <a16:creationId xmlns:a16="http://schemas.microsoft.com/office/drawing/2014/main" id="{721F4062-9B7E-6842-A9DB-5D3A4E639B9A}"/>
              </a:ext>
            </a:extLst>
          </p:cNvPr>
          <p:cNvSpPr>
            <a:spLocks noGrp="1"/>
          </p:cNvSpPr>
          <p:nvPr>
            <p:ph type="body" sz="quarter" idx="11" hasCustomPrompt="1"/>
          </p:nvPr>
        </p:nvSpPr>
        <p:spPr>
          <a:xfrm>
            <a:off x="2230582" y="2923315"/>
            <a:ext cx="3796145" cy="1205345"/>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0" name="Text Placeholder 2">
            <a:extLst>
              <a:ext uri="{FF2B5EF4-FFF2-40B4-BE49-F238E27FC236}">
                <a16:creationId xmlns:a16="http://schemas.microsoft.com/office/drawing/2014/main" id="{C5C1CB32-77F4-2E47-99BB-2CF80026E716}"/>
              </a:ext>
            </a:extLst>
          </p:cNvPr>
          <p:cNvSpPr>
            <a:spLocks noGrp="1"/>
          </p:cNvSpPr>
          <p:nvPr>
            <p:ph type="body" sz="quarter" idx="12" hasCustomPrompt="1"/>
          </p:nvPr>
        </p:nvSpPr>
        <p:spPr>
          <a:xfrm>
            <a:off x="2230582" y="4502734"/>
            <a:ext cx="3810000" cy="1177630"/>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a:t>
            </a:r>
          </a:p>
          <a:p>
            <a:pPr lvl="0"/>
            <a:endParaRPr lang="en-US"/>
          </a:p>
        </p:txBody>
      </p:sp>
      <p:sp>
        <p:nvSpPr>
          <p:cNvPr id="7" name="Picture Placeholder 6">
            <a:extLst>
              <a:ext uri="{FF2B5EF4-FFF2-40B4-BE49-F238E27FC236}">
                <a16:creationId xmlns:a16="http://schemas.microsoft.com/office/drawing/2014/main" id="{C1A380F2-AC6D-2446-91B2-B05A685EE551}"/>
              </a:ext>
            </a:extLst>
          </p:cNvPr>
          <p:cNvSpPr>
            <a:spLocks noGrp="1"/>
          </p:cNvSpPr>
          <p:nvPr>
            <p:ph type="pic" sz="quarter" idx="13"/>
          </p:nvPr>
        </p:nvSpPr>
        <p:spPr>
          <a:xfrm>
            <a:off x="706438" y="2798763"/>
            <a:ext cx="1274762" cy="1233487"/>
          </a:xfrm>
          <a:prstGeom prst="rect">
            <a:avLst/>
          </a:prstGeom>
        </p:spPr>
        <p:txBody>
          <a:bodyPr anchor="ctr"/>
          <a:lstStyle>
            <a:lvl1pPr algn="ctr">
              <a:buNone/>
              <a:defRPr/>
            </a:lvl1pPr>
          </a:lstStyle>
          <a:p>
            <a:endParaRPr lang="en-US"/>
          </a:p>
        </p:txBody>
      </p:sp>
      <p:sp>
        <p:nvSpPr>
          <p:cNvPr id="13" name="Picture Placeholder 6">
            <a:extLst>
              <a:ext uri="{FF2B5EF4-FFF2-40B4-BE49-F238E27FC236}">
                <a16:creationId xmlns:a16="http://schemas.microsoft.com/office/drawing/2014/main" id="{818B8ECD-C2F5-F048-85A2-1463C8135952}"/>
              </a:ext>
            </a:extLst>
          </p:cNvPr>
          <p:cNvSpPr>
            <a:spLocks noGrp="1"/>
          </p:cNvSpPr>
          <p:nvPr>
            <p:ph type="pic" sz="quarter" idx="15"/>
          </p:nvPr>
        </p:nvSpPr>
        <p:spPr>
          <a:xfrm>
            <a:off x="706438" y="4495800"/>
            <a:ext cx="1274762" cy="1233487"/>
          </a:xfrm>
          <a:prstGeom prst="rect">
            <a:avLst/>
          </a:prstGeom>
        </p:spPr>
        <p:txBody>
          <a:bodyPr anchor="ctr"/>
          <a:lstStyle>
            <a:lvl1pPr algn="ctr">
              <a:buNone/>
              <a:defRPr/>
            </a:lvl1pPr>
          </a:lstStyle>
          <a:p>
            <a:endParaRPr lang="en-US"/>
          </a:p>
        </p:txBody>
      </p:sp>
    </p:spTree>
    <p:extLst>
      <p:ext uri="{BB962C8B-B14F-4D97-AF65-F5344CB8AC3E}">
        <p14:creationId xmlns:p14="http://schemas.microsoft.com/office/powerpoint/2010/main" val="335585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613278" cy="742433"/>
          </a:xfrm>
          <a:prstGeom prst="rect">
            <a:avLst/>
          </a:prstGeom>
        </p:spPr>
        <p:txBody>
          <a:bodyPr anchor="t"/>
          <a:lstStyle>
            <a:lvl1pPr>
              <a:defRPr>
                <a:solidFill>
                  <a:srgbClr val="4784B5"/>
                </a:solidFill>
              </a:defRPr>
            </a:lvl1pPr>
          </a:lstStyle>
          <a:p>
            <a:r>
              <a:rPr lang="en-US"/>
              <a:t>FY## Q# XXXXX Totals</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DB8AD6C-542B-0D40-96FD-72BFAC5CCB9C}"/>
              </a:ext>
            </a:extLst>
          </p:cNvPr>
          <p:cNvSpPr>
            <a:spLocks noGrp="1"/>
          </p:cNvSpPr>
          <p:nvPr>
            <p:ph type="pic" sz="quarter" idx="10"/>
          </p:nvPr>
        </p:nvSpPr>
        <p:spPr>
          <a:xfrm>
            <a:off x="1232771"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E2629B44-6E7D-E04B-9D4E-7E728DFEDE10}"/>
              </a:ext>
            </a:extLst>
          </p:cNvPr>
          <p:cNvSpPr>
            <a:spLocks noGrp="1"/>
          </p:cNvSpPr>
          <p:nvPr>
            <p:ph type="pic" sz="quarter" idx="11"/>
          </p:nvPr>
        </p:nvSpPr>
        <p:spPr>
          <a:xfrm>
            <a:off x="2917902"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9" name="Picture Placeholder 2">
            <a:extLst>
              <a:ext uri="{FF2B5EF4-FFF2-40B4-BE49-F238E27FC236}">
                <a16:creationId xmlns:a16="http://schemas.microsoft.com/office/drawing/2014/main" id="{D049DC45-4CC0-A444-AA88-F2B0EADEFF3C}"/>
              </a:ext>
            </a:extLst>
          </p:cNvPr>
          <p:cNvSpPr>
            <a:spLocks noGrp="1"/>
          </p:cNvSpPr>
          <p:nvPr>
            <p:ph type="pic" sz="quarter" idx="12"/>
          </p:nvPr>
        </p:nvSpPr>
        <p:spPr>
          <a:xfrm>
            <a:off x="4603033"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0" name="Picture Placeholder 2">
            <a:extLst>
              <a:ext uri="{FF2B5EF4-FFF2-40B4-BE49-F238E27FC236}">
                <a16:creationId xmlns:a16="http://schemas.microsoft.com/office/drawing/2014/main" id="{B251C97A-2D9E-AB46-9787-558592D7441D}"/>
              </a:ext>
            </a:extLst>
          </p:cNvPr>
          <p:cNvSpPr>
            <a:spLocks noGrp="1"/>
          </p:cNvSpPr>
          <p:nvPr>
            <p:ph type="pic" sz="quarter" idx="13"/>
          </p:nvPr>
        </p:nvSpPr>
        <p:spPr>
          <a:xfrm>
            <a:off x="6288164"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1" name="Picture Placeholder 2">
            <a:extLst>
              <a:ext uri="{FF2B5EF4-FFF2-40B4-BE49-F238E27FC236}">
                <a16:creationId xmlns:a16="http://schemas.microsoft.com/office/drawing/2014/main" id="{5A2BCB82-5E45-6645-97D9-34E969A68AC7}"/>
              </a:ext>
            </a:extLst>
          </p:cNvPr>
          <p:cNvSpPr>
            <a:spLocks noGrp="1"/>
          </p:cNvSpPr>
          <p:nvPr>
            <p:ph type="pic" sz="quarter" idx="14"/>
          </p:nvPr>
        </p:nvSpPr>
        <p:spPr>
          <a:xfrm>
            <a:off x="7973296"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6" name="Text Placeholder 5">
            <a:extLst>
              <a:ext uri="{FF2B5EF4-FFF2-40B4-BE49-F238E27FC236}">
                <a16:creationId xmlns:a16="http://schemas.microsoft.com/office/drawing/2014/main" id="{8349067E-D414-154F-BC57-B0ED0A6265C8}"/>
              </a:ext>
            </a:extLst>
          </p:cNvPr>
          <p:cNvSpPr>
            <a:spLocks noGrp="1"/>
          </p:cNvSpPr>
          <p:nvPr>
            <p:ph type="body" sz="quarter" idx="15" hasCustomPrompt="1"/>
          </p:nvPr>
        </p:nvSpPr>
        <p:spPr>
          <a:xfrm>
            <a:off x="1149644"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3" name="Text Placeholder 5">
            <a:extLst>
              <a:ext uri="{FF2B5EF4-FFF2-40B4-BE49-F238E27FC236}">
                <a16:creationId xmlns:a16="http://schemas.microsoft.com/office/drawing/2014/main" id="{EA634961-3365-2B45-9C05-94905CE1E36D}"/>
              </a:ext>
            </a:extLst>
          </p:cNvPr>
          <p:cNvSpPr>
            <a:spLocks noGrp="1"/>
          </p:cNvSpPr>
          <p:nvPr>
            <p:ph type="body" sz="quarter" idx="16" hasCustomPrompt="1"/>
          </p:nvPr>
        </p:nvSpPr>
        <p:spPr>
          <a:xfrm>
            <a:off x="28609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5" name="Text Placeholder 5">
            <a:extLst>
              <a:ext uri="{FF2B5EF4-FFF2-40B4-BE49-F238E27FC236}">
                <a16:creationId xmlns:a16="http://schemas.microsoft.com/office/drawing/2014/main" id="{E184AE5B-B041-A649-A824-07312192637B}"/>
              </a:ext>
            </a:extLst>
          </p:cNvPr>
          <p:cNvSpPr>
            <a:spLocks noGrp="1"/>
          </p:cNvSpPr>
          <p:nvPr>
            <p:ph type="body" sz="quarter" idx="17" hasCustomPrompt="1"/>
          </p:nvPr>
        </p:nvSpPr>
        <p:spPr>
          <a:xfrm>
            <a:off x="45373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6" name="Text Placeholder 5">
            <a:extLst>
              <a:ext uri="{FF2B5EF4-FFF2-40B4-BE49-F238E27FC236}">
                <a16:creationId xmlns:a16="http://schemas.microsoft.com/office/drawing/2014/main" id="{A3256773-93B4-8144-B43E-F53A229CE3F2}"/>
              </a:ext>
            </a:extLst>
          </p:cNvPr>
          <p:cNvSpPr>
            <a:spLocks noGrp="1"/>
          </p:cNvSpPr>
          <p:nvPr>
            <p:ph type="body" sz="quarter" idx="18" hasCustomPrompt="1"/>
          </p:nvPr>
        </p:nvSpPr>
        <p:spPr>
          <a:xfrm>
            <a:off x="62137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8" name="Text Placeholder 5">
            <a:extLst>
              <a:ext uri="{FF2B5EF4-FFF2-40B4-BE49-F238E27FC236}">
                <a16:creationId xmlns:a16="http://schemas.microsoft.com/office/drawing/2014/main" id="{87312CEB-034F-A040-A4D1-7D2601B9A3DB}"/>
              </a:ext>
            </a:extLst>
          </p:cNvPr>
          <p:cNvSpPr>
            <a:spLocks noGrp="1"/>
          </p:cNvSpPr>
          <p:nvPr>
            <p:ph type="body" sz="quarter" idx="19" hasCustomPrompt="1"/>
          </p:nvPr>
        </p:nvSpPr>
        <p:spPr>
          <a:xfrm>
            <a:off x="78901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20" name="Text Placeholder 19">
            <a:extLst>
              <a:ext uri="{FF2B5EF4-FFF2-40B4-BE49-F238E27FC236}">
                <a16:creationId xmlns:a16="http://schemas.microsoft.com/office/drawing/2014/main" id="{954DCD6A-44F5-504B-B1C5-95D782D26110}"/>
              </a:ext>
            </a:extLst>
          </p:cNvPr>
          <p:cNvSpPr>
            <a:spLocks noGrp="1"/>
          </p:cNvSpPr>
          <p:nvPr>
            <p:ph type="body" sz="quarter" idx="20" hasCustomPrompt="1"/>
          </p:nvPr>
        </p:nvSpPr>
        <p:spPr>
          <a:xfrm>
            <a:off x="96838" y="4665334"/>
            <a:ext cx="1053089" cy="790430"/>
          </a:xfrm>
          <a:prstGeom prst="rect">
            <a:avLst/>
          </a:prstGeom>
        </p:spPr>
        <p:txBody>
          <a:bodyPr/>
          <a:lstStyle>
            <a:lvl1pPr marL="12700" indent="-12700" algn="ctr">
              <a:buNone/>
              <a:tabLst/>
              <a:defRPr sz="2100" b="1">
                <a:solidFill>
                  <a:srgbClr val="6D6E70"/>
                </a:solidFill>
              </a:defRPr>
            </a:lvl1pPr>
          </a:lstStyle>
          <a:p>
            <a:pPr lvl="0"/>
            <a:r>
              <a:rPr lang="en-US"/>
              <a:t>FY ## Totals</a:t>
            </a:r>
          </a:p>
        </p:txBody>
      </p:sp>
      <p:sp>
        <p:nvSpPr>
          <p:cNvPr id="21" name="Text Placeholder 19">
            <a:extLst>
              <a:ext uri="{FF2B5EF4-FFF2-40B4-BE49-F238E27FC236}">
                <a16:creationId xmlns:a16="http://schemas.microsoft.com/office/drawing/2014/main" id="{681422CB-E003-8945-94DB-30086611BE4D}"/>
              </a:ext>
            </a:extLst>
          </p:cNvPr>
          <p:cNvSpPr>
            <a:spLocks noGrp="1"/>
          </p:cNvSpPr>
          <p:nvPr>
            <p:ph type="body" sz="quarter" idx="21" hasCustomPrompt="1"/>
          </p:nvPr>
        </p:nvSpPr>
        <p:spPr>
          <a:xfrm>
            <a:off x="1260764" y="4793672"/>
            <a:ext cx="1427018" cy="581891"/>
          </a:xfrm>
          <a:prstGeom prst="rect">
            <a:avLst/>
          </a:prstGeom>
        </p:spPr>
        <p:txBody>
          <a:bodyPr/>
          <a:lstStyle>
            <a:lvl1pPr marL="0" indent="0" algn="ctr">
              <a:buNone/>
              <a:tabLst/>
              <a:defRPr sz="2100" b="1">
                <a:solidFill>
                  <a:srgbClr val="6D6E70"/>
                </a:solidFill>
              </a:defRPr>
            </a:lvl1pPr>
          </a:lstStyle>
          <a:p>
            <a:pPr lvl="0"/>
            <a:r>
              <a:rPr lang="en-US"/>
              <a:t>Number</a:t>
            </a:r>
          </a:p>
        </p:txBody>
      </p:sp>
      <p:sp>
        <p:nvSpPr>
          <p:cNvPr id="22" name="Text Placeholder 19">
            <a:extLst>
              <a:ext uri="{FF2B5EF4-FFF2-40B4-BE49-F238E27FC236}">
                <a16:creationId xmlns:a16="http://schemas.microsoft.com/office/drawing/2014/main" id="{C526D3C3-029B-9F4A-B32C-26CA1FA21A38}"/>
              </a:ext>
            </a:extLst>
          </p:cNvPr>
          <p:cNvSpPr>
            <a:spLocks noGrp="1"/>
          </p:cNvSpPr>
          <p:nvPr>
            <p:ph type="body" sz="quarter" idx="22" hasCustomPrompt="1"/>
          </p:nvPr>
        </p:nvSpPr>
        <p:spPr>
          <a:xfrm>
            <a:off x="28956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3" name="Text Placeholder 19">
            <a:extLst>
              <a:ext uri="{FF2B5EF4-FFF2-40B4-BE49-F238E27FC236}">
                <a16:creationId xmlns:a16="http://schemas.microsoft.com/office/drawing/2014/main" id="{03584F19-24AF-734C-9B15-2D52DFB5DACC}"/>
              </a:ext>
            </a:extLst>
          </p:cNvPr>
          <p:cNvSpPr>
            <a:spLocks noGrp="1"/>
          </p:cNvSpPr>
          <p:nvPr>
            <p:ph type="body" sz="quarter" idx="23" hasCustomPrompt="1"/>
          </p:nvPr>
        </p:nvSpPr>
        <p:spPr>
          <a:xfrm>
            <a:off x="45720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4" name="Text Placeholder 19">
            <a:extLst>
              <a:ext uri="{FF2B5EF4-FFF2-40B4-BE49-F238E27FC236}">
                <a16:creationId xmlns:a16="http://schemas.microsoft.com/office/drawing/2014/main" id="{2A35E9DD-C2F7-C24D-813E-7912A63191D5}"/>
              </a:ext>
            </a:extLst>
          </p:cNvPr>
          <p:cNvSpPr>
            <a:spLocks noGrp="1"/>
          </p:cNvSpPr>
          <p:nvPr>
            <p:ph type="body" sz="quarter" idx="24" hasCustomPrompt="1"/>
          </p:nvPr>
        </p:nvSpPr>
        <p:spPr>
          <a:xfrm>
            <a:off x="62484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5" name="Text Placeholder 19">
            <a:extLst>
              <a:ext uri="{FF2B5EF4-FFF2-40B4-BE49-F238E27FC236}">
                <a16:creationId xmlns:a16="http://schemas.microsoft.com/office/drawing/2014/main" id="{FC959E1B-1BB1-3D42-8F2D-73F74CD21387}"/>
              </a:ext>
            </a:extLst>
          </p:cNvPr>
          <p:cNvSpPr>
            <a:spLocks noGrp="1"/>
          </p:cNvSpPr>
          <p:nvPr>
            <p:ph type="body" sz="quarter" idx="25" hasCustomPrompt="1"/>
          </p:nvPr>
        </p:nvSpPr>
        <p:spPr>
          <a:xfrm>
            <a:off x="79248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7" name="Text Placeholder 26">
            <a:extLst>
              <a:ext uri="{FF2B5EF4-FFF2-40B4-BE49-F238E27FC236}">
                <a16:creationId xmlns:a16="http://schemas.microsoft.com/office/drawing/2014/main" id="{B8DEA5F3-93ED-CF4B-B918-D7C79434B7A4}"/>
              </a:ext>
            </a:extLst>
          </p:cNvPr>
          <p:cNvSpPr>
            <a:spLocks noGrp="1"/>
          </p:cNvSpPr>
          <p:nvPr>
            <p:ph type="body" sz="quarter" idx="26"/>
          </p:nvPr>
        </p:nvSpPr>
        <p:spPr>
          <a:xfrm>
            <a:off x="1136073" y="1148429"/>
            <a:ext cx="8230177" cy="1066800"/>
          </a:xfrm>
          <a:prstGeom prst="rect">
            <a:avLst/>
          </a:prstGeom>
        </p:spPr>
        <p:txBody>
          <a:bodyPr/>
          <a:lstStyle>
            <a:lvl1pPr marL="12700" indent="-12700">
              <a:lnSpc>
                <a:spcPts val="2680"/>
              </a:lnSpc>
              <a:spcBef>
                <a:spcPts val="0"/>
              </a:spcBef>
              <a:spcAft>
                <a:spcPts val="0"/>
              </a:spcAft>
              <a:buNone/>
              <a:tabLst/>
              <a:defRPr sz="2000" b="1" spc="-100" baseline="0">
                <a:solidFill>
                  <a:srgbClr val="6D6E70"/>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1787990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13278" cy="742433"/>
          </a:xfrm>
          <a:prstGeom prst="rect">
            <a:avLst/>
          </a:prstGeom>
        </p:spPr>
        <p:txBody>
          <a:bodyPr anchor="t"/>
          <a:lstStyle>
            <a:lvl1pPr>
              <a:defRPr>
                <a:solidFill>
                  <a:srgbClr val="4784B5"/>
                </a:solidFill>
              </a:defRPr>
            </a:lvl1pPr>
          </a:lstStyle>
          <a:p>
            <a:r>
              <a:rPr lang="en-US"/>
              <a:t>Click to edit Master title style</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064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359470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3" y="192965"/>
            <a:ext cx="9451233" cy="742433"/>
          </a:xfrm>
          <a:prstGeom prst="rect">
            <a:avLst/>
          </a:prstGeom>
        </p:spPr>
        <p:txBody>
          <a:bodyPr anchor="t"/>
          <a:lstStyle>
            <a:lvl1pPr>
              <a:defRPr>
                <a:solidFill>
                  <a:srgbClr val="4784B5"/>
                </a:solidFill>
              </a:defRPr>
            </a:lvl1pPr>
          </a:lstStyle>
          <a:p>
            <a:r>
              <a:rPr lang="en-US">
                <a:solidFill>
                  <a:srgbClr val="4784B5"/>
                </a:solidFill>
              </a:rPr>
              <a:t>Your Benefits and Resources</a:t>
            </a:r>
          </a:p>
        </p:txBody>
      </p:sp>
      <p:sp>
        <p:nvSpPr>
          <p:cNvPr id="3" name="Text Placeholder 2">
            <a:extLst>
              <a:ext uri="{FF2B5EF4-FFF2-40B4-BE49-F238E27FC236}">
                <a16:creationId xmlns:a16="http://schemas.microsoft.com/office/drawing/2014/main" id="{9119F0B8-5225-0A4F-93B6-20490B6D9D7B}"/>
              </a:ext>
            </a:extLst>
          </p:cNvPr>
          <p:cNvSpPr>
            <a:spLocks noGrp="1"/>
          </p:cNvSpPr>
          <p:nvPr>
            <p:ph type="body" sz="quarter" idx="10" hasCustomPrompt="1"/>
          </p:nvPr>
        </p:nvSpPr>
        <p:spPr>
          <a:xfrm>
            <a:off x="219038" y="996781"/>
            <a:ext cx="4190915" cy="1103520"/>
          </a:xfrm>
          <a:prstGeom prst="rect">
            <a:avLst/>
          </a:prstGeom>
        </p:spPr>
        <p:txBody>
          <a:bodyPr>
            <a:noAutofit/>
          </a:bodyPr>
          <a:lstStyle>
            <a:lvl1pPr marL="9525" indent="-9525">
              <a:buNone/>
              <a:tabLst/>
              <a:defRPr sz="2000" b="1">
                <a:solidFill>
                  <a:srgbClr val="6D6E70"/>
                </a:solidFill>
              </a:defRPr>
            </a:lvl1pPr>
          </a:lstStyle>
          <a:p>
            <a:pPr lvl="0"/>
            <a:r>
              <a:rPr lang="en-US"/>
              <a:t>Lorem ipsum dolor sit amet, consectetuer adipiscing elit. Maecenas </a:t>
            </a:r>
            <a:r>
              <a:rPr lang="en-US" err="1"/>
              <a:t>porttitor</a:t>
            </a:r>
            <a:r>
              <a:rPr lang="en-US"/>
              <a:t> </a:t>
            </a:r>
            <a:r>
              <a:rPr lang="en-US" err="1"/>
              <a:t>congue</a:t>
            </a:r>
            <a:endParaRPr lang="en-US"/>
          </a:p>
          <a:p>
            <a:pPr lvl="0"/>
            <a:endParaRPr lang="en-US"/>
          </a:p>
        </p:txBody>
      </p:sp>
      <p:sp>
        <p:nvSpPr>
          <p:cNvPr id="10" name="Text Placeholder 9">
            <a:extLst>
              <a:ext uri="{FF2B5EF4-FFF2-40B4-BE49-F238E27FC236}">
                <a16:creationId xmlns:a16="http://schemas.microsoft.com/office/drawing/2014/main" id="{171C27A8-1921-9043-9259-951A0C48E8C6}"/>
              </a:ext>
            </a:extLst>
          </p:cNvPr>
          <p:cNvSpPr>
            <a:spLocks noGrp="1"/>
          </p:cNvSpPr>
          <p:nvPr>
            <p:ph type="body" sz="quarter" idx="11"/>
          </p:nvPr>
        </p:nvSpPr>
        <p:spPr>
          <a:xfrm>
            <a:off x="228219" y="2110310"/>
            <a:ext cx="4181735" cy="4154487"/>
          </a:xfrm>
          <a:prstGeom prst="rect">
            <a:avLst/>
          </a:prstGeom>
        </p:spPr>
        <p:txBody>
          <a:bodyPr/>
          <a:lstStyle>
            <a:lvl1pPr marL="295275" indent="-295275">
              <a:lnSpc>
                <a:spcPts val="1500"/>
              </a:lnSpc>
              <a:spcBef>
                <a:spcPts val="600"/>
              </a:spcBef>
              <a:spcAft>
                <a:spcPts val="600"/>
              </a:spcAft>
              <a:buSzPct val="100000"/>
              <a:tabLst/>
              <a:defRPr sz="1200">
                <a:solidFill>
                  <a:srgbClr val="6D6E70"/>
                </a:solidFill>
              </a:defRPr>
            </a:lvl1pPr>
            <a:lvl2pPr marL="628650" indent="-295275">
              <a:lnSpc>
                <a:spcPts val="1500"/>
              </a:lnSpc>
              <a:spcBef>
                <a:spcPts val="600"/>
              </a:spcBef>
              <a:spcAft>
                <a:spcPts val="600"/>
              </a:spcAft>
              <a:buSzPct val="100000"/>
              <a:buFont typeface="Courier New" panose="02070309020205020404" pitchFamily="49" charset="0"/>
              <a:buChar char="o"/>
              <a:tabLst/>
              <a:defRPr sz="1200">
                <a:solidFill>
                  <a:srgbClr val="6D6E70"/>
                </a:solidFill>
              </a:defRPr>
            </a:lvl2pPr>
            <a:lvl3pPr marL="914400" indent="-236538">
              <a:lnSpc>
                <a:spcPts val="1500"/>
              </a:lnSpc>
              <a:spcBef>
                <a:spcPts val="600"/>
              </a:spcBef>
              <a:spcAft>
                <a:spcPts val="600"/>
              </a:spcAft>
              <a:buSzPct val="100000"/>
              <a:buFont typeface="System Font Regular"/>
              <a:buChar char="–"/>
              <a:tabLst/>
              <a:defRPr sz="1200">
                <a:solidFill>
                  <a:srgbClr val="6D6E70"/>
                </a:solidFill>
              </a:defRPr>
            </a:lvl3pPr>
            <a:lvl4pPr>
              <a:lnSpc>
                <a:spcPts val="1500"/>
              </a:lnSpc>
              <a:spcBef>
                <a:spcPts val="600"/>
              </a:spcBef>
              <a:spcAft>
                <a:spcPts val="600"/>
              </a:spcAft>
              <a:defRPr sz="1500"/>
            </a:lvl4pPr>
            <a:lvl5pPr>
              <a:lnSpc>
                <a:spcPts val="150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463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53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losing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pic>
        <p:nvPicPr>
          <p:cNvPr id="6" name="Picture 5">
            <a:extLst>
              <a:ext uri="{FF2B5EF4-FFF2-40B4-BE49-F238E27FC236}">
                <a16:creationId xmlns:a16="http://schemas.microsoft.com/office/drawing/2014/main" id="{20144A04-583E-8740-AD5B-6727B0E48F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04032" y="4620854"/>
            <a:ext cx="2788137" cy="1779946"/>
          </a:xfrm>
          <a:prstGeom prst="rect">
            <a:avLst/>
          </a:prstGeom>
        </p:spPr>
      </p:pic>
      <p:pic>
        <p:nvPicPr>
          <p:cNvPr id="9" name="Picture 6" descr="ARC_Logo_Bttn_HorizStkd_RGB.png">
            <a:extLst>
              <a:ext uri="{FF2B5EF4-FFF2-40B4-BE49-F238E27FC236}">
                <a16:creationId xmlns:a16="http://schemas.microsoft.com/office/drawing/2014/main" id="{18E5F6C4-DDB0-5845-B93E-617E1C3C44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248787" y="5019802"/>
            <a:ext cx="3560129" cy="930533"/>
          </a:xfrm>
          <a:prstGeom prst="rect">
            <a:avLst/>
          </a:prstGeom>
          <a:noFill/>
          <a:ln w="9525">
            <a:noFill/>
            <a:miter lim="800000"/>
            <a:headEnd/>
            <a:tailEnd/>
          </a:ln>
        </p:spPr>
      </p:pic>
    </p:spTree>
    <p:extLst>
      <p:ext uri="{BB962C8B-B14F-4D97-AF65-F5344CB8AC3E}">
        <p14:creationId xmlns:p14="http://schemas.microsoft.com/office/powerpoint/2010/main" val="414019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pic>
        <p:nvPicPr>
          <p:cNvPr id="7" name="Picture 6" descr="ADGP_Logo_CMYK_REV.png">
            <a:extLst>
              <a:ext uri="{FF2B5EF4-FFF2-40B4-BE49-F238E27FC236}">
                <a16:creationId xmlns:a16="http://schemas.microsoft.com/office/drawing/2014/main" id="{DC06A451-4446-4B9D-9D8B-7125AA78161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5979761" y="5021647"/>
            <a:ext cx="4078638" cy="1048383"/>
          </a:xfrm>
          <a:prstGeom prst="rect">
            <a:avLst/>
          </a:prstGeom>
          <a:noFill/>
          <a:ln w="9525">
            <a:noFill/>
            <a:miter lim="800000"/>
            <a:headEnd/>
            <a:tailEnd/>
          </a:ln>
        </p:spPr>
      </p:pic>
    </p:spTree>
    <p:extLst>
      <p:ext uri="{BB962C8B-B14F-4D97-AF65-F5344CB8AC3E}">
        <p14:creationId xmlns:p14="http://schemas.microsoft.com/office/powerpoint/2010/main" val="90291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62749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80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11354" y="503127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2423217" y="4720130"/>
            <a:ext cx="2788137" cy="166128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Tree>
    <p:extLst>
      <p:ext uri="{BB962C8B-B14F-4D97-AF65-F5344CB8AC3E}">
        <p14:creationId xmlns:p14="http://schemas.microsoft.com/office/powerpoint/2010/main" val="89335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a:t>
            </a:r>
            <a:r>
              <a:rPr lang="en-US" err="1"/>
              <a:t>malesuada</a:t>
            </a:r>
            <a:endParaRPr lang="en-US"/>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74768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701696" cy="742433"/>
          </a:xfrm>
          <a:prstGeom prst="rect">
            <a:avLst/>
          </a:prstGeom>
        </p:spPr>
        <p:txBody>
          <a:bodyPr anchor="t"/>
          <a:lstStyle>
            <a:lvl1pPr>
              <a:defRPr>
                <a:solidFill>
                  <a:srgbClr val="4784B5"/>
                </a:solidFill>
              </a:defRPr>
            </a:lvl1pPr>
          </a:lstStyle>
          <a:p>
            <a:r>
              <a:rPr lang="en-US"/>
              <a:t>Quarterly XPROGRAMX Update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5" y="1039911"/>
            <a:ext cx="5813425"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19" name="Text Placeholder 15">
            <a:extLst>
              <a:ext uri="{FF2B5EF4-FFF2-40B4-BE49-F238E27FC236}">
                <a16:creationId xmlns:a16="http://schemas.microsoft.com/office/drawing/2014/main" id="{A96093E8-FA3A-2F42-9D21-B6F402507EC1}"/>
              </a:ext>
            </a:extLst>
          </p:cNvPr>
          <p:cNvSpPr>
            <a:spLocks noGrp="1"/>
          </p:cNvSpPr>
          <p:nvPr>
            <p:ph type="body" sz="quarter" idx="12" hasCustomPrompt="1"/>
          </p:nvPr>
        </p:nvSpPr>
        <p:spPr>
          <a:xfrm>
            <a:off x="304800" y="1905000"/>
            <a:ext cx="5440017" cy="461682"/>
          </a:xfrm>
          <a:prstGeom prst="rect">
            <a:avLst/>
          </a:prstGeom>
        </p:spPr>
        <p:txBody>
          <a:bodyPr>
            <a:noAutofit/>
          </a:bodyPr>
          <a:lstStyle>
            <a:lvl1pPr>
              <a:buNone/>
              <a:defRPr sz="2000" b="1">
                <a:solidFill>
                  <a:srgbClr val="ED1B2E"/>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A9875B2D-8A10-2E49-A957-9640E79161C0}"/>
              </a:ext>
            </a:extLst>
          </p:cNvPr>
          <p:cNvSpPr>
            <a:spLocks noGrp="1"/>
          </p:cNvSpPr>
          <p:nvPr>
            <p:ph type="body" sz="quarter" idx="14" hasCustomPrompt="1"/>
          </p:nvPr>
        </p:nvSpPr>
        <p:spPr>
          <a:xfrm>
            <a:off x="333391" y="2441986"/>
            <a:ext cx="5272087" cy="3506377"/>
          </a:xfrm>
          <a:prstGeom prst="rect">
            <a:avLst/>
          </a:prstGeom>
        </p:spPr>
        <p:txBody>
          <a:bodyPr>
            <a:noAutofit/>
          </a:bodyPr>
          <a:lstStyle>
            <a:lvl1pPr marL="1376363" indent="-1376363">
              <a:buNone/>
              <a:tabLst/>
              <a:defRPr sz="1800">
                <a:solidFill>
                  <a:srgbClr val="6D6E70"/>
                </a:solidFill>
              </a:defRPr>
            </a:lvl1pPr>
          </a:lstStyle>
          <a:p>
            <a:pPr lvl="0"/>
            <a:r>
              <a:rPr lang="en-US"/>
              <a:t>Slide Num	Title of Section.</a:t>
            </a:r>
          </a:p>
          <a:p>
            <a:pPr lvl="0"/>
            <a:r>
              <a:rPr lang="en-US"/>
              <a:t>Slide Num	Bold slide numbers in first column to left</a:t>
            </a:r>
          </a:p>
          <a:p>
            <a:pPr lvl="0"/>
            <a:r>
              <a:rPr lang="en-US"/>
              <a:t>Slide Num	Reduce font size to accommodate as needed</a:t>
            </a:r>
          </a:p>
        </p:txBody>
      </p:sp>
    </p:spTree>
    <p:extLst>
      <p:ext uri="{BB962C8B-B14F-4D97-AF65-F5344CB8AC3E}">
        <p14:creationId xmlns:p14="http://schemas.microsoft.com/office/powerpoint/2010/main" val="144083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543830"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6" y="1039911"/>
            <a:ext cx="5838986"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5AF00C73-8029-6641-968A-A1BD4BBF71E4}"/>
              </a:ext>
            </a:extLst>
          </p:cNvPr>
          <p:cNvSpPr>
            <a:spLocks noGrp="1"/>
          </p:cNvSpPr>
          <p:nvPr>
            <p:ph type="body" sz="quarter" idx="12"/>
          </p:nvPr>
        </p:nvSpPr>
        <p:spPr>
          <a:xfrm>
            <a:off x="158750" y="1768475"/>
            <a:ext cx="5824538" cy="4413250"/>
          </a:xfrm>
          <a:prstGeom prst="rect">
            <a:avLst/>
          </a:prstGeom>
        </p:spPr>
        <p:txBody>
          <a:bodyPr/>
          <a:lstStyle>
            <a:lvl1pPr>
              <a:defRPr>
                <a:solidFill>
                  <a:srgbClr val="6D6E70"/>
                </a:solidFill>
              </a:defRPr>
            </a:lvl1pPr>
            <a:lvl2pPr>
              <a:defRPr>
                <a:solidFill>
                  <a:srgbClr val="6D6E70"/>
                </a:solidFill>
              </a:defRPr>
            </a:lvl2pPr>
            <a:lvl3pPr>
              <a:defRPr>
                <a:solidFill>
                  <a:srgbClr val="6D6E70"/>
                </a:solidFill>
              </a:defRPr>
            </a:lvl3pPr>
            <a:lvl4pPr>
              <a:defRPr>
                <a:solidFill>
                  <a:srgbClr val="6D6E70"/>
                </a:solidFill>
              </a:defRPr>
            </a:lvl4pPr>
            <a:lvl5pPr>
              <a:defRPr>
                <a:solidFill>
                  <a:srgbClr val="6D6E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37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C5F00B-3442-3247-8068-31A1BC0EBCAD}"/>
              </a:ext>
            </a:extLst>
          </p:cNvPr>
          <p:cNvSpPr>
            <a:spLocks noGrp="1"/>
          </p:cNvSpPr>
          <p:nvPr>
            <p:ph type="body" sz="quarter" idx="12" hasCustomPrompt="1"/>
          </p:nvPr>
        </p:nvSpPr>
        <p:spPr>
          <a:xfrm>
            <a:off x="218521" y="1053616"/>
            <a:ext cx="9034463" cy="2136845"/>
          </a:xfrm>
          <a:prstGeom prst="rect">
            <a:avLst/>
          </a:prstGeom>
        </p:spPr>
        <p:txBody>
          <a:bodyPr/>
          <a:lstStyle>
            <a:lvl1pPr marL="9525" indent="-9525">
              <a:lnSpc>
                <a:spcPts val="2900"/>
              </a:lnSpc>
              <a:spcBef>
                <a:spcPts val="0"/>
              </a:spcBef>
              <a:spcAft>
                <a:spcPts val="1200"/>
              </a:spcAft>
              <a:buNone/>
              <a:tabLst/>
              <a:defRPr sz="17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 </a:t>
            </a:r>
            <a:r>
              <a:rPr lang="en-US" err="1"/>
              <a:t>Mauris</a:t>
            </a:r>
            <a:r>
              <a:rPr lang="en-US"/>
              <a:t> et </a:t>
            </a:r>
            <a:r>
              <a:rPr lang="en-US" err="1"/>
              <a:t>orci</a:t>
            </a:r>
            <a:r>
              <a:rPr lang="en-US"/>
              <a:t>.</a:t>
            </a:r>
          </a:p>
          <a:p>
            <a:pPr lvl="0"/>
            <a:endParaRPr lang="en-US"/>
          </a:p>
        </p:txBody>
      </p:sp>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0" y="3329608"/>
            <a:ext cx="10058400" cy="3071191"/>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9ECEC88C-D9B5-354A-8754-2FC3DDF4C7D8}"/>
              </a:ext>
            </a:extLst>
          </p:cNvPr>
          <p:cNvSpPr>
            <a:spLocks noGrp="1"/>
          </p:cNvSpPr>
          <p:nvPr>
            <p:ph type="body" sz="quarter" idx="13" hasCustomPrompt="1"/>
          </p:nvPr>
        </p:nvSpPr>
        <p:spPr>
          <a:xfrm>
            <a:off x="158887" y="109897"/>
            <a:ext cx="9771063" cy="965200"/>
          </a:xfrm>
          <a:prstGeom prst="rect">
            <a:avLst/>
          </a:prstGeom>
        </p:spPr>
        <p:txBody>
          <a:bodyPr/>
          <a:lstStyle>
            <a:lvl1pPr>
              <a:buNone/>
              <a:defRPr sz="3600" b="1">
                <a:solidFill>
                  <a:srgbClr val="4784B5"/>
                </a:solidFill>
              </a:defRPr>
            </a:lvl1pPr>
          </a:lstStyle>
          <a:p>
            <a:pPr lvl="0"/>
            <a:r>
              <a:rPr lang="en-US"/>
              <a:t>This Quarter</a:t>
            </a:r>
          </a:p>
        </p:txBody>
      </p:sp>
    </p:spTree>
    <p:extLst>
      <p:ext uri="{BB962C8B-B14F-4D97-AF65-F5344CB8AC3E}">
        <p14:creationId xmlns:p14="http://schemas.microsoft.com/office/powerpoint/2010/main" val="269367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1654620"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Update</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1103288837"/>
      </p:ext>
    </p:extLst>
  </p:cSld>
  <p:clrMap bg1="lt1" tx1="dk1" bg2="lt2" tx2="dk2" accent1="accent1" accent2="accent2" accent3="accent3" accent4="accent4" accent5="accent5" accent6="accent6" hlink="hlink" folHlink="folHlink"/>
  <p:sldLayoutIdLst>
    <p:sldLayoutId id="2147483684" r:id="rId1"/>
    <p:sldLayoutId id="2147483701" r:id="rId2"/>
    <p:sldLayoutId id="2147483670" r:id="rId3"/>
    <p:sldLayoutId id="2147483676" r:id="rId4"/>
    <p:sldLayoutId id="2147483685" r:id="rId5"/>
    <p:sldLayoutId id="2147483686" r:id="rId6"/>
    <p:sldLayoutId id="2147483687" r:id="rId7"/>
    <p:sldLayoutId id="2147483688" r:id="rId8"/>
    <p:sldLayoutId id="2147483689" r:id="rId9"/>
    <p:sldLayoutId id="2147483690" r:id="rId10"/>
    <p:sldLayoutId id="2147483702" r:id="rId11"/>
    <p:sldLayoutId id="2147483694" r:id="rId12"/>
    <p:sldLayoutId id="2147483693" r:id="rId13"/>
    <p:sldLayoutId id="2147483695" r:id="rId14"/>
    <p:sldLayoutId id="2147483691" r:id="rId15"/>
    <p:sldLayoutId id="2147483692" r:id="rId16"/>
    <p:sldLayoutId id="2147483678" r:id="rId17"/>
    <p:sldLayoutId id="2147483700" r:id="rId18"/>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3.xml"/><Relationship Id="rId5" Type="http://schemas.openxmlformats.org/officeDocument/2006/relationships/image" Target="../media/image26.emf"/><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redcross.org/content/dam/redcross/donations/updates-to-adgp-$500k-membership-hub/2022/ADGP-DR_STA_2022_Coordinated_Employee_Engagement_Opportunities.pdf"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B24E-7B82-4947-9880-210C1D24D9FD}"/>
              </a:ext>
            </a:extLst>
          </p:cNvPr>
          <p:cNvSpPr>
            <a:spLocks noGrp="1"/>
          </p:cNvSpPr>
          <p:nvPr>
            <p:ph type="title"/>
          </p:nvPr>
        </p:nvSpPr>
        <p:spPr>
          <a:xfrm>
            <a:off x="393700" y="4857516"/>
            <a:ext cx="7809774" cy="575083"/>
          </a:xfrm>
        </p:spPr>
        <p:txBody>
          <a:bodyPr/>
          <a:lstStyle/>
          <a:p>
            <a:r>
              <a:rPr lang="en-US"/>
              <a:t>Quarterly Disaster Update</a:t>
            </a:r>
          </a:p>
        </p:txBody>
      </p:sp>
      <p:pic>
        <p:nvPicPr>
          <p:cNvPr id="9" name="Picture Placeholder 8">
            <a:extLst>
              <a:ext uri="{FF2B5EF4-FFF2-40B4-BE49-F238E27FC236}">
                <a16:creationId xmlns:a16="http://schemas.microsoft.com/office/drawing/2014/main" id="{F5E6D3F1-573F-4FCE-9B91-49D3BF71B079}"/>
              </a:ext>
            </a:extLst>
          </p:cNvPr>
          <p:cNvPicPr>
            <a:picLocks noGrp="1" noChangeAspect="1"/>
          </p:cNvPicPr>
          <p:nvPr>
            <p:ph type="pic" sz="quarter" idx="11"/>
          </p:nvPr>
        </p:nvPicPr>
        <p:blipFill rotWithShape="1">
          <a:blip r:embed="rId3" cstate="hqprint">
            <a:extLst>
              <a:ext uri="{28A0092B-C50C-407E-A947-70E740481C1C}">
                <a14:useLocalDpi xmlns:a14="http://schemas.microsoft.com/office/drawing/2010/main"/>
              </a:ext>
            </a:extLst>
          </a:blip>
          <a:srcRect r="-51"/>
          <a:stretch/>
        </p:blipFill>
        <p:spPr>
          <a:xfrm>
            <a:off x="2791" y="0"/>
            <a:ext cx="10055609" cy="4709160"/>
          </a:xfrm>
        </p:spPr>
      </p:pic>
      <p:sp>
        <p:nvSpPr>
          <p:cNvPr id="4" name="Content Placeholder 3">
            <a:extLst>
              <a:ext uri="{FF2B5EF4-FFF2-40B4-BE49-F238E27FC236}">
                <a16:creationId xmlns:a16="http://schemas.microsoft.com/office/drawing/2014/main" id="{72208C88-D480-E943-91BF-547A71275932}"/>
              </a:ext>
            </a:extLst>
          </p:cNvPr>
          <p:cNvSpPr>
            <a:spLocks noGrp="1"/>
          </p:cNvSpPr>
          <p:nvPr>
            <p:ph sz="quarter" idx="13"/>
          </p:nvPr>
        </p:nvSpPr>
        <p:spPr/>
        <p:txBody>
          <a:bodyPr/>
          <a:lstStyle/>
          <a:p>
            <a:r>
              <a:rPr lang="en-US" dirty="0"/>
              <a:t>Prepared for ADGP Members</a:t>
            </a:r>
          </a:p>
        </p:txBody>
      </p:sp>
      <p:sp>
        <p:nvSpPr>
          <p:cNvPr id="5" name="Text Placeholder 4">
            <a:extLst>
              <a:ext uri="{FF2B5EF4-FFF2-40B4-BE49-F238E27FC236}">
                <a16:creationId xmlns:a16="http://schemas.microsoft.com/office/drawing/2014/main" id="{4A172C99-5D4B-1146-9783-25FDFB5F9A04}"/>
              </a:ext>
            </a:extLst>
          </p:cNvPr>
          <p:cNvSpPr>
            <a:spLocks noGrp="1"/>
          </p:cNvSpPr>
          <p:nvPr>
            <p:ph type="body" sz="quarter" idx="14"/>
          </p:nvPr>
        </p:nvSpPr>
        <p:spPr/>
        <p:txBody>
          <a:bodyPr/>
          <a:lstStyle/>
          <a:p>
            <a:r>
              <a:rPr lang="en-US" kern="0" spc="100" dirty="0"/>
              <a:t>FY22 Q2 (Oct. – Dec. 2021)</a:t>
            </a:r>
            <a:endParaRPr lang="en-US" dirty="0"/>
          </a:p>
          <a:p>
            <a:endParaRPr lang="en-US" dirty="0"/>
          </a:p>
        </p:txBody>
      </p:sp>
    </p:spTree>
    <p:extLst>
      <p:ext uri="{BB962C8B-B14F-4D97-AF65-F5344CB8AC3E}">
        <p14:creationId xmlns:p14="http://schemas.microsoft.com/office/powerpoint/2010/main" val="265046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F7ADC1F-AEC7-F948-B7A3-1E98A767E8D2}"/>
              </a:ext>
            </a:extLst>
          </p:cNvPr>
          <p:cNvSpPr>
            <a:spLocks noGrp="1"/>
          </p:cNvSpPr>
          <p:nvPr>
            <p:ph type="title"/>
          </p:nvPr>
        </p:nvSpPr>
        <p:spPr>
          <a:xfrm>
            <a:off x="696798" y="516559"/>
            <a:ext cx="7329601" cy="1116013"/>
          </a:xfrm>
        </p:spPr>
        <p:txBody>
          <a:bodyPr lIns="91440" tIns="45720" rIns="91440" bIns="45720" anchor="t">
            <a:noAutofit/>
          </a:bodyPr>
          <a:lstStyle/>
          <a:p>
            <a:r>
              <a:rPr lang="en-US">
                <a:effectLst/>
                <a:latin typeface="Arial" panose="020B0604020202020204" pitchFamily="34" charset="0"/>
                <a:ea typeface="Calibri" panose="020F0502020204030204" pitchFamily="34" charset="0"/>
              </a:rPr>
              <a:t>This quarter, ADGP members also helped families devastated by nearly 14,800 home fires.</a:t>
            </a:r>
            <a:br>
              <a:rPr lang="en-US"/>
            </a:br>
            <a:endParaRPr lang="en-US"/>
          </a:p>
        </p:txBody>
      </p:sp>
      <p:sp>
        <p:nvSpPr>
          <p:cNvPr id="9" name="Rectangle 8">
            <a:extLst>
              <a:ext uri="{FF2B5EF4-FFF2-40B4-BE49-F238E27FC236}">
                <a16:creationId xmlns:a16="http://schemas.microsoft.com/office/drawing/2014/main" id="{61EBB424-83FF-4AEB-8888-18E80EF2D590}"/>
              </a:ext>
            </a:extLst>
          </p:cNvPr>
          <p:cNvSpPr/>
          <p:nvPr/>
        </p:nvSpPr>
        <p:spPr>
          <a:xfrm>
            <a:off x="696798" y="1841282"/>
            <a:ext cx="4417658" cy="2832057"/>
          </a:xfrm>
          <a:prstGeom prst="rect">
            <a:avLst/>
          </a:prstGeom>
        </p:spPr>
        <p:txBody>
          <a:bodyPr wrap="square">
            <a:spAutoFit/>
          </a:bodyPr>
          <a:lstStyle/>
          <a:p>
            <a:pPr>
              <a:lnSpc>
                <a:spcPts val="2400"/>
              </a:lnSpc>
            </a:pPr>
            <a:r>
              <a:rPr lang="en-US" sz="2000" b="1" i="0">
                <a:solidFill>
                  <a:srgbClr val="6D6E70"/>
                </a:solidFill>
                <a:effectLst/>
                <a:latin typeface="Arial" panose="020B0604020202020204" pitchFamily="34" charset="0"/>
                <a:cs typeface="Arial" panose="020B0604020202020204" pitchFamily="34" charset="0"/>
              </a:rPr>
              <a:t>Plus, fires spike in colder months</a:t>
            </a:r>
            <a:r>
              <a:rPr lang="en-US" sz="2000" b="1">
                <a:solidFill>
                  <a:srgbClr val="6D6E70"/>
                </a:solidFill>
                <a:latin typeface="Arial" panose="020B0604020202020204" pitchFamily="34" charset="0"/>
                <a:cs typeface="Arial" panose="020B0604020202020204" pitchFamily="34" charset="0"/>
              </a:rPr>
              <a:t>. In December 2021, we responded to nearly 10% more than our monthly average. </a:t>
            </a:r>
          </a:p>
          <a:p>
            <a:pPr lvl="0">
              <a:lnSpc>
                <a:spcPts val="2400"/>
              </a:lnSpc>
            </a:pPr>
            <a:endParaRPr lang="en-US" sz="1600" b="1">
              <a:solidFill>
                <a:srgbClr val="6D6E70"/>
              </a:solidFill>
              <a:latin typeface="Arial" panose="020B0604020202020204" pitchFamily="34" charset="0"/>
              <a:cs typeface="Arial" panose="020B0604020202020204" pitchFamily="34" charset="0"/>
            </a:endParaRPr>
          </a:p>
          <a:p>
            <a:pPr>
              <a:lnSpc>
                <a:spcPts val="2400"/>
              </a:lnSpc>
            </a:pPr>
            <a:r>
              <a:rPr lang="en-US" sz="1600">
                <a:solidFill>
                  <a:srgbClr val="6D6E70"/>
                </a:solidFill>
                <a:latin typeface="Arial" panose="020B0604020202020204" pitchFamily="34" charset="0"/>
                <a:cs typeface="Arial" panose="020B0604020202020204" pitchFamily="34" charset="0"/>
              </a:rPr>
              <a:t>After each fire, we provided affected families with essentials — everything from warm places to sleep to nourishing meals to replacement eyeglasses and prescriptions. </a:t>
            </a:r>
            <a:endParaRPr lang="en-US" sz="1500">
              <a:solidFill>
                <a:srgbClr val="6D6E70"/>
              </a:solidFill>
              <a:latin typeface="Arial" panose="020B0604020202020204" pitchFamily="34" charset="0"/>
              <a:cs typeface="Arial" panose="020B0604020202020204" pitchFamily="34" charset="0"/>
            </a:endParaRPr>
          </a:p>
        </p:txBody>
      </p:sp>
      <p:pic>
        <p:nvPicPr>
          <p:cNvPr id="2050" name="Picture 7" descr="A picture containing outdoor, sky, fire, hydrant&#10;&#10;Description automatically generated">
            <a:extLst>
              <a:ext uri="{FF2B5EF4-FFF2-40B4-BE49-F238E27FC236}">
                <a16:creationId xmlns:a16="http://schemas.microsoft.com/office/drawing/2014/main" id="{AA786790-3C64-4763-AD69-F458E298FAC4}"/>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colorTemperature colorTemp="7355"/>
                    </a14:imgEffect>
                    <a14:imgEffect>
                      <a14:saturation sat="133000"/>
                    </a14:imgEffect>
                    <a14:imgEffect>
                      <a14:brightnessContrast bright="-4000" contrast="5000"/>
                    </a14:imgEffect>
                  </a14:imgLayer>
                </a14:imgProps>
              </a:ext>
              <a:ext uri="{28A0092B-C50C-407E-A947-70E740481C1C}">
                <a14:useLocalDpi xmlns:a14="http://schemas.microsoft.com/office/drawing/2010/main"/>
              </a:ext>
            </a:extLst>
          </a:blip>
          <a:srcRect l="55591" t="38645" r="304" b="17250"/>
          <a:stretch/>
        </p:blipFill>
        <p:spPr bwMode="auto">
          <a:xfrm>
            <a:off x="5334002" y="1790482"/>
            <a:ext cx="4108268" cy="300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A37674A-D9C4-4140-8780-8CE534381007}"/>
              </a:ext>
            </a:extLst>
          </p:cNvPr>
          <p:cNvSpPr txBox="1"/>
          <p:nvPr/>
        </p:nvSpPr>
        <p:spPr>
          <a:xfrm>
            <a:off x="696798" y="4892060"/>
            <a:ext cx="6659637" cy="1292662"/>
          </a:xfrm>
          <a:prstGeom prst="rect">
            <a:avLst/>
          </a:prstGeom>
          <a:noFill/>
        </p:spPr>
        <p:txBody>
          <a:bodyPr wrap="square" rtlCol="0">
            <a:spAutoFit/>
          </a:bodyPr>
          <a:lstStyle/>
          <a:p>
            <a:pPr>
              <a:lnSpc>
                <a:spcPts val="2400"/>
              </a:lnSpc>
            </a:pPr>
            <a:r>
              <a:rPr lang="en-US" sz="1600">
                <a:solidFill>
                  <a:srgbClr val="6D6E70"/>
                </a:solidFill>
                <a:latin typeface="Arial" panose="020B0604020202020204" pitchFamily="34" charset="0"/>
                <a:cs typeface="Arial" panose="020B0604020202020204" pitchFamily="34" charset="0"/>
              </a:rPr>
              <a:t>At the same time, we continued to safeguard communities nationwide through </a:t>
            </a:r>
            <a:r>
              <a:rPr lang="en-US" sz="1600" i="1">
                <a:solidFill>
                  <a:srgbClr val="6D6E70"/>
                </a:solidFill>
                <a:latin typeface="Arial" panose="020B0604020202020204" pitchFamily="34" charset="0"/>
                <a:cs typeface="Arial" panose="020B0604020202020204" pitchFamily="34" charset="0"/>
              </a:rPr>
              <a:t>Sound the Alarm.</a:t>
            </a:r>
            <a:r>
              <a:rPr lang="en-US" sz="1600">
                <a:solidFill>
                  <a:srgbClr val="6D6E70"/>
                </a:solidFill>
                <a:latin typeface="Arial" panose="020B0604020202020204" pitchFamily="34" charset="0"/>
                <a:cs typeface="Arial" panose="020B0604020202020204" pitchFamily="34" charset="0"/>
              </a:rPr>
              <a:t> </a:t>
            </a:r>
            <a:r>
              <a:rPr lang="en-US" sz="1600">
                <a:solidFill>
                  <a:srgbClr val="6D6E70"/>
                </a:solidFill>
                <a:latin typeface="Arial" panose="020B0604020202020204" pitchFamily="34" charset="0"/>
                <a:ea typeface="Calibri" panose="020F0502020204030204" pitchFamily="34" charset="0"/>
                <a:cs typeface="Arial" panose="020B0604020202020204" pitchFamily="34" charset="0"/>
              </a:rPr>
              <a:t>Our volunteers and partners have now placed over </a:t>
            </a:r>
            <a:r>
              <a:rPr lang="en-US" sz="1600" b="1">
                <a:solidFill>
                  <a:srgbClr val="ED1B2E"/>
                </a:solidFill>
                <a:latin typeface="Arial" panose="020B0604020202020204" pitchFamily="34" charset="0"/>
                <a:ea typeface="Calibri" panose="020F0502020204030204" pitchFamily="34" charset="0"/>
                <a:cs typeface="Arial" panose="020B0604020202020204" pitchFamily="34" charset="0"/>
              </a:rPr>
              <a:t>2.2 million smoke alarms </a:t>
            </a:r>
            <a:r>
              <a:rPr lang="en-US" sz="1600">
                <a:solidFill>
                  <a:srgbClr val="6D6E70"/>
                </a:solidFill>
                <a:latin typeface="Arial" panose="020B0604020202020204" pitchFamily="34" charset="0"/>
                <a:ea typeface="Calibri" panose="020F0502020204030204" pitchFamily="34" charset="0"/>
                <a:cs typeface="Arial" panose="020B0604020202020204" pitchFamily="34" charset="0"/>
              </a:rPr>
              <a:t>for free in at-risk homes</a:t>
            </a:r>
            <a:r>
              <a:rPr lang="en-US" sz="1600">
                <a:solidFill>
                  <a:srgbClr val="6D6E70"/>
                </a:solidFill>
                <a:latin typeface="Arial" panose="020B0604020202020204" pitchFamily="34" charset="0"/>
                <a:cs typeface="Arial" panose="020B0604020202020204" pitchFamily="34" charset="0"/>
              </a:rPr>
              <a:t>.</a:t>
            </a:r>
            <a:r>
              <a:rPr lang="en-US" sz="1600">
                <a:solidFill>
                  <a:srgbClr val="6D6E70"/>
                </a:solidFill>
                <a:latin typeface="Arial" panose="020B0604020202020204" pitchFamily="34" charset="0"/>
                <a:ea typeface="Calibri" panose="020F0502020204030204" pitchFamily="34" charset="0"/>
                <a:cs typeface="Arial" panose="020B0604020202020204" pitchFamily="34" charset="0"/>
              </a:rPr>
              <a:t> </a:t>
            </a:r>
            <a:endParaRPr lang="en-US" sz="1600">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77505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International Services</a:t>
            </a:r>
          </a:p>
        </p:txBody>
      </p:sp>
    </p:spTree>
    <p:extLst>
      <p:ext uri="{BB962C8B-B14F-4D97-AF65-F5344CB8AC3E}">
        <p14:creationId xmlns:p14="http://schemas.microsoft.com/office/powerpoint/2010/main" val="394543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19904702-5EFD-EB49-AA99-B63A21C35194}"/>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53" name="Title 4">
            <a:extLst>
              <a:ext uri="{FF2B5EF4-FFF2-40B4-BE49-F238E27FC236}">
                <a16:creationId xmlns:a16="http://schemas.microsoft.com/office/drawing/2014/main" id="{C67027A2-B276-6B4B-A02E-919B44587E0E}"/>
              </a:ext>
            </a:extLst>
          </p:cNvPr>
          <p:cNvSpPr>
            <a:spLocks noGrp="1"/>
          </p:cNvSpPr>
          <p:nvPr>
            <p:ph type="title"/>
          </p:nvPr>
        </p:nvSpPr>
        <p:spPr>
          <a:xfrm>
            <a:off x="178904" y="192237"/>
            <a:ext cx="8675370" cy="742433"/>
          </a:xfrm>
        </p:spPr>
        <p:txBody>
          <a:bodyPr/>
          <a:lstStyle/>
          <a:p>
            <a:r>
              <a:rPr lang="en-US"/>
              <a:t>International Services Quarterly Totals</a:t>
            </a:r>
          </a:p>
        </p:txBody>
      </p:sp>
      <p:sp>
        <p:nvSpPr>
          <p:cNvPr id="48" name="Content Placeholder 2">
            <a:extLst>
              <a:ext uri="{FF2B5EF4-FFF2-40B4-BE49-F238E27FC236}">
                <a16:creationId xmlns:a16="http://schemas.microsoft.com/office/drawing/2014/main" id="{29017EB2-81D3-1E4B-9BFD-610AE060BBB3}"/>
              </a:ext>
            </a:extLst>
          </p:cNvPr>
          <p:cNvSpPr txBox="1">
            <a:spLocks/>
          </p:cNvSpPr>
          <p:nvPr/>
        </p:nvSpPr>
        <p:spPr>
          <a:xfrm>
            <a:off x="308023" y="1560900"/>
            <a:ext cx="2451394" cy="4614092"/>
          </a:xfrm>
          <a:prstGeom prst="rect">
            <a:avLst/>
          </a:prstGeom>
        </p:spPr>
        <p:txBody>
          <a:bodyPr>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600"/>
              </a:spcBef>
              <a:spcAft>
                <a:spcPts val="400"/>
              </a:spcAft>
              <a:buFont typeface="Calibri" pitchFamily="34" charset="0"/>
              <a:buAutoNum type="arabicPeriod"/>
            </a:pPr>
            <a:r>
              <a:rPr lang="en-US" sz="1100">
                <a:solidFill>
                  <a:srgbClr val="6D6E70"/>
                </a:solidFill>
                <a:latin typeface="Arial" charset="0"/>
                <a:cs typeface="Arial" charset="0"/>
              </a:rPr>
              <a:t>Global Coronavirus Outbreak</a:t>
            </a:r>
          </a:p>
          <a:p>
            <a:pPr marL="228600" indent="-228600">
              <a:spcBef>
                <a:spcPts val="600"/>
              </a:spcBef>
              <a:spcAft>
                <a:spcPts val="400"/>
              </a:spcAft>
              <a:buFont typeface="Calibri" pitchFamily="34" charset="0"/>
              <a:buAutoNum type="arabicPeriod"/>
            </a:pPr>
            <a:r>
              <a:rPr lang="en-US" sz="1100">
                <a:solidFill>
                  <a:srgbClr val="6D6E70"/>
                </a:solidFill>
                <a:latin typeface="Arial" charset="0"/>
                <a:cs typeface="Arial" charset="0"/>
              </a:rPr>
              <a:t>Afghanistan Humanitarian Crisis</a:t>
            </a:r>
          </a:p>
          <a:p>
            <a:pPr marL="228600" indent="-228600">
              <a:spcBef>
                <a:spcPts val="600"/>
              </a:spcBef>
              <a:spcAft>
                <a:spcPts val="400"/>
              </a:spcAft>
              <a:buFont typeface="Calibri" pitchFamily="34" charset="0"/>
              <a:buAutoNum type="arabicPeriod"/>
            </a:pPr>
            <a:r>
              <a:rPr lang="en-US" sz="1100">
                <a:solidFill>
                  <a:srgbClr val="6D6E70"/>
                </a:solidFill>
                <a:latin typeface="Arial" charset="0"/>
                <a:cs typeface="Arial" charset="0"/>
              </a:rPr>
              <a:t>Lebanon Port Explosions</a:t>
            </a:r>
          </a:p>
          <a:p>
            <a:pPr marL="228600" indent="-228600">
              <a:spcBef>
                <a:spcPts val="600"/>
              </a:spcBef>
              <a:spcAft>
                <a:spcPts val="400"/>
              </a:spcAft>
              <a:buFont typeface="Calibri" pitchFamily="34" charset="0"/>
              <a:buAutoNum type="arabicPeriod"/>
            </a:pPr>
            <a:r>
              <a:rPr lang="en-US" sz="1100">
                <a:solidFill>
                  <a:srgbClr val="6D6E70"/>
                </a:solidFill>
                <a:latin typeface="Arial" charset="0"/>
                <a:cs typeface="Arial" charset="0"/>
              </a:rPr>
              <a:t>DRC/Rwanda Volcano Eruption</a:t>
            </a:r>
          </a:p>
          <a:p>
            <a:pPr marL="228600" indent="-228600">
              <a:spcBef>
                <a:spcPts val="600"/>
              </a:spcBef>
              <a:spcAft>
                <a:spcPts val="400"/>
              </a:spcAft>
              <a:buFont typeface="Calibri" pitchFamily="34" charset="0"/>
              <a:buAutoNum type="arabicPeriod"/>
            </a:pPr>
            <a:r>
              <a:rPr lang="en-US" sz="1100">
                <a:solidFill>
                  <a:srgbClr val="6D6E70"/>
                </a:solidFill>
                <a:latin typeface="Arial" charset="0"/>
                <a:cs typeface="Arial" charset="0"/>
              </a:rPr>
              <a:t>Mediterranean Population Movement</a:t>
            </a:r>
          </a:p>
          <a:p>
            <a:pPr marL="228600" indent="-228600">
              <a:spcBef>
                <a:spcPts val="600"/>
              </a:spcBef>
              <a:spcAft>
                <a:spcPts val="400"/>
              </a:spcAft>
              <a:buFont typeface="Calibri" pitchFamily="34" charset="0"/>
              <a:buAutoNum type="arabicPeriod"/>
            </a:pPr>
            <a:r>
              <a:rPr lang="en-US" sz="1100">
                <a:solidFill>
                  <a:srgbClr val="6D6E70"/>
                </a:solidFill>
                <a:latin typeface="Arial" charset="0"/>
                <a:cs typeface="Arial" charset="0"/>
              </a:rPr>
              <a:t>Philippines Typhoon </a:t>
            </a:r>
            <a:r>
              <a:rPr lang="en-US" sz="1100" err="1">
                <a:solidFill>
                  <a:srgbClr val="6D6E70"/>
                </a:solidFill>
                <a:latin typeface="Arial" charset="0"/>
                <a:cs typeface="Arial" charset="0"/>
              </a:rPr>
              <a:t>Chanthu</a:t>
            </a:r>
            <a:endParaRPr lang="en-US" sz="1100">
              <a:solidFill>
                <a:srgbClr val="6D6E70"/>
              </a:solidFill>
              <a:latin typeface="Arial" charset="0"/>
              <a:cs typeface="Arial" charset="0"/>
            </a:endParaRPr>
          </a:p>
          <a:p>
            <a:pPr marL="228600" indent="-228600">
              <a:spcBef>
                <a:spcPts val="600"/>
              </a:spcBef>
              <a:spcAft>
                <a:spcPts val="400"/>
              </a:spcAft>
              <a:buFont typeface="Calibri" pitchFamily="34" charset="0"/>
              <a:buAutoNum type="arabicPeriod"/>
            </a:pPr>
            <a:r>
              <a:rPr lang="en-US" sz="1100">
                <a:solidFill>
                  <a:srgbClr val="6D6E70"/>
                </a:solidFill>
                <a:latin typeface="Arial" charset="0"/>
                <a:cs typeface="Arial" charset="0"/>
              </a:rPr>
              <a:t>St. Vincent and Grenadines Volcano Eruption</a:t>
            </a:r>
          </a:p>
          <a:p>
            <a:pPr marL="228600" indent="-228600">
              <a:spcBef>
                <a:spcPts val="600"/>
              </a:spcBef>
              <a:spcAft>
                <a:spcPts val="400"/>
              </a:spcAft>
              <a:buFont typeface="Calibri" pitchFamily="34" charset="0"/>
              <a:buAutoNum type="arabicPeriod"/>
            </a:pPr>
            <a:r>
              <a:rPr lang="en-US" sz="1100">
                <a:solidFill>
                  <a:srgbClr val="6D6E70"/>
                </a:solidFill>
                <a:latin typeface="Arial" charset="0"/>
                <a:cs typeface="Arial" charset="0"/>
              </a:rPr>
              <a:t>Haiti Earthquake</a:t>
            </a:r>
          </a:p>
          <a:p>
            <a:pPr marL="228600" indent="-228600">
              <a:spcBef>
                <a:spcPts val="600"/>
              </a:spcBef>
              <a:spcAft>
                <a:spcPts val="400"/>
              </a:spcAft>
              <a:buFont typeface="Calibri" pitchFamily="34" charset="0"/>
              <a:buAutoNum type="arabicPeriod"/>
            </a:pPr>
            <a:r>
              <a:rPr lang="en-US" sz="1100">
                <a:solidFill>
                  <a:srgbClr val="6D6E70"/>
                </a:solidFill>
                <a:latin typeface="Arial" charset="0"/>
                <a:cs typeface="Arial" charset="0"/>
              </a:rPr>
              <a:t>Nepal Floods and Landslides</a:t>
            </a:r>
          </a:p>
          <a:p>
            <a:pPr marL="228600" indent="-228600">
              <a:spcBef>
                <a:spcPts val="600"/>
              </a:spcBef>
              <a:spcAft>
                <a:spcPts val="400"/>
              </a:spcAft>
              <a:buFont typeface="Calibri" pitchFamily="34" charset="0"/>
              <a:buAutoNum type="arabicPeriod"/>
            </a:pPr>
            <a:r>
              <a:rPr lang="en-US" sz="1100">
                <a:solidFill>
                  <a:srgbClr val="6D6E70"/>
                </a:solidFill>
                <a:latin typeface="Arial" charset="0"/>
                <a:cs typeface="Arial" charset="0"/>
              </a:rPr>
              <a:t>Europe Floods</a:t>
            </a:r>
          </a:p>
          <a:p>
            <a:pPr marL="228600" indent="-228600">
              <a:spcBef>
                <a:spcPts val="600"/>
              </a:spcBef>
              <a:spcAft>
                <a:spcPts val="400"/>
              </a:spcAft>
              <a:buFont typeface="Calibri" pitchFamily="34" charset="0"/>
              <a:buAutoNum type="arabicPeriod"/>
            </a:pPr>
            <a:r>
              <a:rPr lang="en-US" sz="1100">
                <a:solidFill>
                  <a:srgbClr val="6D6E70"/>
                </a:solidFill>
                <a:latin typeface="Arial" charset="0"/>
                <a:cs typeface="Arial" charset="0"/>
              </a:rPr>
              <a:t>Indonesia Floods, Landslides and Earthquake</a:t>
            </a:r>
          </a:p>
          <a:p>
            <a:pPr marL="228600" indent="-228600">
              <a:spcBef>
                <a:spcPts val="600"/>
              </a:spcBef>
              <a:spcAft>
                <a:spcPts val="400"/>
              </a:spcAft>
              <a:buFont typeface="Calibri" pitchFamily="34" charset="0"/>
              <a:buAutoNum type="arabicPeriod"/>
            </a:pPr>
            <a:r>
              <a:rPr lang="en-US" sz="1100">
                <a:solidFill>
                  <a:srgbClr val="6D6E70"/>
                </a:solidFill>
                <a:latin typeface="Arial" charset="0"/>
                <a:cs typeface="Arial" charset="0"/>
              </a:rPr>
              <a:t>Croatia Earthquake</a:t>
            </a:r>
          </a:p>
          <a:p>
            <a:pPr marL="228600" indent="-228600">
              <a:spcBef>
                <a:spcPts val="600"/>
              </a:spcBef>
              <a:spcAft>
                <a:spcPts val="400"/>
              </a:spcAft>
              <a:buFont typeface="Calibri" pitchFamily="34" charset="0"/>
              <a:buAutoNum type="arabicPeriod"/>
            </a:pPr>
            <a:r>
              <a:rPr lang="en-US" sz="1100">
                <a:solidFill>
                  <a:srgbClr val="6D6E70"/>
                </a:solidFill>
                <a:latin typeface="Arial" charset="0"/>
                <a:cs typeface="Arial" charset="0"/>
              </a:rPr>
              <a:t>Mozambique Cyclone Eloise</a:t>
            </a:r>
          </a:p>
          <a:p>
            <a:pPr marL="228600" indent="-228600">
              <a:spcBef>
                <a:spcPts val="1200"/>
              </a:spcBef>
              <a:buFont typeface="Calibri" pitchFamily="34" charset="0"/>
              <a:buAutoNum type="arabicPeriod"/>
            </a:pPr>
            <a:endParaRPr lang="en-US" sz="1700">
              <a:solidFill>
                <a:srgbClr val="6D6E70"/>
              </a:solidFill>
              <a:latin typeface="Arial" charset="0"/>
              <a:cs typeface="Arial" charset="0"/>
            </a:endParaRPr>
          </a:p>
        </p:txBody>
      </p:sp>
      <p:pic>
        <p:nvPicPr>
          <p:cNvPr id="51" name="Picture 12" descr="Map for ARC.eps">
            <a:extLst>
              <a:ext uri="{FF2B5EF4-FFF2-40B4-BE49-F238E27FC236}">
                <a16:creationId xmlns:a16="http://schemas.microsoft.com/office/drawing/2014/main" id="{130C2674-EC70-7446-88B5-63EA374CBF6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3404" y="2235221"/>
            <a:ext cx="6985214" cy="3799576"/>
          </a:xfrm>
          <a:prstGeom prst="rect">
            <a:avLst/>
          </a:prstGeom>
          <a:noFill/>
          <a:ln w="9525">
            <a:noFill/>
            <a:miter lim="800000"/>
            <a:headEnd/>
            <a:tailEnd/>
          </a:ln>
        </p:spPr>
      </p:pic>
      <p:sp>
        <p:nvSpPr>
          <p:cNvPr id="52" name="Oval 51">
            <a:extLst>
              <a:ext uri="{FF2B5EF4-FFF2-40B4-BE49-F238E27FC236}">
                <a16:creationId xmlns:a16="http://schemas.microsoft.com/office/drawing/2014/main" id="{E9FB9663-6C14-7C44-A98B-6DFF604FBAC6}"/>
              </a:ext>
            </a:extLst>
          </p:cNvPr>
          <p:cNvSpPr>
            <a:spLocks noChangeArrowheads="1"/>
          </p:cNvSpPr>
          <p:nvPr/>
        </p:nvSpPr>
        <p:spPr bwMode="auto">
          <a:xfrm>
            <a:off x="7087742" y="3601507"/>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2</a:t>
            </a:r>
          </a:p>
        </p:txBody>
      </p:sp>
      <p:sp>
        <p:nvSpPr>
          <p:cNvPr id="54" name="Oval 53">
            <a:extLst>
              <a:ext uri="{FF2B5EF4-FFF2-40B4-BE49-F238E27FC236}">
                <a16:creationId xmlns:a16="http://schemas.microsoft.com/office/drawing/2014/main" id="{A08E1BBE-5EB9-034A-AC44-3E7F65F373A9}"/>
              </a:ext>
            </a:extLst>
          </p:cNvPr>
          <p:cNvSpPr>
            <a:spLocks noChangeArrowheads="1"/>
          </p:cNvSpPr>
          <p:nvPr/>
        </p:nvSpPr>
        <p:spPr bwMode="auto">
          <a:xfrm>
            <a:off x="6407272" y="5760507"/>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a:t>
            </a:r>
          </a:p>
        </p:txBody>
      </p:sp>
      <p:sp>
        <p:nvSpPr>
          <p:cNvPr id="55" name="Oval 54">
            <a:extLst>
              <a:ext uri="{FF2B5EF4-FFF2-40B4-BE49-F238E27FC236}">
                <a16:creationId xmlns:a16="http://schemas.microsoft.com/office/drawing/2014/main" id="{74C3DCD9-B9FF-B647-9024-4268FED711EF}"/>
              </a:ext>
            </a:extLst>
          </p:cNvPr>
          <p:cNvSpPr>
            <a:spLocks noChangeArrowheads="1"/>
          </p:cNvSpPr>
          <p:nvPr/>
        </p:nvSpPr>
        <p:spPr bwMode="auto">
          <a:xfrm>
            <a:off x="5927273" y="3652109"/>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5</a:t>
            </a:r>
          </a:p>
        </p:txBody>
      </p:sp>
      <p:sp>
        <p:nvSpPr>
          <p:cNvPr id="56" name="Oval 55">
            <a:extLst>
              <a:ext uri="{FF2B5EF4-FFF2-40B4-BE49-F238E27FC236}">
                <a16:creationId xmlns:a16="http://schemas.microsoft.com/office/drawing/2014/main" id="{F360B18B-57EF-7C44-811D-95D57392065C}"/>
              </a:ext>
            </a:extLst>
          </p:cNvPr>
          <p:cNvSpPr>
            <a:spLocks noChangeArrowheads="1"/>
          </p:cNvSpPr>
          <p:nvPr/>
        </p:nvSpPr>
        <p:spPr bwMode="auto">
          <a:xfrm>
            <a:off x="6407272" y="4459956"/>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4</a:t>
            </a:r>
          </a:p>
        </p:txBody>
      </p:sp>
      <p:sp>
        <p:nvSpPr>
          <p:cNvPr id="57" name="Oval 56">
            <a:extLst>
              <a:ext uri="{FF2B5EF4-FFF2-40B4-BE49-F238E27FC236}">
                <a16:creationId xmlns:a16="http://schemas.microsoft.com/office/drawing/2014/main" id="{002BE198-DAA9-CC40-BC3D-D32A44E16600}"/>
              </a:ext>
            </a:extLst>
          </p:cNvPr>
          <p:cNvSpPr>
            <a:spLocks noChangeArrowheads="1"/>
          </p:cNvSpPr>
          <p:nvPr/>
        </p:nvSpPr>
        <p:spPr bwMode="auto">
          <a:xfrm>
            <a:off x="6401721" y="373899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3</a:t>
            </a:r>
          </a:p>
        </p:txBody>
      </p:sp>
      <p:sp>
        <p:nvSpPr>
          <p:cNvPr id="58" name="Title 1">
            <a:extLst>
              <a:ext uri="{FF2B5EF4-FFF2-40B4-BE49-F238E27FC236}">
                <a16:creationId xmlns:a16="http://schemas.microsoft.com/office/drawing/2014/main" id="{853664D7-0637-6A49-ACA7-E5F0CC3BDF5B}"/>
              </a:ext>
            </a:extLst>
          </p:cNvPr>
          <p:cNvSpPr txBox="1">
            <a:spLocks/>
          </p:cNvSpPr>
          <p:nvPr/>
        </p:nvSpPr>
        <p:spPr>
          <a:xfrm>
            <a:off x="2518114" y="1037230"/>
            <a:ext cx="7301419"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kumimoji="0" lang="en-US" sz="2000" b="1" i="0" u="none" strike="noStrike" kern="1200" cap="none" spc="0" normalizeH="0" baseline="0" noProof="0">
                <a:ln>
                  <a:noFill/>
                </a:ln>
                <a:solidFill>
                  <a:srgbClr val="6D6E70"/>
                </a:solidFill>
                <a:effectLst/>
                <a:uLnTx/>
                <a:uFillTx/>
                <a:latin typeface="Arial"/>
                <a:cs typeface="Arial"/>
              </a:rPr>
              <a:t>The American Red Cross </a:t>
            </a:r>
            <a:r>
              <a:rPr lang="en-US" sz="2000">
                <a:solidFill>
                  <a:srgbClr val="6D6E70"/>
                </a:solidFill>
                <a:latin typeface="Arial"/>
                <a:cs typeface="Arial"/>
              </a:rPr>
              <a:t>began</a:t>
            </a:r>
            <a:r>
              <a:rPr kumimoji="0" lang="en-US" sz="2000" b="1" i="0" u="none" strike="noStrike" kern="1200" cap="none" spc="0" normalizeH="0" baseline="0" noProof="0">
                <a:ln>
                  <a:noFill/>
                </a:ln>
                <a:solidFill>
                  <a:srgbClr val="6D6E70"/>
                </a:solidFill>
                <a:effectLst/>
                <a:uLnTx/>
                <a:uFillTx/>
                <a:latin typeface="Arial"/>
                <a:cs typeface="Arial"/>
              </a:rPr>
              <a:t> or continued </a:t>
            </a:r>
            <a:r>
              <a:rPr lang="en-US" sz="2000">
                <a:solidFill>
                  <a:srgbClr val="6D6E70"/>
                </a:solidFill>
                <a:latin typeface="Arial"/>
                <a:cs typeface="Arial"/>
              </a:rPr>
              <a:t>responses to</a:t>
            </a:r>
            <a:r>
              <a:rPr kumimoji="0" lang="en-US" sz="2000" b="1" i="0" u="none" strike="noStrike" kern="1200" cap="none" spc="0" normalizeH="0" baseline="0" noProof="0">
                <a:ln>
                  <a:noFill/>
                </a:ln>
                <a:solidFill>
                  <a:srgbClr val="6D6E70"/>
                </a:solidFill>
                <a:effectLst/>
                <a:uLnTx/>
                <a:uFillTx/>
                <a:latin typeface="Arial"/>
                <a:cs typeface="Arial"/>
              </a:rPr>
              <a:t> </a:t>
            </a:r>
            <a:r>
              <a:rPr kumimoji="0" lang="en-US" sz="2000" b="1" i="0" u="none" strike="noStrike" kern="1200" cap="none" spc="0" normalizeH="0" baseline="0" noProof="0">
                <a:ln>
                  <a:noFill/>
                </a:ln>
                <a:solidFill>
                  <a:srgbClr val="ED1B24"/>
                </a:solidFill>
                <a:effectLst/>
                <a:uLnTx/>
                <a:uFillTx/>
                <a:latin typeface="Arial"/>
                <a:cs typeface="Arial"/>
              </a:rPr>
              <a:t>13 major emergencies </a:t>
            </a:r>
            <a:r>
              <a:rPr kumimoji="0" lang="en-US" sz="2000" b="1" i="0" u="none" strike="noStrike" kern="1200" cap="none" spc="0" normalizeH="0" baseline="0" noProof="0">
                <a:ln>
                  <a:noFill/>
                </a:ln>
                <a:solidFill>
                  <a:srgbClr val="6D6E70"/>
                </a:solidFill>
                <a:effectLst/>
                <a:uLnTx/>
                <a:uFillTx/>
                <a:latin typeface="Arial"/>
                <a:cs typeface="Arial"/>
              </a:rPr>
              <a:t>around the world.</a:t>
            </a:r>
          </a:p>
        </p:txBody>
      </p:sp>
      <p:sp>
        <p:nvSpPr>
          <p:cNvPr id="13" name="Oval 12">
            <a:extLst>
              <a:ext uri="{FF2B5EF4-FFF2-40B4-BE49-F238E27FC236}">
                <a16:creationId xmlns:a16="http://schemas.microsoft.com/office/drawing/2014/main" id="{598BCD11-EB09-47A7-9996-3E4623573BEC}"/>
              </a:ext>
            </a:extLst>
          </p:cNvPr>
          <p:cNvSpPr>
            <a:spLocks noChangeArrowheads="1"/>
          </p:cNvSpPr>
          <p:nvPr/>
        </p:nvSpPr>
        <p:spPr bwMode="auto">
          <a:xfrm>
            <a:off x="8133068" y="4020396"/>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6</a:t>
            </a:r>
          </a:p>
        </p:txBody>
      </p:sp>
      <p:sp>
        <p:nvSpPr>
          <p:cNvPr id="14" name="Oval 13">
            <a:extLst>
              <a:ext uri="{FF2B5EF4-FFF2-40B4-BE49-F238E27FC236}">
                <a16:creationId xmlns:a16="http://schemas.microsoft.com/office/drawing/2014/main" id="{6C159BAD-7255-4A59-A7BB-4F1692619ED5}"/>
              </a:ext>
            </a:extLst>
          </p:cNvPr>
          <p:cNvSpPr>
            <a:spLocks noChangeArrowheads="1"/>
          </p:cNvSpPr>
          <p:nvPr/>
        </p:nvSpPr>
        <p:spPr bwMode="auto">
          <a:xfrm>
            <a:off x="4416057" y="416430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15" name="Oval 14">
            <a:extLst>
              <a:ext uri="{FF2B5EF4-FFF2-40B4-BE49-F238E27FC236}">
                <a16:creationId xmlns:a16="http://schemas.microsoft.com/office/drawing/2014/main" id="{16A31091-801D-4E11-A96C-2DBADB326025}"/>
              </a:ext>
            </a:extLst>
          </p:cNvPr>
          <p:cNvSpPr>
            <a:spLocks noChangeArrowheads="1"/>
          </p:cNvSpPr>
          <p:nvPr/>
        </p:nvSpPr>
        <p:spPr bwMode="auto">
          <a:xfrm>
            <a:off x="4230962" y="394027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8</a:t>
            </a:r>
          </a:p>
        </p:txBody>
      </p:sp>
      <p:sp>
        <p:nvSpPr>
          <p:cNvPr id="16" name="Oval 15">
            <a:extLst>
              <a:ext uri="{FF2B5EF4-FFF2-40B4-BE49-F238E27FC236}">
                <a16:creationId xmlns:a16="http://schemas.microsoft.com/office/drawing/2014/main" id="{267CD28E-F443-408D-8060-613A05A5B10F}"/>
              </a:ext>
            </a:extLst>
          </p:cNvPr>
          <p:cNvSpPr>
            <a:spLocks noChangeArrowheads="1"/>
          </p:cNvSpPr>
          <p:nvPr/>
        </p:nvSpPr>
        <p:spPr bwMode="auto">
          <a:xfrm>
            <a:off x="7350618" y="3876137"/>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9</a:t>
            </a:r>
          </a:p>
        </p:txBody>
      </p:sp>
      <p:sp>
        <p:nvSpPr>
          <p:cNvPr id="17" name="Oval 16">
            <a:extLst>
              <a:ext uri="{FF2B5EF4-FFF2-40B4-BE49-F238E27FC236}">
                <a16:creationId xmlns:a16="http://schemas.microsoft.com/office/drawing/2014/main" id="{4F797F47-8659-4CCB-989D-D8C5825951C1}"/>
              </a:ext>
            </a:extLst>
          </p:cNvPr>
          <p:cNvSpPr>
            <a:spLocks noChangeArrowheads="1"/>
          </p:cNvSpPr>
          <p:nvPr/>
        </p:nvSpPr>
        <p:spPr bwMode="auto">
          <a:xfrm>
            <a:off x="6047248" y="316735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10</a:t>
            </a:r>
          </a:p>
        </p:txBody>
      </p:sp>
      <p:sp>
        <p:nvSpPr>
          <p:cNvPr id="18" name="Oval 17">
            <a:extLst>
              <a:ext uri="{FF2B5EF4-FFF2-40B4-BE49-F238E27FC236}">
                <a16:creationId xmlns:a16="http://schemas.microsoft.com/office/drawing/2014/main" id="{AC0C50B0-D283-4260-A732-ADEAC7AD096F}"/>
              </a:ext>
            </a:extLst>
          </p:cNvPr>
          <p:cNvSpPr>
            <a:spLocks noChangeArrowheads="1"/>
          </p:cNvSpPr>
          <p:nvPr/>
        </p:nvSpPr>
        <p:spPr bwMode="auto">
          <a:xfrm>
            <a:off x="8178916" y="4388328"/>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11</a:t>
            </a:r>
          </a:p>
        </p:txBody>
      </p:sp>
      <p:sp>
        <p:nvSpPr>
          <p:cNvPr id="19" name="Oval 18">
            <a:extLst>
              <a:ext uri="{FF2B5EF4-FFF2-40B4-BE49-F238E27FC236}">
                <a16:creationId xmlns:a16="http://schemas.microsoft.com/office/drawing/2014/main" id="{EC60A9BF-E6BD-422A-8376-92963E628330}"/>
              </a:ext>
            </a:extLst>
          </p:cNvPr>
          <p:cNvSpPr>
            <a:spLocks noChangeArrowheads="1"/>
          </p:cNvSpPr>
          <p:nvPr/>
        </p:nvSpPr>
        <p:spPr bwMode="auto">
          <a:xfrm>
            <a:off x="6255398" y="3436008"/>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12</a:t>
            </a:r>
          </a:p>
        </p:txBody>
      </p:sp>
      <p:sp>
        <p:nvSpPr>
          <p:cNvPr id="20" name="Oval 19">
            <a:extLst>
              <a:ext uri="{FF2B5EF4-FFF2-40B4-BE49-F238E27FC236}">
                <a16:creationId xmlns:a16="http://schemas.microsoft.com/office/drawing/2014/main" id="{3B500FA7-9814-4DE7-AB24-739D72E447D4}"/>
              </a:ext>
            </a:extLst>
          </p:cNvPr>
          <p:cNvSpPr>
            <a:spLocks noChangeArrowheads="1"/>
          </p:cNvSpPr>
          <p:nvPr/>
        </p:nvSpPr>
        <p:spPr bwMode="auto">
          <a:xfrm>
            <a:off x="6504448" y="485138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13</a:t>
            </a:r>
          </a:p>
        </p:txBody>
      </p:sp>
    </p:spTree>
    <p:extLst>
      <p:ext uri="{BB962C8B-B14F-4D97-AF65-F5344CB8AC3E}">
        <p14:creationId xmlns:p14="http://schemas.microsoft.com/office/powerpoint/2010/main" val="347979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International Services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230308" y="3385800"/>
            <a:ext cx="1852679" cy="1233488"/>
          </a:xfrm>
        </p:spPr>
        <p:txBody>
          <a:bodyPr/>
          <a:lstStyle/>
          <a:p>
            <a:pPr>
              <a:spcBef>
                <a:spcPct val="20000"/>
              </a:spcBef>
            </a:pPr>
            <a:r>
              <a:rPr lang="en-US" sz="2400" b="1">
                <a:solidFill>
                  <a:srgbClr val="ED1B2E"/>
                </a:solidFill>
              </a:rPr>
              <a:t>$6 million</a:t>
            </a:r>
          </a:p>
          <a:p>
            <a:r>
              <a:rPr lang="en-US">
                <a:solidFill>
                  <a:srgbClr val="6D6E70"/>
                </a:solidFill>
              </a:rPr>
              <a:t>donated to Red Cross and Red Crescent efforts* </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361348" y="3385800"/>
            <a:ext cx="1973790" cy="1233488"/>
          </a:xfrm>
        </p:spPr>
        <p:txBody>
          <a:bodyPr/>
          <a:lstStyle/>
          <a:p>
            <a:r>
              <a:rPr lang="en-US" sz="2400" b="1">
                <a:solidFill>
                  <a:srgbClr val="ED1B2E"/>
                </a:solidFill>
              </a:rPr>
              <a:t>2</a:t>
            </a:r>
          </a:p>
          <a:p>
            <a:r>
              <a:rPr lang="en-US">
                <a:solidFill>
                  <a:srgbClr val="6D6E70"/>
                </a:solidFill>
              </a:rPr>
              <a:t>American Red Cross specialists deployed</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744544" y="3367949"/>
            <a:ext cx="1852679" cy="1233488"/>
          </a:xfrm>
        </p:spPr>
        <p:txBody>
          <a:bodyPr lIns="91440" tIns="45720" rIns="91440" bIns="45720" anchor="t"/>
          <a:lstStyle/>
          <a:p>
            <a:r>
              <a:rPr lang="en-US" sz="2400" b="1">
                <a:solidFill>
                  <a:srgbClr val="ED1B2E"/>
                </a:solidFill>
                <a:latin typeface="Arial"/>
                <a:cs typeface="Arial"/>
              </a:rPr>
              <a:t>317</a:t>
            </a:r>
            <a:endParaRPr lang="en-US" sz="2400" b="1">
              <a:solidFill>
                <a:srgbClr val="ED1B2E"/>
              </a:solidFill>
            </a:endParaRPr>
          </a:p>
          <a:p>
            <a:r>
              <a:rPr lang="en-US">
                <a:solidFill>
                  <a:srgbClr val="6D6E70"/>
                </a:solidFill>
              </a:rPr>
              <a:t>families </a:t>
            </a:r>
          </a:p>
          <a:p>
            <a:r>
              <a:rPr lang="en-US">
                <a:solidFill>
                  <a:srgbClr val="6D6E70"/>
                </a:solidFill>
              </a:rPr>
              <a:t>reconnected after disasters/conflicts**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8024464" y="3367949"/>
            <a:ext cx="1538143" cy="1233488"/>
          </a:xfrm>
        </p:spPr>
        <p:txBody>
          <a:bodyPr/>
          <a:lstStyle/>
          <a:p>
            <a:r>
              <a:rPr lang="en-US" sz="2400" b="1">
                <a:solidFill>
                  <a:srgbClr val="ED1B2E"/>
                </a:solidFill>
              </a:rPr>
              <a:t>19</a:t>
            </a:r>
            <a:endParaRPr lang="en-US" sz="1800" b="1">
              <a:solidFill>
                <a:srgbClr val="ED1B2E"/>
              </a:solidFill>
            </a:endParaRPr>
          </a:p>
          <a:p>
            <a:r>
              <a:rPr lang="en-US">
                <a:solidFill>
                  <a:srgbClr val="6D6E70"/>
                </a:solidFill>
              </a:rPr>
              <a:t>preparedness/ risk reduction projects</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p:txBody>
          <a:bodyPr/>
          <a:lstStyle/>
          <a:p>
            <a:r>
              <a:rPr lang="en-US"/>
              <a:t>FY22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252899" y="4777756"/>
            <a:ext cx="1807496" cy="581891"/>
          </a:xfrm>
        </p:spPr>
        <p:txBody>
          <a:bodyPr/>
          <a:lstStyle/>
          <a:p>
            <a:r>
              <a:rPr lang="en-US">
                <a:solidFill>
                  <a:srgbClr val="6D6E70"/>
                </a:solidFill>
              </a:rPr>
              <a:t>$10.2 million</a:t>
            </a: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3583616" y="4777756"/>
            <a:ext cx="1529255" cy="581891"/>
          </a:xfrm>
        </p:spPr>
        <p:txBody>
          <a:bodyPr/>
          <a:lstStyle/>
          <a:p>
            <a:r>
              <a:rPr lang="en-US">
                <a:solidFill>
                  <a:srgbClr val="6D6E70"/>
                </a:solidFill>
              </a:rPr>
              <a:t>4</a:t>
            </a: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5818117" y="4777756"/>
            <a:ext cx="1529255" cy="581891"/>
          </a:xfrm>
        </p:spPr>
        <p:txBody>
          <a:bodyPr/>
          <a:lstStyle/>
          <a:p>
            <a:r>
              <a:rPr lang="en-US">
                <a:solidFill>
                  <a:srgbClr val="6D6E70"/>
                </a:solidFill>
              </a:rPr>
              <a:t>11,503</a:t>
            </a: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4"/>
          </p:nvPr>
        </p:nvSpPr>
        <p:spPr>
          <a:xfrm>
            <a:off x="8078098" y="4777756"/>
            <a:ext cx="1427018" cy="581891"/>
          </a:xfrm>
        </p:spPr>
        <p:txBody>
          <a:bodyPr/>
          <a:lstStyle/>
          <a:p>
            <a:r>
              <a:rPr lang="en-US">
                <a:solidFill>
                  <a:srgbClr val="6D6E70"/>
                </a:solidFill>
              </a:rPr>
              <a:t>21</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342386" y="1138206"/>
            <a:ext cx="7997557" cy="1066800"/>
          </a:xfrm>
        </p:spPr>
        <p:txBody>
          <a:bodyPr/>
          <a:lstStyle/>
          <a:p>
            <a:pPr algn="ctr">
              <a:lnSpc>
                <a:spcPts val="2680"/>
              </a:lnSpc>
              <a:tabLst>
                <a:tab pos="1198563" algn="l"/>
              </a:tabLst>
              <a:defRPr/>
            </a:pPr>
            <a:r>
              <a:rPr lang="en-US">
                <a:solidFill>
                  <a:srgbClr val="6D6E70"/>
                </a:solidFill>
                <a:latin typeface="Arial" charset="0"/>
                <a:cs typeface="Arial" charset="0"/>
              </a:rPr>
              <a:t>The American Red Cross actively supported </a:t>
            </a:r>
            <a:br>
              <a:rPr lang="en-US">
                <a:solidFill>
                  <a:srgbClr val="6D6E70"/>
                </a:solidFill>
                <a:latin typeface="Arial" charset="0"/>
                <a:cs typeface="Arial" charset="0"/>
              </a:rPr>
            </a:br>
            <a:r>
              <a:rPr lang="en-US">
                <a:solidFill>
                  <a:srgbClr val="6D6E70"/>
                </a:solidFill>
                <a:latin typeface="Arial" charset="0"/>
                <a:cs typeface="Arial" charset="0"/>
              </a:rPr>
              <a:t>disaster preparedness, relief and recovery work in </a:t>
            </a:r>
            <a:r>
              <a:rPr lang="en-US" spc="-150">
                <a:solidFill>
                  <a:srgbClr val="ED1B2E"/>
                </a:solidFill>
                <a:latin typeface="Arial" charset="0"/>
                <a:cs typeface="Arial" charset="0"/>
              </a:rPr>
              <a:t>17 </a:t>
            </a:r>
            <a:r>
              <a:rPr lang="en-US" spc="-150">
                <a:solidFill>
                  <a:srgbClr val="ED1B2E"/>
                </a:solidFill>
              </a:rPr>
              <a:t>countries</a:t>
            </a:r>
            <a:r>
              <a:rPr lang="en-US">
                <a:solidFill>
                  <a:srgbClr val="6D6E70"/>
                </a:solidFill>
                <a:latin typeface="Arial" charset="0"/>
                <a:cs typeface="Arial" charset="0"/>
              </a:rPr>
              <a:t>. </a:t>
            </a:r>
            <a:endParaRPr lang="en-US"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633701" y="5690744"/>
            <a:ext cx="7292990" cy="484748"/>
          </a:xfrm>
          <a:prstGeom prst="rect">
            <a:avLst/>
          </a:prstGeom>
        </p:spPr>
        <p:txBody>
          <a:bodyPr wrap="square">
            <a:spAutoFit/>
          </a:bodyPr>
          <a:lstStyle/>
          <a:p>
            <a:pPr lvl="0" algn="r" fontAlgn="base">
              <a:spcBef>
                <a:spcPct val="0"/>
              </a:spcBef>
              <a:spcAft>
                <a:spcPct val="0"/>
              </a:spcAft>
              <a:tabLst>
                <a:tab pos="169863" algn="l"/>
              </a:tabLst>
              <a:defRPr/>
            </a:pPr>
            <a:r>
              <a:rPr lang="en-US" sz="850">
                <a:solidFill>
                  <a:srgbClr val="717073"/>
                </a:solidFill>
                <a:latin typeface="Arial" charset="0"/>
                <a:cs typeface="Arial" charset="0"/>
              </a:rPr>
              <a:t>*Reflects funds donated by American Red Cross to the International Federation of Red Cross and Red Crescent Societies, the International Committee of the Red Cross, and Red Cross Red Crescent national societies following specific disasters.</a:t>
            </a:r>
          </a:p>
          <a:p>
            <a:pPr algn="r" fontAlgn="base">
              <a:spcBef>
                <a:spcPct val="0"/>
              </a:spcBef>
              <a:spcAft>
                <a:spcPct val="0"/>
              </a:spcAft>
              <a:tabLst>
                <a:tab pos="169863" algn="l"/>
              </a:tabLst>
              <a:defRPr/>
            </a:pPr>
            <a:r>
              <a:rPr lang="en-US" sz="850">
                <a:solidFill>
                  <a:srgbClr val="717073"/>
                </a:solidFill>
                <a:latin typeface="Arial" charset="0"/>
                <a:cs typeface="Arial" charset="0"/>
              </a:rPr>
              <a:t>**This figure is lower than our actuals due to delayed data entry in areas of international conflict and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 name="Picture 32">
            <a:extLst>
              <a:ext uri="{FF2B5EF4-FFF2-40B4-BE49-F238E27FC236}">
                <a16:creationId xmlns:a16="http://schemas.microsoft.com/office/drawing/2014/main" id="{1873A8EB-B912-0C41-A091-0712B64339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2378" y="2451674"/>
            <a:ext cx="1337888" cy="817031"/>
          </a:xfrm>
          <a:prstGeom prst="rect">
            <a:avLst/>
          </a:prstGeom>
        </p:spPr>
      </p:pic>
      <p:pic>
        <p:nvPicPr>
          <p:cNvPr id="31" name="Picture 30">
            <a:extLst>
              <a:ext uri="{FF2B5EF4-FFF2-40B4-BE49-F238E27FC236}">
                <a16:creationId xmlns:a16="http://schemas.microsoft.com/office/drawing/2014/main" id="{77DCC31F-4F8C-AA4D-81C1-BC31CF1874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8964" y="2424488"/>
            <a:ext cx="857974" cy="923972"/>
          </a:xfrm>
          <a:prstGeom prst="rect">
            <a:avLst/>
          </a:prstGeom>
        </p:spPr>
      </p:pic>
      <p:pic>
        <p:nvPicPr>
          <p:cNvPr id="35" name="Picture 34">
            <a:extLst>
              <a:ext uri="{FF2B5EF4-FFF2-40B4-BE49-F238E27FC236}">
                <a16:creationId xmlns:a16="http://schemas.microsoft.com/office/drawing/2014/main" id="{42DDD4ED-C397-C04D-B9C5-92CE823133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8451" y="2430175"/>
            <a:ext cx="876391" cy="876391"/>
          </a:xfrm>
          <a:prstGeom prst="rect">
            <a:avLst/>
          </a:prstGeom>
        </p:spPr>
      </p:pic>
      <p:pic>
        <p:nvPicPr>
          <p:cNvPr id="38" name="Picture 37">
            <a:extLst>
              <a:ext uri="{FF2B5EF4-FFF2-40B4-BE49-F238E27FC236}">
                <a16:creationId xmlns:a16="http://schemas.microsoft.com/office/drawing/2014/main" id="{E4B9C2EA-162C-1140-BA6B-2FF6DB29C4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2639" y="2451674"/>
            <a:ext cx="568093" cy="817032"/>
          </a:xfrm>
          <a:prstGeom prst="rect">
            <a:avLst/>
          </a:prstGeom>
        </p:spPr>
      </p:pic>
    </p:spTree>
    <p:extLst>
      <p:ext uri="{BB962C8B-B14F-4D97-AF65-F5344CB8AC3E}">
        <p14:creationId xmlns:p14="http://schemas.microsoft.com/office/powerpoint/2010/main" val="2658495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EF4459-2F0F-A446-AA91-C2E847D0361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3341170"/>
            <a:ext cx="10058400" cy="3059630"/>
          </a:xfrm>
          <a:prstGeom prst="rect">
            <a:avLst/>
          </a:prstGeom>
        </p:spPr>
      </p:pic>
      <p:sp>
        <p:nvSpPr>
          <p:cNvPr id="3" name="Text Placeholder 2">
            <a:extLst>
              <a:ext uri="{FF2B5EF4-FFF2-40B4-BE49-F238E27FC236}">
                <a16:creationId xmlns:a16="http://schemas.microsoft.com/office/drawing/2014/main" id="{7DB2E672-E3CD-4427-8B9C-81C9C03B144E}"/>
              </a:ext>
            </a:extLst>
          </p:cNvPr>
          <p:cNvSpPr>
            <a:spLocks noGrp="1"/>
          </p:cNvSpPr>
          <p:nvPr>
            <p:ph type="body" sz="quarter" idx="12"/>
          </p:nvPr>
        </p:nvSpPr>
        <p:spPr>
          <a:xfrm>
            <a:off x="511968" y="1102905"/>
            <a:ext cx="8801849" cy="2136845"/>
          </a:xfrm>
        </p:spPr>
        <p:txBody>
          <a:bodyPr lIns="91440" tIns="45720" rIns="91440" bIns="45720" anchor="t"/>
          <a:lstStyle/>
          <a:p>
            <a:r>
              <a:rPr lang="en-US" sz="1500" b="0" i="0">
                <a:effectLst/>
                <a:latin typeface="Arial"/>
                <a:cs typeface="Arial"/>
              </a:rPr>
              <a:t>Typhoon Rai slammed into the eastern Philippines in December. It was one of the most powerful storms to hit the region. </a:t>
            </a:r>
            <a:r>
              <a:rPr lang="en-US" sz="1500" b="0" i="0">
                <a:latin typeface="Arial"/>
                <a:cs typeface="Arial"/>
              </a:rPr>
              <a:t>T</a:t>
            </a:r>
            <a:r>
              <a:rPr lang="en-US" sz="1500">
                <a:effectLst/>
                <a:latin typeface="Arial"/>
                <a:cs typeface="Arial"/>
              </a:rPr>
              <a:t>he American Red Cross already had a delegation there, working with local teams to prepare families for disasters. They pivoted to help the Philippine Red Cross</a:t>
            </a:r>
            <a:r>
              <a:rPr lang="en-US" sz="1500">
                <a:latin typeface="Arial"/>
                <a:cs typeface="Arial"/>
              </a:rPr>
              <a:t> </a:t>
            </a:r>
            <a:r>
              <a:rPr lang="en-US" sz="1500">
                <a:effectLst/>
                <a:latin typeface="Arial"/>
                <a:cs typeface="Arial"/>
              </a:rPr>
              <a:t>provide </a:t>
            </a:r>
            <a:r>
              <a:rPr lang="en-US" sz="1500">
                <a:latin typeface="Arial"/>
                <a:cs typeface="Arial"/>
              </a:rPr>
              <a:t>urgent relief — including food, drinking water, blankets, first aid, medical care and shelter — after people’s lives were turned upside down.</a:t>
            </a:r>
            <a:endParaRPr lang="en-US"/>
          </a:p>
        </p:txBody>
      </p:sp>
      <p:pic>
        <p:nvPicPr>
          <p:cNvPr id="4" name="Picture Placeholder 3" descr="A picture containing outdoor, sky, raft&#10;&#10;Description automatically generated">
            <a:extLst>
              <a:ext uri="{FF2B5EF4-FFF2-40B4-BE49-F238E27FC236}">
                <a16:creationId xmlns:a16="http://schemas.microsoft.com/office/drawing/2014/main" id="{4F67AB77-EA0C-4FD6-A881-C68FA221EE80}"/>
              </a:ext>
            </a:extLst>
          </p:cNvPr>
          <p:cNvPicPr>
            <a:picLocks noGrp="1" noChangeAspect="1"/>
          </p:cNvPicPr>
          <p:nvPr>
            <p:ph type="pic" sz="quarter" idx="11"/>
          </p:nvPr>
        </p:nvPicPr>
        <p:blipFill rotWithShape="1">
          <a:blip r:embed="rId4"/>
          <a:srcRect t="17419" r="14862" b="36393"/>
          <a:stretch/>
        </p:blipFill>
        <p:spPr>
          <a:xfrm>
            <a:off x="0" y="3329608"/>
            <a:ext cx="10058400" cy="3071191"/>
          </a:xfrm>
        </p:spPr>
      </p:pic>
      <p:sp>
        <p:nvSpPr>
          <p:cNvPr id="16" name="Title 4">
            <a:extLst>
              <a:ext uri="{FF2B5EF4-FFF2-40B4-BE49-F238E27FC236}">
                <a16:creationId xmlns:a16="http://schemas.microsoft.com/office/drawing/2014/main" id="{D7C3CECC-14DE-4560-9944-E47679AA8137}"/>
              </a:ext>
            </a:extLst>
          </p:cNvPr>
          <p:cNvSpPr txBox="1">
            <a:spLocks/>
          </p:cNvSpPr>
          <p:nvPr/>
        </p:nvSpPr>
        <p:spPr>
          <a:xfrm>
            <a:off x="178904" y="192237"/>
            <a:ext cx="8675370" cy="742433"/>
          </a:xfrm>
          <a:prstGeom prst="rect">
            <a:avLst/>
          </a:prstGeom>
        </p:spPr>
        <p:txBody>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r>
              <a:rPr lang="en-US">
                <a:solidFill>
                  <a:srgbClr val="4784B5"/>
                </a:solidFill>
              </a:rPr>
              <a:t>International Services Spotlight</a:t>
            </a:r>
          </a:p>
        </p:txBody>
      </p:sp>
    </p:spTree>
    <p:extLst>
      <p:ext uri="{BB962C8B-B14F-4D97-AF65-F5344CB8AC3E}">
        <p14:creationId xmlns:p14="http://schemas.microsoft.com/office/powerpoint/2010/main" val="3331622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Your Partnership</a:t>
            </a:r>
          </a:p>
        </p:txBody>
      </p:sp>
    </p:spTree>
    <p:extLst>
      <p:ext uri="{BB962C8B-B14F-4D97-AF65-F5344CB8AC3E}">
        <p14:creationId xmlns:p14="http://schemas.microsoft.com/office/powerpoint/2010/main" val="182901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F089D7-6FC7-6C41-BC98-4FACFA3C0289}"/>
              </a:ext>
            </a:extLst>
          </p:cNvPr>
          <p:cNvSpPr>
            <a:spLocks noGrp="1"/>
          </p:cNvSpPr>
          <p:nvPr>
            <p:ph type="title"/>
          </p:nvPr>
        </p:nvSpPr>
        <p:spPr/>
        <p:txBody>
          <a:bodyPr/>
          <a:lstStyle/>
          <a:p>
            <a:r>
              <a:rPr lang="en-US"/>
              <a:t>Benefits and Resources</a:t>
            </a:r>
          </a:p>
        </p:txBody>
      </p:sp>
      <p:sp>
        <p:nvSpPr>
          <p:cNvPr id="32" name="Text Placeholder 31">
            <a:extLst>
              <a:ext uri="{FF2B5EF4-FFF2-40B4-BE49-F238E27FC236}">
                <a16:creationId xmlns:a16="http://schemas.microsoft.com/office/drawing/2014/main" id="{AFE279C1-B33E-4C47-B2B8-BED5B5C9BABB}"/>
              </a:ext>
            </a:extLst>
          </p:cNvPr>
          <p:cNvSpPr>
            <a:spLocks noGrp="1"/>
          </p:cNvSpPr>
          <p:nvPr>
            <p:ph type="body" sz="quarter" idx="10"/>
          </p:nvPr>
        </p:nvSpPr>
        <p:spPr>
          <a:xfrm>
            <a:off x="219038" y="1068910"/>
            <a:ext cx="5530735" cy="876562"/>
          </a:xfrm>
        </p:spPr>
        <p:txBody>
          <a:bodyPr/>
          <a:lstStyle/>
          <a:p>
            <a:pPr lvl="0"/>
            <a:r>
              <a:rPr lang="en-US">
                <a:solidFill>
                  <a:srgbClr val="6D6E70"/>
                </a:solidFill>
              </a:rPr>
              <a:t>We were pleased to provide valuable recognition and engagement this quarter.</a:t>
            </a:r>
          </a:p>
        </p:txBody>
      </p:sp>
      <p:sp>
        <p:nvSpPr>
          <p:cNvPr id="14" name="TextBox 13">
            <a:extLst>
              <a:ext uri="{FF2B5EF4-FFF2-40B4-BE49-F238E27FC236}">
                <a16:creationId xmlns:a16="http://schemas.microsoft.com/office/drawing/2014/main" id="{FF7C0AB4-2E87-D843-90AA-9A459CA3BDD1}"/>
              </a:ext>
            </a:extLst>
          </p:cNvPr>
          <p:cNvSpPr txBox="1"/>
          <p:nvPr/>
        </p:nvSpPr>
        <p:spPr>
          <a:xfrm>
            <a:off x="245164" y="1903907"/>
            <a:ext cx="5397991" cy="2713843"/>
          </a:xfrm>
          <a:prstGeom prst="rect">
            <a:avLst/>
          </a:prstGeom>
          <a:noFill/>
        </p:spPr>
        <p:txBody>
          <a:bodyPr wrap="square" rtlCol="0">
            <a:noAutofit/>
          </a:bodyPr>
          <a:lstStyle/>
          <a:p>
            <a:pPr marL="285750" indent="-285750" fontAlgn="base">
              <a:spcBef>
                <a:spcPts val="500"/>
              </a:spcBef>
              <a:spcAft>
                <a:spcPts val="500"/>
              </a:spcAft>
              <a:buClr>
                <a:srgbClr val="ED1B2E"/>
              </a:buClr>
              <a:buFont typeface="Arial" panose="020B0604020202020204" pitchFamily="34" charset="0"/>
              <a:buChar char="•"/>
              <a:defRPr/>
            </a:pPr>
            <a:r>
              <a:rPr lang="en-US" sz="1450">
                <a:solidFill>
                  <a:srgbClr val="6D6E70"/>
                </a:solidFill>
                <a:latin typeface="Arial" panose="020B0604020202020204" pitchFamily="34" charset="0"/>
                <a:cs typeface="Arial" panose="020B0604020202020204" pitchFamily="34" charset="0"/>
              </a:rPr>
              <a:t>Logo in </a:t>
            </a:r>
            <a:r>
              <a:rPr lang="en-US" sz="1450" b="1">
                <a:solidFill>
                  <a:srgbClr val="ED1B24"/>
                </a:solidFill>
                <a:latin typeface="Arial" panose="020B0604020202020204" pitchFamily="34" charset="0"/>
                <a:cs typeface="Arial" panose="020B0604020202020204" pitchFamily="34" charset="0"/>
              </a:rPr>
              <a:t>one full-page ad in</a:t>
            </a:r>
            <a:r>
              <a:rPr lang="en-US" sz="1450">
                <a:solidFill>
                  <a:srgbClr val="ED1B24"/>
                </a:solidFill>
                <a:latin typeface="Arial" panose="020B0604020202020204" pitchFamily="34" charset="0"/>
                <a:cs typeface="Arial" panose="020B0604020202020204" pitchFamily="34" charset="0"/>
              </a:rPr>
              <a:t> </a:t>
            </a:r>
            <a:r>
              <a:rPr lang="en-US" sz="1450" b="1">
                <a:solidFill>
                  <a:srgbClr val="ED1B24"/>
                </a:solidFill>
                <a:latin typeface="Arial" panose="020B0604020202020204" pitchFamily="34" charset="0"/>
                <a:cs typeface="Arial" panose="020B0604020202020204" pitchFamily="34" charset="0"/>
              </a:rPr>
              <a:t>Businessweek</a:t>
            </a:r>
            <a:r>
              <a:rPr lang="en-US" sz="1450" b="1">
                <a:solidFill>
                  <a:schemeClr val="tx1">
                    <a:lumMod val="50000"/>
                    <a:lumOff val="50000"/>
                  </a:schemeClr>
                </a:solidFill>
                <a:latin typeface="Arial" panose="020B0604020202020204" pitchFamily="34" charset="0"/>
                <a:cs typeface="Arial" panose="020B0604020202020204" pitchFamily="34" charset="0"/>
              </a:rPr>
              <a:t> </a:t>
            </a:r>
            <a:r>
              <a:rPr lang="en-US" sz="1450">
                <a:solidFill>
                  <a:srgbClr val="6D6E70"/>
                </a:solidFill>
                <a:latin typeface="Arial" panose="020B0604020202020204" pitchFamily="34" charset="0"/>
                <a:cs typeface="Arial" panose="020B0604020202020204" pitchFamily="34" charset="0"/>
              </a:rPr>
              <a:t>on Dec. 6, generating more than 230,000 impressions</a:t>
            </a:r>
          </a:p>
          <a:p>
            <a:pPr marL="285750" indent="-285750">
              <a:spcBef>
                <a:spcPts val="500"/>
              </a:spcBef>
              <a:spcAft>
                <a:spcPts val="500"/>
              </a:spcAft>
              <a:buClr>
                <a:srgbClr val="ED1B2E"/>
              </a:buClr>
              <a:buFont typeface="Arial" panose="020B0604020202020204" pitchFamily="34" charset="0"/>
              <a:buChar char="•"/>
            </a:pPr>
            <a:r>
              <a:rPr lang="en-US" sz="1450">
                <a:solidFill>
                  <a:srgbClr val="717073"/>
                </a:solidFill>
                <a:latin typeface="Arial" panose="020B0604020202020204" pitchFamily="34" charset="0"/>
                <a:cs typeface="Arial" panose="020B0604020202020204" pitchFamily="34" charset="0"/>
              </a:rPr>
              <a:t>Acknowledgement in </a:t>
            </a:r>
            <a:r>
              <a:rPr lang="en-US" sz="1450" b="1">
                <a:solidFill>
                  <a:srgbClr val="ED1B24"/>
                </a:solidFill>
                <a:latin typeface="Arial" panose="020B0604020202020204" pitchFamily="34" charset="0"/>
                <a:cs typeface="Arial" panose="020B0604020202020204" pitchFamily="34" charset="0"/>
              </a:rPr>
              <a:t>2021 Red Cross response recap news story</a:t>
            </a:r>
            <a:r>
              <a:rPr lang="en-US" sz="1450" b="1">
                <a:solidFill>
                  <a:schemeClr val="tx1">
                    <a:lumMod val="50000"/>
                    <a:lumOff val="50000"/>
                  </a:schemeClr>
                </a:solidFill>
                <a:latin typeface="Arial" panose="020B0604020202020204" pitchFamily="34" charset="0"/>
                <a:cs typeface="Arial" panose="020B0604020202020204" pitchFamily="34" charset="0"/>
              </a:rPr>
              <a:t> </a:t>
            </a:r>
            <a:r>
              <a:rPr lang="en-US" sz="1450">
                <a:solidFill>
                  <a:srgbClr val="717073"/>
                </a:solidFill>
                <a:latin typeface="Arial" panose="020B0604020202020204" pitchFamily="34" charset="0"/>
                <a:cs typeface="Arial" panose="020B0604020202020204" pitchFamily="34" charset="0"/>
              </a:rPr>
              <a:t>on</a:t>
            </a:r>
            <a:r>
              <a:rPr lang="en-US" sz="1450">
                <a:solidFill>
                  <a:schemeClr val="tx1">
                    <a:lumMod val="50000"/>
                    <a:lumOff val="50000"/>
                  </a:schemeClr>
                </a:solidFill>
                <a:latin typeface="Arial" panose="020B0604020202020204" pitchFamily="34" charset="0"/>
                <a:cs typeface="Arial" panose="020B0604020202020204" pitchFamily="34" charset="0"/>
              </a:rPr>
              <a:t> </a:t>
            </a:r>
            <a:r>
              <a:rPr lang="en-US" sz="1450">
                <a:solidFill>
                  <a:srgbClr val="717073"/>
                </a:solidFill>
                <a:latin typeface="Arial" panose="020B0604020202020204" pitchFamily="34" charset="0"/>
                <a:cs typeface="Arial" panose="020B0604020202020204" pitchFamily="34" charset="0"/>
              </a:rPr>
              <a:t>redcross.org posted Dec. 7 </a:t>
            </a:r>
          </a:p>
          <a:p>
            <a:pPr marL="285750" indent="-285750">
              <a:spcBef>
                <a:spcPts val="500"/>
              </a:spcBef>
              <a:spcAft>
                <a:spcPts val="500"/>
              </a:spcAft>
              <a:buClr>
                <a:srgbClr val="ED1B2E"/>
              </a:buClr>
              <a:buFont typeface="Arial" panose="020B0604020202020204" pitchFamily="34" charset="0"/>
              <a:buChar char="•"/>
            </a:pPr>
            <a:r>
              <a:rPr lang="en-US" sz="1400" b="1">
                <a:solidFill>
                  <a:srgbClr val="ED1B24"/>
                </a:solidFill>
                <a:latin typeface="Arial" panose="020B0604020202020204" pitchFamily="34" charset="0"/>
                <a:cs typeface="Arial" panose="020B0604020202020204" pitchFamily="34" charset="0"/>
              </a:rPr>
              <a:t>Two videos </a:t>
            </a:r>
            <a:r>
              <a:rPr lang="en-US" sz="1400">
                <a:solidFill>
                  <a:srgbClr val="6D6E70"/>
                </a:solidFill>
                <a:latin typeface="Arial" panose="020B0604020202020204" pitchFamily="34" charset="0"/>
                <a:cs typeface="Arial" panose="020B0604020202020204" pitchFamily="34" charset="0"/>
              </a:rPr>
              <a:t>highlighting the disaster work your ADGP membership helped to power</a:t>
            </a:r>
          </a:p>
          <a:p>
            <a:pPr marL="285750" indent="-285750">
              <a:spcBef>
                <a:spcPts val="500"/>
              </a:spcBef>
              <a:spcAft>
                <a:spcPts val="500"/>
              </a:spcAft>
              <a:buClr>
                <a:srgbClr val="ED1B2E"/>
              </a:buClr>
              <a:buFont typeface="Arial" panose="020B0604020202020204" pitchFamily="34" charset="0"/>
              <a:buChar char="•"/>
            </a:pPr>
            <a:r>
              <a:rPr lang="en-US" sz="1450" b="1">
                <a:solidFill>
                  <a:srgbClr val="ED1B24"/>
                </a:solidFill>
                <a:latin typeface="Arial" panose="020B0604020202020204" pitchFamily="34" charset="0"/>
                <a:cs typeface="Arial" panose="020B0604020202020204" pitchFamily="34" charset="0"/>
              </a:rPr>
              <a:t>Template communications materials</a:t>
            </a:r>
            <a:r>
              <a:rPr lang="en-US" sz="1450">
                <a:solidFill>
                  <a:srgbClr val="717073"/>
                </a:solidFill>
                <a:latin typeface="Arial" panose="020B0604020202020204" pitchFamily="34" charset="0"/>
                <a:cs typeface="Arial" panose="020B0604020202020204" pitchFamily="34" charset="0"/>
              </a:rPr>
              <a:t>, including social posts and articles, provided to align partnership with timely home fire and holiday safety messages</a:t>
            </a:r>
          </a:p>
          <a:p>
            <a:pPr marL="285750" indent="-285750" fontAlgn="base">
              <a:spcBef>
                <a:spcPts val="600"/>
              </a:spcBef>
              <a:spcAft>
                <a:spcPts val="600"/>
              </a:spcAft>
              <a:buClr>
                <a:srgbClr val="C00000"/>
              </a:buClr>
              <a:buFont typeface="Arial" panose="020B0604020202020204" pitchFamily="34" charset="0"/>
              <a:buChar char="•"/>
              <a:defRPr/>
            </a:pPr>
            <a:endParaRPr lang="en-US" sz="1600">
              <a:solidFill>
                <a:srgbClr val="6D6E70"/>
              </a:solidFill>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a:ln>
                <a:noFill/>
              </a:ln>
              <a:solidFill>
                <a:srgbClr val="6D6E7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a:ln>
                <a:noFill/>
              </a:ln>
              <a:solidFill>
                <a:srgbClr val="6D6E70"/>
              </a:solidFill>
              <a:effectLst/>
              <a:uLnTx/>
              <a:uFillTx/>
              <a:latin typeface="Arial" charset="0"/>
              <a:ea typeface="+mn-ea"/>
              <a:cs typeface="+mn-cs"/>
            </a:endParaRPr>
          </a:p>
        </p:txBody>
      </p:sp>
      <p:pic>
        <p:nvPicPr>
          <p:cNvPr id="4" name="Picture 3" descr="Graphical user interface, website&#10;&#10;Description automatically generated">
            <a:extLst>
              <a:ext uri="{FF2B5EF4-FFF2-40B4-BE49-F238E27FC236}">
                <a16:creationId xmlns:a16="http://schemas.microsoft.com/office/drawing/2014/main" id="{AF46DD9D-3D42-4BF0-B8D4-15BF2B6225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7301" y="888765"/>
            <a:ext cx="3447551" cy="4528362"/>
          </a:xfrm>
          <a:prstGeom prst="rect">
            <a:avLst/>
          </a:prstGeom>
          <a:ln>
            <a:solidFill>
              <a:srgbClr val="004B79"/>
            </a:solidFill>
          </a:ln>
        </p:spPr>
      </p:pic>
      <p:sp>
        <p:nvSpPr>
          <p:cNvPr id="11" name="Content Placeholder 8">
            <a:extLst>
              <a:ext uri="{FF2B5EF4-FFF2-40B4-BE49-F238E27FC236}">
                <a16:creationId xmlns:a16="http://schemas.microsoft.com/office/drawing/2014/main" id="{23232539-AFBE-4ABA-B857-38C2B68DECC2}"/>
              </a:ext>
            </a:extLst>
          </p:cNvPr>
          <p:cNvSpPr txBox="1">
            <a:spLocks/>
          </p:cNvSpPr>
          <p:nvPr/>
        </p:nvSpPr>
        <p:spPr bwMode="auto">
          <a:xfrm>
            <a:off x="55495" y="4398191"/>
            <a:ext cx="5888105" cy="1787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452438" lvl="1">
              <a:spcBef>
                <a:spcPts val="500"/>
              </a:spcBef>
              <a:spcAft>
                <a:spcPts val="500"/>
              </a:spcAft>
              <a:buFont typeface="Arial" panose="020B0604020202020204" pitchFamily="34" charset="0"/>
              <a:buChar char="•"/>
            </a:pPr>
            <a:r>
              <a:rPr lang="en-US" sz="1450" b="1" i="1"/>
              <a:t>During major disaster responses: </a:t>
            </a:r>
          </a:p>
          <a:p>
            <a:pPr marL="803275" marR="0" lvl="1" indent="-346075" algn="l" defTabSz="457200" rtl="0" eaLnBrk="1" fontAlgn="base" latinLnBrk="0" hangingPunct="1">
              <a:lnSpc>
                <a:spcPct val="100000"/>
              </a:lnSpc>
              <a:spcBef>
                <a:spcPts val="500"/>
              </a:spcBef>
              <a:spcAft>
                <a:spcPts val="500"/>
              </a:spcAft>
              <a:buClr>
                <a:srgbClr val="ED1B2E"/>
              </a:buClr>
              <a:buSzTx/>
              <a:buFont typeface="Courier New" panose="02070309020205020404" pitchFamily="49" charset="0"/>
              <a:buChar char="o"/>
              <a:tabLst>
                <a:tab pos="692150" algn="l"/>
              </a:tabLst>
              <a:defRPr/>
            </a:pP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Acknowledgment in </a:t>
            </a:r>
            <a:r>
              <a:rPr kumimoji="0" lang="en-US" sz="1450" b="1" i="0" u="none" strike="noStrike" kern="1200" cap="none" spc="0" normalizeH="0" baseline="0" noProof="0">
                <a:ln>
                  <a:noFill/>
                </a:ln>
                <a:solidFill>
                  <a:srgbClr val="ED1B2E"/>
                </a:solidFill>
                <a:effectLst/>
                <a:uLnTx/>
                <a:uFillTx/>
                <a:latin typeface="Arial" panose="020B0604020202020204" pitchFamily="34" charset="0"/>
                <a:cs typeface="Arial" panose="020B0604020202020204" pitchFamily="34" charset="0"/>
              </a:rPr>
              <a:t>national news story </a:t>
            </a:r>
            <a:r>
              <a:rPr kumimoji="0" lang="en-US" sz="1450" i="0" u="none" strike="noStrike" kern="1200" cap="none" spc="0" normalizeH="0" baseline="0" noProof="0">
                <a:ln>
                  <a:noFill/>
                </a:ln>
                <a:effectLst/>
                <a:uLnTx/>
                <a:uFillTx/>
                <a:latin typeface="Arial" panose="020B0604020202020204" pitchFamily="34" charset="0"/>
                <a:cs typeface="Arial" panose="020B0604020202020204" pitchFamily="34" charset="0"/>
              </a:rPr>
              <a:t>and</a:t>
            </a:r>
            <a:r>
              <a:rPr kumimoji="0" lang="en-US" sz="1450" b="1" i="0" u="none" strike="noStrike" kern="1200" cap="none" spc="0" normalizeH="0" baseline="0" noProof="0">
                <a:ln>
                  <a:noFill/>
                </a:ln>
                <a:solidFill>
                  <a:srgbClr val="ED1B2E"/>
                </a:solidFill>
                <a:effectLst/>
                <a:uLnTx/>
                <a:uFillTx/>
                <a:latin typeface="Arial" panose="020B0604020202020204" pitchFamily="34" charset="0"/>
                <a:cs typeface="Arial" panose="020B0604020202020204" pitchFamily="34" charset="0"/>
              </a:rPr>
              <a:t> national press release </a:t>
            </a:r>
            <a:r>
              <a:rPr kumimoji="0" lang="en-US" sz="1450" i="0" u="none" strike="noStrike" kern="1200" cap="none" spc="0" normalizeH="0" baseline="0" noProof="0">
                <a:ln>
                  <a:noFill/>
                </a:ln>
                <a:effectLst/>
                <a:uLnTx/>
                <a:uFillTx/>
                <a:latin typeface="Arial" panose="020B0604020202020204" pitchFamily="34" charset="0"/>
                <a:cs typeface="Arial" panose="020B0604020202020204" pitchFamily="34" charset="0"/>
              </a:rPr>
              <a:t>about tornadoes response </a:t>
            </a: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on redcross.org, generating nearly 56,200 total page views</a:t>
            </a:r>
          </a:p>
          <a:p>
            <a:pPr lvl="1">
              <a:spcBef>
                <a:spcPts val="500"/>
              </a:spcBef>
              <a:spcAft>
                <a:spcPts val="500"/>
              </a:spcAft>
              <a:buFont typeface="Courier New" panose="02070309020205020404" pitchFamily="49" charset="0"/>
              <a:buChar char="o"/>
            </a:pPr>
            <a:endParaRPr lang="en-US" sz="1100">
              <a:solidFill>
                <a:schemeClr val="tx1">
                  <a:lumMod val="50000"/>
                  <a:lumOff val="50000"/>
                </a:schemeClr>
              </a:solidFill>
            </a:endParaRPr>
          </a:p>
          <a:p>
            <a:pPr marL="401638" lvl="1" indent="-234950">
              <a:spcBef>
                <a:spcPts val="0"/>
              </a:spcBef>
              <a:spcAft>
                <a:spcPts val="800"/>
              </a:spcAft>
            </a:pPr>
            <a:endParaRPr lang="en-US" sz="1300"/>
          </a:p>
        </p:txBody>
      </p:sp>
      <p:sp>
        <p:nvSpPr>
          <p:cNvPr id="12" name="Content Placeholder 8">
            <a:extLst>
              <a:ext uri="{FF2B5EF4-FFF2-40B4-BE49-F238E27FC236}">
                <a16:creationId xmlns:a16="http://schemas.microsoft.com/office/drawing/2014/main" id="{199B92DB-ED06-4A1A-9659-3E8F3EDEBD17}"/>
              </a:ext>
            </a:extLst>
          </p:cNvPr>
          <p:cNvSpPr txBox="1">
            <a:spLocks/>
          </p:cNvSpPr>
          <p:nvPr/>
        </p:nvSpPr>
        <p:spPr bwMode="auto">
          <a:xfrm>
            <a:off x="219038" y="5564928"/>
            <a:ext cx="8450977" cy="494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623888" marR="0" lvl="1" indent="-333375" algn="l" defTabSz="457200" rtl="0" eaLnBrk="1" fontAlgn="base" latinLnBrk="0" hangingPunct="1">
              <a:lnSpc>
                <a:spcPct val="100000"/>
              </a:lnSpc>
              <a:spcBef>
                <a:spcPts val="600"/>
              </a:spcBef>
              <a:spcAft>
                <a:spcPts val="600"/>
              </a:spcAft>
              <a:buClr>
                <a:srgbClr val="ED1B2E"/>
              </a:buClr>
              <a:buSzTx/>
              <a:buFont typeface="Courier New" panose="02070309020205020404" pitchFamily="49" charset="0"/>
              <a:buChar char="o"/>
              <a:tabLst/>
              <a:defRPr/>
            </a:pP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Recognition in </a:t>
            </a:r>
            <a:r>
              <a:rPr kumimoji="0" lang="en-US" sz="1450" b="1" i="0" u="none" strike="noStrike" kern="1200" cap="none" spc="0" normalizeH="0" baseline="0" noProof="0">
                <a:ln>
                  <a:noFill/>
                </a:ln>
                <a:solidFill>
                  <a:srgbClr val="ED1B2E"/>
                </a:solidFill>
                <a:effectLst/>
                <a:uLnTx/>
                <a:uFillTx/>
                <a:latin typeface="Arial" panose="020B0604020202020204" pitchFamily="34" charset="0"/>
                <a:cs typeface="Arial" panose="020B0604020202020204" pitchFamily="34" charset="0"/>
              </a:rPr>
              <a:t>4 Disaster Information Update emails </a:t>
            </a: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shared with Red Cross supporters</a:t>
            </a:r>
            <a:endParaRPr kumimoji="0" lang="en-US" sz="1450" b="1" i="1"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endParaRPr>
          </a:p>
          <a:p>
            <a:pPr lvl="1">
              <a:spcBef>
                <a:spcPts val="150"/>
              </a:spcBef>
              <a:spcAft>
                <a:spcPts val="250"/>
              </a:spcAft>
              <a:buFont typeface="Courier New" panose="02070309020205020404" pitchFamily="49" charset="0"/>
              <a:buChar char="o"/>
            </a:pPr>
            <a:endParaRPr lang="en-US" sz="1100">
              <a:solidFill>
                <a:schemeClr val="tx1">
                  <a:lumMod val="50000"/>
                  <a:lumOff val="50000"/>
                </a:schemeClr>
              </a:solidFill>
            </a:endParaRPr>
          </a:p>
          <a:p>
            <a:pPr marL="401638" lvl="1" indent="-234950">
              <a:spcBef>
                <a:spcPts val="0"/>
              </a:spcBef>
              <a:spcAft>
                <a:spcPts val="800"/>
              </a:spcAft>
            </a:pPr>
            <a:endParaRPr lang="en-US" sz="1300"/>
          </a:p>
        </p:txBody>
      </p:sp>
    </p:spTree>
    <p:extLst>
      <p:ext uri="{BB962C8B-B14F-4D97-AF65-F5344CB8AC3E}">
        <p14:creationId xmlns:p14="http://schemas.microsoft.com/office/powerpoint/2010/main" val="142447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C7DA1E8-8AB1-194E-9A4F-F69889ED9431}"/>
              </a:ext>
            </a:extLst>
          </p:cNvPr>
          <p:cNvSpPr/>
          <p:nvPr/>
        </p:nvSpPr>
        <p:spPr>
          <a:xfrm>
            <a:off x="328810" y="3435531"/>
            <a:ext cx="9400782" cy="2506698"/>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65BDBFA-6B06-114B-ACA0-DA78310854A5}"/>
              </a:ext>
            </a:extLst>
          </p:cNvPr>
          <p:cNvSpPr>
            <a:spLocks noGrp="1"/>
          </p:cNvSpPr>
          <p:nvPr>
            <p:ph type="title"/>
          </p:nvPr>
        </p:nvSpPr>
        <p:spPr/>
        <p:txBody>
          <a:bodyPr/>
          <a:lstStyle/>
          <a:p>
            <a:r>
              <a:rPr lang="en-US"/>
              <a:t>Join Us!</a:t>
            </a:r>
          </a:p>
        </p:txBody>
      </p:sp>
      <p:cxnSp>
        <p:nvCxnSpPr>
          <p:cNvPr id="23" name="Straight Connector 22">
            <a:extLst>
              <a:ext uri="{FF2B5EF4-FFF2-40B4-BE49-F238E27FC236}">
                <a16:creationId xmlns:a16="http://schemas.microsoft.com/office/drawing/2014/main" id="{263ECCB6-CCE2-7948-8D2F-02BA12D66AB1}"/>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27" name="Content Placeholder 2">
            <a:extLst>
              <a:ext uri="{FF2B5EF4-FFF2-40B4-BE49-F238E27FC236}">
                <a16:creationId xmlns:a16="http://schemas.microsoft.com/office/drawing/2014/main" id="{7C79B907-2BD9-6F42-BBAD-15FCE9F62021}"/>
              </a:ext>
            </a:extLst>
          </p:cNvPr>
          <p:cNvSpPr txBox="1">
            <a:spLocks/>
          </p:cNvSpPr>
          <p:nvPr/>
        </p:nvSpPr>
        <p:spPr bwMode="auto">
          <a:xfrm>
            <a:off x="378265" y="5442519"/>
            <a:ext cx="9301869" cy="516016"/>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p>
            <a:pPr marL="0" marR="0" lvl="0" indent="0" algn="ctr" defTabSz="457200" rtl="0" eaLnBrk="1" fontAlgn="base" latinLnBrk="0" hangingPunct="1">
              <a:lnSpc>
                <a:spcPts val="2500"/>
              </a:lnSpc>
              <a:spcBef>
                <a:spcPct val="0"/>
              </a:spcBef>
              <a:spcAft>
                <a:spcPts val="0"/>
              </a:spcAft>
              <a:buClr>
                <a:srgbClr val="ED1B24"/>
              </a:buClr>
              <a:buSzTx/>
              <a:buFontTx/>
              <a:buNone/>
              <a:tabLst/>
              <a:defRPr/>
            </a:pPr>
            <a:r>
              <a:rPr kumimoji="0" lang="en-US" sz="1500" b="1" i="0" u="none" strike="noStrike" kern="1200" cap="none" spc="0" normalizeH="0" baseline="0" noProof="0" dirty="0">
                <a:ln>
                  <a:noFill/>
                </a:ln>
                <a:solidFill>
                  <a:srgbClr val="6D6E70"/>
                </a:solidFill>
                <a:effectLst/>
                <a:uLnTx/>
                <a:uFillTx/>
                <a:latin typeface="Arial" charset="0"/>
                <a:ea typeface="+mn-ea"/>
                <a:cs typeface="Arial" charset="0"/>
                <a:hlinkClick r:id="rId2"/>
              </a:rPr>
              <a:t>Review this resource</a:t>
            </a:r>
            <a:r>
              <a:rPr kumimoji="0" lang="en-US" sz="1500" b="1" i="0" u="none" strike="noStrike" kern="1200" cap="none" spc="0" normalizeH="0" baseline="0" noProof="0" dirty="0">
                <a:ln>
                  <a:noFill/>
                </a:ln>
                <a:solidFill>
                  <a:srgbClr val="6D6E70"/>
                </a:solidFill>
                <a:effectLst/>
                <a:uLnTx/>
                <a:uFillTx/>
                <a:latin typeface="Arial" charset="0"/>
                <a:ea typeface="+mn-ea"/>
                <a:cs typeface="Arial" charset="0"/>
              </a:rPr>
              <a:t> to learn more and let your relationship manager know which interest you.</a:t>
            </a:r>
          </a:p>
        </p:txBody>
      </p:sp>
      <p:sp>
        <p:nvSpPr>
          <p:cNvPr id="8" name="TextBox 7">
            <a:extLst>
              <a:ext uri="{FF2B5EF4-FFF2-40B4-BE49-F238E27FC236}">
                <a16:creationId xmlns:a16="http://schemas.microsoft.com/office/drawing/2014/main" id="{B1E749AA-1D28-4E71-949A-9CE3E1C34F5A}"/>
              </a:ext>
            </a:extLst>
          </p:cNvPr>
          <p:cNvSpPr txBox="1"/>
          <p:nvPr/>
        </p:nvSpPr>
        <p:spPr>
          <a:xfrm>
            <a:off x="328808" y="1203949"/>
            <a:ext cx="3538824" cy="1855636"/>
          </a:xfrm>
          <a:prstGeom prst="rect">
            <a:avLst/>
          </a:prstGeom>
          <a:noFill/>
        </p:spPr>
        <p:txBody>
          <a:bodyPr wrap="square" lIns="91440" tIns="45720" rIns="91440" bIns="45720" rtlCol="0" anchor="t">
            <a:spAutoFit/>
          </a:bodyPr>
          <a:lstStyle/>
          <a:p>
            <a:pPr>
              <a:lnSpc>
                <a:spcPts val="2800"/>
              </a:lnSpc>
            </a:pPr>
            <a:r>
              <a:rPr lang="en-US" i="1">
                <a:solidFill>
                  <a:srgbClr val="6D6E70"/>
                </a:solidFill>
                <a:effectLst/>
                <a:latin typeface="Roboto" panose="02000000000000000000" pitchFamily="2" charset="0"/>
              </a:rPr>
              <a:t>Sound the Alarm </a:t>
            </a:r>
            <a:r>
              <a:rPr lang="en-US" i="0">
                <a:solidFill>
                  <a:srgbClr val="6D6E70"/>
                </a:solidFill>
                <a:effectLst/>
                <a:latin typeface="Roboto" panose="02000000000000000000" pitchFamily="2" charset="0"/>
              </a:rPr>
              <a:t>is back for 2022. We’ll install 50,000 free smoke alarms this May, across high-risk neighborhoods in 50 signature cities.</a:t>
            </a:r>
          </a:p>
        </p:txBody>
      </p:sp>
      <p:sp>
        <p:nvSpPr>
          <p:cNvPr id="6" name="AutoShape 4">
            <a:extLst>
              <a:ext uri="{FF2B5EF4-FFF2-40B4-BE49-F238E27FC236}">
                <a16:creationId xmlns:a16="http://schemas.microsoft.com/office/drawing/2014/main" id="{32CFB679-62CA-4104-AD95-1E34337D8FD3}"/>
              </a:ext>
            </a:extLst>
          </p:cNvPr>
          <p:cNvSpPr>
            <a:spLocks noChangeAspect="1" noChangeArrowheads="1"/>
          </p:cNvSpPr>
          <p:nvPr/>
        </p:nvSpPr>
        <p:spPr bwMode="auto">
          <a:xfrm>
            <a:off x="4876800" y="304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picture containing text, tree, plant&#10;&#10;Description automatically generated">
            <a:extLst>
              <a:ext uri="{FF2B5EF4-FFF2-40B4-BE49-F238E27FC236}">
                <a16:creationId xmlns:a16="http://schemas.microsoft.com/office/drawing/2014/main" id="{5F9B6F5C-E99D-4983-99B9-552ABB8D0AA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882825" y="889630"/>
            <a:ext cx="5846767" cy="2323827"/>
          </a:xfrm>
          <a:prstGeom prst="rect">
            <a:avLst/>
          </a:prstGeom>
        </p:spPr>
      </p:pic>
      <p:sp>
        <p:nvSpPr>
          <p:cNvPr id="18" name="TextBox 17">
            <a:extLst>
              <a:ext uri="{FF2B5EF4-FFF2-40B4-BE49-F238E27FC236}">
                <a16:creationId xmlns:a16="http://schemas.microsoft.com/office/drawing/2014/main" id="{EDFD6E88-BB11-4A71-B315-FC82B3C32FBD}"/>
              </a:ext>
            </a:extLst>
          </p:cNvPr>
          <p:cNvSpPr txBox="1"/>
          <p:nvPr/>
        </p:nvSpPr>
        <p:spPr>
          <a:xfrm>
            <a:off x="401185" y="3283125"/>
            <a:ext cx="9029608" cy="646331"/>
          </a:xfrm>
          <a:prstGeom prst="rect">
            <a:avLst/>
          </a:prstGeom>
          <a:noFill/>
        </p:spPr>
        <p:txBody>
          <a:bodyPr wrap="square">
            <a:spAutoFit/>
          </a:bodyPr>
          <a:lstStyle/>
          <a:p>
            <a:endParaRPr lang="en-US" b="1">
              <a:solidFill>
                <a:srgbClr val="333333"/>
              </a:solidFill>
              <a:latin typeface="Roboto" panose="02000000000000000000" pitchFamily="2" charset="0"/>
              <a:cs typeface="Arial"/>
            </a:endParaRPr>
          </a:p>
          <a:p>
            <a:r>
              <a:rPr lang="en-US" b="1">
                <a:solidFill>
                  <a:srgbClr val="6D6E70"/>
                </a:solidFill>
                <a:latin typeface="Arial"/>
                <a:cs typeface="Arial"/>
              </a:rPr>
              <a:t>As an ADGP member, you can engage your employees through </a:t>
            </a:r>
            <a:r>
              <a:rPr lang="en-US" b="1" i="1">
                <a:solidFill>
                  <a:srgbClr val="6D6E70"/>
                </a:solidFill>
                <a:latin typeface="Arial"/>
                <a:cs typeface="Arial"/>
              </a:rPr>
              <a:t>Sound the Alarm</a:t>
            </a:r>
            <a:r>
              <a:rPr lang="en-US" b="1">
                <a:solidFill>
                  <a:srgbClr val="6D6E70"/>
                </a:solidFill>
                <a:latin typeface="Arial"/>
                <a:cs typeface="Arial"/>
              </a:rPr>
              <a:t>. </a:t>
            </a:r>
            <a:endParaRPr lang="en-US" b="1">
              <a:solidFill>
                <a:srgbClr val="6D6E70"/>
              </a:solidFill>
              <a:cs typeface="Arial"/>
            </a:endParaRPr>
          </a:p>
        </p:txBody>
      </p:sp>
      <p:sp>
        <p:nvSpPr>
          <p:cNvPr id="19" name="TextBox 18">
            <a:extLst>
              <a:ext uri="{FF2B5EF4-FFF2-40B4-BE49-F238E27FC236}">
                <a16:creationId xmlns:a16="http://schemas.microsoft.com/office/drawing/2014/main" id="{49A7AEC4-6834-4682-BB43-FE4719C8AF0E}"/>
              </a:ext>
            </a:extLst>
          </p:cNvPr>
          <p:cNvSpPr txBox="1"/>
          <p:nvPr/>
        </p:nvSpPr>
        <p:spPr>
          <a:xfrm>
            <a:off x="493215" y="4066785"/>
            <a:ext cx="9400781" cy="1181542"/>
          </a:xfrm>
          <a:prstGeom prst="rect">
            <a:avLst/>
          </a:prstGeom>
          <a:noFill/>
        </p:spPr>
        <p:txBody>
          <a:bodyPr wrap="square" rtlCol="0">
            <a:spAutoFit/>
          </a:bodyPr>
          <a:lstStyle/>
          <a:p>
            <a:pPr marL="234950" lvl="0" indent="-225425">
              <a:lnSpc>
                <a:spcPts val="2120"/>
              </a:lnSpc>
              <a:spcBef>
                <a:spcPts val="600"/>
              </a:spcBef>
              <a:spcAft>
                <a:spcPts val="600"/>
              </a:spcAft>
              <a:buClr>
                <a:srgbClr val="ED1B24"/>
              </a:buClr>
              <a:buFont typeface="+mj-lt"/>
              <a:buAutoNum type="arabicPeriod"/>
              <a:tabLst>
                <a:tab pos="234950" algn="l"/>
              </a:tabLst>
            </a:pPr>
            <a:r>
              <a:rPr lang="en-US" sz="1400" dirty="0">
                <a:solidFill>
                  <a:srgbClr val="6D6E70"/>
                </a:solidFill>
                <a:latin typeface="Arial" panose="020B0604020202020204" pitchFamily="34" charset="0"/>
                <a:cs typeface="Arial" panose="020B0604020202020204" pitchFamily="34" charset="0"/>
              </a:rPr>
              <a:t>Invite employees to volunteer to install smoke alarms through your trackable registration page.</a:t>
            </a:r>
            <a:endParaRPr lang="en-US" sz="1400" dirty="0">
              <a:solidFill>
                <a:srgbClr val="6D6E70"/>
              </a:solidFill>
              <a:highlight>
                <a:srgbClr val="FFFF00"/>
              </a:highlight>
              <a:latin typeface="Arial" panose="020B0604020202020204" pitchFamily="34" charset="0"/>
              <a:cs typeface="Arial" panose="020B0604020202020204" pitchFamily="34" charset="0"/>
            </a:endParaRPr>
          </a:p>
          <a:p>
            <a:pPr marL="234950" lvl="0" indent="-225425">
              <a:lnSpc>
                <a:spcPts val="2120"/>
              </a:lnSpc>
              <a:spcBef>
                <a:spcPts val="600"/>
              </a:spcBef>
              <a:spcAft>
                <a:spcPts val="600"/>
              </a:spcAft>
              <a:buClr>
                <a:srgbClr val="ED1B24"/>
              </a:buClr>
              <a:buFont typeface="+mj-lt"/>
              <a:buAutoNum type="arabicPeriod"/>
              <a:tabLst>
                <a:tab pos="234950" algn="l"/>
              </a:tabLst>
            </a:pPr>
            <a:r>
              <a:rPr lang="en-US" sz="1400" dirty="0">
                <a:solidFill>
                  <a:srgbClr val="6D6E70"/>
                </a:solidFill>
                <a:latin typeface="Arial" panose="020B0604020202020204" pitchFamily="34" charset="0"/>
                <a:cs typeface="Arial" panose="020B0604020202020204" pitchFamily="34" charset="0"/>
              </a:rPr>
              <a:t>Encourage employees to prepare for home fires using a self-guided, co-branded “Pledge to Prepare” page.</a:t>
            </a:r>
          </a:p>
          <a:p>
            <a:pPr marL="234950" lvl="0" indent="-225425">
              <a:lnSpc>
                <a:spcPts val="2120"/>
              </a:lnSpc>
              <a:spcBef>
                <a:spcPts val="600"/>
              </a:spcBef>
              <a:spcAft>
                <a:spcPts val="600"/>
              </a:spcAft>
              <a:buClr>
                <a:srgbClr val="ED1B24"/>
              </a:buClr>
              <a:buFont typeface="+mj-lt"/>
              <a:buAutoNum type="arabicPeriod"/>
              <a:tabLst>
                <a:tab pos="234950" algn="l"/>
              </a:tabLst>
            </a:pPr>
            <a:r>
              <a:rPr lang="en-US" sz="1400" dirty="0">
                <a:solidFill>
                  <a:srgbClr val="6D6E70"/>
                </a:solidFill>
                <a:latin typeface="Arial" panose="020B0604020202020204" pitchFamily="34" charset="0"/>
                <a:cs typeface="Arial" panose="020B0604020202020204" pitchFamily="34" charset="0"/>
              </a:rPr>
              <a:t>Offer Be Red Cross Ready</a:t>
            </a:r>
            <a:r>
              <a:rPr lang="en-US" sz="1400" i="1" dirty="0">
                <a:solidFill>
                  <a:srgbClr val="6D6E70"/>
                </a:solidFill>
                <a:latin typeface="Arial" panose="020B0604020202020204" pitchFamily="34" charset="0"/>
                <a:cs typeface="Arial" panose="020B0604020202020204" pitchFamily="34" charset="0"/>
              </a:rPr>
              <a:t> </a:t>
            </a:r>
            <a:r>
              <a:rPr lang="en-US" sz="1400" dirty="0">
                <a:solidFill>
                  <a:srgbClr val="6D6E70"/>
                </a:solidFill>
                <a:latin typeface="Arial" panose="020B0604020202020204" pitchFamily="34" charset="0"/>
                <a:cs typeface="Arial" panose="020B0604020202020204" pitchFamily="34" charset="0"/>
              </a:rPr>
              <a:t>presentations that help employees prepare for and prevent home fires. </a:t>
            </a:r>
          </a:p>
        </p:txBody>
      </p:sp>
    </p:spTree>
    <p:extLst>
      <p:ext uri="{BB962C8B-B14F-4D97-AF65-F5344CB8AC3E}">
        <p14:creationId xmlns:p14="http://schemas.microsoft.com/office/powerpoint/2010/main" val="1937709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people in a room&#10;&#10;Description automatically generated with medium confidence">
            <a:extLst>
              <a:ext uri="{FF2B5EF4-FFF2-40B4-BE49-F238E27FC236}">
                <a16:creationId xmlns:a16="http://schemas.microsoft.com/office/drawing/2014/main" id="{0BDE9BB2-AC08-46AC-887A-6EBA4FC3D1D6}"/>
              </a:ext>
            </a:extLst>
          </p:cNvPr>
          <p:cNvPicPr>
            <a:picLocks noGrp="1" noChangeAspect="1"/>
          </p:cNvPicPr>
          <p:nvPr>
            <p:ph type="pic" sz="quarter" idx="11"/>
          </p:nvPr>
        </p:nvPicPr>
        <p:blipFill>
          <a:blip r:embed="rId2"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3729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960A41-1488-4E9C-AA88-8C41310B2BEA}"/>
              </a:ext>
            </a:extLst>
          </p:cNvPr>
          <p:cNvSpPr/>
          <p:nvPr/>
        </p:nvSpPr>
        <p:spPr>
          <a:xfrm>
            <a:off x="212221" y="2194936"/>
            <a:ext cx="5662106" cy="2738362"/>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6C7F9331-53ED-214F-8CCC-0DAA69719366}"/>
              </a:ext>
            </a:extLst>
          </p:cNvPr>
          <p:cNvSpPr txBox="1">
            <a:spLocks/>
          </p:cNvSpPr>
          <p:nvPr/>
        </p:nvSpPr>
        <p:spPr>
          <a:xfrm>
            <a:off x="212221" y="889570"/>
            <a:ext cx="5011189" cy="530431"/>
          </a:xfrm>
          <a:prstGeom prst="rect">
            <a:avLst/>
          </a:prstGeom>
        </p:spPr>
        <p:txBody>
          <a:bodyPr vert="horz" lIns="91440" tIns="45720" rIns="91440" bIns="45720" rtlCol="0" anchor="t" anchorCtr="0">
            <a:norm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nSpc>
                <a:spcPts val="3600"/>
              </a:lnSpc>
            </a:pPr>
            <a:endParaRPr lang="en-US" sz="2000">
              <a:solidFill>
                <a:srgbClr val="4784B5"/>
              </a:solidFill>
            </a:endParaRPr>
          </a:p>
        </p:txBody>
      </p:sp>
      <p:sp>
        <p:nvSpPr>
          <p:cNvPr id="19" name="Text Placeholder 18">
            <a:extLst>
              <a:ext uri="{FF2B5EF4-FFF2-40B4-BE49-F238E27FC236}">
                <a16:creationId xmlns:a16="http://schemas.microsoft.com/office/drawing/2014/main" id="{FA738A18-2395-AB46-B884-09B1EFF406C0}"/>
              </a:ext>
            </a:extLst>
          </p:cNvPr>
          <p:cNvSpPr>
            <a:spLocks noGrp="1"/>
          </p:cNvSpPr>
          <p:nvPr>
            <p:ph type="body" sz="quarter" idx="10"/>
          </p:nvPr>
        </p:nvSpPr>
        <p:spPr>
          <a:xfrm>
            <a:off x="194401" y="1039911"/>
            <a:ext cx="5813425" cy="778950"/>
          </a:xfrm>
        </p:spPr>
        <p:txBody>
          <a:bodyPr/>
          <a:lstStyle/>
          <a:p>
            <a:r>
              <a:rPr lang="en-US"/>
              <a:t>FY22 Q2 (Oct. – Dec. 2021)</a:t>
            </a:r>
          </a:p>
        </p:txBody>
      </p:sp>
      <p:sp>
        <p:nvSpPr>
          <p:cNvPr id="15" name="Text Placeholder 14">
            <a:extLst>
              <a:ext uri="{FF2B5EF4-FFF2-40B4-BE49-F238E27FC236}">
                <a16:creationId xmlns:a16="http://schemas.microsoft.com/office/drawing/2014/main" id="{132C5E31-F197-2743-B864-D8F3F6D48F49}"/>
              </a:ext>
            </a:extLst>
          </p:cNvPr>
          <p:cNvSpPr>
            <a:spLocks noGrp="1"/>
          </p:cNvSpPr>
          <p:nvPr>
            <p:ph type="body" sz="quarter" idx="12"/>
          </p:nvPr>
        </p:nvSpPr>
        <p:spPr>
          <a:xfrm>
            <a:off x="325488" y="2267220"/>
            <a:ext cx="5440017" cy="461682"/>
          </a:xfrm>
        </p:spPr>
        <p:txBody>
          <a:bodyPr/>
          <a:lstStyle/>
          <a:p>
            <a:r>
              <a:rPr lang="en-US"/>
              <a:t>CONTENTS</a:t>
            </a:r>
          </a:p>
        </p:txBody>
      </p:sp>
      <p:sp>
        <p:nvSpPr>
          <p:cNvPr id="49" name="Text Placeholder 48">
            <a:extLst>
              <a:ext uri="{FF2B5EF4-FFF2-40B4-BE49-F238E27FC236}">
                <a16:creationId xmlns:a16="http://schemas.microsoft.com/office/drawing/2014/main" id="{5D715AE1-AC4D-414F-A805-C9F0E872ED99}"/>
              </a:ext>
            </a:extLst>
          </p:cNvPr>
          <p:cNvSpPr>
            <a:spLocks noGrp="1"/>
          </p:cNvSpPr>
          <p:nvPr>
            <p:ph type="body" sz="quarter" idx="14"/>
          </p:nvPr>
        </p:nvSpPr>
        <p:spPr>
          <a:xfrm>
            <a:off x="338551" y="2794218"/>
            <a:ext cx="5272088" cy="2204396"/>
          </a:xfrm>
        </p:spPr>
        <p:txBody>
          <a:bodyPr>
            <a:noAutofit/>
          </a:bodyPr>
          <a:lstStyle/>
          <a:p>
            <a:pPr lvl="0"/>
            <a:r>
              <a:rPr lang="en-US" b="1"/>
              <a:t>Slide 3</a:t>
            </a:r>
            <a:r>
              <a:rPr lang="en-US"/>
              <a:t>	Domestic Response</a:t>
            </a:r>
          </a:p>
          <a:p>
            <a:pPr lvl="0"/>
            <a:r>
              <a:rPr lang="en-US" b="1"/>
              <a:t>Slide 9</a:t>
            </a:r>
            <a:r>
              <a:rPr lang="en-US"/>
              <a:t>	Home Fire Campaign</a:t>
            </a:r>
          </a:p>
          <a:p>
            <a:pPr lvl="0"/>
            <a:r>
              <a:rPr lang="en-US" b="1"/>
              <a:t>Slide 11	</a:t>
            </a:r>
            <a:r>
              <a:rPr lang="en-US"/>
              <a:t>International Services</a:t>
            </a:r>
          </a:p>
          <a:p>
            <a:pPr lvl="0"/>
            <a:r>
              <a:rPr lang="en-US" b="1"/>
              <a:t>Slide 15	</a:t>
            </a:r>
            <a:r>
              <a:rPr lang="en-US"/>
              <a:t>Your Partnership</a:t>
            </a:r>
          </a:p>
        </p:txBody>
      </p:sp>
      <p:sp>
        <p:nvSpPr>
          <p:cNvPr id="13" name="TextBox 12">
            <a:extLst>
              <a:ext uri="{FF2B5EF4-FFF2-40B4-BE49-F238E27FC236}">
                <a16:creationId xmlns:a16="http://schemas.microsoft.com/office/drawing/2014/main" id="{BE19BDFF-D651-014E-8254-37B9F015A32D}"/>
              </a:ext>
            </a:extLst>
          </p:cNvPr>
          <p:cNvSpPr txBox="1"/>
          <p:nvPr/>
        </p:nvSpPr>
        <p:spPr>
          <a:xfrm>
            <a:off x="-357352" y="157655"/>
            <a:ext cx="184731" cy="369332"/>
          </a:xfrm>
          <a:prstGeom prst="rect">
            <a:avLst/>
          </a:prstGeom>
          <a:noFill/>
        </p:spPr>
        <p:txBody>
          <a:bodyPr wrap="none" rtlCol="0">
            <a:spAutoFit/>
          </a:bodyPr>
          <a:lstStyle/>
          <a:p>
            <a:endParaRPr lang="en-US"/>
          </a:p>
        </p:txBody>
      </p:sp>
      <p:pic>
        <p:nvPicPr>
          <p:cNvPr id="5" name="Picture Placeholder 4" descr="A picture containing outdoor, person, jacket, coat&#10;&#10;Description automatically generated">
            <a:extLst>
              <a:ext uri="{FF2B5EF4-FFF2-40B4-BE49-F238E27FC236}">
                <a16:creationId xmlns:a16="http://schemas.microsoft.com/office/drawing/2014/main" id="{AB588595-FF53-470D-9F7F-D2D850D03934}"/>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a:ext>
            </a:extLst>
          </a:blip>
          <a:srcRect/>
          <a:stretch>
            <a:fillRect/>
          </a:stretch>
        </p:blipFill>
        <p:spPr>
          <a:xfrm>
            <a:off x="6086424" y="874712"/>
            <a:ext cx="3646488" cy="5318125"/>
          </a:xfrm>
        </p:spPr>
      </p:pic>
      <p:sp>
        <p:nvSpPr>
          <p:cNvPr id="7" name="Title 6">
            <a:extLst>
              <a:ext uri="{FF2B5EF4-FFF2-40B4-BE49-F238E27FC236}">
                <a16:creationId xmlns:a16="http://schemas.microsoft.com/office/drawing/2014/main" id="{B5206565-EE92-F144-9120-D8DFDC06B6E6}"/>
              </a:ext>
            </a:extLst>
          </p:cNvPr>
          <p:cNvSpPr>
            <a:spLocks noGrp="1"/>
          </p:cNvSpPr>
          <p:nvPr>
            <p:ph type="title"/>
          </p:nvPr>
        </p:nvSpPr>
        <p:spPr/>
        <p:txBody>
          <a:bodyPr/>
          <a:lstStyle/>
          <a:p>
            <a:r>
              <a:rPr lang="en-US"/>
              <a:t>Quarterly Disaster Update</a:t>
            </a:r>
          </a:p>
        </p:txBody>
      </p:sp>
    </p:spTree>
    <p:extLst>
      <p:ext uri="{BB962C8B-B14F-4D97-AF65-F5344CB8AC3E}">
        <p14:creationId xmlns:p14="http://schemas.microsoft.com/office/powerpoint/2010/main" val="51028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0E50A55-DA18-42BD-84BC-F8F7C363BDC6}"/>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a:stretch/>
        </p:blipFill>
        <p:spPr>
          <a:xfrm>
            <a:off x="0" y="3344238"/>
            <a:ext cx="10058400" cy="3056562"/>
          </a:xfrm>
        </p:spPr>
      </p:pic>
      <p:sp>
        <p:nvSpPr>
          <p:cNvPr id="7" name="Content Placeholder 6">
            <a:extLst>
              <a:ext uri="{FF2B5EF4-FFF2-40B4-BE49-F238E27FC236}">
                <a16:creationId xmlns:a16="http://schemas.microsoft.com/office/drawing/2014/main" id="{A9C86246-DC49-4D89-88D3-DE641E38058B}"/>
              </a:ext>
            </a:extLst>
          </p:cNvPr>
          <p:cNvSpPr txBox="1">
            <a:spLocks noGrp="1"/>
          </p:cNvSpPr>
          <p:nvPr>
            <p:ph idx="1"/>
          </p:nvPr>
        </p:nvSpPr>
        <p:spPr>
          <a:xfrm>
            <a:off x="432262" y="1706245"/>
            <a:ext cx="9025247" cy="1434560"/>
          </a:xfrm>
          <a:prstGeom prst="rect">
            <a:avLst/>
          </a:prstGeom>
          <a:noFill/>
        </p:spPr>
        <p:txBody>
          <a:bodyPr wrap="square" rtlCol="0">
            <a:spAutoFit/>
          </a:bodyPr>
          <a:lstStyle/>
          <a:p>
            <a:pPr>
              <a:lnSpc>
                <a:spcPts val="2700"/>
              </a:lnSpc>
            </a:pPr>
            <a:r>
              <a:rPr lang="en-US" sz="1500">
                <a:effectLst/>
                <a:latin typeface="Helvetica" panose="020B0604020202020204" pitchFamily="34" charset="0"/>
                <a:ea typeface="Times New Roman" panose="02020603050405020304" pitchFamily="18" charset="0"/>
              </a:rPr>
              <a:t>Emergencies don’t take a break — not even during the holiday season. </a:t>
            </a:r>
            <a:r>
              <a:rPr lang="en-US" sz="1500">
                <a:latin typeface="Helvetica" panose="020B0604020202020204" pitchFamily="34" charset="0"/>
                <a:ea typeface="Times New Roman" panose="02020603050405020304" pitchFamily="18" charset="0"/>
              </a:rPr>
              <a:t>A</a:t>
            </a:r>
            <a:r>
              <a:rPr lang="en-US" sz="1500">
                <a:effectLst/>
                <a:latin typeface="Helvetica" panose="020B0604020202020204" pitchFamily="34" charset="0"/>
                <a:ea typeface="Times New Roman" panose="02020603050405020304" pitchFamily="18" charset="0"/>
              </a:rPr>
              <a:t>s 2021 came to a close, the need for disaster relief was as strong as ever. Weather-related disasters like extreme storms, ferocious wildfires, dangerous flooding and a record-breaking tornado outbreak left </a:t>
            </a:r>
            <a:r>
              <a:rPr lang="en-US" sz="1500"/>
              <a:t>thousands of people in dire circumstances. Their needs were, of course, exacerbated by the COVID-19 pandemic.</a:t>
            </a:r>
          </a:p>
        </p:txBody>
      </p:sp>
      <p:sp>
        <p:nvSpPr>
          <p:cNvPr id="8" name="Title 13">
            <a:extLst>
              <a:ext uri="{FF2B5EF4-FFF2-40B4-BE49-F238E27FC236}">
                <a16:creationId xmlns:a16="http://schemas.microsoft.com/office/drawing/2014/main" id="{D6B09AA4-1088-485F-BEF4-3B087B433757}"/>
              </a:ext>
            </a:extLst>
          </p:cNvPr>
          <p:cNvSpPr>
            <a:spLocks noGrp="1"/>
          </p:cNvSpPr>
          <p:nvPr>
            <p:ph type="title"/>
          </p:nvPr>
        </p:nvSpPr>
        <p:spPr>
          <a:xfrm>
            <a:off x="432262" y="516559"/>
            <a:ext cx="9025247" cy="1116013"/>
          </a:xfrm>
        </p:spPr>
        <p:txBody>
          <a:bodyPr lIns="91440" tIns="45720" rIns="91440" bIns="45720" anchor="t">
            <a:noAutofit/>
          </a:bodyPr>
          <a:lstStyle/>
          <a:p>
            <a:r>
              <a:rPr lang="en-US">
                <a:effectLst/>
                <a:latin typeface="Arial" panose="020B0604020202020204" pitchFamily="34" charset="0"/>
                <a:ea typeface="Calibri" panose="020F0502020204030204" pitchFamily="34" charset="0"/>
              </a:rPr>
              <a:t>For many families, what should have been a season of joy has been a season of despair.</a:t>
            </a:r>
            <a:br>
              <a:rPr lang="en-US"/>
            </a:br>
            <a:endParaRPr lang="en-US"/>
          </a:p>
        </p:txBody>
      </p:sp>
    </p:spTree>
    <p:extLst>
      <p:ext uri="{BB962C8B-B14F-4D97-AF65-F5344CB8AC3E}">
        <p14:creationId xmlns:p14="http://schemas.microsoft.com/office/powerpoint/2010/main" val="68170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3">
            <a:extLst>
              <a:ext uri="{FF2B5EF4-FFF2-40B4-BE49-F238E27FC236}">
                <a16:creationId xmlns:a16="http://schemas.microsoft.com/office/drawing/2014/main" id="{D6B09AA4-1088-485F-BEF4-3B087B433757}"/>
              </a:ext>
            </a:extLst>
          </p:cNvPr>
          <p:cNvSpPr>
            <a:spLocks noGrp="1"/>
          </p:cNvSpPr>
          <p:nvPr>
            <p:ph type="title"/>
          </p:nvPr>
        </p:nvSpPr>
        <p:spPr>
          <a:xfrm>
            <a:off x="382385" y="516559"/>
            <a:ext cx="9676015" cy="1116013"/>
          </a:xfrm>
        </p:spPr>
        <p:txBody>
          <a:bodyPr lIns="91440" tIns="45720" rIns="91440" bIns="45720" anchor="t">
            <a:noAutofit/>
          </a:bodyPr>
          <a:lstStyle/>
          <a:p>
            <a:r>
              <a:rPr lang="en-US" sz="2400">
                <a:effectLst/>
                <a:latin typeface="Arial" panose="020B0604020202020204" pitchFamily="34" charset="0"/>
                <a:ea typeface="Calibri" panose="020F0502020204030204" pitchFamily="34" charset="0"/>
              </a:rPr>
              <a:t>The nation relies on the Red Cross during these dark moments, and through ADGP, you help us deliver in such a big way.</a:t>
            </a:r>
            <a:br>
              <a:rPr lang="en-US"/>
            </a:br>
            <a:endParaRPr lang="en-US"/>
          </a:p>
        </p:txBody>
      </p:sp>
      <p:sp>
        <p:nvSpPr>
          <p:cNvPr id="4" name="Picture Placeholder 3">
            <a:extLst>
              <a:ext uri="{FF2B5EF4-FFF2-40B4-BE49-F238E27FC236}">
                <a16:creationId xmlns:a16="http://schemas.microsoft.com/office/drawing/2014/main" id="{F6D26B24-C402-4C2C-8D34-582AA342C759}"/>
              </a:ext>
            </a:extLst>
          </p:cNvPr>
          <p:cNvSpPr>
            <a:spLocks noGrp="1"/>
          </p:cNvSpPr>
          <p:nvPr>
            <p:ph type="pic" sz="quarter" idx="12"/>
          </p:nvPr>
        </p:nvSpPr>
        <p:spPr/>
      </p:sp>
      <p:pic>
        <p:nvPicPr>
          <p:cNvPr id="9" name="Picture Placeholder 4">
            <a:extLst>
              <a:ext uri="{FF2B5EF4-FFF2-40B4-BE49-F238E27FC236}">
                <a16:creationId xmlns:a16="http://schemas.microsoft.com/office/drawing/2014/main" id="{13863692-9A12-410F-AE69-E5443B50AD0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3329608"/>
            <a:ext cx="10058400" cy="3071191"/>
          </a:xfrm>
          <a:prstGeom prst="rect">
            <a:avLst/>
          </a:prstGeom>
        </p:spPr>
      </p:pic>
      <p:sp>
        <p:nvSpPr>
          <p:cNvPr id="10" name="Content Placeholder 6">
            <a:extLst>
              <a:ext uri="{FF2B5EF4-FFF2-40B4-BE49-F238E27FC236}">
                <a16:creationId xmlns:a16="http://schemas.microsoft.com/office/drawing/2014/main" id="{D226B610-D960-4903-ABB3-1A10E8A2508F}"/>
              </a:ext>
            </a:extLst>
          </p:cNvPr>
          <p:cNvSpPr txBox="1">
            <a:spLocks noGrp="1"/>
          </p:cNvSpPr>
          <p:nvPr>
            <p:ph idx="1"/>
          </p:nvPr>
        </p:nvSpPr>
        <p:spPr>
          <a:xfrm>
            <a:off x="411892" y="1724306"/>
            <a:ext cx="9031366" cy="1448602"/>
          </a:xfrm>
          <a:prstGeom prst="rect">
            <a:avLst/>
          </a:prstGeom>
          <a:noFill/>
        </p:spPr>
        <p:txBody>
          <a:bodyPr wrap="square" rtlCol="0">
            <a:spAutoFit/>
          </a:bodyPr>
          <a:lstStyle/>
          <a:p>
            <a:pPr>
              <a:lnSpc>
                <a:spcPts val="2700"/>
              </a:lnSpc>
            </a:pPr>
            <a:r>
              <a:rPr lang="en-US" sz="1600">
                <a:latin typeface="Helvetica" panose="020B0604020202020204" pitchFamily="34" charset="0"/>
                <a:ea typeface="Times New Roman" panose="02020603050405020304" pitchFamily="18" charset="0"/>
              </a:rPr>
              <a:t>As December’s unprecedented tornadoes demonstrated, l</a:t>
            </a:r>
            <a:r>
              <a:rPr lang="en-US" sz="1600">
                <a:effectLst/>
                <a:latin typeface="Helvetica" panose="020B0604020202020204" pitchFamily="34" charset="0"/>
                <a:ea typeface="Times New Roman" panose="02020603050405020304" pitchFamily="18" charset="0"/>
              </a:rPr>
              <a:t>ife can truly change in an instant. Your ADGP commitment enables the Red Cross to respond at a moment’s notice</a:t>
            </a:r>
            <a:r>
              <a:rPr lang="en-US" sz="1600">
                <a:ea typeface="Times New Roman" panose="02020603050405020304" pitchFamily="18" charset="0"/>
                <a:cs typeface="Times New Roman" panose="02020603050405020304" pitchFamily="18" charset="0"/>
              </a:rPr>
              <a:t>, and the </a:t>
            </a:r>
            <a:r>
              <a:rPr lang="en-US" sz="1600"/>
              <a:t>immediate aid you help provide means everything when families are facing </a:t>
            </a:r>
            <a:r>
              <a:rPr lang="en-US" sz="1600">
                <a:effectLst/>
                <a:latin typeface="Helvetica" panose="020B0604020202020204" pitchFamily="34" charset="0"/>
                <a:ea typeface="Times New Roman" panose="02020603050405020304" pitchFamily="18" charset="0"/>
              </a:rPr>
              <a:t>some of the most difficult days of their lives.</a:t>
            </a:r>
            <a:endParaRPr lang="en-US" sz="1600"/>
          </a:p>
        </p:txBody>
      </p:sp>
    </p:spTree>
    <p:extLst>
      <p:ext uri="{BB962C8B-B14F-4D97-AF65-F5344CB8AC3E}">
        <p14:creationId xmlns:p14="http://schemas.microsoft.com/office/powerpoint/2010/main" val="358136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8DBD9A-F461-4F47-B4EA-06C1D365B2A2}"/>
              </a:ext>
            </a:extLst>
          </p:cNvPr>
          <p:cNvSpPr/>
          <p:nvPr/>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BBC584C-22F2-EE4D-A413-5EDD1C11125E}"/>
              </a:ext>
            </a:extLst>
          </p:cNvPr>
          <p:cNvSpPr>
            <a:spLocks noGrp="1"/>
          </p:cNvSpPr>
          <p:nvPr>
            <p:ph type="body" sz="quarter" idx="13"/>
          </p:nvPr>
        </p:nvSpPr>
        <p:spPr>
          <a:xfrm>
            <a:off x="5235577" y="368300"/>
            <a:ext cx="4454524" cy="2325688"/>
          </a:xfrm>
        </p:spPr>
        <p:txBody>
          <a:bodyPr/>
          <a:lstStyle/>
          <a:p>
            <a:r>
              <a:rPr lang="en-US"/>
              <a:t>“She … explained what she could do for us. She was very caring, comforting and genuine.”</a:t>
            </a:r>
          </a:p>
        </p:txBody>
      </p:sp>
      <p:sp>
        <p:nvSpPr>
          <p:cNvPr id="9" name="Text Placeholder 8">
            <a:extLst>
              <a:ext uri="{FF2B5EF4-FFF2-40B4-BE49-F238E27FC236}">
                <a16:creationId xmlns:a16="http://schemas.microsoft.com/office/drawing/2014/main" id="{2F2F8190-5183-E942-8A07-5412F9514A8F}"/>
              </a:ext>
            </a:extLst>
          </p:cNvPr>
          <p:cNvSpPr>
            <a:spLocks noGrp="1"/>
          </p:cNvSpPr>
          <p:nvPr>
            <p:ph type="body" sz="quarter" idx="14"/>
          </p:nvPr>
        </p:nvSpPr>
        <p:spPr>
          <a:xfrm>
            <a:off x="6293224" y="3200400"/>
            <a:ext cx="3396878" cy="1113252"/>
          </a:xfrm>
        </p:spPr>
        <p:txBody>
          <a:bodyPr/>
          <a:lstStyle/>
          <a:p>
            <a:pPr>
              <a:spcBef>
                <a:spcPts val="0"/>
              </a:spcBef>
              <a:spcAft>
                <a:spcPts val="0"/>
              </a:spcAft>
            </a:pPr>
            <a:r>
              <a:rPr lang="en-US"/>
              <a:t>Tornado survivors Norma and Robert Valdivieso, speaking about Red Cross spiritual care volunteer Deane Oliva</a:t>
            </a:r>
          </a:p>
        </p:txBody>
      </p:sp>
      <p:sp>
        <p:nvSpPr>
          <p:cNvPr id="21" name="Text Placeholder 20">
            <a:extLst>
              <a:ext uri="{FF2B5EF4-FFF2-40B4-BE49-F238E27FC236}">
                <a16:creationId xmlns:a16="http://schemas.microsoft.com/office/drawing/2014/main" id="{3D281588-E870-CF41-A126-B34CD675091E}"/>
              </a:ext>
            </a:extLst>
          </p:cNvPr>
          <p:cNvSpPr>
            <a:spLocks noGrp="1"/>
          </p:cNvSpPr>
          <p:nvPr>
            <p:ph type="body" sz="quarter" idx="16"/>
          </p:nvPr>
        </p:nvSpPr>
        <p:spPr>
          <a:xfrm>
            <a:off x="546927" y="4273550"/>
            <a:ext cx="9276341" cy="2236788"/>
          </a:xfrm>
        </p:spPr>
        <p:txBody>
          <a:bodyPr/>
          <a:lstStyle/>
          <a:p>
            <a:r>
              <a:rPr lang="en-US" b="0" i="0">
                <a:effectLst/>
              </a:rPr>
              <a:t>After losing their home and all their possessions to a tornado, Bowling Green, Kentucky residents Robert and Norma Valdivieso emerged from the protection of their bathtub and made their way to a Red Cross shelter. Spiritual care volunteer Deane Oliva was the first to greet them, acknowledging the horror they experienced and providing needed comfort and emotional support. Both Robert and Norma expressed that “it takes a very special person” to do what Deane did that night, reinforcing the crucial role our volunteers play during extraordinarily difficult times.</a:t>
            </a:r>
            <a:endParaRPr lang="en-US"/>
          </a:p>
          <a:p>
            <a:endParaRPr lang="en-US"/>
          </a:p>
        </p:txBody>
      </p:sp>
      <p:pic>
        <p:nvPicPr>
          <p:cNvPr id="17" name="Picture Placeholder 16" descr="A person sitting at a table&#10;&#10;Description automatically generated with low confidence">
            <a:extLst>
              <a:ext uri="{FF2B5EF4-FFF2-40B4-BE49-F238E27FC236}">
                <a16:creationId xmlns:a16="http://schemas.microsoft.com/office/drawing/2014/main" id="{913B2E8E-4994-4F31-86E2-8EFAAA0AC991}"/>
              </a:ext>
            </a:extLst>
          </p:cNvPr>
          <p:cNvPicPr>
            <a:picLocks noGrp="1" noChangeAspect="1"/>
          </p:cNvPicPr>
          <p:nvPr>
            <p:ph type="pic" sz="quarter" idx="15"/>
          </p:nvPr>
        </p:nvPicPr>
        <p:blipFill>
          <a:blip r:embed="rId3" cstate="hqprint">
            <a:extLst>
              <a:ext uri="{28A0092B-C50C-407E-A947-70E740481C1C}">
                <a14:useLocalDpi xmlns:a14="http://schemas.microsoft.com/office/drawing/2010/main"/>
              </a:ext>
            </a:extLst>
          </a:blip>
          <a:srcRect/>
          <a:stretch>
            <a:fillRect/>
          </a:stretch>
        </p:blipFill>
        <p:spPr>
          <a:xfrm>
            <a:off x="615950" y="368300"/>
            <a:ext cx="4206875" cy="3508375"/>
          </a:xfrm>
        </p:spPr>
      </p:pic>
    </p:spTree>
    <p:extLst>
      <p:ext uri="{BB962C8B-B14F-4D97-AF65-F5344CB8AC3E}">
        <p14:creationId xmlns:p14="http://schemas.microsoft.com/office/powerpoint/2010/main" val="8648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000px-Blank_US_Map.png">
            <a:extLst>
              <a:ext uri="{FF2B5EF4-FFF2-40B4-BE49-F238E27FC236}">
                <a16:creationId xmlns:a16="http://schemas.microsoft.com/office/drawing/2014/main" id="{0BD3FDF0-33DA-6943-8843-808075ABCBF2}"/>
              </a:ext>
            </a:extLst>
          </p:cNvPr>
          <p:cNvPicPr>
            <a:picLocks noChangeAspect="1"/>
          </p:cNvPicPr>
          <p:nvPr/>
        </p:nvPicPr>
        <p:blipFill>
          <a:blip r:embed="rId2" cstate="email">
            <a:lum bright="-9000" contrast="-30000"/>
            <a:extLst>
              <a:ext uri="{28A0092B-C50C-407E-A947-70E740481C1C}">
                <a14:useLocalDpi xmlns:a14="http://schemas.microsoft.com/office/drawing/2010/main"/>
              </a:ext>
            </a:extLst>
          </a:blip>
          <a:srcRect/>
          <a:stretch>
            <a:fillRect/>
          </a:stretch>
        </p:blipFill>
        <p:spPr bwMode="auto">
          <a:xfrm>
            <a:off x="3133372" y="1912186"/>
            <a:ext cx="6485741" cy="4008109"/>
          </a:xfrm>
          <a:prstGeom prst="rect">
            <a:avLst/>
          </a:prstGeom>
          <a:noFill/>
          <a:ln w="9525">
            <a:noFill/>
            <a:miter lim="800000"/>
            <a:headEnd/>
            <a:tailEnd/>
          </a:ln>
        </p:spPr>
      </p:pic>
      <p:sp>
        <p:nvSpPr>
          <p:cNvPr id="11" name="Oval 10">
            <a:extLst>
              <a:ext uri="{FF2B5EF4-FFF2-40B4-BE49-F238E27FC236}">
                <a16:creationId xmlns:a16="http://schemas.microsoft.com/office/drawing/2014/main" id="{D01FDA94-C0D0-FC48-8729-E2111EF7B8AD}"/>
              </a:ext>
            </a:extLst>
          </p:cNvPr>
          <p:cNvSpPr>
            <a:spLocks noChangeAspect="1" noChangeArrowheads="1"/>
          </p:cNvSpPr>
          <p:nvPr/>
        </p:nvSpPr>
        <p:spPr bwMode="auto">
          <a:xfrm>
            <a:off x="7349650" y="4443355"/>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a:t>
            </a:r>
          </a:p>
        </p:txBody>
      </p:sp>
      <p:sp>
        <p:nvSpPr>
          <p:cNvPr id="12" name="Oval 11">
            <a:extLst>
              <a:ext uri="{FF2B5EF4-FFF2-40B4-BE49-F238E27FC236}">
                <a16:creationId xmlns:a16="http://schemas.microsoft.com/office/drawing/2014/main" id="{A445D228-44D5-BD4F-BD99-64F46F741A69}"/>
              </a:ext>
            </a:extLst>
          </p:cNvPr>
          <p:cNvSpPr>
            <a:spLocks noChangeAspect="1" noChangeArrowheads="1"/>
          </p:cNvSpPr>
          <p:nvPr/>
        </p:nvSpPr>
        <p:spPr bwMode="auto">
          <a:xfrm>
            <a:off x="6662312" y="4785660"/>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2</a:t>
            </a:r>
          </a:p>
        </p:txBody>
      </p:sp>
      <p:sp>
        <p:nvSpPr>
          <p:cNvPr id="14" name="Oval 13">
            <a:extLst>
              <a:ext uri="{FF2B5EF4-FFF2-40B4-BE49-F238E27FC236}">
                <a16:creationId xmlns:a16="http://schemas.microsoft.com/office/drawing/2014/main" id="{F78D7917-6355-D840-9A4B-DF1A0603B31A}"/>
              </a:ext>
            </a:extLst>
          </p:cNvPr>
          <p:cNvSpPr>
            <a:spLocks noChangeAspect="1" noChangeArrowheads="1"/>
          </p:cNvSpPr>
          <p:nvPr/>
        </p:nvSpPr>
        <p:spPr bwMode="auto">
          <a:xfrm>
            <a:off x="6434629" y="3574471"/>
            <a:ext cx="456399"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3</a:t>
            </a:r>
          </a:p>
        </p:txBody>
      </p:sp>
      <p:sp>
        <p:nvSpPr>
          <p:cNvPr id="15" name="Oval 14">
            <a:extLst>
              <a:ext uri="{FF2B5EF4-FFF2-40B4-BE49-F238E27FC236}">
                <a16:creationId xmlns:a16="http://schemas.microsoft.com/office/drawing/2014/main" id="{DDCCDE44-8A5C-FC4B-AD96-2D6BC3E1A6C4}"/>
              </a:ext>
            </a:extLst>
          </p:cNvPr>
          <p:cNvSpPr>
            <a:spLocks noChangeAspect="1" noChangeArrowheads="1"/>
          </p:cNvSpPr>
          <p:nvPr/>
        </p:nvSpPr>
        <p:spPr bwMode="auto">
          <a:xfrm>
            <a:off x="8259586" y="3423372"/>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4</a:t>
            </a:r>
          </a:p>
        </p:txBody>
      </p:sp>
      <p:sp>
        <p:nvSpPr>
          <p:cNvPr id="16" name="Oval 15">
            <a:extLst>
              <a:ext uri="{FF2B5EF4-FFF2-40B4-BE49-F238E27FC236}">
                <a16:creationId xmlns:a16="http://schemas.microsoft.com/office/drawing/2014/main" id="{3B2B92C4-4EA9-6F47-A473-F611F031E0C2}"/>
              </a:ext>
            </a:extLst>
          </p:cNvPr>
          <p:cNvSpPr>
            <a:spLocks noChangeAspect="1" noChangeArrowheads="1"/>
          </p:cNvSpPr>
          <p:nvPr/>
        </p:nvSpPr>
        <p:spPr bwMode="auto">
          <a:xfrm>
            <a:off x="3819256" y="2081485"/>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5</a:t>
            </a:r>
          </a:p>
        </p:txBody>
      </p:sp>
      <p:sp>
        <p:nvSpPr>
          <p:cNvPr id="19" name="Oval 18">
            <a:extLst>
              <a:ext uri="{FF2B5EF4-FFF2-40B4-BE49-F238E27FC236}">
                <a16:creationId xmlns:a16="http://schemas.microsoft.com/office/drawing/2014/main" id="{762FA090-8C80-A649-945A-3C3D2DF94594}"/>
              </a:ext>
            </a:extLst>
          </p:cNvPr>
          <p:cNvSpPr>
            <a:spLocks noChangeAspect="1" noChangeArrowheads="1"/>
          </p:cNvSpPr>
          <p:nvPr/>
        </p:nvSpPr>
        <p:spPr bwMode="auto">
          <a:xfrm>
            <a:off x="6491691" y="3945071"/>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8</a:t>
            </a:r>
          </a:p>
        </p:txBody>
      </p:sp>
      <p:sp>
        <p:nvSpPr>
          <p:cNvPr id="22" name="Oval 21">
            <a:extLst>
              <a:ext uri="{FF2B5EF4-FFF2-40B4-BE49-F238E27FC236}">
                <a16:creationId xmlns:a16="http://schemas.microsoft.com/office/drawing/2014/main" id="{60A9EE4F-9295-8F43-A49D-EFD6643BD068}"/>
              </a:ext>
            </a:extLst>
          </p:cNvPr>
          <p:cNvSpPr>
            <a:spLocks noChangeAspect="1" noChangeArrowheads="1"/>
          </p:cNvSpPr>
          <p:nvPr/>
        </p:nvSpPr>
        <p:spPr bwMode="auto">
          <a:xfrm>
            <a:off x="5013774" y="3571314"/>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9</a:t>
            </a:r>
          </a:p>
        </p:txBody>
      </p:sp>
      <p:sp>
        <p:nvSpPr>
          <p:cNvPr id="27" name="Rectangle 26">
            <a:extLst>
              <a:ext uri="{FF2B5EF4-FFF2-40B4-BE49-F238E27FC236}">
                <a16:creationId xmlns:a16="http://schemas.microsoft.com/office/drawing/2014/main" id="{E7A65B6B-E645-5C40-AFD3-503D94212AC4}"/>
              </a:ext>
            </a:extLst>
          </p:cNvPr>
          <p:cNvSpPr/>
          <p:nvPr/>
        </p:nvSpPr>
        <p:spPr>
          <a:xfrm>
            <a:off x="272402" y="1273820"/>
            <a:ext cx="2822427" cy="4904099"/>
          </a:xfrm>
          <a:prstGeom prst="rect">
            <a:avLst/>
          </a:prstGeom>
        </p:spPr>
        <p:txBody>
          <a:bodyPr wrap="square" lIns="91440" tIns="45720" rIns="91440" bIns="45720" anchor="t">
            <a:spAutoFit/>
          </a:bodyPr>
          <a:lstStyle/>
          <a:p>
            <a:pPr marL="228600" indent="-228600">
              <a:lnSpc>
                <a:spcPts val="1800"/>
              </a:lnSpc>
              <a:spcBef>
                <a:spcPts val="600"/>
              </a:spcBef>
              <a:spcAft>
                <a:spcPts val="1200"/>
              </a:spcAft>
              <a:buClr>
                <a:srgbClr val="ED1B2E"/>
              </a:buClr>
              <a:buFont typeface="+mj-lt"/>
              <a:buAutoNum type="arabicPeriod"/>
            </a:pPr>
            <a:r>
              <a:rPr lang="en-US" sz="1400">
                <a:solidFill>
                  <a:srgbClr val="6D6E70"/>
                </a:solidFill>
                <a:latin typeface="Arial" panose="020B0604020202020204" pitchFamily="34" charset="0"/>
                <a:cs typeface="Arial" panose="020B0604020202020204" pitchFamily="34" charset="0"/>
              </a:rPr>
              <a:t>AL Floods (Level 3)</a:t>
            </a:r>
          </a:p>
          <a:p>
            <a:pPr marL="228600" indent="-228600">
              <a:lnSpc>
                <a:spcPts val="1800"/>
              </a:lnSpc>
              <a:spcBef>
                <a:spcPts val="600"/>
              </a:spcBef>
              <a:spcAft>
                <a:spcPts val="1200"/>
              </a:spcAft>
              <a:buClr>
                <a:srgbClr val="ED1B2E"/>
              </a:buClr>
              <a:buFont typeface="+mj-lt"/>
              <a:buAutoNum type="arabicPeriod"/>
            </a:pPr>
            <a:r>
              <a:rPr lang="en-US" sz="1400">
                <a:solidFill>
                  <a:srgbClr val="6D6E70"/>
                </a:solidFill>
                <a:latin typeface="Arial" panose="020B0604020202020204" pitchFamily="34" charset="0"/>
                <a:cs typeface="Arial" panose="020B0604020202020204" pitchFamily="34" charset="0"/>
              </a:rPr>
              <a:t>LA Hotel Fire (Level 3)</a:t>
            </a:r>
          </a:p>
          <a:p>
            <a:pPr marL="228600" indent="-228600">
              <a:lnSpc>
                <a:spcPts val="1800"/>
              </a:lnSpc>
              <a:spcBef>
                <a:spcPts val="600"/>
              </a:spcBef>
              <a:spcAft>
                <a:spcPts val="1200"/>
              </a:spcAft>
              <a:buClr>
                <a:srgbClr val="ED1B2E"/>
              </a:buClr>
              <a:buFont typeface="+mj-lt"/>
              <a:buAutoNum type="arabicPeriod"/>
            </a:pPr>
            <a:r>
              <a:rPr lang="en-US" sz="1400">
                <a:solidFill>
                  <a:srgbClr val="6D6E70"/>
                </a:solidFill>
                <a:latin typeface="Arial" panose="020B0604020202020204" pitchFamily="34" charset="0"/>
                <a:cs typeface="Arial" panose="020B0604020202020204" pitchFamily="34" charset="0"/>
              </a:rPr>
              <a:t>MO Tornadoes (Level 3)</a:t>
            </a:r>
          </a:p>
          <a:p>
            <a:pPr marL="228600" indent="-228600">
              <a:lnSpc>
                <a:spcPts val="1800"/>
              </a:lnSpc>
              <a:spcBef>
                <a:spcPts val="600"/>
              </a:spcBef>
              <a:spcAft>
                <a:spcPts val="1200"/>
              </a:spcAft>
              <a:buClr>
                <a:srgbClr val="ED1B2E"/>
              </a:buClr>
              <a:buFontTx/>
              <a:buAutoNum type="arabicPeriod"/>
            </a:pPr>
            <a:r>
              <a:rPr lang="en-US" sz="1400">
                <a:solidFill>
                  <a:srgbClr val="6D6E70"/>
                </a:solidFill>
                <a:effectLst/>
                <a:latin typeface="Arial" panose="020B0604020202020204" pitchFamily="34" charset="0"/>
                <a:cs typeface="Arial" panose="020B0604020202020204" pitchFamily="34" charset="0"/>
              </a:rPr>
              <a:t>Disaster Services Operational Support for Blood Services</a:t>
            </a:r>
            <a:r>
              <a:rPr lang="en-US" sz="1400">
                <a:solidFill>
                  <a:srgbClr val="6D6E70"/>
                </a:solidFill>
                <a:latin typeface="Arial" panose="020B0604020202020204" pitchFamily="34" charset="0"/>
                <a:cs typeface="Arial" panose="020B0604020202020204" pitchFamily="34" charset="0"/>
              </a:rPr>
              <a:t> (Level 5)</a:t>
            </a:r>
          </a:p>
          <a:p>
            <a:pPr marL="228600" indent="-228600">
              <a:lnSpc>
                <a:spcPts val="1800"/>
              </a:lnSpc>
              <a:spcBef>
                <a:spcPts val="600"/>
              </a:spcBef>
              <a:spcAft>
                <a:spcPts val="1200"/>
              </a:spcAft>
              <a:buClr>
                <a:srgbClr val="ED1B2E"/>
              </a:buClr>
              <a:buFontTx/>
              <a:buAutoNum type="arabicPeriod"/>
            </a:pPr>
            <a:r>
              <a:rPr lang="en-US" sz="1400">
                <a:solidFill>
                  <a:srgbClr val="6D6E70"/>
                </a:solidFill>
                <a:latin typeface="Arial" panose="020B0604020202020204" pitchFamily="34" charset="0"/>
                <a:cs typeface="Arial" panose="020B0604020202020204" pitchFamily="34" charset="0"/>
              </a:rPr>
              <a:t>WA Floods (Level 4)</a:t>
            </a:r>
          </a:p>
          <a:p>
            <a:pPr marL="228600" indent="-228600">
              <a:lnSpc>
                <a:spcPts val="1800"/>
              </a:lnSpc>
              <a:spcBef>
                <a:spcPts val="600"/>
              </a:spcBef>
              <a:spcAft>
                <a:spcPts val="1200"/>
              </a:spcAft>
              <a:buClr>
                <a:srgbClr val="ED1B2E"/>
              </a:buClr>
              <a:buFontTx/>
              <a:buAutoNum type="arabicPeriod"/>
            </a:pPr>
            <a:r>
              <a:rPr lang="en-US" sz="1400">
                <a:solidFill>
                  <a:srgbClr val="6D6E70"/>
                </a:solidFill>
                <a:latin typeface="Arial" panose="020B0604020202020204" pitchFamily="34" charset="0"/>
                <a:cs typeface="Arial" panose="020B0604020202020204" pitchFamily="34" charset="0"/>
              </a:rPr>
              <a:t>KY Tornadoes (Level 6)</a:t>
            </a:r>
          </a:p>
          <a:p>
            <a:pPr marL="228600" indent="-228600">
              <a:lnSpc>
                <a:spcPts val="1800"/>
              </a:lnSpc>
              <a:spcBef>
                <a:spcPts val="600"/>
              </a:spcBef>
              <a:spcAft>
                <a:spcPts val="1200"/>
              </a:spcAft>
              <a:buClr>
                <a:srgbClr val="ED1B2E"/>
              </a:buClr>
              <a:buFontTx/>
              <a:buAutoNum type="arabicPeriod"/>
            </a:pPr>
            <a:r>
              <a:rPr lang="en-US" sz="1400">
                <a:solidFill>
                  <a:srgbClr val="6D6E70"/>
                </a:solidFill>
                <a:latin typeface="Arial" panose="020B0604020202020204" pitchFamily="34" charset="0"/>
                <a:cs typeface="Arial" panose="020B0604020202020204" pitchFamily="34" charset="0"/>
              </a:rPr>
              <a:t>TN Tornadoes (Level 4)</a:t>
            </a:r>
          </a:p>
          <a:p>
            <a:pPr marL="228600" indent="-228600">
              <a:lnSpc>
                <a:spcPts val="1800"/>
              </a:lnSpc>
              <a:spcBef>
                <a:spcPts val="600"/>
              </a:spcBef>
              <a:spcAft>
                <a:spcPts val="1200"/>
              </a:spcAft>
              <a:buClr>
                <a:srgbClr val="ED1B2E"/>
              </a:buClr>
              <a:buFontTx/>
              <a:buAutoNum type="arabicPeriod"/>
            </a:pPr>
            <a:r>
              <a:rPr lang="en-US" sz="1400">
                <a:solidFill>
                  <a:srgbClr val="6D6E70"/>
                </a:solidFill>
                <a:latin typeface="Arial" panose="020B0604020202020204" pitchFamily="34" charset="0"/>
                <a:cs typeface="Arial" panose="020B0604020202020204" pitchFamily="34" charset="0"/>
              </a:rPr>
              <a:t>MO/AR Tornadoes (Level 4)</a:t>
            </a:r>
          </a:p>
          <a:p>
            <a:pPr marL="228600" indent="-228600">
              <a:lnSpc>
                <a:spcPts val="1800"/>
              </a:lnSpc>
              <a:spcBef>
                <a:spcPts val="600"/>
              </a:spcBef>
              <a:spcAft>
                <a:spcPts val="1200"/>
              </a:spcAft>
              <a:buClr>
                <a:srgbClr val="ED1B2E"/>
              </a:buClr>
              <a:buFontTx/>
              <a:buAutoNum type="arabicPeriod"/>
            </a:pPr>
            <a:r>
              <a:rPr lang="en-US" sz="1400">
                <a:solidFill>
                  <a:srgbClr val="6D6E70"/>
                </a:solidFill>
                <a:latin typeface="Arial" panose="020B0604020202020204" pitchFamily="34" charset="0"/>
                <a:cs typeface="Arial" panose="020B0604020202020204" pitchFamily="34" charset="0"/>
              </a:rPr>
              <a:t>CO Wildfire (Level 4)</a:t>
            </a:r>
          </a:p>
          <a:p>
            <a:pPr marL="228600" indent="-228600">
              <a:spcBef>
                <a:spcPts val="50"/>
              </a:spcBef>
              <a:buClr>
                <a:srgbClr val="ED1B2E"/>
              </a:buClr>
              <a:buFont typeface="Calibri Light" panose="020F0302020204030204"/>
              <a:buAutoNum type="arabicPeriod"/>
            </a:pPr>
            <a:endParaRPr lang="en-US" sz="800">
              <a:solidFill>
                <a:srgbClr val="6D6E70"/>
              </a:solidFill>
              <a:cs typeface="Arial" charset="0"/>
            </a:endParaRPr>
          </a:p>
          <a:p>
            <a:pPr marL="228600" indent="-228600">
              <a:lnSpc>
                <a:spcPts val="980"/>
              </a:lnSpc>
              <a:spcBef>
                <a:spcPts val="100"/>
              </a:spcBef>
              <a:spcAft>
                <a:spcPts val="100"/>
              </a:spcAft>
              <a:buClr>
                <a:srgbClr val="ED1B2E"/>
              </a:buClr>
              <a:buFont typeface="+mj-lt"/>
              <a:buAutoNum type="arabicPeriod"/>
            </a:pPr>
            <a:endParaRPr lang="en-US" sz="800">
              <a:solidFill>
                <a:srgbClr val="6D6E70"/>
              </a:solidFill>
              <a:cs typeface="Arial" charset="0"/>
            </a:endParaRPr>
          </a:p>
        </p:txBody>
      </p:sp>
      <p:cxnSp>
        <p:nvCxnSpPr>
          <p:cNvPr id="50" name="Straight Connector 49">
            <a:extLst>
              <a:ext uri="{FF2B5EF4-FFF2-40B4-BE49-F238E27FC236}">
                <a16:creationId xmlns:a16="http://schemas.microsoft.com/office/drawing/2014/main" id="{19904702-5EFD-EB49-AA99-B63A21C35194}"/>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48" name="Title 4">
            <a:extLst>
              <a:ext uri="{FF2B5EF4-FFF2-40B4-BE49-F238E27FC236}">
                <a16:creationId xmlns:a16="http://schemas.microsoft.com/office/drawing/2014/main" id="{C4A483B1-E3F0-4B85-8294-F2BE9153D696}"/>
              </a:ext>
            </a:extLst>
          </p:cNvPr>
          <p:cNvSpPr>
            <a:spLocks noGrp="1"/>
          </p:cNvSpPr>
          <p:nvPr>
            <p:ph type="title"/>
          </p:nvPr>
        </p:nvSpPr>
        <p:spPr>
          <a:xfrm>
            <a:off x="178904" y="192237"/>
            <a:ext cx="8675370" cy="742433"/>
          </a:xfrm>
        </p:spPr>
        <p:txBody>
          <a:bodyPr/>
          <a:lstStyle/>
          <a:p>
            <a:r>
              <a:rPr lang="en-US"/>
              <a:t>Domestic Response Quarterly Totals</a:t>
            </a:r>
          </a:p>
        </p:txBody>
      </p:sp>
      <p:sp>
        <p:nvSpPr>
          <p:cNvPr id="51" name="Title 1">
            <a:extLst>
              <a:ext uri="{FF2B5EF4-FFF2-40B4-BE49-F238E27FC236}">
                <a16:creationId xmlns:a16="http://schemas.microsoft.com/office/drawing/2014/main" id="{AE33CDA3-FF86-426D-A1A5-86C8703D6E1A}"/>
              </a:ext>
            </a:extLst>
          </p:cNvPr>
          <p:cNvSpPr txBox="1">
            <a:spLocks/>
          </p:cNvSpPr>
          <p:nvPr/>
        </p:nvSpPr>
        <p:spPr>
          <a:xfrm>
            <a:off x="3160036" y="1108862"/>
            <a:ext cx="6652400" cy="828218"/>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kumimoji="0" lang="en-US" sz="3600" b="1" i="0" u="none" strike="noStrike" kern="1200" cap="none" spc="0" normalizeH="0" baseline="0" noProof="0">
                <a:ln>
                  <a:noFill/>
                </a:ln>
                <a:solidFill>
                  <a:srgbClr val="ED1B24"/>
                </a:solidFill>
                <a:effectLst/>
                <a:uLnTx/>
                <a:uFillTx/>
                <a:latin typeface="Arial"/>
                <a:ea typeface="+mj-ea"/>
                <a:cs typeface="Arial"/>
              </a:rPr>
              <a:t> </a:t>
            </a:r>
            <a:r>
              <a:rPr kumimoji="0" lang="en-US" sz="1800" b="1" i="0" u="none" strike="noStrike" kern="1200" cap="none" spc="0" normalizeH="0" baseline="0" noProof="0">
                <a:ln>
                  <a:noFill/>
                </a:ln>
                <a:solidFill>
                  <a:srgbClr val="6D6E70"/>
                </a:solidFill>
                <a:effectLst/>
                <a:uLnTx/>
                <a:uFillTx/>
                <a:latin typeface="Arial"/>
                <a:ea typeface="+mj-ea"/>
                <a:cs typeface="Arial"/>
              </a:rPr>
              <a:t>The Red Cross responded to </a:t>
            </a:r>
            <a:r>
              <a:rPr lang="en-US" sz="2000">
                <a:latin typeface="Arial"/>
                <a:cs typeface="Arial"/>
              </a:rPr>
              <a:t>68 </a:t>
            </a:r>
            <a:r>
              <a:rPr lang="en-US" sz="1800">
                <a:latin typeface="Arial"/>
                <a:cs typeface="Arial"/>
              </a:rPr>
              <a:t>large</a:t>
            </a:r>
            <a:r>
              <a:rPr kumimoji="0" lang="en-US" sz="1800" b="1" i="0" u="none" strike="noStrike" kern="1200" cap="none" spc="0" normalizeH="0" baseline="0" noProof="0">
                <a:ln>
                  <a:noFill/>
                </a:ln>
                <a:effectLst/>
                <a:uLnTx/>
                <a:uFillTx/>
                <a:latin typeface="Arial"/>
                <a:ea typeface="+mj-ea"/>
                <a:cs typeface="Arial"/>
              </a:rPr>
              <a:t> disasters </a:t>
            </a:r>
            <a:r>
              <a:rPr kumimoji="0" lang="en-US" sz="1800" b="1" i="0" u="none" strike="noStrike" kern="1200" cap="none" spc="0" normalizeH="0" baseline="0" noProof="0">
                <a:ln>
                  <a:noFill/>
                </a:ln>
                <a:solidFill>
                  <a:srgbClr val="6D6E70"/>
                </a:solidFill>
                <a:effectLst/>
                <a:uLnTx/>
                <a:uFillTx/>
                <a:latin typeface="Arial"/>
                <a:ea typeface="+mj-ea"/>
                <a:cs typeface="Arial"/>
              </a:rPr>
              <a:t>across the country, including </a:t>
            </a:r>
            <a:r>
              <a:rPr lang="en-US" sz="2000">
                <a:latin typeface="Arial"/>
                <a:cs typeface="Arial"/>
              </a:rPr>
              <a:t>9 </a:t>
            </a:r>
            <a:r>
              <a:rPr lang="en-US" sz="1800">
                <a:latin typeface="Arial"/>
                <a:cs typeface="Arial"/>
              </a:rPr>
              <a:t>very</a:t>
            </a:r>
            <a:r>
              <a:rPr kumimoji="0" lang="en-US" sz="1800" b="1" i="0" u="none" strike="noStrike" kern="1200" cap="none" spc="0" normalizeH="0" baseline="0" noProof="0">
                <a:ln>
                  <a:noFill/>
                </a:ln>
                <a:effectLst/>
                <a:uLnTx/>
                <a:uFillTx/>
                <a:latin typeface="Arial"/>
                <a:ea typeface="+mj-ea"/>
                <a:cs typeface="Arial"/>
              </a:rPr>
              <a:t> large events</a:t>
            </a:r>
            <a:r>
              <a:rPr kumimoji="0" lang="en-US" sz="1800" b="1" i="0" u="none" strike="noStrike" kern="1200" cap="none" spc="0" normalizeH="0" baseline="0" noProof="0">
                <a:ln>
                  <a:noFill/>
                </a:ln>
                <a:solidFill>
                  <a:srgbClr val="6D6E70"/>
                </a:solidFill>
                <a:effectLst/>
                <a:uLnTx/>
                <a:uFillTx/>
                <a:latin typeface="Arial"/>
                <a:ea typeface="+mj-ea"/>
                <a:cs typeface="Arial"/>
              </a:rPr>
              <a:t>.</a:t>
            </a:r>
          </a:p>
        </p:txBody>
      </p:sp>
      <p:sp>
        <p:nvSpPr>
          <p:cNvPr id="54" name="Oval 53">
            <a:extLst>
              <a:ext uri="{FF2B5EF4-FFF2-40B4-BE49-F238E27FC236}">
                <a16:creationId xmlns:a16="http://schemas.microsoft.com/office/drawing/2014/main" id="{24D111F0-B7A9-43A1-B70E-400EF0D9F9EB}"/>
              </a:ext>
            </a:extLst>
          </p:cNvPr>
          <p:cNvSpPr>
            <a:spLocks noChangeArrowheads="1"/>
          </p:cNvSpPr>
          <p:nvPr/>
        </p:nvSpPr>
        <p:spPr bwMode="auto">
          <a:xfrm>
            <a:off x="7927260" y="461709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7" name="Oval 56">
            <a:extLst>
              <a:ext uri="{FF2B5EF4-FFF2-40B4-BE49-F238E27FC236}">
                <a16:creationId xmlns:a16="http://schemas.microsoft.com/office/drawing/2014/main" id="{4676647D-CF2A-41BA-A417-86AB74A75170}"/>
              </a:ext>
            </a:extLst>
          </p:cNvPr>
          <p:cNvSpPr>
            <a:spLocks noChangeArrowheads="1"/>
          </p:cNvSpPr>
          <p:nvPr/>
        </p:nvSpPr>
        <p:spPr bwMode="auto">
          <a:xfrm>
            <a:off x="6643617" y="328263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2" name="Rectangle 31">
            <a:extLst>
              <a:ext uri="{FF2B5EF4-FFF2-40B4-BE49-F238E27FC236}">
                <a16:creationId xmlns:a16="http://schemas.microsoft.com/office/drawing/2014/main" id="{FFBFBA9D-59FA-41CE-9DDC-02C0060E41A8}"/>
              </a:ext>
            </a:extLst>
          </p:cNvPr>
          <p:cNvSpPr/>
          <p:nvPr/>
        </p:nvSpPr>
        <p:spPr>
          <a:xfrm>
            <a:off x="4746380" y="5877972"/>
            <a:ext cx="5152766" cy="577081"/>
          </a:xfrm>
          <a:prstGeom prst="rect">
            <a:avLst/>
          </a:prstGeom>
        </p:spPr>
        <p:txBody>
          <a:bodyPr wrap="squar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br>
              <a:rPr kumimoji="0" lang="en-US" sz="900" b="0" i="0" u="none" strike="noStrike" kern="1200" cap="none" spc="0" normalizeH="0" baseline="30000" noProof="0">
                <a:ln>
                  <a:noFill/>
                </a:ln>
                <a:solidFill>
                  <a:srgbClr val="6D6E70"/>
                </a:solidFill>
                <a:effectLst/>
                <a:uLnTx/>
                <a:uFillTx/>
                <a:latin typeface="Arial" charset="0"/>
                <a:ea typeface="+mn-ea"/>
                <a:cs typeface="Arial" charset="0"/>
              </a:rPr>
            </a:br>
            <a:r>
              <a:rPr lang="en-US" sz="850">
                <a:solidFill>
                  <a:srgbClr val="6D6E70"/>
                </a:solidFill>
                <a:effectLst/>
                <a:latin typeface="Arial" panose="020B0604020202020204" pitchFamily="34" charset="0"/>
                <a:ea typeface="Calibri" panose="020F0502020204030204" pitchFamily="34" charset="0"/>
              </a:rPr>
              <a:t>“Large”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$10,000+ (i.e., level 2 and higher)</a:t>
            </a:r>
            <a:r>
              <a:rPr lang="en-US" sz="850">
                <a:solidFill>
                  <a:srgbClr val="6D6E70"/>
                </a:solidFill>
                <a:effectLst/>
                <a:latin typeface="Arial" panose="020B0604020202020204" pitchFamily="34" charset="0"/>
                <a:ea typeface="Calibri" panose="020F0502020204030204" pitchFamily="34" charset="0"/>
              </a:rPr>
              <a:t>.</a:t>
            </a:r>
          </a:p>
          <a:p>
            <a:pPr lvl="0" algn="r" fontAlgn="base">
              <a:spcBef>
                <a:spcPct val="0"/>
              </a:spcBef>
              <a:spcAft>
                <a:spcPct val="0"/>
              </a:spcAft>
              <a:defRPr/>
            </a:pPr>
            <a:r>
              <a:rPr lang="en-US" sz="850">
                <a:solidFill>
                  <a:srgbClr val="6D6E70"/>
                </a:solidFill>
                <a:latin typeface="Arial" panose="020B0604020202020204" pitchFamily="34" charset="0"/>
                <a:cs typeface="Arial" charset="0"/>
              </a:rPr>
              <a:t>“Very 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$50,000+ (i.e., level 3 and higher)</a:t>
            </a:r>
            <a:r>
              <a:rPr lang="en-US" sz="850">
                <a:solidFill>
                  <a:srgbClr val="6D6E70"/>
                </a:solidFill>
                <a:effectLst/>
                <a:latin typeface="Arial" panose="020B0604020202020204" pitchFamily="34" charset="0"/>
                <a:ea typeface="Calibri" panose="020F0502020204030204" pitchFamily="34" charset="0"/>
              </a:rPr>
              <a:t>.</a:t>
            </a:r>
            <a:endParaRPr lang="en-US" sz="850">
              <a:solidFill>
                <a:srgbClr val="6D6E70"/>
              </a:solidFill>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charset="0"/>
                <a:ea typeface="+mn-ea"/>
                <a:cs typeface="Arial" charset="0"/>
              </a:rPr>
              <a:t>  </a:t>
            </a:r>
          </a:p>
        </p:txBody>
      </p:sp>
      <p:sp>
        <p:nvSpPr>
          <p:cNvPr id="33" name="Oval 32">
            <a:extLst>
              <a:ext uri="{FF2B5EF4-FFF2-40B4-BE49-F238E27FC236}">
                <a16:creationId xmlns:a16="http://schemas.microsoft.com/office/drawing/2014/main" id="{558CE25E-96A9-41FC-A90C-5907D07006EA}"/>
              </a:ext>
            </a:extLst>
          </p:cNvPr>
          <p:cNvSpPr>
            <a:spLocks noChangeArrowheads="1"/>
          </p:cNvSpPr>
          <p:nvPr/>
        </p:nvSpPr>
        <p:spPr bwMode="auto">
          <a:xfrm>
            <a:off x="7401065" y="3642683"/>
            <a:ext cx="640080" cy="64008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91440" tIns="45720" rIns="91440" bIns="4572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6</a:t>
            </a:r>
          </a:p>
        </p:txBody>
      </p:sp>
      <p:sp>
        <p:nvSpPr>
          <p:cNvPr id="34" name="Oval 33">
            <a:extLst>
              <a:ext uri="{FF2B5EF4-FFF2-40B4-BE49-F238E27FC236}">
                <a16:creationId xmlns:a16="http://schemas.microsoft.com/office/drawing/2014/main" id="{E904DE43-B311-094B-8BCC-DAEFC5896261}"/>
              </a:ext>
            </a:extLst>
          </p:cNvPr>
          <p:cNvSpPr>
            <a:spLocks noChangeAspect="1" noChangeArrowheads="1"/>
          </p:cNvSpPr>
          <p:nvPr/>
        </p:nvSpPr>
        <p:spPr bwMode="auto">
          <a:xfrm>
            <a:off x="7120275" y="3939604"/>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7</a:t>
            </a:r>
          </a:p>
        </p:txBody>
      </p:sp>
      <p:sp>
        <p:nvSpPr>
          <p:cNvPr id="35" name="Oval 34">
            <a:extLst>
              <a:ext uri="{FF2B5EF4-FFF2-40B4-BE49-F238E27FC236}">
                <a16:creationId xmlns:a16="http://schemas.microsoft.com/office/drawing/2014/main" id="{A7D6BDCC-D1A7-4258-92AD-4A612EA65409}"/>
              </a:ext>
            </a:extLst>
          </p:cNvPr>
          <p:cNvSpPr>
            <a:spLocks noChangeArrowheads="1"/>
          </p:cNvSpPr>
          <p:nvPr/>
        </p:nvSpPr>
        <p:spPr bwMode="auto">
          <a:xfrm>
            <a:off x="3398748" y="372587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6" name="Oval 35">
            <a:extLst>
              <a:ext uri="{FF2B5EF4-FFF2-40B4-BE49-F238E27FC236}">
                <a16:creationId xmlns:a16="http://schemas.microsoft.com/office/drawing/2014/main" id="{E9FEFC00-1B43-4891-84A9-8108473720F7}"/>
              </a:ext>
            </a:extLst>
          </p:cNvPr>
          <p:cNvSpPr>
            <a:spLocks noChangeArrowheads="1"/>
          </p:cNvSpPr>
          <p:nvPr/>
        </p:nvSpPr>
        <p:spPr bwMode="auto">
          <a:xfrm>
            <a:off x="6751415" y="507315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7" name="Oval 36">
            <a:extLst>
              <a:ext uri="{FF2B5EF4-FFF2-40B4-BE49-F238E27FC236}">
                <a16:creationId xmlns:a16="http://schemas.microsoft.com/office/drawing/2014/main" id="{6C63AC49-96DF-4E49-B2F2-ED736C761AB1}"/>
              </a:ext>
            </a:extLst>
          </p:cNvPr>
          <p:cNvSpPr>
            <a:spLocks noChangeArrowheads="1"/>
          </p:cNvSpPr>
          <p:nvPr/>
        </p:nvSpPr>
        <p:spPr bwMode="auto">
          <a:xfrm>
            <a:off x="8822350" y="318956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8" name="Oval 37">
            <a:extLst>
              <a:ext uri="{FF2B5EF4-FFF2-40B4-BE49-F238E27FC236}">
                <a16:creationId xmlns:a16="http://schemas.microsoft.com/office/drawing/2014/main" id="{060DCC76-38E4-460E-B0C1-7DAD7FFB8FCB}"/>
              </a:ext>
            </a:extLst>
          </p:cNvPr>
          <p:cNvSpPr>
            <a:spLocks noChangeArrowheads="1"/>
          </p:cNvSpPr>
          <p:nvPr/>
        </p:nvSpPr>
        <p:spPr bwMode="auto">
          <a:xfrm>
            <a:off x="3535488" y="351645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9" name="Oval 38">
            <a:extLst>
              <a:ext uri="{FF2B5EF4-FFF2-40B4-BE49-F238E27FC236}">
                <a16:creationId xmlns:a16="http://schemas.microsoft.com/office/drawing/2014/main" id="{5FECD5A9-46B8-45CB-A61B-2E3E3512168B}"/>
              </a:ext>
            </a:extLst>
          </p:cNvPr>
          <p:cNvSpPr>
            <a:spLocks noChangeArrowheads="1"/>
          </p:cNvSpPr>
          <p:nvPr/>
        </p:nvSpPr>
        <p:spPr bwMode="auto">
          <a:xfrm>
            <a:off x="6597136" y="503177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1" name="Oval 40">
            <a:extLst>
              <a:ext uri="{FF2B5EF4-FFF2-40B4-BE49-F238E27FC236}">
                <a16:creationId xmlns:a16="http://schemas.microsoft.com/office/drawing/2014/main" id="{20B98158-3E96-42A4-BE2B-CA29621B409A}"/>
              </a:ext>
            </a:extLst>
          </p:cNvPr>
          <p:cNvSpPr>
            <a:spLocks noChangeArrowheads="1"/>
          </p:cNvSpPr>
          <p:nvPr/>
        </p:nvSpPr>
        <p:spPr bwMode="auto">
          <a:xfrm>
            <a:off x="6376508" y="516633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2" name="Oval 41">
            <a:extLst>
              <a:ext uri="{FF2B5EF4-FFF2-40B4-BE49-F238E27FC236}">
                <a16:creationId xmlns:a16="http://schemas.microsoft.com/office/drawing/2014/main" id="{73507C3A-781C-4BED-8049-37EFCB4DDAE9}"/>
              </a:ext>
            </a:extLst>
          </p:cNvPr>
          <p:cNvSpPr>
            <a:spLocks noChangeArrowheads="1"/>
          </p:cNvSpPr>
          <p:nvPr/>
        </p:nvSpPr>
        <p:spPr bwMode="auto">
          <a:xfrm>
            <a:off x="6936788" y="30712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3" name="Oval 42">
            <a:extLst>
              <a:ext uri="{FF2B5EF4-FFF2-40B4-BE49-F238E27FC236}">
                <a16:creationId xmlns:a16="http://schemas.microsoft.com/office/drawing/2014/main" id="{FA03EC2D-77C3-4171-8393-645FDFB37511}"/>
              </a:ext>
            </a:extLst>
          </p:cNvPr>
          <p:cNvSpPr>
            <a:spLocks noChangeArrowheads="1"/>
          </p:cNvSpPr>
          <p:nvPr/>
        </p:nvSpPr>
        <p:spPr bwMode="auto">
          <a:xfrm>
            <a:off x="8927680" y="304991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4" name="Oval 43">
            <a:extLst>
              <a:ext uri="{FF2B5EF4-FFF2-40B4-BE49-F238E27FC236}">
                <a16:creationId xmlns:a16="http://schemas.microsoft.com/office/drawing/2014/main" id="{2670EF6F-6069-446A-90CB-20B4291A4F1E}"/>
              </a:ext>
            </a:extLst>
          </p:cNvPr>
          <p:cNvSpPr>
            <a:spLocks noChangeArrowheads="1"/>
          </p:cNvSpPr>
          <p:nvPr/>
        </p:nvSpPr>
        <p:spPr bwMode="auto">
          <a:xfrm>
            <a:off x="5223403" y="359710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5" name="Oval 44">
            <a:extLst>
              <a:ext uri="{FF2B5EF4-FFF2-40B4-BE49-F238E27FC236}">
                <a16:creationId xmlns:a16="http://schemas.microsoft.com/office/drawing/2014/main" id="{384D9805-619B-4AD9-9E6F-21C619437289}"/>
              </a:ext>
            </a:extLst>
          </p:cNvPr>
          <p:cNvSpPr>
            <a:spLocks noChangeArrowheads="1"/>
          </p:cNvSpPr>
          <p:nvPr/>
        </p:nvSpPr>
        <p:spPr bwMode="auto">
          <a:xfrm>
            <a:off x="7817532" y="349730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6" name="Oval 45">
            <a:extLst>
              <a:ext uri="{FF2B5EF4-FFF2-40B4-BE49-F238E27FC236}">
                <a16:creationId xmlns:a16="http://schemas.microsoft.com/office/drawing/2014/main" id="{EE45A9B9-CF98-43E7-B8AD-C5C688D8241C}"/>
              </a:ext>
            </a:extLst>
          </p:cNvPr>
          <p:cNvSpPr>
            <a:spLocks noChangeArrowheads="1"/>
          </p:cNvSpPr>
          <p:nvPr/>
        </p:nvSpPr>
        <p:spPr bwMode="auto">
          <a:xfrm>
            <a:off x="5483828" y="364486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9" name="Oval 48">
            <a:extLst>
              <a:ext uri="{FF2B5EF4-FFF2-40B4-BE49-F238E27FC236}">
                <a16:creationId xmlns:a16="http://schemas.microsoft.com/office/drawing/2014/main" id="{396DCB69-5AAA-4C7D-9AB3-D92EDB6B340A}"/>
              </a:ext>
            </a:extLst>
          </p:cNvPr>
          <p:cNvSpPr>
            <a:spLocks noChangeArrowheads="1"/>
          </p:cNvSpPr>
          <p:nvPr/>
        </p:nvSpPr>
        <p:spPr bwMode="auto">
          <a:xfrm>
            <a:off x="8579524" y="348517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3" name="Oval 52">
            <a:extLst>
              <a:ext uri="{FF2B5EF4-FFF2-40B4-BE49-F238E27FC236}">
                <a16:creationId xmlns:a16="http://schemas.microsoft.com/office/drawing/2014/main" id="{65C2F27D-CF6B-43F1-9936-5E5C7369D804}"/>
              </a:ext>
            </a:extLst>
          </p:cNvPr>
          <p:cNvSpPr>
            <a:spLocks noChangeArrowheads="1"/>
          </p:cNvSpPr>
          <p:nvPr/>
        </p:nvSpPr>
        <p:spPr bwMode="auto">
          <a:xfrm>
            <a:off x="8378057" y="300318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5" name="Oval 54">
            <a:extLst>
              <a:ext uri="{FF2B5EF4-FFF2-40B4-BE49-F238E27FC236}">
                <a16:creationId xmlns:a16="http://schemas.microsoft.com/office/drawing/2014/main" id="{0DB6679C-10BD-439E-A8FC-D6F6E96D06DC}"/>
              </a:ext>
            </a:extLst>
          </p:cNvPr>
          <p:cNvSpPr>
            <a:spLocks noChangeArrowheads="1"/>
          </p:cNvSpPr>
          <p:nvPr/>
        </p:nvSpPr>
        <p:spPr bwMode="auto">
          <a:xfrm>
            <a:off x="8850933" y="326892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6" name="Oval 55">
            <a:extLst>
              <a:ext uri="{FF2B5EF4-FFF2-40B4-BE49-F238E27FC236}">
                <a16:creationId xmlns:a16="http://schemas.microsoft.com/office/drawing/2014/main" id="{AD4B6F29-D469-412D-9611-A6056B99F880}"/>
              </a:ext>
            </a:extLst>
          </p:cNvPr>
          <p:cNvSpPr>
            <a:spLocks noChangeArrowheads="1"/>
          </p:cNvSpPr>
          <p:nvPr/>
        </p:nvSpPr>
        <p:spPr bwMode="auto">
          <a:xfrm>
            <a:off x="8744546" y="328344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8" name="Oval 57">
            <a:extLst>
              <a:ext uri="{FF2B5EF4-FFF2-40B4-BE49-F238E27FC236}">
                <a16:creationId xmlns:a16="http://schemas.microsoft.com/office/drawing/2014/main" id="{EAF5CF61-77BF-4408-9491-047A5D8A2746}"/>
              </a:ext>
            </a:extLst>
          </p:cNvPr>
          <p:cNvSpPr>
            <a:spLocks noChangeArrowheads="1"/>
          </p:cNvSpPr>
          <p:nvPr/>
        </p:nvSpPr>
        <p:spPr bwMode="auto">
          <a:xfrm>
            <a:off x="3705202" y="419729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9" name="Oval 58">
            <a:extLst>
              <a:ext uri="{FF2B5EF4-FFF2-40B4-BE49-F238E27FC236}">
                <a16:creationId xmlns:a16="http://schemas.microsoft.com/office/drawing/2014/main" id="{0CF4DB2F-BE79-46C0-8022-A86B92AD0F83}"/>
              </a:ext>
            </a:extLst>
          </p:cNvPr>
          <p:cNvSpPr>
            <a:spLocks noChangeArrowheads="1"/>
          </p:cNvSpPr>
          <p:nvPr/>
        </p:nvSpPr>
        <p:spPr bwMode="auto">
          <a:xfrm>
            <a:off x="8747978" y="318956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0" name="Oval 59">
            <a:extLst>
              <a:ext uri="{FF2B5EF4-FFF2-40B4-BE49-F238E27FC236}">
                <a16:creationId xmlns:a16="http://schemas.microsoft.com/office/drawing/2014/main" id="{E7A7B765-D3A1-42BE-84E7-9E27687DD5F6}"/>
              </a:ext>
            </a:extLst>
          </p:cNvPr>
          <p:cNvSpPr>
            <a:spLocks noChangeArrowheads="1"/>
          </p:cNvSpPr>
          <p:nvPr/>
        </p:nvSpPr>
        <p:spPr bwMode="auto">
          <a:xfrm>
            <a:off x="7869825" y="345744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1" name="Oval 60">
            <a:extLst>
              <a:ext uri="{FF2B5EF4-FFF2-40B4-BE49-F238E27FC236}">
                <a16:creationId xmlns:a16="http://schemas.microsoft.com/office/drawing/2014/main" id="{87179DFF-9835-4A0A-8D99-312033202F1A}"/>
              </a:ext>
            </a:extLst>
          </p:cNvPr>
          <p:cNvSpPr>
            <a:spLocks noChangeArrowheads="1"/>
          </p:cNvSpPr>
          <p:nvPr/>
        </p:nvSpPr>
        <p:spPr bwMode="auto">
          <a:xfrm>
            <a:off x="3786691" y="214863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2" name="Oval 61">
            <a:extLst>
              <a:ext uri="{FF2B5EF4-FFF2-40B4-BE49-F238E27FC236}">
                <a16:creationId xmlns:a16="http://schemas.microsoft.com/office/drawing/2014/main" id="{33A7E95A-F09E-4520-BEC2-2D4B1581827C}"/>
              </a:ext>
            </a:extLst>
          </p:cNvPr>
          <p:cNvSpPr>
            <a:spLocks noChangeArrowheads="1"/>
          </p:cNvSpPr>
          <p:nvPr/>
        </p:nvSpPr>
        <p:spPr bwMode="auto">
          <a:xfrm>
            <a:off x="5360444" y="380687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3" name="Oval 62">
            <a:extLst>
              <a:ext uri="{FF2B5EF4-FFF2-40B4-BE49-F238E27FC236}">
                <a16:creationId xmlns:a16="http://schemas.microsoft.com/office/drawing/2014/main" id="{6231E63B-7BDC-4A2E-B33B-24895B9B420C}"/>
              </a:ext>
            </a:extLst>
          </p:cNvPr>
          <p:cNvSpPr>
            <a:spLocks noChangeArrowheads="1"/>
          </p:cNvSpPr>
          <p:nvPr/>
        </p:nvSpPr>
        <p:spPr bwMode="auto">
          <a:xfrm>
            <a:off x="7175319" y="506945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4" name="Oval 63">
            <a:extLst>
              <a:ext uri="{FF2B5EF4-FFF2-40B4-BE49-F238E27FC236}">
                <a16:creationId xmlns:a16="http://schemas.microsoft.com/office/drawing/2014/main" id="{7976909B-4A96-4595-A624-6FBF75890FDD}"/>
              </a:ext>
            </a:extLst>
          </p:cNvPr>
          <p:cNvSpPr>
            <a:spLocks noChangeArrowheads="1"/>
          </p:cNvSpPr>
          <p:nvPr/>
        </p:nvSpPr>
        <p:spPr bwMode="auto">
          <a:xfrm>
            <a:off x="8861944" y="309752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5" name="Oval 64">
            <a:extLst>
              <a:ext uri="{FF2B5EF4-FFF2-40B4-BE49-F238E27FC236}">
                <a16:creationId xmlns:a16="http://schemas.microsoft.com/office/drawing/2014/main" id="{FB4BB561-E9B1-419B-BAB0-12CAF96FB17A}"/>
              </a:ext>
            </a:extLst>
          </p:cNvPr>
          <p:cNvSpPr>
            <a:spLocks noChangeArrowheads="1"/>
          </p:cNvSpPr>
          <p:nvPr/>
        </p:nvSpPr>
        <p:spPr bwMode="auto">
          <a:xfrm>
            <a:off x="6730514" y="430113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6" name="Oval 65">
            <a:extLst>
              <a:ext uri="{FF2B5EF4-FFF2-40B4-BE49-F238E27FC236}">
                <a16:creationId xmlns:a16="http://schemas.microsoft.com/office/drawing/2014/main" id="{2A588D8A-E5C1-4A45-ABBD-8C9CE6365775}"/>
              </a:ext>
            </a:extLst>
          </p:cNvPr>
          <p:cNvSpPr>
            <a:spLocks noChangeArrowheads="1"/>
          </p:cNvSpPr>
          <p:nvPr/>
        </p:nvSpPr>
        <p:spPr bwMode="auto">
          <a:xfrm>
            <a:off x="3418932" y="361694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7" name="Oval 66">
            <a:extLst>
              <a:ext uri="{FF2B5EF4-FFF2-40B4-BE49-F238E27FC236}">
                <a16:creationId xmlns:a16="http://schemas.microsoft.com/office/drawing/2014/main" id="{1EB18D0C-85A2-463F-AE11-F5C24341F3A2}"/>
              </a:ext>
            </a:extLst>
          </p:cNvPr>
          <p:cNvSpPr>
            <a:spLocks noChangeArrowheads="1"/>
          </p:cNvSpPr>
          <p:nvPr/>
        </p:nvSpPr>
        <p:spPr bwMode="auto">
          <a:xfrm>
            <a:off x="3518537" y="396097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8" name="Oval 67">
            <a:extLst>
              <a:ext uri="{FF2B5EF4-FFF2-40B4-BE49-F238E27FC236}">
                <a16:creationId xmlns:a16="http://schemas.microsoft.com/office/drawing/2014/main" id="{24245070-504B-4E84-BB55-9B013811964D}"/>
              </a:ext>
            </a:extLst>
          </p:cNvPr>
          <p:cNvSpPr>
            <a:spLocks noChangeArrowheads="1"/>
          </p:cNvSpPr>
          <p:nvPr/>
        </p:nvSpPr>
        <p:spPr bwMode="auto">
          <a:xfrm>
            <a:off x="8915209" y="321406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9" name="Oval 68">
            <a:extLst>
              <a:ext uri="{FF2B5EF4-FFF2-40B4-BE49-F238E27FC236}">
                <a16:creationId xmlns:a16="http://schemas.microsoft.com/office/drawing/2014/main" id="{E08629DA-B210-46F9-9DEA-87AABD347541}"/>
              </a:ext>
            </a:extLst>
          </p:cNvPr>
          <p:cNvSpPr>
            <a:spLocks noChangeArrowheads="1"/>
          </p:cNvSpPr>
          <p:nvPr/>
        </p:nvSpPr>
        <p:spPr bwMode="auto">
          <a:xfrm>
            <a:off x="7952657" y="407288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0" name="Oval 69">
            <a:extLst>
              <a:ext uri="{FF2B5EF4-FFF2-40B4-BE49-F238E27FC236}">
                <a16:creationId xmlns:a16="http://schemas.microsoft.com/office/drawing/2014/main" id="{E7159258-D626-44D9-AD50-B7863D5877A9}"/>
              </a:ext>
            </a:extLst>
          </p:cNvPr>
          <p:cNvSpPr>
            <a:spLocks noChangeArrowheads="1"/>
          </p:cNvSpPr>
          <p:nvPr/>
        </p:nvSpPr>
        <p:spPr bwMode="auto">
          <a:xfrm>
            <a:off x="8982544" y="277064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1" name="Oval 70">
            <a:extLst>
              <a:ext uri="{FF2B5EF4-FFF2-40B4-BE49-F238E27FC236}">
                <a16:creationId xmlns:a16="http://schemas.microsoft.com/office/drawing/2014/main" id="{5F595BF3-9196-4E03-BAD2-1D78B105DFBA}"/>
              </a:ext>
            </a:extLst>
          </p:cNvPr>
          <p:cNvSpPr>
            <a:spLocks noChangeArrowheads="1"/>
          </p:cNvSpPr>
          <p:nvPr/>
        </p:nvSpPr>
        <p:spPr bwMode="auto">
          <a:xfrm>
            <a:off x="7664741" y="314553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2" name="Oval 71">
            <a:extLst>
              <a:ext uri="{FF2B5EF4-FFF2-40B4-BE49-F238E27FC236}">
                <a16:creationId xmlns:a16="http://schemas.microsoft.com/office/drawing/2014/main" id="{A1409EA5-DF02-4B40-AFC9-61E1BF053DC0}"/>
              </a:ext>
            </a:extLst>
          </p:cNvPr>
          <p:cNvSpPr>
            <a:spLocks noChangeArrowheads="1"/>
          </p:cNvSpPr>
          <p:nvPr/>
        </p:nvSpPr>
        <p:spPr bwMode="auto">
          <a:xfrm>
            <a:off x="7681072" y="358999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3" name="Oval 72">
            <a:extLst>
              <a:ext uri="{FF2B5EF4-FFF2-40B4-BE49-F238E27FC236}">
                <a16:creationId xmlns:a16="http://schemas.microsoft.com/office/drawing/2014/main" id="{A808E71E-D742-49A5-9527-4D31E127AF15}"/>
              </a:ext>
            </a:extLst>
          </p:cNvPr>
          <p:cNvSpPr>
            <a:spLocks noChangeArrowheads="1"/>
          </p:cNvSpPr>
          <p:nvPr/>
        </p:nvSpPr>
        <p:spPr bwMode="auto">
          <a:xfrm>
            <a:off x="7172776" y="311900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4" name="Oval 73">
            <a:extLst>
              <a:ext uri="{FF2B5EF4-FFF2-40B4-BE49-F238E27FC236}">
                <a16:creationId xmlns:a16="http://schemas.microsoft.com/office/drawing/2014/main" id="{FBFC4567-40F1-4896-A362-7915418A8965}"/>
              </a:ext>
            </a:extLst>
          </p:cNvPr>
          <p:cNvSpPr>
            <a:spLocks noChangeArrowheads="1"/>
          </p:cNvSpPr>
          <p:nvPr/>
        </p:nvSpPr>
        <p:spPr bwMode="auto">
          <a:xfrm>
            <a:off x="8712622" y="336007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5" name="Oval 74">
            <a:extLst>
              <a:ext uri="{FF2B5EF4-FFF2-40B4-BE49-F238E27FC236}">
                <a16:creationId xmlns:a16="http://schemas.microsoft.com/office/drawing/2014/main" id="{E5928194-3387-46F3-8353-4F5AD01CD7B8}"/>
              </a:ext>
            </a:extLst>
          </p:cNvPr>
          <p:cNvSpPr>
            <a:spLocks noChangeArrowheads="1"/>
          </p:cNvSpPr>
          <p:nvPr/>
        </p:nvSpPr>
        <p:spPr bwMode="auto">
          <a:xfrm>
            <a:off x="8960661" y="297059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6" name="Oval 75">
            <a:extLst>
              <a:ext uri="{FF2B5EF4-FFF2-40B4-BE49-F238E27FC236}">
                <a16:creationId xmlns:a16="http://schemas.microsoft.com/office/drawing/2014/main" id="{CB458C2B-D663-4C93-971D-FD450255654A}"/>
              </a:ext>
            </a:extLst>
          </p:cNvPr>
          <p:cNvSpPr>
            <a:spLocks noChangeArrowheads="1"/>
          </p:cNvSpPr>
          <p:nvPr/>
        </p:nvSpPr>
        <p:spPr bwMode="auto">
          <a:xfrm>
            <a:off x="8967771" y="315250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7" name="Oval 76">
            <a:extLst>
              <a:ext uri="{FF2B5EF4-FFF2-40B4-BE49-F238E27FC236}">
                <a16:creationId xmlns:a16="http://schemas.microsoft.com/office/drawing/2014/main" id="{3B2A8666-D18B-4AF0-8C88-24A1CE47774A}"/>
              </a:ext>
            </a:extLst>
          </p:cNvPr>
          <p:cNvSpPr>
            <a:spLocks noChangeArrowheads="1"/>
          </p:cNvSpPr>
          <p:nvPr/>
        </p:nvSpPr>
        <p:spPr bwMode="auto">
          <a:xfrm>
            <a:off x="7552097" y="424626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8" name="Oval 77">
            <a:extLst>
              <a:ext uri="{FF2B5EF4-FFF2-40B4-BE49-F238E27FC236}">
                <a16:creationId xmlns:a16="http://schemas.microsoft.com/office/drawing/2014/main" id="{4DEA4D3D-A09A-4741-B9EE-6F13496FE02B}"/>
              </a:ext>
            </a:extLst>
          </p:cNvPr>
          <p:cNvSpPr>
            <a:spLocks noChangeArrowheads="1"/>
          </p:cNvSpPr>
          <p:nvPr/>
        </p:nvSpPr>
        <p:spPr bwMode="auto">
          <a:xfrm>
            <a:off x="7587186" y="310433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9" name="Oval 78">
            <a:extLst>
              <a:ext uri="{FF2B5EF4-FFF2-40B4-BE49-F238E27FC236}">
                <a16:creationId xmlns:a16="http://schemas.microsoft.com/office/drawing/2014/main" id="{871F13D8-1C46-4756-B276-8B043C635828}"/>
              </a:ext>
            </a:extLst>
          </p:cNvPr>
          <p:cNvSpPr>
            <a:spLocks noChangeArrowheads="1"/>
          </p:cNvSpPr>
          <p:nvPr/>
        </p:nvSpPr>
        <p:spPr bwMode="auto">
          <a:xfrm>
            <a:off x="8799410" y="334009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0" name="Oval 79">
            <a:extLst>
              <a:ext uri="{FF2B5EF4-FFF2-40B4-BE49-F238E27FC236}">
                <a16:creationId xmlns:a16="http://schemas.microsoft.com/office/drawing/2014/main" id="{E47FEBF9-7068-4044-A09A-E1A0ADC9ADAE}"/>
              </a:ext>
            </a:extLst>
          </p:cNvPr>
          <p:cNvSpPr>
            <a:spLocks noChangeArrowheads="1"/>
          </p:cNvSpPr>
          <p:nvPr/>
        </p:nvSpPr>
        <p:spPr bwMode="auto">
          <a:xfrm>
            <a:off x="7777649" y="361614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1" name="Oval 80">
            <a:extLst>
              <a:ext uri="{FF2B5EF4-FFF2-40B4-BE49-F238E27FC236}">
                <a16:creationId xmlns:a16="http://schemas.microsoft.com/office/drawing/2014/main" id="{DF77E4ED-678B-495A-8C2D-6BDDF1C0D734}"/>
              </a:ext>
            </a:extLst>
          </p:cNvPr>
          <p:cNvSpPr>
            <a:spLocks noChangeArrowheads="1"/>
          </p:cNvSpPr>
          <p:nvPr/>
        </p:nvSpPr>
        <p:spPr bwMode="auto">
          <a:xfrm>
            <a:off x="4748846" y="24748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2" name="Oval 81">
            <a:extLst>
              <a:ext uri="{FF2B5EF4-FFF2-40B4-BE49-F238E27FC236}">
                <a16:creationId xmlns:a16="http://schemas.microsoft.com/office/drawing/2014/main" id="{0BA2A260-FDFE-46BD-9091-A32F0B99A15B}"/>
              </a:ext>
            </a:extLst>
          </p:cNvPr>
          <p:cNvSpPr>
            <a:spLocks noChangeArrowheads="1"/>
          </p:cNvSpPr>
          <p:nvPr/>
        </p:nvSpPr>
        <p:spPr bwMode="auto">
          <a:xfrm>
            <a:off x="8482608" y="294393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3" name="Oval 82">
            <a:extLst>
              <a:ext uri="{FF2B5EF4-FFF2-40B4-BE49-F238E27FC236}">
                <a16:creationId xmlns:a16="http://schemas.microsoft.com/office/drawing/2014/main" id="{38C515CB-0E04-4B48-AE4D-6B606CB7B485}"/>
              </a:ext>
            </a:extLst>
          </p:cNvPr>
          <p:cNvSpPr>
            <a:spLocks noChangeArrowheads="1"/>
          </p:cNvSpPr>
          <p:nvPr/>
        </p:nvSpPr>
        <p:spPr bwMode="auto">
          <a:xfrm>
            <a:off x="8902365" y="331329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4" name="Oval 83">
            <a:extLst>
              <a:ext uri="{FF2B5EF4-FFF2-40B4-BE49-F238E27FC236}">
                <a16:creationId xmlns:a16="http://schemas.microsoft.com/office/drawing/2014/main" id="{C493F5CA-550E-45C3-AE58-6493B67B109B}"/>
              </a:ext>
            </a:extLst>
          </p:cNvPr>
          <p:cNvSpPr>
            <a:spLocks noChangeArrowheads="1"/>
          </p:cNvSpPr>
          <p:nvPr/>
        </p:nvSpPr>
        <p:spPr bwMode="auto">
          <a:xfrm>
            <a:off x="6061115" y="348738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5" name="Oval 84">
            <a:extLst>
              <a:ext uri="{FF2B5EF4-FFF2-40B4-BE49-F238E27FC236}">
                <a16:creationId xmlns:a16="http://schemas.microsoft.com/office/drawing/2014/main" id="{AFE4AB68-0D51-4F21-8E98-ACA522726A1C}"/>
              </a:ext>
            </a:extLst>
          </p:cNvPr>
          <p:cNvSpPr>
            <a:spLocks noChangeArrowheads="1"/>
          </p:cNvSpPr>
          <p:nvPr/>
        </p:nvSpPr>
        <p:spPr bwMode="auto">
          <a:xfrm>
            <a:off x="5354559" y="572387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6" name="Oval 85">
            <a:extLst>
              <a:ext uri="{FF2B5EF4-FFF2-40B4-BE49-F238E27FC236}">
                <a16:creationId xmlns:a16="http://schemas.microsoft.com/office/drawing/2014/main" id="{0F7B179E-2729-47A7-B2C4-1E7EA9676400}"/>
              </a:ext>
            </a:extLst>
          </p:cNvPr>
          <p:cNvSpPr>
            <a:spLocks noChangeArrowheads="1"/>
          </p:cNvSpPr>
          <p:nvPr/>
        </p:nvSpPr>
        <p:spPr bwMode="auto">
          <a:xfrm>
            <a:off x="6871930" y="322815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7" name="Oval 86">
            <a:extLst>
              <a:ext uri="{FF2B5EF4-FFF2-40B4-BE49-F238E27FC236}">
                <a16:creationId xmlns:a16="http://schemas.microsoft.com/office/drawing/2014/main" id="{61130D26-1088-48A5-B270-B5564D99D66C}"/>
              </a:ext>
            </a:extLst>
          </p:cNvPr>
          <p:cNvSpPr>
            <a:spLocks noChangeArrowheads="1"/>
          </p:cNvSpPr>
          <p:nvPr/>
        </p:nvSpPr>
        <p:spPr bwMode="auto">
          <a:xfrm>
            <a:off x="8461172" y="332208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8" name="Oval 87">
            <a:extLst>
              <a:ext uri="{FF2B5EF4-FFF2-40B4-BE49-F238E27FC236}">
                <a16:creationId xmlns:a16="http://schemas.microsoft.com/office/drawing/2014/main" id="{EFF911B4-99B0-4907-835E-A1E1B2D76EDC}"/>
              </a:ext>
            </a:extLst>
          </p:cNvPr>
          <p:cNvSpPr>
            <a:spLocks noChangeArrowheads="1"/>
          </p:cNvSpPr>
          <p:nvPr/>
        </p:nvSpPr>
        <p:spPr bwMode="auto">
          <a:xfrm>
            <a:off x="6876055" y="353175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9" name="Oval 88">
            <a:extLst>
              <a:ext uri="{FF2B5EF4-FFF2-40B4-BE49-F238E27FC236}">
                <a16:creationId xmlns:a16="http://schemas.microsoft.com/office/drawing/2014/main" id="{0343D6B5-389F-4012-9EB6-3FD16DDD7F25}"/>
              </a:ext>
            </a:extLst>
          </p:cNvPr>
          <p:cNvSpPr>
            <a:spLocks noChangeArrowheads="1"/>
          </p:cNvSpPr>
          <p:nvPr/>
        </p:nvSpPr>
        <p:spPr bwMode="auto">
          <a:xfrm>
            <a:off x="7253858" y="332272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0" name="Oval 89">
            <a:extLst>
              <a:ext uri="{FF2B5EF4-FFF2-40B4-BE49-F238E27FC236}">
                <a16:creationId xmlns:a16="http://schemas.microsoft.com/office/drawing/2014/main" id="{D511EFAF-047C-4F22-A773-168B2DA5E9DD}"/>
              </a:ext>
            </a:extLst>
          </p:cNvPr>
          <p:cNvSpPr>
            <a:spLocks noChangeArrowheads="1"/>
          </p:cNvSpPr>
          <p:nvPr/>
        </p:nvSpPr>
        <p:spPr bwMode="auto">
          <a:xfrm>
            <a:off x="8760713" y="340644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1" name="Oval 90">
            <a:extLst>
              <a:ext uri="{FF2B5EF4-FFF2-40B4-BE49-F238E27FC236}">
                <a16:creationId xmlns:a16="http://schemas.microsoft.com/office/drawing/2014/main" id="{C40DACBE-EE5C-4C74-8D4A-9B542D177650}"/>
              </a:ext>
            </a:extLst>
          </p:cNvPr>
          <p:cNvSpPr>
            <a:spLocks noChangeArrowheads="1"/>
          </p:cNvSpPr>
          <p:nvPr/>
        </p:nvSpPr>
        <p:spPr bwMode="auto">
          <a:xfrm>
            <a:off x="3851023" y="207031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2" name="Oval 91">
            <a:extLst>
              <a:ext uri="{FF2B5EF4-FFF2-40B4-BE49-F238E27FC236}">
                <a16:creationId xmlns:a16="http://schemas.microsoft.com/office/drawing/2014/main" id="{5FF28361-F1EE-453B-B35E-40CEC562D073}"/>
              </a:ext>
            </a:extLst>
          </p:cNvPr>
          <p:cNvSpPr>
            <a:spLocks noChangeArrowheads="1"/>
          </p:cNvSpPr>
          <p:nvPr/>
        </p:nvSpPr>
        <p:spPr bwMode="auto">
          <a:xfrm>
            <a:off x="8406308" y="289603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3" name="Oval 92">
            <a:extLst>
              <a:ext uri="{FF2B5EF4-FFF2-40B4-BE49-F238E27FC236}">
                <a16:creationId xmlns:a16="http://schemas.microsoft.com/office/drawing/2014/main" id="{732714BC-7B8A-4D33-BF6A-07D8885E2554}"/>
              </a:ext>
            </a:extLst>
          </p:cNvPr>
          <p:cNvSpPr>
            <a:spLocks noChangeArrowheads="1"/>
          </p:cNvSpPr>
          <p:nvPr/>
        </p:nvSpPr>
        <p:spPr bwMode="auto">
          <a:xfrm>
            <a:off x="7189582" y="327102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4" name="Oval 93">
            <a:extLst>
              <a:ext uri="{FF2B5EF4-FFF2-40B4-BE49-F238E27FC236}">
                <a16:creationId xmlns:a16="http://schemas.microsoft.com/office/drawing/2014/main" id="{73AEC80B-2974-41E9-933B-9754449AE291}"/>
              </a:ext>
            </a:extLst>
          </p:cNvPr>
          <p:cNvSpPr>
            <a:spLocks noChangeArrowheads="1"/>
          </p:cNvSpPr>
          <p:nvPr/>
        </p:nvSpPr>
        <p:spPr bwMode="auto">
          <a:xfrm>
            <a:off x="6145372" y="380809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5" name="Oval 94">
            <a:extLst>
              <a:ext uri="{FF2B5EF4-FFF2-40B4-BE49-F238E27FC236}">
                <a16:creationId xmlns:a16="http://schemas.microsoft.com/office/drawing/2014/main" id="{3C9242BF-7DCB-4C20-A36F-0457E0DD8B9E}"/>
              </a:ext>
            </a:extLst>
          </p:cNvPr>
          <p:cNvSpPr>
            <a:spLocks noChangeArrowheads="1"/>
          </p:cNvSpPr>
          <p:nvPr/>
        </p:nvSpPr>
        <p:spPr bwMode="auto">
          <a:xfrm>
            <a:off x="8387967" y="402933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6" name="Oval 95">
            <a:extLst>
              <a:ext uri="{FF2B5EF4-FFF2-40B4-BE49-F238E27FC236}">
                <a16:creationId xmlns:a16="http://schemas.microsoft.com/office/drawing/2014/main" id="{1CECBBB7-9F8B-450B-9CB2-EF9BEEBB1F94}"/>
              </a:ext>
            </a:extLst>
          </p:cNvPr>
          <p:cNvSpPr>
            <a:spLocks noChangeArrowheads="1"/>
          </p:cNvSpPr>
          <p:nvPr/>
        </p:nvSpPr>
        <p:spPr bwMode="auto">
          <a:xfrm>
            <a:off x="7490428" y="322451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7" name="Oval 96">
            <a:extLst>
              <a:ext uri="{FF2B5EF4-FFF2-40B4-BE49-F238E27FC236}">
                <a16:creationId xmlns:a16="http://schemas.microsoft.com/office/drawing/2014/main" id="{FCC8B869-F3C0-4885-B225-D62F9388E68A}"/>
              </a:ext>
            </a:extLst>
          </p:cNvPr>
          <p:cNvSpPr>
            <a:spLocks noChangeArrowheads="1"/>
          </p:cNvSpPr>
          <p:nvPr/>
        </p:nvSpPr>
        <p:spPr bwMode="auto">
          <a:xfrm>
            <a:off x="8195552" y="343744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8" name="Oval 97">
            <a:extLst>
              <a:ext uri="{FF2B5EF4-FFF2-40B4-BE49-F238E27FC236}">
                <a16:creationId xmlns:a16="http://schemas.microsoft.com/office/drawing/2014/main" id="{4D80A981-DA0B-4523-A3B4-AF8533CDF2D2}"/>
              </a:ext>
            </a:extLst>
          </p:cNvPr>
          <p:cNvSpPr>
            <a:spLocks noChangeArrowheads="1"/>
          </p:cNvSpPr>
          <p:nvPr/>
        </p:nvSpPr>
        <p:spPr bwMode="auto">
          <a:xfrm>
            <a:off x="7176545" y="304792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9" name="Oval 98">
            <a:extLst>
              <a:ext uri="{FF2B5EF4-FFF2-40B4-BE49-F238E27FC236}">
                <a16:creationId xmlns:a16="http://schemas.microsoft.com/office/drawing/2014/main" id="{8F2241FD-CADD-4E14-BD23-9D2F6C9DCD54}"/>
              </a:ext>
            </a:extLst>
          </p:cNvPr>
          <p:cNvSpPr>
            <a:spLocks noChangeArrowheads="1"/>
          </p:cNvSpPr>
          <p:nvPr/>
        </p:nvSpPr>
        <p:spPr bwMode="auto">
          <a:xfrm>
            <a:off x="7134718" y="292733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53602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Domestic Response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112666" y="3367949"/>
            <a:ext cx="1679258" cy="1233488"/>
          </a:xfrm>
        </p:spPr>
        <p:txBody>
          <a:bodyPr lIns="91440" tIns="45720" rIns="91440" bIns="45720" anchor="t"/>
          <a:lstStyle/>
          <a:p>
            <a:pPr>
              <a:spcBef>
                <a:spcPct val="20000"/>
              </a:spcBef>
            </a:pPr>
            <a:r>
              <a:rPr lang="en-US" sz="2400" b="1">
                <a:solidFill>
                  <a:srgbClr val="ED1B2E"/>
                </a:solidFill>
                <a:latin typeface="Arial"/>
                <a:cs typeface="Arial"/>
              </a:rPr>
              <a:t>101,700</a:t>
            </a:r>
            <a:endParaRPr lang="en-US" sz="2400" b="1">
              <a:solidFill>
                <a:srgbClr val="ED1B2E"/>
              </a:solidFill>
            </a:endParaRPr>
          </a:p>
          <a:p>
            <a:r>
              <a:rPr lang="en-US">
                <a:solidFill>
                  <a:srgbClr val="6D6E70"/>
                </a:solidFill>
                <a:latin typeface="Arial"/>
                <a:cs typeface="Arial"/>
              </a:rPr>
              <a:t>meals and snacks served with partners</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2737455" y="3353792"/>
            <a:ext cx="1973790" cy="1233488"/>
          </a:xfrm>
        </p:spPr>
        <p:txBody>
          <a:bodyPr lIns="91440" tIns="45720" rIns="91440" bIns="45720" anchor="t"/>
          <a:lstStyle/>
          <a:p>
            <a:r>
              <a:rPr lang="en-US" sz="2400" b="1">
                <a:solidFill>
                  <a:srgbClr val="ED1B2E"/>
                </a:solidFill>
                <a:latin typeface="Arial"/>
                <a:cs typeface="Arial"/>
              </a:rPr>
              <a:t>26,400</a:t>
            </a:r>
            <a:endParaRPr lang="en-US" sz="2400" b="1">
              <a:solidFill>
                <a:srgbClr val="ED1B2E"/>
              </a:solidFill>
            </a:endParaRPr>
          </a:p>
          <a:p>
            <a:r>
              <a:rPr lang="en-US">
                <a:solidFill>
                  <a:srgbClr val="6D6E70"/>
                </a:solidFill>
                <a:latin typeface="Arial"/>
                <a:cs typeface="Arial"/>
              </a:rPr>
              <a:t>overnight stays in emergency lodging provided with partners</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4537369" y="3367949"/>
            <a:ext cx="1676400" cy="1233488"/>
          </a:xfrm>
        </p:spPr>
        <p:txBody>
          <a:bodyPr lIns="91440" tIns="45720" rIns="91440" bIns="45720" anchor="t"/>
          <a:lstStyle/>
          <a:p>
            <a:r>
              <a:rPr lang="en-US" sz="2400" b="1">
                <a:solidFill>
                  <a:srgbClr val="ED1B2E"/>
                </a:solidFill>
                <a:latin typeface="Arial"/>
                <a:cs typeface="Arial"/>
              </a:rPr>
              <a:t>59,600</a:t>
            </a:r>
            <a:endParaRPr lang="en-US" sz="2400" b="1">
              <a:solidFill>
                <a:srgbClr val="ED1B2E"/>
              </a:solidFill>
            </a:endParaRPr>
          </a:p>
          <a:p>
            <a:r>
              <a:rPr lang="en-US">
                <a:solidFill>
                  <a:srgbClr val="6D6E70"/>
                </a:solidFill>
                <a:latin typeface="Arial"/>
                <a:cs typeface="Arial"/>
              </a:rPr>
              <a:t>relief items distributed</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6213769" y="3367949"/>
            <a:ext cx="1538143" cy="1233488"/>
          </a:xfrm>
        </p:spPr>
        <p:txBody>
          <a:bodyPr lIns="91440" tIns="45720" rIns="91440" bIns="45720" anchor="t"/>
          <a:lstStyle/>
          <a:p>
            <a:r>
              <a:rPr lang="en-US" sz="2400" b="1">
                <a:solidFill>
                  <a:srgbClr val="ED1B2E"/>
                </a:solidFill>
                <a:latin typeface="Arial"/>
                <a:cs typeface="Arial"/>
              </a:rPr>
              <a:t>13,300</a:t>
            </a:r>
            <a:endParaRPr lang="en-US" sz="1800" b="1">
              <a:solidFill>
                <a:srgbClr val="ED1B2E"/>
              </a:solidFill>
            </a:endParaRPr>
          </a:p>
          <a:p>
            <a:r>
              <a:rPr lang="en-US">
                <a:solidFill>
                  <a:srgbClr val="6D6E70"/>
                </a:solidFill>
                <a:latin typeface="Arial"/>
                <a:cs typeface="Arial"/>
              </a:rPr>
              <a:t>individual care contacts made</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808918" y="3367949"/>
            <a:ext cx="1658780" cy="1233488"/>
          </a:xfrm>
        </p:spPr>
        <p:txBody>
          <a:bodyPr lIns="91440" tIns="45720" rIns="91440" bIns="45720" anchor="t"/>
          <a:lstStyle/>
          <a:p>
            <a:r>
              <a:rPr lang="en-US" sz="2400" b="1">
                <a:solidFill>
                  <a:srgbClr val="ED1B2E"/>
                </a:solidFill>
                <a:latin typeface="Arial"/>
                <a:cs typeface="Arial"/>
              </a:rPr>
              <a:t>11,200</a:t>
            </a:r>
            <a:endParaRPr lang="en-US" sz="1800" b="1">
              <a:solidFill>
                <a:srgbClr val="ED1B2E"/>
              </a:solidFill>
            </a:endParaRPr>
          </a:p>
          <a:p>
            <a:r>
              <a:rPr lang="en-US">
                <a:solidFill>
                  <a:srgbClr val="6D6E70"/>
                </a:solidFill>
                <a:latin typeface="Arial"/>
                <a:cs typeface="Arial"/>
              </a:rPr>
              <a:t>households provided recovery support</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p:txBody>
          <a:bodyPr/>
          <a:lstStyle/>
          <a:p>
            <a:r>
              <a:rPr lang="en-US"/>
              <a:t>FY22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197997" y="4793672"/>
            <a:ext cx="1577029" cy="581891"/>
          </a:xfrm>
        </p:spPr>
        <p:txBody>
          <a:bodyPr lIns="91440" tIns="45720" rIns="91440" bIns="45720" anchor="t"/>
          <a:lstStyle/>
          <a:p>
            <a:r>
              <a:rPr lang="en-US">
                <a:latin typeface="Arial"/>
                <a:cs typeface="Arial"/>
              </a:rPr>
              <a:t>1.7</a:t>
            </a:r>
            <a:r>
              <a:rPr lang="en-US">
                <a:solidFill>
                  <a:srgbClr val="6D6E70"/>
                </a:solidFill>
                <a:latin typeface="Arial"/>
                <a:cs typeface="Arial"/>
              </a:rPr>
              <a:t> million</a:t>
            </a: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2920961" y="4782666"/>
            <a:ext cx="1529255" cy="581891"/>
          </a:xfrm>
        </p:spPr>
        <p:txBody>
          <a:bodyPr lIns="91440" tIns="45720" rIns="91440" bIns="45720" anchor="t"/>
          <a:lstStyle/>
          <a:p>
            <a:r>
              <a:rPr lang="en-US">
                <a:latin typeface="Arial"/>
                <a:cs typeface="Arial"/>
              </a:rPr>
              <a:t>95,500</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4610940" y="4793672"/>
            <a:ext cx="1529255" cy="581891"/>
          </a:xfrm>
        </p:spPr>
        <p:txBody>
          <a:bodyPr lIns="91440" tIns="45720" rIns="91440" bIns="45720" anchor="t"/>
          <a:lstStyle/>
          <a:p>
            <a:r>
              <a:rPr lang="en-US">
                <a:latin typeface="Arial"/>
                <a:cs typeface="Arial"/>
              </a:rPr>
              <a:t>2.5</a:t>
            </a:r>
            <a:r>
              <a:rPr lang="en-US">
                <a:solidFill>
                  <a:srgbClr val="6D6E70"/>
                </a:solidFill>
                <a:latin typeface="Arial"/>
                <a:cs typeface="Arial"/>
              </a:rPr>
              <a:t> million</a:t>
            </a: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4"/>
          </p:nvPr>
        </p:nvSpPr>
        <p:spPr/>
        <p:txBody>
          <a:bodyPr lIns="91440" tIns="45720" rIns="91440" bIns="45720" anchor="t"/>
          <a:lstStyle/>
          <a:p>
            <a:r>
              <a:rPr lang="en-US">
                <a:latin typeface="Arial"/>
                <a:cs typeface="Arial"/>
              </a:rPr>
              <a:t>73,000</a:t>
            </a:r>
            <a:endParaRPr lang="en-US">
              <a:solidFill>
                <a:srgbClr val="6D6E70"/>
              </a:solidFill>
            </a:endParaRPr>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7924799" y="4793672"/>
            <a:ext cx="1427018" cy="581891"/>
          </a:xfrm>
        </p:spPr>
        <p:txBody>
          <a:bodyPr lIns="91440" tIns="45720" rIns="91440" bIns="45720" anchor="t"/>
          <a:lstStyle/>
          <a:p>
            <a:r>
              <a:rPr lang="en-US">
                <a:latin typeface="Arial"/>
                <a:cs typeface="Arial"/>
              </a:rPr>
              <a:t>27,700</a:t>
            </a:r>
            <a:endParaRPr lang="en-US">
              <a:solidFill>
                <a:srgbClr val="6D6E70"/>
              </a:solidFill>
            </a:endParaRP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141262" y="1145946"/>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This quarter, over </a:t>
            </a:r>
            <a:r>
              <a:rPr lang="en-US">
                <a:solidFill>
                  <a:srgbClr val="ED1B2E"/>
                </a:solidFill>
                <a:latin typeface="Arial"/>
                <a:cs typeface="Arial"/>
              </a:rPr>
              <a:t>1,100 Red Cross disaster workers </a:t>
            </a:r>
            <a:r>
              <a:rPr lang="en-US">
                <a:solidFill>
                  <a:srgbClr val="6D6E70"/>
                </a:solidFill>
                <a:latin typeface="Arial"/>
                <a:cs typeface="Arial"/>
              </a:rPr>
              <a:t>provided</a:t>
            </a:r>
            <a:r>
              <a:rPr lang="en-US">
                <a:latin typeface="Arial"/>
                <a:cs typeface="Arial"/>
              </a:rPr>
              <a:t> </a:t>
            </a:r>
            <a:endParaRPr lang="en-US">
              <a:solidFill>
                <a:srgbClr val="6D6E70"/>
              </a:solidFill>
            </a:endParaRPr>
          </a:p>
          <a:p>
            <a:pPr algn="ctr">
              <a:tabLst>
                <a:tab pos="1198563" algn="l"/>
              </a:tabLst>
              <a:defRPr/>
            </a:pPr>
            <a:r>
              <a:rPr lang="en-US">
                <a:solidFill>
                  <a:srgbClr val="6D6E70"/>
                </a:solidFill>
                <a:latin typeface="Arial"/>
                <a:cs typeface="Arial"/>
              </a:rPr>
              <a:t>critical services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of $10,000+ (i.e., level 2 and higher).  </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l="-43893" t="-5319" r="-43893" b="-5319"/>
          <a:stretch/>
        </p:blipFill>
        <p:spPr>
          <a:xfrm>
            <a:off x="4711245" y="2328712"/>
            <a:ext cx="1339570" cy="871688"/>
          </a:xfrm>
        </p:spPr>
      </p:pic>
      <p:pic>
        <p:nvPicPr>
          <p:cNvPr id="31" name="Picture Placeholder 35" descr="Shape, circle&#10;&#10;Description automatically generated">
            <a:extLst>
              <a:ext uri="{FF2B5EF4-FFF2-40B4-BE49-F238E27FC236}">
                <a16:creationId xmlns:a16="http://schemas.microsoft.com/office/drawing/2014/main" id="{2CE7072C-1884-4835-B903-197A9044BD35}"/>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l="-16927" t="-10973" r="-16927" b="-10973"/>
          <a:stretch/>
        </p:blipFill>
        <p:spPr>
          <a:xfrm>
            <a:off x="1232771" y="2328712"/>
            <a:ext cx="1427163" cy="928687"/>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4" cstate="print">
            <a:extLst>
              <a:ext uri="{28A0092B-C50C-407E-A947-70E740481C1C}">
                <a14:useLocalDpi xmlns:a14="http://schemas.microsoft.com/office/drawing/2010/main"/>
              </a:ext>
            </a:extLst>
          </a:blip>
          <a:srcRect l="-48439" t="-12495" r="-48439" b="-12495"/>
          <a:stretch/>
        </p:blipFill>
        <p:spPr>
          <a:xfrm>
            <a:off x="2972008" y="2314555"/>
            <a:ext cx="1427163" cy="928687"/>
          </a:xfrm>
        </p:spPr>
      </p:pic>
      <p:pic>
        <p:nvPicPr>
          <p:cNvPr id="37" name="Picture Placeholder 29" descr="Icon&#10;&#10;Description automatically generated">
            <a:extLst>
              <a:ext uri="{FF2B5EF4-FFF2-40B4-BE49-F238E27FC236}">
                <a16:creationId xmlns:a16="http://schemas.microsoft.com/office/drawing/2014/main" id="{2942AA5C-0A36-43EF-AA3A-625291650AB7}"/>
              </a:ext>
            </a:extLst>
          </p:cNvPr>
          <p:cNvPicPr>
            <a:picLocks noGrp="1" noChangeAspect="1"/>
          </p:cNvPicPr>
          <p:nvPr>
            <p:ph type="pic" sz="quarter" idx="13"/>
          </p:nvPr>
        </p:nvPicPr>
        <p:blipFill rotWithShape="1">
          <a:blip r:embed="rId5" cstate="print">
            <a:extLst>
              <a:ext uri="{28A0092B-C50C-407E-A947-70E740481C1C}">
                <a14:useLocalDpi xmlns:a14="http://schemas.microsoft.com/office/drawing/2010/main"/>
              </a:ext>
            </a:extLst>
          </a:blip>
          <a:srcRect l="-19468" t="-12703" r="-19468" b="-12703"/>
          <a:stretch/>
        </p:blipFill>
        <p:spPr>
          <a:xfrm>
            <a:off x="6311815" y="2370072"/>
            <a:ext cx="1363603" cy="887327"/>
          </a:xfrm>
        </p:spPr>
      </p:pic>
      <p:pic>
        <p:nvPicPr>
          <p:cNvPr id="39" name="Picture Placeholder 33" descr="A picture containing text, clipart, vector graphics&#10;&#10;Description automatically generated">
            <a:extLst>
              <a:ext uri="{FF2B5EF4-FFF2-40B4-BE49-F238E27FC236}">
                <a16:creationId xmlns:a16="http://schemas.microsoft.com/office/drawing/2014/main" id="{890BFE95-9A95-4DB1-BEB4-47AF103B078F}"/>
              </a:ext>
            </a:extLst>
          </p:cNvPr>
          <p:cNvPicPr>
            <a:picLocks noGrp="1" noChangeAspect="1"/>
          </p:cNvPicPr>
          <p:nvPr>
            <p:ph type="pic" sz="quarter" idx="14"/>
          </p:nvPr>
        </p:nvPicPr>
        <p:blipFill rotWithShape="1">
          <a:blip r:embed="rId6" cstate="print">
            <a:extLst>
              <a:ext uri="{28A0092B-C50C-407E-A947-70E740481C1C}">
                <a14:useLocalDpi xmlns:a14="http://schemas.microsoft.com/office/drawing/2010/main"/>
              </a:ext>
            </a:extLst>
          </a:blip>
          <a:srcRect l="-24596" t="-1982" r="-24596" b="-1982"/>
          <a:stretch/>
        </p:blipFill>
        <p:spPr>
          <a:xfrm>
            <a:off x="7987492" y="2355398"/>
            <a:ext cx="1301633" cy="847002"/>
          </a:xfrm>
        </p:spPr>
      </p:pic>
    </p:spTree>
    <p:extLst>
      <p:ext uri="{BB962C8B-B14F-4D97-AF65-F5344CB8AC3E}">
        <p14:creationId xmlns:p14="http://schemas.microsoft.com/office/powerpoint/2010/main" val="128951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AB3797-CF95-204E-B394-F92B29A2DB09}"/>
              </a:ext>
            </a:extLst>
          </p:cNvPr>
          <p:cNvSpPr/>
          <p:nvPr/>
        </p:nvSpPr>
        <p:spPr>
          <a:xfrm>
            <a:off x="292985" y="889631"/>
            <a:ext cx="9436608" cy="492743"/>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F2FB"/>
              </a:solidFill>
            </a:endParaRPr>
          </a:p>
        </p:txBody>
      </p:sp>
      <p:cxnSp>
        <p:nvCxnSpPr>
          <p:cNvPr id="50" name="Straight Connector 49">
            <a:extLst>
              <a:ext uri="{FF2B5EF4-FFF2-40B4-BE49-F238E27FC236}">
                <a16:creationId xmlns:a16="http://schemas.microsoft.com/office/drawing/2014/main" id="{19904702-5EFD-EB49-AA99-B63A21C35194}"/>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53" name="Title 4">
            <a:extLst>
              <a:ext uri="{FF2B5EF4-FFF2-40B4-BE49-F238E27FC236}">
                <a16:creationId xmlns:a16="http://schemas.microsoft.com/office/drawing/2014/main" id="{C67027A2-B276-6B4B-A02E-919B44587E0E}"/>
              </a:ext>
            </a:extLst>
          </p:cNvPr>
          <p:cNvSpPr>
            <a:spLocks noGrp="1"/>
          </p:cNvSpPr>
          <p:nvPr>
            <p:ph type="title"/>
          </p:nvPr>
        </p:nvSpPr>
        <p:spPr>
          <a:xfrm>
            <a:off x="178904" y="192237"/>
            <a:ext cx="8675370" cy="742433"/>
          </a:xfrm>
        </p:spPr>
        <p:txBody>
          <a:bodyPr/>
          <a:lstStyle/>
          <a:p>
            <a:r>
              <a:rPr lang="en-US"/>
              <a:t>Domestic Response Spotlight</a:t>
            </a:r>
          </a:p>
        </p:txBody>
      </p:sp>
      <p:sp>
        <p:nvSpPr>
          <p:cNvPr id="48" name="TextBox 47">
            <a:extLst>
              <a:ext uri="{FF2B5EF4-FFF2-40B4-BE49-F238E27FC236}">
                <a16:creationId xmlns:a16="http://schemas.microsoft.com/office/drawing/2014/main" id="{DDD4F6E0-F1FF-1C45-BE6E-3347DBF79A60}"/>
              </a:ext>
            </a:extLst>
          </p:cNvPr>
          <p:cNvSpPr txBox="1"/>
          <p:nvPr/>
        </p:nvSpPr>
        <p:spPr>
          <a:xfrm>
            <a:off x="229704" y="1688934"/>
            <a:ext cx="5256696" cy="1668220"/>
          </a:xfrm>
          <a:prstGeom prst="rect">
            <a:avLst/>
          </a:prstGeom>
          <a:noFill/>
        </p:spPr>
        <p:txBody>
          <a:bodyPr wrap="square">
            <a:noAutofit/>
          </a:bodyPr>
          <a:lstStyle/>
          <a:p>
            <a:pPr>
              <a:lnSpc>
                <a:spcPts val="2500"/>
              </a:lnSpc>
            </a:pPr>
            <a:r>
              <a:rPr kumimoji="0" lang="en-US" sz="1650" b="0" i="0" u="none" strike="noStrike" kern="1200" cap="none" spc="0" normalizeH="0" baseline="0" noProof="0">
                <a:ln>
                  <a:noFill/>
                </a:ln>
                <a:solidFill>
                  <a:srgbClr val="6D6E70"/>
                </a:solidFill>
                <a:effectLst/>
                <a:uLnTx/>
                <a:uFillTx/>
                <a:latin typeface="Arial" panose="020B0604020202020204" pitchFamily="34" charset="0"/>
                <a:ea typeface="Times New Roman" panose="02020603050405020304" pitchFamily="18" charset="0"/>
                <a:cs typeface="+mn-cs"/>
              </a:rPr>
              <a:t>Using RC View, our cutting-edge disaster event management system, </a:t>
            </a:r>
            <a:r>
              <a:rPr lang="en-US" sz="1650">
                <a:solidFill>
                  <a:srgbClr val="6D6E70"/>
                </a:solidFill>
                <a:latin typeface="Arial" panose="020B0604020202020204" pitchFamily="34" charset="0"/>
                <a:ea typeface="Times New Roman" panose="02020603050405020304" pitchFamily="18" charset="0"/>
              </a:rPr>
              <a:t>we</a:t>
            </a:r>
            <a:r>
              <a:rPr kumimoji="0" lang="en-US" sz="1650" b="0" i="0" u="none" strike="noStrike" kern="1200" cap="none" spc="0" normalizeH="0" baseline="0" noProof="0">
                <a:ln>
                  <a:noFill/>
                </a:ln>
                <a:solidFill>
                  <a:srgbClr val="6D6E70"/>
                </a:solidFill>
                <a:effectLst/>
                <a:uLnTx/>
                <a:uFillTx/>
                <a:latin typeface="Arial" panose="020B0604020202020204" pitchFamily="34" charset="0"/>
                <a:ea typeface="Times New Roman" panose="02020603050405020304" pitchFamily="18" charset="0"/>
                <a:cs typeface="+mn-cs"/>
              </a:rPr>
              <a:t> mapped impact areas and pre-disaster vulnerabilities, </a:t>
            </a:r>
            <a:r>
              <a:rPr lang="en-US" sz="1650">
                <a:solidFill>
                  <a:srgbClr val="6D6E70"/>
                </a:solidFill>
                <a:effectLst/>
                <a:latin typeface="Arial" panose="020B0604020202020204" pitchFamily="34" charset="0"/>
                <a:ea typeface="Calibri" panose="020F0502020204030204" pitchFamily="34" charset="0"/>
              </a:rPr>
              <a:t>making sure people were not overlooked. </a:t>
            </a:r>
          </a:p>
          <a:p>
            <a:pPr>
              <a:lnSpc>
                <a:spcPts val="2500"/>
              </a:lnSpc>
            </a:pPr>
            <a:endParaRPr lang="en-US" sz="1650">
              <a:solidFill>
                <a:srgbClr val="6D6E70"/>
              </a:solidFill>
              <a:latin typeface="Arial" panose="020B0604020202020204" pitchFamily="34" charset="0"/>
              <a:ea typeface="Calibri" panose="020F0502020204030204" pitchFamily="34" charset="0"/>
            </a:endParaRPr>
          </a:p>
          <a:p>
            <a:pPr>
              <a:lnSpc>
                <a:spcPts val="2500"/>
              </a:lnSpc>
            </a:pPr>
            <a:r>
              <a:rPr lang="en-US" sz="1650">
                <a:solidFill>
                  <a:srgbClr val="6D6E70"/>
                </a:solidFill>
                <a:effectLst/>
                <a:latin typeface="Arial" panose="020B0604020202020204" pitchFamily="34" charset="0"/>
                <a:ea typeface="Calibri" panose="020F0502020204030204" pitchFamily="34" charset="0"/>
              </a:rPr>
              <a:t>The system created visualizations of displacement, power outages and communications challenges. Laying that over existing broadband deficits, we decided that in-person outreach would be critical to reaching and serving those with the greatest needs.</a:t>
            </a:r>
          </a:p>
          <a:p>
            <a:pPr>
              <a:lnSpc>
                <a:spcPts val="2500"/>
              </a:lnSpc>
            </a:pPr>
            <a:endParaRPr lang="en-US" sz="1650">
              <a:solidFill>
                <a:srgbClr val="6D6E70"/>
              </a:solidFill>
              <a:effectLst/>
              <a:latin typeface="Arial" panose="020B0604020202020204" pitchFamily="34" charset="0"/>
              <a:ea typeface="Calibri" panose="020F0502020204030204" pitchFamily="34" charset="0"/>
            </a:endParaRPr>
          </a:p>
          <a:p>
            <a:pPr>
              <a:lnSpc>
                <a:spcPts val="2500"/>
              </a:lnSpc>
            </a:pPr>
            <a:r>
              <a:rPr lang="en-US" sz="1650">
                <a:solidFill>
                  <a:srgbClr val="6D6E70"/>
                </a:solidFill>
                <a:latin typeface="Arial" panose="020B0604020202020204" pitchFamily="34" charset="0"/>
                <a:ea typeface="Calibri" panose="020F0502020204030204" pitchFamily="34" charset="0"/>
              </a:rPr>
              <a:t>With this lifesaving intelligence, we </a:t>
            </a:r>
            <a:r>
              <a:rPr lang="en-US" sz="1650">
                <a:solidFill>
                  <a:srgbClr val="6D6E70"/>
                </a:solidFill>
                <a:effectLst/>
                <a:latin typeface="Arial" panose="020B0604020202020204" pitchFamily="34" charset="0"/>
                <a:ea typeface="Calibri" panose="020F0502020204030204" pitchFamily="34" charset="0"/>
              </a:rPr>
              <a:t>directed our people and resources where they were needed most.</a:t>
            </a:r>
          </a:p>
        </p:txBody>
      </p:sp>
      <p:sp>
        <p:nvSpPr>
          <p:cNvPr id="51" name="TextBox 50">
            <a:extLst>
              <a:ext uri="{FF2B5EF4-FFF2-40B4-BE49-F238E27FC236}">
                <a16:creationId xmlns:a16="http://schemas.microsoft.com/office/drawing/2014/main" id="{6489D237-C0BC-BF43-873A-C7529BB9792E}"/>
              </a:ext>
            </a:extLst>
          </p:cNvPr>
          <p:cNvSpPr txBox="1"/>
          <p:nvPr/>
        </p:nvSpPr>
        <p:spPr>
          <a:xfrm>
            <a:off x="328807" y="952052"/>
            <a:ext cx="9202231" cy="430322"/>
          </a:xfrm>
          <a:prstGeom prst="rect">
            <a:avLst/>
          </a:prstGeom>
          <a:noFill/>
        </p:spPr>
        <p:txBody>
          <a:bodyPr wrap="square">
            <a:noAutofit/>
          </a:bodyPr>
          <a:lstStyle/>
          <a:p>
            <a:pPr marL="0" marR="0" lvl="0" indent="0" defTabSz="457200" rtl="0" eaLnBrk="1" fontAlgn="base" latinLnBrk="0" hangingPunct="1">
              <a:lnSpc>
                <a:spcPts val="2500"/>
              </a:lnSpc>
              <a:spcBef>
                <a:spcPct val="0"/>
              </a:spcBef>
              <a:spcAft>
                <a:spcPct val="0"/>
              </a:spcAft>
              <a:buClrTx/>
              <a:buSzTx/>
              <a:buFontTx/>
              <a:buNone/>
              <a:tabLst/>
              <a:defRPr/>
            </a:pPr>
            <a:r>
              <a:rPr lang="en-US" sz="2000" b="1">
                <a:solidFill>
                  <a:srgbClr val="ED1B2E"/>
                </a:solidFill>
                <a:latin typeface="Arial" panose="020B0604020202020204" pitchFamily="34" charset="0"/>
              </a:rPr>
              <a:t>SOUTHERN AND MIDWEST TORNADOES</a:t>
            </a:r>
            <a:endParaRPr kumimoji="0" lang="en-US" sz="2000" b="1" i="0" u="none" strike="noStrike" kern="1200" cap="none" spc="0" normalizeH="0" baseline="0" noProof="0">
              <a:ln>
                <a:noFill/>
              </a:ln>
              <a:solidFill>
                <a:srgbClr val="ED1B2E"/>
              </a:solidFill>
              <a:effectLst/>
              <a:uLnTx/>
              <a:uFillTx/>
              <a:latin typeface="Arial" charset="0"/>
              <a:ea typeface="+mn-ea"/>
              <a:cs typeface="+mn-cs"/>
            </a:endParaRPr>
          </a:p>
        </p:txBody>
      </p:sp>
      <p:pic>
        <p:nvPicPr>
          <p:cNvPr id="3074" name="Picture 2">
            <a:extLst>
              <a:ext uri="{FF2B5EF4-FFF2-40B4-BE49-F238E27FC236}">
                <a16:creationId xmlns:a16="http://schemas.microsoft.com/office/drawing/2014/main" id="{BE4F88B1-260D-4EFD-B7C5-20B1AE80C448}"/>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682343" y="1559757"/>
            <a:ext cx="4047250" cy="218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FB04DFA9-373E-445E-9748-16F5355811F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2343" y="3857196"/>
            <a:ext cx="4047250" cy="230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27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Home Fire Campaign</a:t>
            </a:r>
          </a:p>
        </p:txBody>
      </p:sp>
    </p:spTree>
    <p:extLst>
      <p:ext uri="{BB962C8B-B14F-4D97-AF65-F5344CB8AC3E}">
        <p14:creationId xmlns:p14="http://schemas.microsoft.com/office/powerpoint/2010/main" val="3773931401"/>
      </p:ext>
    </p:extLst>
  </p:cSld>
  <p:clrMapOvr>
    <a:masterClrMapping/>
  </p:clrMapOvr>
</p:sld>
</file>

<file path=ppt/theme/theme1.xml><?xml version="1.0" encoding="utf-8"?>
<a:theme xmlns:a="http://schemas.openxmlformats.org/drawingml/2006/main" name="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469" ma:contentTypeDescription="Create a new document." ma:contentTypeScope="" ma:versionID="785e4973c06fe98e45460818fc73aefd">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cdb9772321e29d155551095b77b3b56c"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2afc66fd-001a-486f-8913-8a1209be5e5e}" ma:internalName="TaxCatchAll" ma:showField="CatchAllData" ma:web="15cf46a6-57b0-493a-b6e0-0817c4a110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dfb93c61-09fd-40ff-8f23-56ad7d9a9b29" xsi:nil="true"/>
    <_ip_UnifiedCompliancePolicyProperties xmlns="http://schemas.microsoft.com/sharepoint/v3" xsi:nil="true"/>
    <_dlc_DocId xmlns="15cf46a6-57b0-493a-b6e0-0817c4a110d6">Z7UVSJU4EYRE-43553385-156947</_dlc_DocId>
    <_dlc_DocIdUrl xmlns="15cf46a6-57b0-493a-b6e0-0817c4a110d6">
      <Url>https://americanredcross.sharepoint.com/sites/HumSvc/HSO/DevOps/_layouts/15/DocIdRedir.aspx?ID=Z7UVSJU4EYRE-43553385-156947</Url>
      <Description>Z7UVSJU4EYRE-43553385-156947</Description>
    </_dlc_DocIdUrl>
    <lcf76f155ced4ddcb4097134ff3c332f xmlns="dfb93c61-09fd-40ff-8f23-56ad7d9a9b29">
      <Terms xmlns="http://schemas.microsoft.com/office/infopath/2007/PartnerControls"/>
    </lcf76f155ced4ddcb4097134ff3c332f>
    <TaxCatchAll xmlns="15cf46a6-57b0-493a-b6e0-0817c4a110d6" xsi:nil="true"/>
  </documentManagement>
</p:properties>
</file>

<file path=customXml/itemProps1.xml><?xml version="1.0" encoding="utf-8"?>
<ds:datastoreItem xmlns:ds="http://schemas.openxmlformats.org/officeDocument/2006/customXml" ds:itemID="{E7478ACD-D967-4BFC-8CB9-D6742FE1C652}">
  <ds:schemaRefs>
    <ds:schemaRef ds:uri="http://schemas.microsoft.com/sharepoint/events"/>
  </ds:schemaRefs>
</ds:datastoreItem>
</file>

<file path=customXml/itemProps2.xml><?xml version="1.0" encoding="utf-8"?>
<ds:datastoreItem xmlns:ds="http://schemas.openxmlformats.org/officeDocument/2006/customXml" ds:itemID="{B51DF4D5-6A24-4091-B1A9-52064BE4E38B}">
  <ds:schemaRefs>
    <ds:schemaRef ds:uri="http://schemas.microsoft.com/sharepoint/v3/contenttype/forms"/>
  </ds:schemaRefs>
</ds:datastoreItem>
</file>

<file path=customXml/itemProps3.xml><?xml version="1.0" encoding="utf-8"?>
<ds:datastoreItem xmlns:ds="http://schemas.openxmlformats.org/officeDocument/2006/customXml" ds:itemID="{2883F2B1-A3CD-448D-8675-3D93617E5F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cf46a6-57b0-493a-b6e0-0817c4a110d6"/>
    <ds:schemaRef ds:uri="dfb93c61-09fd-40ff-8f23-56ad7d9a9b29"/>
    <ds:schemaRef ds:uri="3ba72d68-eddd-44e1-847b-51506bb26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45CB2A4-5E58-42FB-B787-DB493392B713}">
  <ds:schemaRefs>
    <ds:schemaRef ds:uri="http://schemas.microsoft.com/office/2006/documentManagement/types"/>
    <ds:schemaRef ds:uri="http://purl.org/dc/terms/"/>
    <ds:schemaRef ds:uri="http://schemas.openxmlformats.org/package/2006/metadata/core-properties"/>
    <ds:schemaRef ds:uri="http://www.w3.org/XML/1998/namespace"/>
    <ds:schemaRef ds:uri="dfb93c61-09fd-40ff-8f23-56ad7d9a9b29"/>
    <ds:schemaRef ds:uri="http://purl.org/dc/elements/1.1/"/>
    <ds:schemaRef ds:uri="http://schemas.microsoft.com/office/infopath/2007/PartnerControls"/>
    <ds:schemaRef ds:uri="15cf46a6-57b0-493a-b6e0-0817c4a110d6"/>
    <ds:schemaRef ds:uri="3ba72d68-eddd-44e1-847b-51506bb268af"/>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18</TotalTime>
  <Words>1304</Words>
  <Application>Microsoft Office PowerPoint</Application>
  <PresentationFormat>Custom</PresentationFormat>
  <Paragraphs>155</Paragraphs>
  <Slides>18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Courier New</vt:lpstr>
      <vt:lpstr>Georgia</vt:lpstr>
      <vt:lpstr>Helvetica</vt:lpstr>
      <vt:lpstr>Roboto</vt:lpstr>
      <vt:lpstr>System Font Regular</vt:lpstr>
      <vt:lpstr>Office Theme</vt:lpstr>
      <vt:lpstr>Quarterly Disaster Update</vt:lpstr>
      <vt:lpstr>Quarterly Disaster Update</vt:lpstr>
      <vt:lpstr>For many families, what should have been a season of joy has been a season of despair. </vt:lpstr>
      <vt:lpstr>The nation relies on the Red Cross during these dark moments, and through ADGP, you help us deliver in such a big way. </vt:lpstr>
      <vt:lpstr>PowerPoint Presentation</vt:lpstr>
      <vt:lpstr>Domestic Response Quarterly Totals</vt:lpstr>
      <vt:lpstr>Domestic Response Quarterly Totals</vt:lpstr>
      <vt:lpstr>Domestic Response Spotlight</vt:lpstr>
      <vt:lpstr>Home Fire Campaign</vt:lpstr>
      <vt:lpstr>This quarter, ADGP members also helped families devastated by nearly 14,800 home fires. </vt:lpstr>
      <vt:lpstr>International Services</vt:lpstr>
      <vt:lpstr>International Services Quarterly Totals</vt:lpstr>
      <vt:lpstr>International Services Quarterly Totals</vt:lpstr>
      <vt:lpstr>PowerPoint Presentation</vt:lpstr>
      <vt:lpstr>Your Partnership</vt:lpstr>
      <vt:lpstr>Benefits and Resources</vt:lpstr>
      <vt:lpstr>Join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Allison R.</dc:creator>
  <cp:lastModifiedBy>Danaceau, Jessica</cp:lastModifiedBy>
  <cp:revision>3</cp:revision>
  <dcterms:created xsi:type="dcterms:W3CDTF">2021-06-10T02:51:28Z</dcterms:created>
  <dcterms:modified xsi:type="dcterms:W3CDTF">2022-08-04T18:20:57Z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_dlc_DocIdItemGuid">
    <vt:lpwstr>aacbc48f-54c9-4a1e-94e4-c3d96e41fff8</vt:lpwstr>
  </property>
  <property fmtid="{D5CDD505-2E9C-101B-9397-08002B2CF9AE}" pid="4" name="MediaServiceImageTags">
    <vt:lpwstr/>
  </property>
</Properties>
</file>