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6"/>
  </p:notesMasterIdLst>
  <p:sldIdLst>
    <p:sldId id="842" r:id="rId6"/>
    <p:sldId id="824" r:id="rId7"/>
    <p:sldId id="836" r:id="rId8"/>
    <p:sldId id="865" r:id="rId9"/>
    <p:sldId id="821" r:id="rId10"/>
    <p:sldId id="826" r:id="rId11"/>
    <p:sldId id="845" r:id="rId12"/>
    <p:sldId id="861" r:id="rId13"/>
    <p:sldId id="874" r:id="rId14"/>
    <p:sldId id="875" r:id="rId15"/>
    <p:sldId id="780" r:id="rId16"/>
    <p:sldId id="867" r:id="rId17"/>
    <p:sldId id="870" r:id="rId18"/>
    <p:sldId id="853" r:id="rId19"/>
    <p:sldId id="855" r:id="rId20"/>
    <p:sldId id="859" r:id="rId21"/>
    <p:sldId id="863" r:id="rId22"/>
    <p:sldId id="869" r:id="rId23"/>
    <p:sldId id="566" r:id="rId24"/>
    <p:sldId id="841" r:id="rId25"/>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on, Mark L." initials="FML" lastIdx="84"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116"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6"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24"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20" clrIdx="5">
    <p:extLst>
      <p:ext uri="{19B8F6BF-5375-455C-9EA6-DF929625EA0E}">
        <p15:presenceInfo xmlns:p15="http://schemas.microsoft.com/office/powerpoint/2012/main" userId="S::natalie.saldivar@redcross.org::4e2f6ffb-d0f4-4bdc-b3ea-b69b85d4ca6e" providerId="AD"/>
      </p:ext>
    </p:extLst>
  </p:cmAuthor>
  <p:cmAuthor id="7" name="Highland, Lena" initials="HL" lastIdx="3" clrIdx="6">
    <p:extLst>
      <p:ext uri="{19B8F6BF-5375-455C-9EA6-DF929625EA0E}">
        <p15:presenceInfo xmlns:p15="http://schemas.microsoft.com/office/powerpoint/2012/main" userId="S::lena.highland@redcross.org::b5a989b0-6f9c-40ab-ab32-b91f77cc030c" providerId="AD"/>
      </p:ext>
    </p:extLst>
  </p:cmAuthor>
  <p:cmAuthor id="8" name="Lepof, Amanda" initials="LA" lastIdx="3" clrIdx="7">
    <p:extLst>
      <p:ext uri="{19B8F6BF-5375-455C-9EA6-DF929625EA0E}">
        <p15:presenceInfo xmlns:p15="http://schemas.microsoft.com/office/powerpoint/2012/main" userId="S::Amanda.Lepof@redcross.org::63b022e2-b478-4c9b-9dbb-fe829dae5fb8" providerId="AD"/>
      </p:ext>
    </p:extLst>
  </p:cmAuthor>
  <p:cmAuthor id="9" name="Schulze, Rachel" initials="SR" lastIdx="11" clrIdx="8">
    <p:extLst>
      <p:ext uri="{19B8F6BF-5375-455C-9EA6-DF929625EA0E}">
        <p15:presenceInfo xmlns:p15="http://schemas.microsoft.com/office/powerpoint/2012/main" userId="S::rachel.schulze@redcross.org::e5379fe1-2a29-45fb-a56e-88027be1986f" providerId="AD"/>
      </p:ext>
    </p:extLst>
  </p:cmAuthor>
  <p:cmAuthor id="10" name="Rosenbaum, Lindsey" initials="RL" lastIdx="28" clrIdx="9">
    <p:extLst>
      <p:ext uri="{19B8F6BF-5375-455C-9EA6-DF929625EA0E}">
        <p15:presenceInfo xmlns:p15="http://schemas.microsoft.com/office/powerpoint/2012/main" userId="S::lindsey.rosenbaum@redcross.org::52f17f25-fece-4ffa-bff9-33c769ef549e" providerId="AD"/>
      </p:ext>
    </p:extLst>
  </p:cmAuthor>
  <p:cmAuthor id="11" name="Reese, Nick H." initials="RNH" lastIdx="1" clrIdx="10">
    <p:extLst>
      <p:ext uri="{19B8F6BF-5375-455C-9EA6-DF929625EA0E}">
        <p15:presenceInfo xmlns:p15="http://schemas.microsoft.com/office/powerpoint/2012/main" userId="S::nick.reese@redcross.org::37d3ad8f-a4b9-4a1d-9e63-a07ba0895484" providerId="AD"/>
      </p:ext>
    </p:extLst>
  </p:cmAuthor>
  <p:cmAuthor id="12" name="Nguyen, Alex" initials="NA" lastIdx="7" clrIdx="11">
    <p:extLst>
      <p:ext uri="{19B8F6BF-5375-455C-9EA6-DF929625EA0E}">
        <p15:presenceInfo xmlns:p15="http://schemas.microsoft.com/office/powerpoint/2012/main" userId="S::alex.nguyen@redcross.org::9a2cf77f-8331-403c-bcb8-0c0bd8e8bd9e" providerId="AD"/>
      </p:ext>
    </p:extLst>
  </p:cmAuthor>
  <p:cmAuthor id="13" name="Watson, Neil" initials="WN" lastIdx="3" clrIdx="12">
    <p:extLst>
      <p:ext uri="{19B8F6BF-5375-455C-9EA6-DF929625EA0E}">
        <p15:presenceInfo xmlns:p15="http://schemas.microsoft.com/office/powerpoint/2012/main" userId="S::neil.watson@redcross.org::091892e6-1d38-4d17-92c3-35349e2312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81CF"/>
    <a:srgbClr val="ED1B24"/>
    <a:srgbClr val="6D6E70"/>
    <a:srgbClr val="ED1B2E"/>
    <a:srgbClr val="00FF00"/>
    <a:srgbClr val="004B79"/>
    <a:srgbClr val="E7F2FB"/>
    <a:srgbClr val="4784B5"/>
    <a:srgbClr val="0033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15715-A343-4A6E-946F-FF483C6202F4}" v="2" dt="2022-04-25T14:40:35.932"/>
    <p1510:client id="{279D5474-06DF-376C-5583-931976826D81}" v="28" dt="2022-04-25T16:01:45.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8/4/2022</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329860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34385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60037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17</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81285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339130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2</a:t>
            </a:fld>
            <a:endParaRPr lang="en-US"/>
          </a:p>
        </p:txBody>
      </p:sp>
    </p:spTree>
    <p:extLst>
      <p:ext uri="{BB962C8B-B14F-4D97-AF65-F5344CB8AC3E}">
        <p14:creationId xmlns:p14="http://schemas.microsoft.com/office/powerpoint/2010/main" val="41477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3</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br>
              <a:rPr lang="en-US" sz="1800">
                <a:solidFill>
                  <a:srgbClr val="555555"/>
                </a:solidFill>
                <a:effectLst/>
                <a:latin typeface="Helvetica" panose="020B0604020202020204" pitchFamily="34" charset="0"/>
                <a:ea typeface="Times New Roman" panose="02020603050405020304" pitchFamily="18" charset="0"/>
              </a:rPr>
            </a:br>
            <a:endParaRPr lang="en-US" sz="1800">
              <a:solidFill>
                <a:srgbClr val="555555"/>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4</a:t>
            </a:fld>
            <a:endParaRPr lang="en-US"/>
          </a:p>
        </p:txBody>
      </p:sp>
    </p:spTree>
    <p:extLst>
      <p:ext uri="{BB962C8B-B14F-4D97-AF65-F5344CB8AC3E}">
        <p14:creationId xmlns:p14="http://schemas.microsoft.com/office/powerpoint/2010/main" val="400679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180348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7</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148074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244496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395409" y="5043735"/>
            <a:ext cx="2227467" cy="1008816"/>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04800"/>
            <a:ext cx="9448800" cy="5437342"/>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80"/>
          </a:p>
        </p:txBody>
      </p:sp>
      <p:sp>
        <p:nvSpPr>
          <p:cNvPr id="8" name="Title 1"/>
          <p:cNvSpPr>
            <a:spLocks noGrp="1"/>
          </p:cNvSpPr>
          <p:nvPr>
            <p:ph type="title"/>
          </p:nvPr>
        </p:nvSpPr>
        <p:spPr>
          <a:xfrm>
            <a:off x="655320" y="685800"/>
            <a:ext cx="8717280" cy="1066800"/>
          </a:xfrm>
          <a:prstGeom prst="rect">
            <a:avLst/>
          </a:prstGeom>
        </p:spPr>
        <p:txBody>
          <a:bodyPr/>
          <a:lstStyle>
            <a:lvl1pPr algn="l">
              <a:lnSpc>
                <a:spcPts val="3603"/>
              </a:lnSpc>
              <a:defRPr sz="3546" b="1" spc="-93">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828799"/>
            <a:ext cx="8717280" cy="3276601"/>
          </a:xfrm>
          <a:prstGeom prst="rect">
            <a:avLst/>
          </a:prstGeom>
        </p:spPr>
        <p:txBody>
          <a:bodyPr>
            <a:noAutofit/>
          </a:bodyPr>
          <a:lstStyle>
            <a:lvl1pPr>
              <a:buNone/>
              <a:defRPr sz="1867" b="1">
                <a:solidFill>
                  <a:srgbClr val="6D6E70"/>
                </a:solidFill>
                <a:latin typeface="Arial"/>
                <a:cs typeface="Arial"/>
              </a:defRPr>
            </a:lvl1pPr>
            <a:lvl2pPr>
              <a:buNone/>
              <a:defRPr sz="1494">
                <a:solidFill>
                  <a:srgbClr val="6D6E70"/>
                </a:solidFill>
                <a:latin typeface="Arial"/>
                <a:cs typeface="Arial"/>
              </a:defRPr>
            </a:lvl2pPr>
            <a:lvl3pPr>
              <a:buNone/>
              <a:defRPr sz="1494">
                <a:solidFill>
                  <a:srgbClr val="6D6E70"/>
                </a:solidFill>
                <a:latin typeface="Arial"/>
                <a:cs typeface="Arial"/>
              </a:defRPr>
            </a:lvl3pPr>
            <a:lvl4pPr>
              <a:buNone/>
              <a:defRPr sz="1494">
                <a:solidFill>
                  <a:srgbClr val="6D6E70"/>
                </a:solidFill>
                <a:latin typeface="Arial"/>
                <a:cs typeface="Arial"/>
              </a:defRPr>
            </a:lvl4pPr>
            <a:lvl5pPr>
              <a:buNone/>
              <a:defRPr sz="1494">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5725543"/>
            <a:ext cx="2133600" cy="546100"/>
          </a:xfrm>
          <a:prstGeom prst="rect">
            <a:avLst/>
          </a:prstGeom>
          <a:noFill/>
          <a:ln w="9525">
            <a:noFill/>
            <a:miter lim="800000"/>
            <a:headEnd/>
            <a:tailEnd/>
          </a:ln>
        </p:spPr>
      </p:pic>
      <p:sp>
        <p:nvSpPr>
          <p:cNvPr id="14" name="TextBox 5"/>
          <p:cNvSpPr txBox="1">
            <a:spLocks noChangeArrowheads="1"/>
          </p:cNvSpPr>
          <p:nvPr userDrawn="1"/>
        </p:nvSpPr>
        <p:spPr bwMode="auto">
          <a:xfrm>
            <a:off x="8915400" y="5868069"/>
            <a:ext cx="533400" cy="235898"/>
          </a:xfrm>
          <a:prstGeom prst="rect">
            <a:avLst/>
          </a:prstGeom>
          <a:noFill/>
          <a:ln w="9525">
            <a:noFill/>
            <a:miter lim="800000"/>
            <a:headEnd/>
            <a:tailEnd/>
          </a:ln>
        </p:spPr>
        <p:txBody>
          <a:bodyPr wrap="square">
            <a:spAutoFit/>
          </a:bodyPr>
          <a:lstStyle/>
          <a:p>
            <a:fld id="{24F16FF6-EAAC-064F-B05D-C821D71EDEAE}" type="slidenum">
              <a:rPr lang="en-US" sz="933" smtClean="0">
                <a:solidFill>
                  <a:srgbClr val="6D6E70"/>
                </a:solidFill>
                <a:cs typeface="Arial" charset="0"/>
              </a:rPr>
              <a:t>‹#›</a:t>
            </a:fld>
            <a:endParaRPr lang="en-US" sz="933">
              <a:solidFill>
                <a:srgbClr val="6D6E70"/>
              </a:solidFill>
              <a:cs typeface="Arial" charset="0"/>
            </a:endParaRPr>
          </a:p>
        </p:txBody>
      </p:sp>
    </p:spTree>
    <p:extLst>
      <p:ext uri="{BB962C8B-B14F-4D97-AF65-F5344CB8AC3E}">
        <p14:creationId xmlns:p14="http://schemas.microsoft.com/office/powerpoint/2010/main" val="281480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pic>
        <p:nvPicPr>
          <p:cNvPr id="12" name="Picture 11">
            <a:extLst>
              <a:ext uri="{FF2B5EF4-FFF2-40B4-BE49-F238E27FC236}">
                <a16:creationId xmlns:a16="http://schemas.microsoft.com/office/drawing/2014/main" id="{03C980B0-A294-407C-8368-024A8D07951B}"/>
              </a:ext>
            </a:extLst>
          </p:cNvPr>
          <p:cNvPicPr>
            <a:picLocks noChangeAspect="1"/>
          </p:cNvPicPr>
          <p:nvPr userDrawn="1"/>
        </p:nvPicPr>
        <p:blipFill>
          <a:blip r:embed="rId2"/>
          <a:stretch>
            <a:fillRect/>
          </a:stretch>
        </p:blipFill>
        <p:spPr>
          <a:xfrm>
            <a:off x="6384758" y="5289491"/>
            <a:ext cx="3288631" cy="534771"/>
          </a:xfrm>
          <a:prstGeom prst="rect">
            <a:avLst/>
          </a:prstGeom>
        </p:spPr>
      </p:pic>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676" r:id="rId4"/>
    <p:sldLayoutId id="2147483685" r:id="rId5"/>
    <p:sldLayoutId id="2147483686" r:id="rId6"/>
    <p:sldLayoutId id="2147483687" r:id="rId7"/>
    <p:sldLayoutId id="2147483688" r:id="rId8"/>
    <p:sldLayoutId id="2147483689" r:id="rId9"/>
    <p:sldLayoutId id="2147483690" r:id="rId10"/>
    <p:sldLayoutId id="2147483702" r:id="rId11"/>
    <p:sldLayoutId id="2147483694" r:id="rId12"/>
    <p:sldLayoutId id="2147483693" r:id="rId13"/>
    <p:sldLayoutId id="2147483695" r:id="rId14"/>
    <p:sldLayoutId id="2147483691" r:id="rId15"/>
    <p:sldLayoutId id="2147483692" r:id="rId16"/>
    <p:sldLayoutId id="2147483678" r:id="rId17"/>
    <p:sldLayoutId id="2147483700" r:id="rId18"/>
    <p:sldLayoutId id="2147483703" r:id="rId19"/>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cross.org/about-us/news-and-events/news/2022/ukraine-red-cross-delivers-aid-to-families.html"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americanredcross-my.sharepoint.com/:v:/g/personal/jessica_danaceau_redcross_org/EYcycXKJZTlCmc4rOnrqCfIBLOHyy1rEcKApB5qI2U8-wg?e=KnYfuO"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redcross.org/content/dam/redcross/donations/updates-to-adgp-$500k-membership-hub/2022/RedCross_Sound-the-Alarm-2022_ADGP-DR-Comms-Resources.zip"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B24E-7B82-4947-9880-210C1D24D9FD}"/>
              </a:ext>
            </a:extLst>
          </p:cNvPr>
          <p:cNvSpPr>
            <a:spLocks noGrp="1"/>
          </p:cNvSpPr>
          <p:nvPr>
            <p:ph type="title"/>
          </p:nvPr>
        </p:nvSpPr>
        <p:spPr>
          <a:xfrm>
            <a:off x="393700" y="4857516"/>
            <a:ext cx="7809774" cy="575083"/>
          </a:xfrm>
        </p:spPr>
        <p:txBody>
          <a:bodyPr/>
          <a:lstStyle/>
          <a:p>
            <a:r>
              <a:rPr lang="en-US"/>
              <a:t>Quarterly Disaster Update</a:t>
            </a:r>
          </a:p>
        </p:txBody>
      </p:sp>
      <p:sp>
        <p:nvSpPr>
          <p:cNvPr id="4" name="Content Placeholder 3">
            <a:extLst>
              <a:ext uri="{FF2B5EF4-FFF2-40B4-BE49-F238E27FC236}">
                <a16:creationId xmlns:a16="http://schemas.microsoft.com/office/drawing/2014/main" id="{72208C88-D480-E943-91BF-547A71275932}"/>
              </a:ext>
            </a:extLst>
          </p:cNvPr>
          <p:cNvSpPr>
            <a:spLocks noGrp="1"/>
          </p:cNvSpPr>
          <p:nvPr>
            <p:ph sz="quarter" idx="13"/>
          </p:nvPr>
        </p:nvSpPr>
        <p:spPr/>
        <p:txBody>
          <a:bodyPr/>
          <a:lstStyle/>
          <a:p>
            <a:r>
              <a:rPr lang="en-US" dirty="0"/>
              <a:t>Prepared for ADGP Members</a:t>
            </a:r>
          </a:p>
        </p:txBody>
      </p:sp>
      <p:sp>
        <p:nvSpPr>
          <p:cNvPr id="5" name="Text Placeholder 4">
            <a:extLst>
              <a:ext uri="{FF2B5EF4-FFF2-40B4-BE49-F238E27FC236}">
                <a16:creationId xmlns:a16="http://schemas.microsoft.com/office/drawing/2014/main" id="{4A172C99-5D4B-1146-9783-25FDFB5F9A04}"/>
              </a:ext>
            </a:extLst>
          </p:cNvPr>
          <p:cNvSpPr>
            <a:spLocks noGrp="1"/>
          </p:cNvSpPr>
          <p:nvPr>
            <p:ph type="body" sz="quarter" idx="14"/>
          </p:nvPr>
        </p:nvSpPr>
        <p:spPr/>
        <p:txBody>
          <a:bodyPr/>
          <a:lstStyle/>
          <a:p>
            <a:r>
              <a:rPr lang="en-US" kern="0" spc="100" dirty="0"/>
              <a:t>FY22 Q3 (Jan. – Mar. 2022)</a:t>
            </a:r>
            <a:endParaRPr lang="en-US" dirty="0"/>
          </a:p>
          <a:p>
            <a:endParaRPr lang="en-US" dirty="0"/>
          </a:p>
        </p:txBody>
      </p:sp>
      <p:sp>
        <p:nvSpPr>
          <p:cNvPr id="22" name="Picture Placeholder 21">
            <a:extLst>
              <a:ext uri="{FF2B5EF4-FFF2-40B4-BE49-F238E27FC236}">
                <a16:creationId xmlns:a16="http://schemas.microsoft.com/office/drawing/2014/main" id="{180D4122-45B4-40E4-B9F8-0ED145738103}"/>
              </a:ext>
            </a:extLst>
          </p:cNvPr>
          <p:cNvSpPr>
            <a:spLocks noGrp="1"/>
          </p:cNvSpPr>
          <p:nvPr>
            <p:ph type="pic" sz="quarter" idx="4294967295"/>
          </p:nvPr>
        </p:nvSpPr>
        <p:spPr>
          <a:xfrm>
            <a:off x="0" y="0"/>
            <a:ext cx="10058400" cy="4697413"/>
          </a:xfrm>
          <a:prstGeom prst="rect">
            <a:avLst/>
          </a:prstGeom>
        </p:spPr>
      </p:sp>
      <p:pic>
        <p:nvPicPr>
          <p:cNvPr id="17" name="Picture 16">
            <a:extLst>
              <a:ext uri="{FF2B5EF4-FFF2-40B4-BE49-F238E27FC236}">
                <a16:creationId xmlns:a16="http://schemas.microsoft.com/office/drawing/2014/main" id="{CF217A3C-E90F-4DD2-9CD0-92132EE950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91" b="27181"/>
          <a:stretch/>
        </p:blipFill>
        <p:spPr>
          <a:xfrm>
            <a:off x="9144" y="-21167"/>
            <a:ext cx="10058400" cy="4758129"/>
          </a:xfrm>
          <a:prstGeom prst="rect">
            <a:avLst/>
          </a:prstGeom>
        </p:spPr>
      </p:pic>
    </p:spTree>
    <p:extLst>
      <p:ext uri="{BB962C8B-B14F-4D97-AF65-F5344CB8AC3E}">
        <p14:creationId xmlns:p14="http://schemas.microsoft.com/office/powerpoint/2010/main" val="265046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a:solidFill>
                  <a:srgbClr val="ED1B2E"/>
                </a:solidFill>
                <a:latin typeface="Arial"/>
                <a:cs typeface="Arial"/>
              </a:rPr>
              <a:t>36,400</a:t>
            </a:r>
            <a:endParaRPr lang="en-US" sz="2400" b="1">
              <a:solidFill>
                <a:srgbClr val="ED1B2E"/>
              </a:solidFill>
            </a:endParaRP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a:solidFill>
                  <a:srgbClr val="ED1B2E"/>
                </a:solidFill>
              </a:rPr>
              <a:t>16,100</a:t>
            </a:r>
          </a:p>
          <a:p>
            <a:r>
              <a:rPr lang="en-US">
                <a:solidFill>
                  <a:srgbClr val="6D6E70"/>
                </a:solidFill>
                <a:latin typeface="Arial"/>
                <a:cs typeface="Arial"/>
              </a:rPr>
              <a:t>homes made </a:t>
            </a:r>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58910" y="3383280"/>
            <a:ext cx="1554480" cy="756516"/>
          </a:xfrm>
        </p:spPr>
        <p:txBody>
          <a:bodyPr lIns="91440" tIns="45720" rIns="91440" bIns="45720" anchor="t"/>
          <a:lstStyle/>
          <a:p>
            <a:r>
              <a:rPr lang="en-US" sz="2400" b="1">
                <a:solidFill>
                  <a:srgbClr val="ED1B2E"/>
                </a:solidFill>
                <a:latin typeface="Arial"/>
                <a:cs typeface="Arial"/>
              </a:rPr>
              <a:t>17,100</a:t>
            </a:r>
            <a:endParaRPr lang="en-US" sz="2400" b="1">
              <a:solidFill>
                <a:srgbClr val="ED1B2E"/>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319883" y="3383280"/>
            <a:ext cx="1649468" cy="756516"/>
          </a:xfrm>
        </p:spPr>
        <p:txBody>
          <a:bodyPr lIns="91440" tIns="45720" rIns="91440" bIns="45720" anchor="t"/>
          <a:lstStyle/>
          <a:p>
            <a:r>
              <a:rPr lang="en-US" sz="2400" b="1">
                <a:solidFill>
                  <a:srgbClr val="ED1B2E"/>
                </a:solidFill>
                <a:latin typeface="Arial"/>
                <a:cs typeface="Arial"/>
              </a:rPr>
              <a:t>71,100</a:t>
            </a:r>
            <a:endParaRPr lang="en-US" sz="2400" b="1">
              <a:solidFill>
                <a:srgbClr val="ED1B2E"/>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174662" y="3383280"/>
            <a:ext cx="1649468" cy="1233488"/>
          </a:xfrm>
        </p:spPr>
        <p:txBody>
          <a:bodyPr lIns="91440" tIns="45720" rIns="91440" bIns="45720" anchor="t"/>
          <a:lstStyle/>
          <a:p>
            <a:r>
              <a:rPr lang="en-US" sz="2400" b="1">
                <a:solidFill>
                  <a:srgbClr val="ED1B2E"/>
                </a:solidFill>
                <a:latin typeface="Arial"/>
                <a:cs typeface="Arial"/>
              </a:rPr>
              <a:t>38,400</a:t>
            </a:r>
            <a:endParaRPr lang="en-US" sz="2400" b="1">
              <a:solidFill>
                <a:srgbClr val="ED1B2E"/>
              </a:solidFill>
            </a:endParaRPr>
          </a:p>
          <a:p>
            <a:r>
              <a:rPr lang="en-US">
                <a:solidFill>
                  <a:srgbClr val="6D6E70"/>
                </a:solidFill>
                <a:latin typeface="Arial"/>
                <a:cs typeface="Arial"/>
              </a:rPr>
              <a:t>youth reached with preparedness education</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982971" y="4794557"/>
            <a:ext cx="1554480" cy="581891"/>
          </a:xfrm>
        </p:spPr>
        <p:txBody>
          <a:bodyPr lIns="91440" tIns="45720" rIns="91440" bIns="45720" anchor="t"/>
          <a:lstStyle/>
          <a:p>
            <a:r>
              <a:rPr lang="en-US">
                <a:solidFill>
                  <a:srgbClr val="6D6E70"/>
                </a:solidFill>
                <a:latin typeface="Arial"/>
                <a:cs typeface="Arial"/>
              </a:rPr>
              <a:t>91,200</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70940" y="4786073"/>
            <a:ext cx="1554480" cy="581891"/>
          </a:xfrm>
        </p:spPr>
        <p:txBody>
          <a:bodyPr lIns="91440" tIns="45720" rIns="91440" bIns="45720" anchor="t"/>
          <a:lstStyle/>
          <a:p>
            <a:r>
              <a:rPr lang="en-US">
                <a:latin typeface="Arial"/>
                <a:cs typeface="Arial"/>
              </a:rPr>
              <a:t>40,500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58910" y="4772965"/>
            <a:ext cx="1554480" cy="592897"/>
          </a:xfrm>
        </p:spPr>
        <p:txBody>
          <a:bodyPr lIns="91440" tIns="45720" rIns="91440" bIns="45720" anchor="t"/>
          <a:lstStyle/>
          <a:p>
            <a:r>
              <a:rPr lang="en-US">
                <a:latin typeface="Arial"/>
                <a:cs typeface="Arial"/>
              </a:rPr>
              <a:t>44,100</a:t>
            </a:r>
            <a:endParaRPr lang="en-US">
              <a:solidFill>
                <a:srgbClr val="6D6E70"/>
              </a:solidFill>
              <a:latin typeface="Arial"/>
              <a:cs typeface="Arial"/>
            </a:endParaRP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14871" y="4772965"/>
            <a:ext cx="1554480" cy="581891"/>
          </a:xfrm>
        </p:spPr>
        <p:txBody>
          <a:bodyPr lIns="91440" tIns="45720" rIns="91440" bIns="45720" anchor="t"/>
          <a:lstStyle/>
          <a:p>
            <a:r>
              <a:rPr lang="en-US">
                <a:latin typeface="Arial"/>
                <a:cs typeface="Arial"/>
              </a:rPr>
              <a:t>184,000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211576" y="4768486"/>
            <a:ext cx="1554480" cy="581891"/>
          </a:xfrm>
        </p:spPr>
        <p:txBody>
          <a:bodyPr lIns="91440" tIns="45720" rIns="91440" bIns="45720" anchor="t"/>
          <a:lstStyle/>
          <a:p>
            <a:r>
              <a:rPr lang="en-US">
                <a:latin typeface="Arial"/>
                <a:cs typeface="Arial"/>
              </a:rPr>
              <a:t>115,900</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l="-10186" t="-12495" r="-21065" b="-12495"/>
          <a:stretch/>
        </p:blipFill>
        <p:spPr>
          <a:xfrm>
            <a:off x="3124200" y="2391691"/>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l="-19468" t="-12703" r="-19468" b="-12703"/>
          <a:stretch/>
        </p:blipFill>
        <p:spPr>
          <a:xfrm>
            <a:off x="6458817" y="2399308"/>
            <a:ext cx="1371600" cy="892531"/>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5">
            <a:extLst>
              <a:ext uri="{28A0092B-C50C-407E-A947-70E740481C1C}">
                <a14:useLocalDpi xmlns:a14="http://schemas.microsoft.com/office/drawing/2010/main"/>
              </a:ext>
            </a:extLst>
          </a:blip>
          <a:srcRect/>
          <a:stretch>
            <a:fillRect/>
          </a:stretch>
        </p:blipFill>
        <p:spPr>
          <a:xfrm>
            <a:off x="1139186" y="2362403"/>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11279" y="2338251"/>
            <a:ext cx="952927" cy="1014350"/>
          </a:xfrm>
          <a:prstGeom prst="rect">
            <a:avLst/>
          </a:prstGeom>
        </p:spPr>
      </p:pic>
      <p:sp>
        <p:nvSpPr>
          <p:cNvPr id="26" name="Text Placeholder 18">
            <a:extLst>
              <a:ext uri="{FF2B5EF4-FFF2-40B4-BE49-F238E27FC236}">
                <a16:creationId xmlns:a16="http://schemas.microsoft.com/office/drawing/2014/main" id="{AE89F44E-93F9-4F1C-93D4-671FF72E81DD}"/>
              </a:ext>
            </a:extLst>
          </p:cNvPr>
          <p:cNvSpPr>
            <a:spLocks noGrp="1"/>
          </p:cNvSpPr>
          <p:nvPr>
            <p:ph type="body" sz="quarter" idx="26"/>
          </p:nvPr>
        </p:nvSpPr>
        <p:spPr>
          <a:xfrm>
            <a:off x="1141262" y="1145946"/>
            <a:ext cx="8161767" cy="1066800"/>
          </a:xfrm>
        </p:spPr>
        <p:txBody>
          <a:bodyPr lIns="91440" tIns="45720" rIns="91440" bIns="45720" anchor="t"/>
          <a:lstStyle/>
          <a:p>
            <a:pPr algn="ctr"/>
            <a:r>
              <a:rPr lang="en-US">
                <a:effectLst/>
              </a:rPr>
              <a:t>We’re also committed to making families safer from home fires — </a:t>
            </a:r>
          </a:p>
          <a:p>
            <a:pPr algn="ctr"/>
            <a:r>
              <a:rPr lang="en-US">
                <a:effectLst/>
              </a:rPr>
              <a:t>and helping when they do happen.</a:t>
            </a:r>
            <a:r>
              <a:rPr lang="en-US"/>
              <a:t> </a:t>
            </a:r>
            <a:endParaRPr lang="en-US" baseline="36000">
              <a:solidFill>
                <a:srgbClr val="6D6E70"/>
              </a:solidFill>
            </a:endParaRPr>
          </a:p>
        </p:txBody>
      </p:sp>
      <p:pic>
        <p:nvPicPr>
          <p:cNvPr id="28" name="Picture 27">
            <a:extLst>
              <a:ext uri="{FF2B5EF4-FFF2-40B4-BE49-F238E27FC236}">
                <a16:creationId xmlns:a16="http://schemas.microsoft.com/office/drawing/2014/main" id="{2083ADCE-2DFB-4A0F-AABF-45AD684DAF2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20297" y="2442754"/>
            <a:ext cx="801248" cy="836022"/>
          </a:xfrm>
          <a:prstGeom prst="rect">
            <a:avLst/>
          </a:prstGeom>
        </p:spPr>
      </p:pic>
      <p:sp>
        <p:nvSpPr>
          <p:cNvPr id="22" name="Rectangle 21">
            <a:extLst>
              <a:ext uri="{FF2B5EF4-FFF2-40B4-BE49-F238E27FC236}">
                <a16:creationId xmlns:a16="http://schemas.microsoft.com/office/drawing/2014/main" id="{B48BF6A2-A48F-42CF-9B09-96E297FCCE69}"/>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 Placeholder 12">
            <a:extLst>
              <a:ext uri="{FF2B5EF4-FFF2-40B4-BE49-F238E27FC236}">
                <a16:creationId xmlns:a16="http://schemas.microsoft.com/office/drawing/2014/main" id="{4861CBBA-BBC1-453A-AB45-A50FEB060571}"/>
              </a:ext>
            </a:extLst>
          </p:cNvPr>
          <p:cNvSpPr>
            <a:spLocks noGrp="1"/>
          </p:cNvSpPr>
          <p:nvPr>
            <p:ph type="body" sz="quarter" idx="20"/>
          </p:nvPr>
        </p:nvSpPr>
        <p:spPr>
          <a:xfrm>
            <a:off x="96838" y="4665334"/>
            <a:ext cx="1053089" cy="790430"/>
          </a:xfrm>
        </p:spPr>
        <p:txBody>
          <a:bodyPr/>
          <a:lstStyle/>
          <a:p>
            <a:r>
              <a:rPr lang="en-US"/>
              <a:t>FY22 Totals</a:t>
            </a:r>
          </a:p>
        </p:txBody>
      </p:sp>
    </p:spTree>
    <p:extLst>
      <p:ext uri="{BB962C8B-B14F-4D97-AF65-F5344CB8AC3E}">
        <p14:creationId xmlns:p14="http://schemas.microsoft.com/office/powerpoint/2010/main" val="1005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International Services</a:t>
            </a:r>
          </a:p>
        </p:txBody>
      </p:sp>
    </p:spTree>
    <p:extLst>
      <p:ext uri="{BB962C8B-B14F-4D97-AF65-F5344CB8AC3E}">
        <p14:creationId xmlns:p14="http://schemas.microsoft.com/office/powerpoint/2010/main" val="394543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red coat&#10;&#10;Description automatically generated with low confidence">
            <a:extLst>
              <a:ext uri="{FF2B5EF4-FFF2-40B4-BE49-F238E27FC236}">
                <a16:creationId xmlns:a16="http://schemas.microsoft.com/office/drawing/2014/main" id="{C8E72A79-DA31-4E4A-BBE2-3BD9D6E8B7DC}"/>
              </a:ext>
            </a:extLst>
          </p:cNvPr>
          <p:cNvPicPr>
            <a:picLocks noGrp="1" noChangeAspect="1"/>
          </p:cNvPicPr>
          <p:nvPr>
            <p:ph type="pic" sz="quarter" idx="12"/>
          </p:nvPr>
        </p:nvPicPr>
        <p:blipFill rotWithShape="1">
          <a:blip r:embed="rId2"/>
          <a:srcRect t="15209" b="39219"/>
          <a:stretch/>
        </p:blipFill>
        <p:spPr>
          <a:xfrm>
            <a:off x="0" y="3344238"/>
            <a:ext cx="10058400" cy="3056562"/>
          </a:xfrm>
        </p:spPr>
      </p:pic>
      <p:sp>
        <p:nvSpPr>
          <p:cNvPr id="6" name="Content Placeholder 2">
            <a:extLst>
              <a:ext uri="{FF2B5EF4-FFF2-40B4-BE49-F238E27FC236}">
                <a16:creationId xmlns:a16="http://schemas.microsoft.com/office/drawing/2014/main" id="{CDB31094-E976-4B3B-9193-E58669CD36E5}"/>
              </a:ext>
            </a:extLst>
          </p:cNvPr>
          <p:cNvSpPr>
            <a:spLocks noGrp="1"/>
          </p:cNvSpPr>
          <p:nvPr>
            <p:ph idx="1"/>
          </p:nvPr>
        </p:nvSpPr>
        <p:spPr>
          <a:xfrm>
            <a:off x="432262" y="1659836"/>
            <a:ext cx="9148465" cy="1540564"/>
          </a:xfrm>
        </p:spPr>
        <p:txBody>
          <a:bodyPr lIns="91440" tIns="45720" rIns="91440" bIns="45720" anchor="t">
            <a:noAutofit/>
          </a:bodyPr>
          <a:lstStyle/>
          <a:p>
            <a:pPr>
              <a:lnSpc>
                <a:spcPts val="2300"/>
              </a:lnSpc>
              <a:spcAft>
                <a:spcPts val="0"/>
              </a:spcAft>
            </a:pPr>
            <a:r>
              <a:rPr lang="en-US" b="0" i="0">
                <a:effectLst/>
                <a:latin typeface="Arial"/>
                <a:cs typeface="Arial"/>
              </a:rPr>
              <a:t>More than 11 million people have been displaced by this conflict, four million of whom have fled Ukraine to nearby countries to seek safety. </a:t>
            </a:r>
            <a:r>
              <a:rPr lang="en-US">
                <a:latin typeface="Arial"/>
                <a:cs typeface="Arial"/>
              </a:rPr>
              <a:t>At least 12 </a:t>
            </a:r>
            <a:r>
              <a:rPr lang="en-US" b="0" i="0">
                <a:effectLst/>
                <a:latin typeface="Arial"/>
                <a:cs typeface="Arial"/>
              </a:rPr>
              <a:t>million people are in</a:t>
            </a:r>
            <a:r>
              <a:rPr lang="en-US">
                <a:latin typeface="Arial"/>
                <a:cs typeface="Arial"/>
              </a:rPr>
              <a:t> </a:t>
            </a:r>
            <a:r>
              <a:rPr lang="en-US" b="0" i="0">
                <a:effectLst/>
                <a:latin typeface="Arial"/>
                <a:cs typeface="Arial"/>
              </a:rPr>
              <a:t>need of </a:t>
            </a:r>
            <a:r>
              <a:rPr lang="en-US">
                <a:latin typeface="Arial"/>
                <a:cs typeface="Arial"/>
              </a:rPr>
              <a:t>humanitarian</a:t>
            </a:r>
            <a:r>
              <a:rPr lang="en-US" b="0" i="0">
                <a:effectLst/>
                <a:latin typeface="Arial"/>
                <a:cs typeface="Arial"/>
              </a:rPr>
              <a:t> assistance. As the fighting continues and the dire situation </a:t>
            </a:r>
            <a:r>
              <a:rPr lang="en-US">
                <a:latin typeface="Arial"/>
                <a:cs typeface="Arial"/>
              </a:rPr>
              <a:t>evolves</a:t>
            </a:r>
            <a:r>
              <a:rPr lang="en-US" b="0" i="0">
                <a:effectLst/>
                <a:latin typeface="Arial"/>
                <a:cs typeface="Arial"/>
              </a:rPr>
              <a:t>, the global Red Cross network is providing around-the-clock support, care and comfort to help people affected by this devastating crisis.</a:t>
            </a:r>
            <a:r>
              <a:rPr lang="en-US">
                <a:latin typeface="Arial"/>
                <a:cs typeface="Arial"/>
              </a:rPr>
              <a:t> </a:t>
            </a:r>
            <a:endParaRPr lang="en-US">
              <a:effectLst/>
              <a:latin typeface="Arial"/>
              <a:cs typeface="Arial"/>
            </a:endParaRPr>
          </a:p>
          <a:p>
            <a:pPr>
              <a:lnSpc>
                <a:spcPts val="2300"/>
              </a:lnSpc>
            </a:pPr>
            <a:endParaRPr lang="en-US" b="1" i="0">
              <a:effectLst/>
            </a:endParaRPr>
          </a:p>
        </p:txBody>
      </p:sp>
      <p:sp>
        <p:nvSpPr>
          <p:cNvPr id="8" name="Content Placeholder 2">
            <a:extLst>
              <a:ext uri="{FF2B5EF4-FFF2-40B4-BE49-F238E27FC236}">
                <a16:creationId xmlns:a16="http://schemas.microsoft.com/office/drawing/2014/main" id="{9D97D605-33C4-424F-92F4-E8C75B7A9A93}"/>
              </a:ext>
            </a:extLst>
          </p:cNvPr>
          <p:cNvSpPr txBox="1">
            <a:spLocks/>
          </p:cNvSpPr>
          <p:nvPr/>
        </p:nvSpPr>
        <p:spPr>
          <a:xfrm>
            <a:off x="5512526" y="3344238"/>
            <a:ext cx="4545874" cy="423822"/>
          </a:xfrm>
          <a:prstGeom prst="rect">
            <a:avLst/>
          </a:prstGeom>
          <a:solidFill>
            <a:schemeClr val="bg1">
              <a:lumMod val="75000"/>
              <a:alpha val="60000"/>
            </a:schemeClr>
          </a:solidFill>
        </p:spPr>
        <p:txBody>
          <a:bodyPr>
            <a:noAutofit/>
          </a:bodyPr>
          <a:lstStyle>
            <a:lvl1pPr marL="9525" indent="-9525" algn="l" defTabSz="754380" rtl="0" eaLnBrk="1" latinLnBrk="0" hangingPunct="1">
              <a:lnSpc>
                <a:spcPts val="2900"/>
              </a:lnSpc>
              <a:spcBef>
                <a:spcPts val="0"/>
              </a:spcBef>
              <a:spcAft>
                <a:spcPts val="1200"/>
              </a:spcAft>
              <a:buClr>
                <a:srgbClr val="ED1B2E"/>
              </a:buClr>
              <a:buSzPct val="80000"/>
              <a:buFont typeface="Arial" panose="020B0604020202020204" pitchFamily="34" charset="0"/>
              <a:buNone/>
              <a:tabLst/>
              <a:defRPr sz="17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0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20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200"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200"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r">
              <a:lnSpc>
                <a:spcPts val="2300"/>
              </a:lnSpc>
            </a:pPr>
            <a:r>
              <a:rPr lang="en-US" sz="1300">
                <a:solidFill>
                  <a:srgbClr val="333333"/>
                </a:solidFill>
                <a:hlinkClick r:id="rId3"/>
              </a:rPr>
              <a:t>Learn more</a:t>
            </a:r>
            <a:r>
              <a:rPr lang="en-US" sz="1300">
                <a:solidFill>
                  <a:srgbClr val="333333"/>
                </a:solidFill>
              </a:rPr>
              <a:t> about how Red Cross teams are providing aid.</a:t>
            </a:r>
            <a:endParaRPr lang="en-US" sz="1300" b="1"/>
          </a:p>
        </p:txBody>
      </p:sp>
      <p:sp>
        <p:nvSpPr>
          <p:cNvPr id="10" name="Title 13">
            <a:extLst>
              <a:ext uri="{FF2B5EF4-FFF2-40B4-BE49-F238E27FC236}">
                <a16:creationId xmlns:a16="http://schemas.microsoft.com/office/drawing/2014/main" id="{060974CB-9360-44C9-8BAA-A6904DCFC91D}"/>
              </a:ext>
            </a:extLst>
          </p:cNvPr>
          <p:cNvSpPr txBox="1">
            <a:spLocks/>
          </p:cNvSpPr>
          <p:nvPr/>
        </p:nvSpPr>
        <p:spPr>
          <a:xfrm>
            <a:off x="432262" y="516559"/>
            <a:ext cx="9391007" cy="1116013"/>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r>
              <a:rPr lang="en-US" sz="2200" i="0">
                <a:effectLst/>
              </a:rPr>
              <a:t>Red Cross and Red Crescent teams are working tirelessly in </a:t>
            </a:r>
            <a:r>
              <a:rPr lang="en-US" sz="2200"/>
              <a:t>Ukraine and surrounding countries to </a:t>
            </a:r>
            <a:r>
              <a:rPr lang="en-US" sz="2200" i="0">
                <a:effectLst/>
              </a:rPr>
              <a:t>help people impacted by conflict</a:t>
            </a:r>
            <a:r>
              <a:rPr lang="en-US" sz="2200"/>
              <a:t>.</a:t>
            </a:r>
            <a:br>
              <a:rPr lang="en-US"/>
            </a:br>
            <a:endParaRPr lang="en-US"/>
          </a:p>
        </p:txBody>
      </p:sp>
    </p:spTree>
    <p:extLst>
      <p:ext uri="{BB962C8B-B14F-4D97-AF65-F5344CB8AC3E}">
        <p14:creationId xmlns:p14="http://schemas.microsoft.com/office/powerpoint/2010/main" val="344501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B2692-669C-4369-AACE-261F7F033869}"/>
              </a:ext>
            </a:extLst>
          </p:cNvPr>
          <p:cNvSpPr>
            <a:spLocks noGrp="1"/>
          </p:cNvSpPr>
          <p:nvPr>
            <p:ph idx="1"/>
          </p:nvPr>
        </p:nvSpPr>
        <p:spPr>
          <a:xfrm>
            <a:off x="432262" y="1673516"/>
            <a:ext cx="8889989" cy="1914811"/>
          </a:xfrm>
        </p:spPr>
        <p:txBody>
          <a:bodyPr lIns="91440" tIns="45720" rIns="91440" bIns="45720" anchor="t">
            <a:noAutofit/>
          </a:bodyPr>
          <a:lstStyle/>
          <a:p>
            <a:pPr>
              <a:lnSpc>
                <a:spcPts val="2300"/>
              </a:lnSpc>
            </a:pPr>
            <a:r>
              <a:rPr lang="en-US" sz="1600">
                <a:effectLst/>
                <a:latin typeface="Arial"/>
                <a:cs typeface="Arial"/>
              </a:rPr>
              <a:t>Our work to help people forced from their homes is taking place all over the globe — from hunger crises throughout Africa to population </a:t>
            </a:r>
            <a:r>
              <a:rPr lang="en-US" sz="1600">
                <a:latin typeface="Arial"/>
                <a:cs typeface="Arial"/>
              </a:rPr>
              <a:t>movements resulting from</a:t>
            </a:r>
            <a:r>
              <a:rPr lang="en-US" sz="1600">
                <a:effectLst/>
                <a:latin typeface="Arial"/>
                <a:cs typeface="Arial"/>
              </a:rPr>
              <a:t> violence or economic insecurity in Central America, Europe </a:t>
            </a:r>
            <a:r>
              <a:rPr lang="en-US" sz="1600">
                <a:latin typeface="Arial"/>
                <a:cs typeface="Arial"/>
              </a:rPr>
              <a:t>and</a:t>
            </a:r>
            <a:r>
              <a:rPr lang="en-US" sz="1600">
                <a:effectLst/>
                <a:latin typeface="Arial"/>
                <a:cs typeface="Arial"/>
              </a:rPr>
              <a:t> the Middle East. By partnering with local Red Cross and Red Crescent societies, whose volunteers live in the very communities they serve, we’re able to mobilize support for the world’s most vulnerable populations in their darkest hours.</a:t>
            </a:r>
          </a:p>
          <a:p>
            <a:pPr>
              <a:lnSpc>
                <a:spcPts val="2300"/>
              </a:lnSpc>
            </a:pPr>
            <a:r>
              <a:rPr lang="en-US" sz="1600"/>
              <a:t>.</a:t>
            </a:r>
            <a:endParaRPr lang="en-US" sz="1600" b="1" i="0">
              <a:effectLst/>
            </a:endParaRPr>
          </a:p>
        </p:txBody>
      </p:sp>
      <p:pic>
        <p:nvPicPr>
          <p:cNvPr id="10" name="Picture Placeholder 9" descr="A picture containing person, indoor, preparing, shop&#10;&#10;Description automatically generated">
            <a:extLst>
              <a:ext uri="{FF2B5EF4-FFF2-40B4-BE49-F238E27FC236}">
                <a16:creationId xmlns:a16="http://schemas.microsoft.com/office/drawing/2014/main" id="{E2333508-7709-4DEA-A955-05451FA3955E}"/>
              </a:ext>
            </a:extLst>
          </p:cNvPr>
          <p:cNvPicPr>
            <a:picLocks noGrp="1" noChangeAspect="1"/>
          </p:cNvPicPr>
          <p:nvPr>
            <p:ph type="pic" sz="quarter" idx="12"/>
          </p:nvPr>
        </p:nvPicPr>
        <p:blipFill rotWithShape="1">
          <a:blip r:embed="rId2"/>
          <a:srcRect t="7154" b="47274"/>
          <a:stretch/>
        </p:blipFill>
        <p:spPr>
          <a:xfrm>
            <a:off x="0" y="3344238"/>
            <a:ext cx="10058400" cy="3056562"/>
          </a:xfrm>
        </p:spPr>
      </p:pic>
      <p:sp>
        <p:nvSpPr>
          <p:cNvPr id="12" name="Title 1">
            <a:extLst>
              <a:ext uri="{FF2B5EF4-FFF2-40B4-BE49-F238E27FC236}">
                <a16:creationId xmlns:a16="http://schemas.microsoft.com/office/drawing/2014/main" id="{406212AA-AD8C-4C26-B7BD-0E28F42FF5BD}"/>
              </a:ext>
            </a:extLst>
          </p:cNvPr>
          <p:cNvSpPr txBox="1">
            <a:spLocks/>
          </p:cNvSpPr>
          <p:nvPr/>
        </p:nvSpPr>
        <p:spPr>
          <a:xfrm>
            <a:off x="567910" y="1890316"/>
            <a:ext cx="9434569" cy="1089176"/>
          </a:xfrm>
          <a:prstGeom prst="rect">
            <a:avLst/>
          </a:prstGeom>
        </p:spPr>
        <p:txBody>
          <a:bodyPr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endParaRPr lang="en-US"/>
          </a:p>
        </p:txBody>
      </p:sp>
      <p:sp>
        <p:nvSpPr>
          <p:cNvPr id="5" name="Title 13">
            <a:extLst>
              <a:ext uri="{FF2B5EF4-FFF2-40B4-BE49-F238E27FC236}">
                <a16:creationId xmlns:a16="http://schemas.microsoft.com/office/drawing/2014/main" id="{B1BA6348-766B-4116-8C9E-6829A82E735A}"/>
              </a:ext>
            </a:extLst>
          </p:cNvPr>
          <p:cNvSpPr txBox="1">
            <a:spLocks/>
          </p:cNvSpPr>
          <p:nvPr/>
        </p:nvSpPr>
        <p:spPr>
          <a:xfrm>
            <a:off x="432262" y="516559"/>
            <a:ext cx="9025247" cy="1116013"/>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r>
              <a:rPr lang="en-US"/>
              <a:t>Our </a:t>
            </a:r>
            <a:r>
              <a:rPr lang="en-US" sz="2400"/>
              <a:t>global network allows us to reach the world’s most at-risk communities during humanitarian crises.</a:t>
            </a:r>
            <a:endParaRPr lang="en-US"/>
          </a:p>
          <a:p>
            <a:br>
              <a:rPr lang="en-US"/>
            </a:br>
            <a:endParaRPr lang="en-US"/>
          </a:p>
        </p:txBody>
      </p:sp>
    </p:spTree>
    <p:extLst>
      <p:ext uri="{BB962C8B-B14F-4D97-AF65-F5344CB8AC3E}">
        <p14:creationId xmlns:p14="http://schemas.microsoft.com/office/powerpoint/2010/main" val="45679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178904" y="192237"/>
            <a:ext cx="8675370" cy="742433"/>
          </a:xfrm>
        </p:spPr>
        <p:txBody>
          <a:bodyPr/>
          <a:lstStyle/>
          <a:p>
            <a:r>
              <a:rPr lang="en-US"/>
              <a:t>International Services Quarterly Totals</a:t>
            </a:r>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71642"/>
            <a:ext cx="2698031" cy="4614092"/>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Kenya Drought Hunger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South Sudan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Haiti Earthquake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Nigeria Hunger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Somalia Drought Hunger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Philippines Typhoon Rai</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Global Coronavirus Outbreak</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Ethiopia Tigray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Colombia La </a:t>
            </a:r>
            <a:r>
              <a:rPr lang="en-US" sz="1200" err="1">
                <a:solidFill>
                  <a:srgbClr val="6D6E70"/>
                </a:solidFill>
                <a:latin typeface="Arial" charset="0"/>
                <a:cs typeface="Arial" charset="0"/>
              </a:rPr>
              <a:t>Mojana</a:t>
            </a:r>
            <a:r>
              <a:rPr lang="en-US" sz="1200">
                <a:solidFill>
                  <a:srgbClr val="6D6E70"/>
                </a:solidFill>
                <a:latin typeface="Arial" charset="0"/>
                <a:cs typeface="Arial" charset="0"/>
              </a:rPr>
              <a:t>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Ukraine and Impacted Countries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Hurricanes Eta and Iota</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Panama Population Movement</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Mediterranean Population Movement</a:t>
            </a:r>
          </a:p>
          <a:p>
            <a:pPr marL="228600" indent="-228600">
              <a:spcBef>
                <a:spcPts val="1200"/>
              </a:spcBef>
              <a:buFont typeface="Calibri" pitchFamily="34" charset="0"/>
              <a:buAutoNum type="arabicPeriod"/>
            </a:pPr>
            <a:endParaRPr lang="en-US" sz="1700">
              <a:solidFill>
                <a:srgbClr val="6D6E70"/>
              </a:solidFill>
              <a:latin typeface="Arial" charset="0"/>
              <a:cs typeface="Arial" charset="0"/>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3404" y="2235221"/>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138385" y="414120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6366632" y="431497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6698256" y="431497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5656526" y="423765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4386196" y="401362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58" name="Title 1">
            <a:extLst>
              <a:ext uri="{FF2B5EF4-FFF2-40B4-BE49-F238E27FC236}">
                <a16:creationId xmlns:a16="http://schemas.microsoft.com/office/drawing/2014/main" id="{853664D7-0637-6A49-ACA7-E5F0CC3BDF5B}"/>
              </a:ext>
            </a:extLst>
          </p:cNvPr>
          <p:cNvSpPr txBox="1">
            <a:spLocks/>
          </p:cNvSpPr>
          <p:nvPr/>
        </p:nvSpPr>
        <p:spPr>
          <a:xfrm>
            <a:off x="2968645" y="1037230"/>
            <a:ext cx="6811699"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2000" b="1" i="0" u="none" strike="noStrike" kern="1200" cap="none" spc="0" normalizeH="0" baseline="0" noProof="0">
                <a:ln>
                  <a:noFill/>
                </a:ln>
                <a:solidFill>
                  <a:srgbClr val="6D6E70"/>
                </a:solidFill>
                <a:effectLst/>
                <a:uLnTx/>
                <a:uFillTx/>
                <a:latin typeface="Arial"/>
                <a:cs typeface="Arial"/>
              </a:rPr>
              <a:t>The American Red Cross </a:t>
            </a:r>
            <a:r>
              <a:rPr lang="en-US" sz="2000">
                <a:solidFill>
                  <a:srgbClr val="6D6E70"/>
                </a:solidFill>
                <a:latin typeface="Arial"/>
                <a:cs typeface="Arial"/>
              </a:rPr>
              <a:t>began</a:t>
            </a:r>
            <a:r>
              <a:rPr kumimoji="0" lang="en-US" sz="2000" b="1" i="0" u="none" strike="noStrike" kern="1200" cap="none" spc="0" normalizeH="0" baseline="0" noProof="0">
                <a:ln>
                  <a:noFill/>
                </a:ln>
                <a:solidFill>
                  <a:srgbClr val="6D6E70"/>
                </a:solidFill>
                <a:effectLst/>
                <a:uLnTx/>
                <a:uFillTx/>
                <a:latin typeface="Arial"/>
                <a:cs typeface="Arial"/>
              </a:rPr>
              <a:t> or continued </a:t>
            </a:r>
            <a:r>
              <a:rPr lang="en-US" sz="2000">
                <a:solidFill>
                  <a:srgbClr val="6D6E70"/>
                </a:solidFill>
                <a:latin typeface="Arial"/>
                <a:cs typeface="Arial"/>
              </a:rPr>
              <a:t>responses to</a:t>
            </a:r>
            <a:r>
              <a:rPr kumimoji="0" lang="en-US" sz="2000" b="1" i="0" u="none" strike="noStrike" kern="1200" cap="none" spc="0" normalizeH="0" baseline="0" noProof="0">
                <a:ln>
                  <a:noFill/>
                </a:ln>
                <a:solidFill>
                  <a:srgbClr val="6D6E70"/>
                </a:solidFill>
                <a:effectLst/>
                <a:uLnTx/>
                <a:uFillTx/>
                <a:latin typeface="Arial"/>
                <a:cs typeface="Arial"/>
              </a:rPr>
              <a:t> </a:t>
            </a:r>
            <a:r>
              <a:rPr kumimoji="0" lang="en-US" sz="2000" b="1" i="0" u="none" strike="noStrike" kern="1200" cap="none" spc="0" normalizeH="0" baseline="0" noProof="0">
                <a:ln>
                  <a:noFill/>
                </a:ln>
                <a:solidFill>
                  <a:srgbClr val="ED1B24"/>
                </a:solidFill>
                <a:effectLst/>
                <a:uLnTx/>
                <a:uFillTx/>
                <a:latin typeface="Arial"/>
                <a:cs typeface="Arial"/>
              </a:rPr>
              <a:t>13 major emergencies </a:t>
            </a:r>
            <a:r>
              <a:rPr kumimoji="0" lang="en-US" sz="2000" b="1" i="0" u="none" strike="noStrike" kern="1200" cap="none" spc="0" normalizeH="0" baseline="0" noProof="0">
                <a:ln>
                  <a:noFill/>
                </a:ln>
                <a:solidFill>
                  <a:srgbClr val="6D6E70"/>
                </a:solidFill>
                <a:effectLst/>
                <a:uLnTx/>
                <a:uFillTx/>
                <a:latin typeface="Arial"/>
                <a:cs typeface="Arial"/>
              </a:rPr>
              <a:t>around the world.</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8244871" y="414120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8119295" y="450099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15" name="Oval 14">
            <a:extLst>
              <a:ext uri="{FF2B5EF4-FFF2-40B4-BE49-F238E27FC236}">
                <a16:creationId xmlns:a16="http://schemas.microsoft.com/office/drawing/2014/main" id="{16A31091-801D-4E11-A96C-2DBADB326025}"/>
              </a:ext>
            </a:extLst>
          </p:cNvPr>
          <p:cNvSpPr>
            <a:spLocks noChangeArrowheads="1"/>
          </p:cNvSpPr>
          <p:nvPr/>
        </p:nvSpPr>
        <p:spPr bwMode="auto">
          <a:xfrm>
            <a:off x="6477151" y="401362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16" name="Oval 15">
            <a:extLst>
              <a:ext uri="{FF2B5EF4-FFF2-40B4-BE49-F238E27FC236}">
                <a16:creationId xmlns:a16="http://schemas.microsoft.com/office/drawing/2014/main" id="{267CD28E-F443-408D-8060-613A05A5B10F}"/>
              </a:ext>
            </a:extLst>
          </p:cNvPr>
          <p:cNvSpPr>
            <a:spLocks noChangeArrowheads="1"/>
          </p:cNvSpPr>
          <p:nvPr/>
        </p:nvSpPr>
        <p:spPr bwMode="auto">
          <a:xfrm>
            <a:off x="4208932" y="436523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9</a:t>
            </a:r>
          </a:p>
        </p:txBody>
      </p:sp>
      <p:sp>
        <p:nvSpPr>
          <p:cNvPr id="17" name="Oval 16">
            <a:extLst>
              <a:ext uri="{FF2B5EF4-FFF2-40B4-BE49-F238E27FC236}">
                <a16:creationId xmlns:a16="http://schemas.microsoft.com/office/drawing/2014/main" id="{4F797F47-8659-4CCB-989D-D8C5825951C1}"/>
              </a:ext>
            </a:extLst>
          </p:cNvPr>
          <p:cNvSpPr>
            <a:spLocks noChangeArrowheads="1"/>
          </p:cNvSpPr>
          <p:nvPr/>
        </p:nvSpPr>
        <p:spPr bwMode="auto">
          <a:xfrm>
            <a:off x="6248551" y="325466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10</a:t>
            </a:r>
          </a:p>
        </p:txBody>
      </p:sp>
      <p:sp>
        <p:nvSpPr>
          <p:cNvPr id="18" name="Oval 17">
            <a:extLst>
              <a:ext uri="{FF2B5EF4-FFF2-40B4-BE49-F238E27FC236}">
                <a16:creationId xmlns:a16="http://schemas.microsoft.com/office/drawing/2014/main" id="{CF7AEDB2-A5E5-448B-AFE4-078A92F64398}"/>
              </a:ext>
            </a:extLst>
          </p:cNvPr>
          <p:cNvSpPr>
            <a:spLocks noChangeArrowheads="1"/>
          </p:cNvSpPr>
          <p:nvPr/>
        </p:nvSpPr>
        <p:spPr bwMode="auto">
          <a:xfrm>
            <a:off x="3916667" y="409094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11</a:t>
            </a:r>
          </a:p>
        </p:txBody>
      </p:sp>
      <p:sp>
        <p:nvSpPr>
          <p:cNvPr id="19" name="Oval 18">
            <a:extLst>
              <a:ext uri="{FF2B5EF4-FFF2-40B4-BE49-F238E27FC236}">
                <a16:creationId xmlns:a16="http://schemas.microsoft.com/office/drawing/2014/main" id="{84D6F944-9A78-4DCB-9DD5-CF8059E2D6E9}"/>
              </a:ext>
            </a:extLst>
          </p:cNvPr>
          <p:cNvSpPr>
            <a:spLocks noChangeArrowheads="1"/>
          </p:cNvSpPr>
          <p:nvPr/>
        </p:nvSpPr>
        <p:spPr bwMode="auto">
          <a:xfrm>
            <a:off x="3828958" y="436523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12</a:t>
            </a:r>
          </a:p>
        </p:txBody>
      </p:sp>
      <p:sp>
        <p:nvSpPr>
          <p:cNvPr id="20" name="Oval 19">
            <a:extLst>
              <a:ext uri="{FF2B5EF4-FFF2-40B4-BE49-F238E27FC236}">
                <a16:creationId xmlns:a16="http://schemas.microsoft.com/office/drawing/2014/main" id="{0F93E008-9BBB-4060-955D-238468EDC98B}"/>
              </a:ext>
            </a:extLst>
          </p:cNvPr>
          <p:cNvSpPr>
            <a:spLocks noChangeArrowheads="1"/>
          </p:cNvSpPr>
          <p:nvPr/>
        </p:nvSpPr>
        <p:spPr bwMode="auto">
          <a:xfrm>
            <a:off x="5976929" y="366427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13</a:t>
            </a:r>
          </a:p>
        </p:txBody>
      </p:sp>
    </p:spTree>
    <p:extLst>
      <p:ext uri="{BB962C8B-B14F-4D97-AF65-F5344CB8AC3E}">
        <p14:creationId xmlns:p14="http://schemas.microsoft.com/office/powerpoint/2010/main" val="347979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595127" y="3397713"/>
            <a:ext cx="2077147" cy="1233488"/>
          </a:xfrm>
        </p:spPr>
        <p:txBody>
          <a:bodyPr/>
          <a:lstStyle/>
          <a:p>
            <a:pPr>
              <a:spcBef>
                <a:spcPct val="20000"/>
              </a:spcBef>
            </a:pPr>
            <a:r>
              <a:rPr lang="en-US" sz="2400" b="1">
                <a:solidFill>
                  <a:srgbClr val="ED1B2E"/>
                </a:solidFill>
              </a:rPr>
              <a:t>$13.9 million</a:t>
            </a:r>
          </a:p>
          <a:p>
            <a:r>
              <a:rPr lang="en-US">
                <a:solidFill>
                  <a:srgbClr val="6D6E70"/>
                </a:solidFill>
              </a:rPr>
              <a:t>donated to Red Cross and Red Crescent efforts* </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4244298" y="3431846"/>
            <a:ext cx="1973790" cy="1233488"/>
          </a:xfrm>
        </p:spPr>
        <p:txBody>
          <a:bodyPr/>
          <a:lstStyle/>
          <a:p>
            <a:r>
              <a:rPr lang="en-US" sz="2400" b="1">
                <a:solidFill>
                  <a:srgbClr val="ED1B2E"/>
                </a:solidFill>
              </a:rPr>
              <a:t>10</a:t>
            </a:r>
          </a:p>
          <a:p>
            <a:r>
              <a:rPr lang="en-US">
                <a:solidFill>
                  <a:srgbClr val="6D6E70"/>
                </a:solidFill>
              </a:rPr>
              <a:t>American Red Cross specialists deployed</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7177871" y="3368695"/>
            <a:ext cx="1538143" cy="1233488"/>
          </a:xfrm>
        </p:spPr>
        <p:txBody>
          <a:bodyPr/>
          <a:lstStyle/>
          <a:p>
            <a:r>
              <a:rPr lang="en-US" sz="2400" b="1">
                <a:solidFill>
                  <a:srgbClr val="ED1B2E"/>
                </a:solidFill>
              </a:rPr>
              <a:t>19</a:t>
            </a:r>
            <a:endParaRPr lang="en-US" sz="1800" b="1">
              <a:solidFill>
                <a:srgbClr val="ED1B2E"/>
              </a:solidFill>
            </a:endParaRPr>
          </a:p>
          <a:p>
            <a:r>
              <a:rPr lang="en-US">
                <a:solidFill>
                  <a:srgbClr val="6D6E70"/>
                </a:solidFill>
              </a:rPr>
              <a:t>preparedness/ risk reduction projects</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729952" y="4768942"/>
            <a:ext cx="1807496" cy="581891"/>
          </a:xfrm>
        </p:spPr>
        <p:txBody>
          <a:bodyPr/>
          <a:lstStyle/>
          <a:p>
            <a:r>
              <a:rPr lang="en-US">
                <a:solidFill>
                  <a:srgbClr val="6D6E70"/>
                </a:solidFill>
              </a:rPr>
              <a:t>$24.1 million</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4466565" y="4789213"/>
            <a:ext cx="1529255" cy="581891"/>
          </a:xfrm>
        </p:spPr>
        <p:txBody>
          <a:bodyPr/>
          <a:lstStyle/>
          <a:p>
            <a:r>
              <a:rPr lang="en-US">
                <a:solidFill>
                  <a:srgbClr val="6D6E70"/>
                </a:solidFill>
              </a:rPr>
              <a:t>16</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7243186" y="4770163"/>
            <a:ext cx="1427018" cy="581891"/>
          </a:xfrm>
        </p:spPr>
        <p:txBody>
          <a:bodyPr/>
          <a:lstStyle/>
          <a:p>
            <a:r>
              <a:rPr lang="en-US">
                <a:solidFill>
                  <a:srgbClr val="6D6E70"/>
                </a:solidFill>
              </a:rPr>
              <a:t>25</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342386" y="1138206"/>
            <a:ext cx="7997557" cy="1066800"/>
          </a:xfrm>
        </p:spPr>
        <p:txBody>
          <a:bodyPr/>
          <a:lstStyle/>
          <a:p>
            <a:pPr algn="ctr">
              <a:lnSpc>
                <a:spcPts val="2680"/>
              </a:lnSpc>
              <a:tabLst>
                <a:tab pos="1198563" algn="l"/>
              </a:tabLst>
              <a:defRPr/>
            </a:pPr>
            <a:r>
              <a:rPr lang="en-US">
                <a:solidFill>
                  <a:srgbClr val="6D6E70"/>
                </a:solidFill>
                <a:latin typeface="Arial" charset="0"/>
                <a:cs typeface="Arial" charset="0"/>
              </a:rPr>
              <a:t>The American Red Cross actively supported </a:t>
            </a:r>
            <a:br>
              <a:rPr lang="en-US">
                <a:solidFill>
                  <a:srgbClr val="6D6E70"/>
                </a:solidFill>
                <a:latin typeface="Arial" charset="0"/>
                <a:cs typeface="Arial" charset="0"/>
              </a:rPr>
            </a:br>
            <a:r>
              <a:rPr lang="en-US">
                <a:solidFill>
                  <a:srgbClr val="6D6E70"/>
                </a:solidFill>
                <a:latin typeface="Arial" charset="0"/>
                <a:cs typeface="Arial" charset="0"/>
              </a:rPr>
              <a:t>disaster preparedness, relief and recovery work in </a:t>
            </a:r>
            <a:r>
              <a:rPr lang="en-US" spc="-150">
                <a:solidFill>
                  <a:srgbClr val="ED1B2E"/>
                </a:solidFill>
                <a:latin typeface="Arial" charset="0"/>
                <a:cs typeface="Arial" charset="0"/>
              </a:rPr>
              <a:t>19 </a:t>
            </a:r>
            <a:r>
              <a:rPr lang="en-US" spc="-150">
                <a:solidFill>
                  <a:srgbClr val="ED1B2E"/>
                </a:solidFill>
              </a:rPr>
              <a:t>countries</a:t>
            </a:r>
            <a:r>
              <a:rPr lang="en-US">
                <a:solidFill>
                  <a:srgbClr val="6D6E70"/>
                </a:solidFill>
                <a:latin typeface="Arial" charset="0"/>
                <a:cs typeface="Arial" charset="0"/>
              </a:rPr>
              <a:t>. </a:t>
            </a:r>
            <a:endParaRPr lang="en-US"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808311"/>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2206" y="2444723"/>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4004" y="2448044"/>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2895" y="2481353"/>
            <a:ext cx="568093" cy="817032"/>
          </a:xfrm>
          <a:prstGeom prst="rect">
            <a:avLst/>
          </a:prstGeom>
        </p:spPr>
      </p:pic>
    </p:spTree>
    <p:extLst>
      <p:ext uri="{BB962C8B-B14F-4D97-AF65-F5344CB8AC3E}">
        <p14:creationId xmlns:p14="http://schemas.microsoft.com/office/powerpoint/2010/main" val="265849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extLst>
      <p:ext uri="{BB962C8B-B14F-4D97-AF65-F5344CB8AC3E}">
        <p14:creationId xmlns:p14="http://schemas.microsoft.com/office/powerpoint/2010/main" val="182901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431073" y="1069941"/>
            <a:ext cx="5718290"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431073" y="1903907"/>
            <a:ext cx="5264332" cy="2713843"/>
          </a:xfrm>
          <a:prstGeom prst="rect">
            <a:avLst/>
          </a:prstGeom>
          <a:noFill/>
        </p:spPr>
        <p:txBody>
          <a:bodyPr wrap="square" lIns="91440" tIns="45720" rIns="91440" bIns="45720" rtlCol="0" anchor="t">
            <a:noAutofit/>
          </a:bodyPr>
          <a:lstStyle/>
          <a:p>
            <a:pPr marL="285750" indent="-285750" fontAlgn="base">
              <a:spcBef>
                <a:spcPts val="600"/>
              </a:spcBef>
              <a:spcAft>
                <a:spcPts val="600"/>
              </a:spcAft>
              <a:buClr>
                <a:srgbClr val="ED1B2E"/>
              </a:buClr>
              <a:buFont typeface="Arial" panose="020B0604020202020204" pitchFamily="34" charset="0"/>
              <a:buChar char="•"/>
              <a:defRPr/>
            </a:pPr>
            <a:r>
              <a:rPr lang="en-US" sz="1450">
                <a:solidFill>
                  <a:srgbClr val="6D6E70"/>
                </a:solidFill>
                <a:latin typeface="Arial"/>
                <a:cs typeface="Arial"/>
              </a:rPr>
              <a:t>Logo in </a:t>
            </a:r>
            <a:r>
              <a:rPr lang="en-US" sz="1450" b="1">
                <a:solidFill>
                  <a:srgbClr val="ED1B24"/>
                </a:solidFill>
                <a:latin typeface="Arial"/>
                <a:cs typeface="Arial"/>
              </a:rPr>
              <a:t>one full-page ad in</a:t>
            </a:r>
            <a:r>
              <a:rPr lang="en-US" sz="1450">
                <a:solidFill>
                  <a:srgbClr val="ED1B24"/>
                </a:solidFill>
                <a:latin typeface="Arial"/>
                <a:cs typeface="Arial"/>
              </a:rPr>
              <a:t> </a:t>
            </a:r>
            <a:r>
              <a:rPr lang="en-US" sz="1450" b="1">
                <a:solidFill>
                  <a:srgbClr val="ED1B24"/>
                </a:solidFill>
                <a:latin typeface="Arial"/>
                <a:cs typeface="Arial"/>
              </a:rPr>
              <a:t>Businessweek</a:t>
            </a:r>
            <a:r>
              <a:rPr lang="en-US" sz="1450">
                <a:solidFill>
                  <a:srgbClr val="6D6E70"/>
                </a:solidFill>
                <a:latin typeface="Arial"/>
                <a:cs typeface="Arial"/>
              </a:rPr>
              <a:t>, generating more than 230,000 impressions.</a:t>
            </a:r>
          </a:p>
          <a:p>
            <a:pPr marL="287020" indent="-287020">
              <a:spcBef>
                <a:spcPts val="600"/>
              </a:spcBef>
              <a:spcAft>
                <a:spcPts val="600"/>
              </a:spcAft>
              <a:buClr>
                <a:srgbClr val="ED1B24"/>
              </a:buClr>
              <a:buFont typeface="Arial" panose="020B0604020202020204" pitchFamily="34" charset="0"/>
              <a:buChar char="•"/>
            </a:pPr>
            <a:r>
              <a:rPr lang="en-US" sz="1450">
                <a:solidFill>
                  <a:srgbClr val="717073"/>
                </a:solidFill>
                <a:latin typeface="Arial"/>
                <a:cs typeface="Arial"/>
              </a:rPr>
              <a:t>Acknowledgement in Red Cross </a:t>
            </a:r>
            <a:r>
              <a:rPr lang="en-US" sz="1450" b="1">
                <a:solidFill>
                  <a:srgbClr val="ED1B24"/>
                </a:solidFill>
                <a:latin typeface="Arial"/>
                <a:cs typeface="Arial"/>
              </a:rPr>
              <a:t>FY21 Annual Report </a:t>
            </a:r>
            <a:r>
              <a:rPr lang="en-US" sz="1450">
                <a:solidFill>
                  <a:srgbClr val="717073"/>
                </a:solidFill>
                <a:latin typeface="Arial"/>
                <a:cs typeface="Arial"/>
              </a:rPr>
              <a:t>and</a:t>
            </a:r>
            <a:r>
              <a:rPr lang="en-US" sz="1450" b="1">
                <a:solidFill>
                  <a:srgbClr val="D33234"/>
                </a:solidFill>
                <a:latin typeface="Arial"/>
                <a:cs typeface="Arial"/>
              </a:rPr>
              <a:t> </a:t>
            </a:r>
            <a:r>
              <a:rPr lang="en-US" sz="1450" b="1">
                <a:solidFill>
                  <a:srgbClr val="ED1B24"/>
                </a:solidFill>
                <a:latin typeface="Arial"/>
                <a:cs typeface="Arial"/>
              </a:rPr>
              <a:t>FY21 Disaster Update</a:t>
            </a:r>
            <a:r>
              <a:rPr lang="en-US" sz="1450">
                <a:solidFill>
                  <a:srgbClr val="717073"/>
                </a:solidFill>
                <a:latin typeface="Arial"/>
                <a:cs typeface="Arial"/>
              </a:rPr>
              <a:t>, annual publications shared with our supporters.</a:t>
            </a:r>
          </a:p>
          <a:p>
            <a:pPr marL="285750" indent="-285750">
              <a:spcBef>
                <a:spcPts val="600"/>
              </a:spcBef>
              <a:spcAft>
                <a:spcPts val="600"/>
              </a:spcAft>
              <a:buClr>
                <a:srgbClr val="ED1B2E"/>
              </a:buClr>
              <a:buFont typeface="Arial" panose="020B0604020202020204" pitchFamily="34" charset="0"/>
              <a:buChar char="•"/>
            </a:pPr>
            <a:r>
              <a:rPr lang="en-US" sz="1450" b="1">
                <a:solidFill>
                  <a:srgbClr val="ED1B24"/>
                </a:solidFill>
                <a:latin typeface="Arial"/>
                <a:cs typeface="Arial"/>
              </a:rPr>
              <a:t>Template communications materials</a:t>
            </a:r>
            <a:r>
              <a:rPr lang="en-US" sz="1450">
                <a:solidFill>
                  <a:srgbClr val="717073"/>
                </a:solidFill>
                <a:latin typeface="Arial"/>
                <a:cs typeface="Arial"/>
              </a:rPr>
              <a:t>, including social posts and articles, provided to align partnership with timely home fire and blood donation messages as well as Red Cross Giving Day and March Is Red Cross Month.</a:t>
            </a:r>
          </a:p>
          <a:p>
            <a:pPr marL="285750" indent="-285750" fontAlgn="base">
              <a:spcBef>
                <a:spcPts val="600"/>
              </a:spcBef>
              <a:spcAft>
                <a:spcPts val="600"/>
              </a:spcAft>
              <a:buClr>
                <a:srgbClr val="C00000"/>
              </a:buClr>
              <a:buFont typeface="Arial" panose="020B0604020202020204" pitchFamily="34" charset="0"/>
              <a:buChar char="•"/>
              <a:defRPr/>
            </a:pPr>
            <a:endParaRPr lang="en-US" sz="1450">
              <a:solidFill>
                <a:srgbClr val="6D6E70"/>
              </a:solidFill>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charset="0"/>
              <a:ea typeface="+mn-ea"/>
              <a:cs typeface="+mn-cs"/>
            </a:endParaRP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222390" y="4406558"/>
            <a:ext cx="5888105"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500"/>
              </a:spcAft>
              <a:buFont typeface="Arial" panose="020B0604020202020204" pitchFamily="34" charset="0"/>
              <a:buChar char="•"/>
            </a:pPr>
            <a:r>
              <a:rPr lang="en-US" sz="1450" b="1" i="1"/>
              <a:t>During times of disaster: </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three national news stories </a:t>
            </a:r>
            <a:r>
              <a:rPr kumimoji="0" lang="en-US" sz="1450" i="0" u="none" strike="noStrike" kern="1200" cap="none" spc="0" normalizeH="0" baseline="0" noProof="0">
                <a:ln>
                  <a:noFill/>
                </a:ln>
                <a:effectLst/>
                <a:uLnTx/>
                <a:uFillTx/>
                <a:latin typeface="Arial" panose="020B0604020202020204" pitchFamily="34" charset="0"/>
                <a:cs typeface="Arial" panose="020B0604020202020204" pitchFamily="34" charset="0"/>
              </a:rPr>
              <a:t>about disaster response activity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on redcross.org, generating nearly 10,700 total page views.</a:t>
            </a:r>
          </a:p>
          <a:p>
            <a:pPr lvl="1">
              <a:spcBef>
                <a:spcPts val="500"/>
              </a:spcBef>
              <a:spcAft>
                <a:spcPts val="50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sp>
        <p:nvSpPr>
          <p:cNvPr id="12" name="Content Placeholder 8">
            <a:extLst>
              <a:ext uri="{FF2B5EF4-FFF2-40B4-BE49-F238E27FC236}">
                <a16:creationId xmlns:a16="http://schemas.microsoft.com/office/drawing/2014/main" id="{199B92DB-ED06-4A1A-9659-3E8F3EDEBD17}"/>
              </a:ext>
            </a:extLst>
          </p:cNvPr>
          <p:cNvSpPr txBox="1">
            <a:spLocks/>
          </p:cNvSpPr>
          <p:nvPr/>
        </p:nvSpPr>
        <p:spPr bwMode="auto">
          <a:xfrm>
            <a:off x="391884" y="5589689"/>
            <a:ext cx="8450977" cy="49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623888" marR="0" lvl="1" indent="-333375" algn="l" defTabSz="457200" rtl="0" eaLnBrk="1" fontAlgn="base" latinLnBrk="0" hangingPunct="1">
              <a:lnSpc>
                <a:spcPct val="100000"/>
              </a:lnSpc>
              <a:spcBef>
                <a:spcPts val="600"/>
              </a:spcBef>
              <a:spcAft>
                <a:spcPts val="600"/>
              </a:spcAft>
              <a:buClr>
                <a:srgbClr val="ED1B2E"/>
              </a:buClr>
              <a:buSzTx/>
              <a:buFont typeface="Courier New" panose="02070309020205020404" pitchFamily="49" charset="0"/>
              <a:buChar char="o"/>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Recognition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one Disaster Information Update email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shared with Red Cross supporters.</a:t>
            </a:r>
            <a:endParaRPr kumimoji="0" lang="en-US" sz="1450" b="1" i="1"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endParaRPr>
          </a:p>
          <a:p>
            <a:pPr lvl="1">
              <a:spcBef>
                <a:spcPts val="150"/>
              </a:spcBef>
              <a:spcAft>
                <a:spcPts val="25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pic>
        <p:nvPicPr>
          <p:cNvPr id="3" name="Picture 2">
            <a:extLst>
              <a:ext uri="{FF2B5EF4-FFF2-40B4-BE49-F238E27FC236}">
                <a16:creationId xmlns:a16="http://schemas.microsoft.com/office/drawing/2014/main" id="{13388675-0D63-4527-B13C-5773CC613260}"/>
              </a:ext>
            </a:extLst>
          </p:cNvPr>
          <p:cNvPicPr>
            <a:picLocks noChangeAspect="1"/>
          </p:cNvPicPr>
          <p:nvPr/>
        </p:nvPicPr>
        <p:blipFill rotWithShape="1">
          <a:blip r:embed="rId3"/>
          <a:srcRect l="26363" t="19509" r="41890" b="6342"/>
          <a:stretch/>
        </p:blipFill>
        <p:spPr>
          <a:xfrm>
            <a:off x="6241125" y="883146"/>
            <a:ext cx="3481509" cy="4572000"/>
          </a:xfrm>
          <a:prstGeom prst="rect">
            <a:avLst/>
          </a:prstGeom>
          <a:ln>
            <a:solidFill>
              <a:srgbClr val="004B79"/>
            </a:solidFill>
          </a:ln>
        </p:spPr>
      </p:pic>
    </p:spTree>
    <p:extLst>
      <p:ext uri="{BB962C8B-B14F-4D97-AF65-F5344CB8AC3E}">
        <p14:creationId xmlns:p14="http://schemas.microsoft.com/office/powerpoint/2010/main" val="142447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F7C0AB4-2E87-D843-90AA-9A459CA3BDD1}"/>
              </a:ext>
            </a:extLst>
          </p:cNvPr>
          <p:cNvSpPr txBox="1"/>
          <p:nvPr/>
        </p:nvSpPr>
        <p:spPr>
          <a:xfrm>
            <a:off x="407456" y="1211432"/>
            <a:ext cx="5444703" cy="2713843"/>
          </a:xfrm>
          <a:prstGeom prst="rect">
            <a:avLst/>
          </a:prstGeom>
          <a:noFill/>
        </p:spPr>
        <p:txBody>
          <a:bodyPr wrap="square" lIns="91440" tIns="45720" rIns="91440" bIns="45720" rtlCol="0" anchor="t">
            <a:noAutofit/>
          </a:bodyPr>
          <a:lstStyle/>
          <a:p>
            <a:pPr marL="285750" indent="-285750">
              <a:spcBef>
                <a:spcPts val="600"/>
              </a:spcBef>
              <a:spcAft>
                <a:spcPts val="600"/>
              </a:spcAft>
              <a:buClr>
                <a:srgbClr val="ED1B24"/>
              </a:buClr>
              <a:buFont typeface="Arial" panose="020B0604020202020204" pitchFamily="34" charset="0"/>
              <a:buChar char="•"/>
            </a:pPr>
            <a:r>
              <a:rPr lang="en-US" sz="1450">
                <a:solidFill>
                  <a:srgbClr val="6D6E70"/>
                </a:solidFill>
                <a:latin typeface="Arial"/>
                <a:cs typeface="Arial"/>
              </a:rPr>
              <a:t>ADGP members were also invited to an </a:t>
            </a:r>
            <a:r>
              <a:rPr lang="en-US" sz="1450" b="1">
                <a:solidFill>
                  <a:srgbClr val="ED1B24"/>
                </a:solidFill>
                <a:latin typeface="Arial"/>
                <a:cs typeface="Arial"/>
              </a:rPr>
              <a:t>exclusive virtual Disaster Leadership Roundtable </a:t>
            </a:r>
            <a:r>
              <a:rPr lang="en-US" sz="1450">
                <a:solidFill>
                  <a:srgbClr val="717073"/>
                </a:solidFill>
                <a:latin typeface="Arial"/>
                <a:cs typeface="Arial"/>
              </a:rPr>
              <a:t>on March 1 to learn more about the </a:t>
            </a:r>
            <a:r>
              <a:rPr lang="en-US" sz="1450">
                <a:solidFill>
                  <a:srgbClr val="6D6E70"/>
                </a:solidFill>
                <a:effectLst/>
                <a:latin typeface="Arial"/>
                <a:ea typeface="Times New Roman" panose="02020603050405020304" pitchFamily="18" charset="0"/>
                <a:cs typeface="Arial"/>
              </a:rPr>
              <a:t>critically important role your investments play in powering our work.</a:t>
            </a:r>
            <a:r>
              <a:rPr lang="en-US" sz="1450">
                <a:solidFill>
                  <a:srgbClr val="6D6E70"/>
                </a:solidFill>
                <a:latin typeface="Calibri"/>
                <a:ea typeface="Times New Roman" panose="02020603050405020304" pitchFamily="18" charset="0"/>
                <a:cs typeface="Calibri"/>
              </a:rPr>
              <a:t> </a:t>
            </a:r>
            <a:r>
              <a:rPr lang="en-US" sz="1450">
                <a:solidFill>
                  <a:srgbClr val="717073"/>
                </a:solidFill>
                <a:latin typeface="Arial"/>
                <a:cs typeface="Arial"/>
              </a:rPr>
              <a:t>The discussion included:</a:t>
            </a:r>
          </a:p>
          <a:p>
            <a:pPr marL="742950" lvl="1" indent="-285750">
              <a:spcBef>
                <a:spcPts val="600"/>
              </a:spcBef>
              <a:spcAft>
                <a:spcPts val="600"/>
              </a:spcAft>
              <a:buClr>
                <a:srgbClr val="ED1B24"/>
              </a:buClr>
              <a:buFont typeface="Courier New" panose="02070309020205020404" pitchFamily="49" charset="0"/>
              <a:buChar char="o"/>
            </a:pPr>
            <a:r>
              <a:rPr lang="en-US" sz="1450">
                <a:solidFill>
                  <a:srgbClr val="6D6E70"/>
                </a:solidFill>
                <a:latin typeface="Arial"/>
                <a:ea typeface="Times New Roman" panose="02020603050405020304" pitchFamily="18" charset="0"/>
                <a:cs typeface="Arial"/>
              </a:rPr>
              <a:t>Reflections on the past year of chronic disaster activity across the country.</a:t>
            </a:r>
          </a:p>
          <a:p>
            <a:pPr marL="742950" lvl="1" indent="-285750">
              <a:spcBef>
                <a:spcPts val="600"/>
              </a:spcBef>
              <a:spcAft>
                <a:spcPts val="600"/>
              </a:spcAft>
              <a:buClr>
                <a:srgbClr val="ED1B24"/>
              </a:buClr>
              <a:buFont typeface="Courier New" panose="02070309020205020404" pitchFamily="49" charset="0"/>
              <a:buChar char="o"/>
            </a:pPr>
            <a:r>
              <a:rPr lang="en-US" sz="1450">
                <a:solidFill>
                  <a:srgbClr val="6D6E70"/>
                </a:solidFill>
                <a:latin typeface="Arial"/>
                <a:ea typeface="Times New Roman" panose="02020603050405020304" pitchFamily="18" charset="0"/>
                <a:cs typeface="Arial"/>
              </a:rPr>
              <a:t>C</a:t>
            </a:r>
            <a:r>
              <a:rPr lang="en-US" sz="1450">
                <a:solidFill>
                  <a:srgbClr val="6D6E70"/>
                </a:solidFill>
                <a:effectLst/>
                <a:latin typeface="Arial"/>
                <a:ea typeface="Times New Roman" panose="02020603050405020304" pitchFamily="18" charset="0"/>
                <a:cs typeface="Arial"/>
              </a:rPr>
              <a:t>urrent and projected future impacts of increasing disasters and climate change on our operations.</a:t>
            </a:r>
          </a:p>
          <a:p>
            <a:pPr marL="742950" lvl="1" indent="-285750">
              <a:spcBef>
                <a:spcPts val="600"/>
              </a:spcBef>
              <a:spcAft>
                <a:spcPts val="600"/>
              </a:spcAft>
              <a:buClr>
                <a:srgbClr val="ED1B24"/>
              </a:buClr>
              <a:buFont typeface="Courier New" panose="02070309020205020404" pitchFamily="49" charset="0"/>
              <a:buChar char="o"/>
            </a:pPr>
            <a:r>
              <a:rPr lang="en-US" sz="1450">
                <a:solidFill>
                  <a:srgbClr val="6D6E70"/>
                </a:solidFill>
                <a:latin typeface="Arial"/>
                <a:ea typeface="Times New Roman" panose="02020603050405020304" pitchFamily="18" charset="0"/>
                <a:cs typeface="Arial"/>
              </a:rPr>
              <a:t>Mission adaptations we’re undertaking to better </a:t>
            </a:r>
            <a:r>
              <a:rPr lang="en-US" sz="1450">
                <a:solidFill>
                  <a:srgbClr val="6D6E70"/>
                </a:solidFill>
                <a:effectLst/>
                <a:latin typeface="Arial"/>
                <a:ea typeface="Calibri" panose="020F0502020204030204" pitchFamily="34" charset="0"/>
                <a:cs typeface="Arial"/>
              </a:rPr>
              <a:t>meet the needs of vulnerable populations and communities in rapidly changing landscapes. </a:t>
            </a:r>
          </a:p>
          <a:p>
            <a:pPr marL="742950" lvl="1" indent="-285750">
              <a:spcBef>
                <a:spcPts val="600"/>
              </a:spcBef>
              <a:spcAft>
                <a:spcPts val="600"/>
              </a:spcAft>
              <a:buClr>
                <a:srgbClr val="ED1B24"/>
              </a:buClr>
              <a:buFont typeface="Courier New" panose="02070309020205020404" pitchFamily="49" charset="0"/>
              <a:buChar char="o"/>
            </a:pPr>
            <a:r>
              <a:rPr lang="en-US" sz="1450">
                <a:solidFill>
                  <a:srgbClr val="6D6E70"/>
                </a:solidFill>
                <a:effectLst/>
                <a:latin typeface="Arial"/>
                <a:ea typeface="Times New Roman" panose="02020603050405020304" pitchFamily="18" charset="0"/>
                <a:cs typeface="Arial"/>
              </a:rPr>
              <a:t>How the global Red Cross network and the American Red Cross </a:t>
            </a:r>
            <a:r>
              <a:rPr lang="en-US" sz="1450">
                <a:solidFill>
                  <a:srgbClr val="6D6E70"/>
                </a:solidFill>
                <a:latin typeface="Arial"/>
                <a:ea typeface="Times New Roman" panose="02020603050405020304" pitchFamily="18" charset="0"/>
                <a:cs typeface="Arial"/>
              </a:rPr>
              <a:t>are helping</a:t>
            </a:r>
            <a:r>
              <a:rPr lang="en-US" sz="1450">
                <a:solidFill>
                  <a:srgbClr val="6D6E70"/>
                </a:solidFill>
                <a:effectLst/>
                <a:latin typeface="Arial"/>
                <a:ea typeface="Times New Roman" panose="02020603050405020304" pitchFamily="18" charset="0"/>
                <a:cs typeface="Arial"/>
              </a:rPr>
              <a:t> those impacted by the conflict in Ukraine.</a:t>
            </a:r>
          </a:p>
          <a:p>
            <a:pPr marL="285750" indent="-285750" fontAlgn="base">
              <a:spcBef>
                <a:spcPts val="600"/>
              </a:spcBef>
              <a:spcAft>
                <a:spcPts val="600"/>
              </a:spcAft>
              <a:buClr>
                <a:srgbClr val="C00000"/>
              </a:buClr>
              <a:buFont typeface="Arial" panose="020B0604020202020204" pitchFamily="34" charset="0"/>
              <a:buChar char="•"/>
              <a:defRPr/>
            </a:pPr>
            <a:endParaRPr lang="en-US" sz="1600">
              <a:solidFill>
                <a:srgbClr val="6D6E70"/>
              </a:solidFill>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charset="0"/>
              <a:ea typeface="+mn-ea"/>
              <a:cs typeface="+mn-cs"/>
            </a:endParaRPr>
          </a:p>
        </p:txBody>
      </p:sp>
      <p:sp>
        <p:nvSpPr>
          <p:cNvPr id="13" name="Title 30">
            <a:extLst>
              <a:ext uri="{FF2B5EF4-FFF2-40B4-BE49-F238E27FC236}">
                <a16:creationId xmlns:a16="http://schemas.microsoft.com/office/drawing/2014/main" id="{462D0802-CEE4-4802-8AF8-356338D44417}"/>
              </a:ext>
            </a:extLst>
          </p:cNvPr>
          <p:cNvSpPr>
            <a:spLocks noGrp="1"/>
          </p:cNvSpPr>
          <p:nvPr>
            <p:ph type="title"/>
          </p:nvPr>
        </p:nvSpPr>
        <p:spPr>
          <a:xfrm>
            <a:off x="178903" y="192965"/>
            <a:ext cx="9451233" cy="742433"/>
          </a:xfrm>
        </p:spPr>
        <p:txBody>
          <a:bodyPr/>
          <a:lstStyle/>
          <a:p>
            <a:r>
              <a:rPr lang="en-US"/>
              <a:t>Benefits and Resources</a:t>
            </a:r>
          </a:p>
        </p:txBody>
      </p:sp>
      <p:pic>
        <p:nvPicPr>
          <p:cNvPr id="28" name="Picture 27">
            <a:extLst>
              <a:ext uri="{FF2B5EF4-FFF2-40B4-BE49-F238E27FC236}">
                <a16:creationId xmlns:a16="http://schemas.microsoft.com/office/drawing/2014/main" id="{1CB1A75F-BF94-4376-A4DD-1244AC1FA5CE}"/>
              </a:ext>
            </a:extLst>
          </p:cNvPr>
          <p:cNvPicPr>
            <a:picLocks noChangeAspect="1"/>
          </p:cNvPicPr>
          <p:nvPr/>
        </p:nvPicPr>
        <p:blipFill rotWithShape="1">
          <a:blip r:embed="rId3"/>
          <a:srcRect l="65195" t="54211" r="5584" b="15351"/>
          <a:stretch/>
        </p:blipFill>
        <p:spPr>
          <a:xfrm>
            <a:off x="6403313" y="2357705"/>
            <a:ext cx="1828800" cy="1071042"/>
          </a:xfrm>
          <a:prstGeom prst="rect">
            <a:avLst/>
          </a:prstGeom>
        </p:spPr>
      </p:pic>
      <p:pic>
        <p:nvPicPr>
          <p:cNvPr id="49" name="Picture 48">
            <a:extLst>
              <a:ext uri="{FF2B5EF4-FFF2-40B4-BE49-F238E27FC236}">
                <a16:creationId xmlns:a16="http://schemas.microsoft.com/office/drawing/2014/main" id="{851F6455-89B8-4D8A-B2CC-DCD1BB9F55B1}"/>
              </a:ext>
            </a:extLst>
          </p:cNvPr>
          <p:cNvPicPr>
            <a:picLocks noChangeAspect="1"/>
          </p:cNvPicPr>
          <p:nvPr/>
        </p:nvPicPr>
        <p:blipFill rotWithShape="1">
          <a:blip r:embed="rId4"/>
          <a:srcRect l="5584" t="54211" r="65195" b="15351"/>
          <a:stretch/>
        </p:blipFill>
        <p:spPr>
          <a:xfrm>
            <a:off x="6398686" y="3428943"/>
            <a:ext cx="1828800" cy="1071043"/>
          </a:xfrm>
          <a:prstGeom prst="rect">
            <a:avLst/>
          </a:prstGeom>
        </p:spPr>
      </p:pic>
      <p:pic>
        <p:nvPicPr>
          <p:cNvPr id="51" name="Picture 50">
            <a:extLst>
              <a:ext uri="{FF2B5EF4-FFF2-40B4-BE49-F238E27FC236}">
                <a16:creationId xmlns:a16="http://schemas.microsoft.com/office/drawing/2014/main" id="{11526D18-7955-4601-A6DF-83118DCDF2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5584" t="7036" r="50000" b="48152"/>
          <a:stretch/>
        </p:blipFill>
        <p:spPr>
          <a:xfrm>
            <a:off x="6399761" y="1321282"/>
            <a:ext cx="1828800" cy="1037390"/>
          </a:xfrm>
          <a:prstGeom prst="rect">
            <a:avLst/>
          </a:prstGeom>
        </p:spPr>
      </p:pic>
      <p:pic>
        <p:nvPicPr>
          <p:cNvPr id="53" name="Picture 52">
            <a:extLst>
              <a:ext uri="{FF2B5EF4-FFF2-40B4-BE49-F238E27FC236}">
                <a16:creationId xmlns:a16="http://schemas.microsoft.com/office/drawing/2014/main" id="{D9DAFBF0-C33E-4820-8882-05D5B851912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5584" t="7266" r="61429" b="55376"/>
          <a:stretch/>
        </p:blipFill>
        <p:spPr>
          <a:xfrm>
            <a:off x="6404776" y="4487120"/>
            <a:ext cx="1828800" cy="1164457"/>
          </a:xfrm>
          <a:prstGeom prst="rect">
            <a:avLst/>
          </a:prstGeom>
        </p:spPr>
      </p:pic>
      <p:sp>
        <p:nvSpPr>
          <p:cNvPr id="54" name="Text Box 2">
            <a:extLst>
              <a:ext uri="{FF2B5EF4-FFF2-40B4-BE49-F238E27FC236}">
                <a16:creationId xmlns:a16="http://schemas.microsoft.com/office/drawing/2014/main" id="{1E86C6A5-0090-46C4-AAA7-9C950DA7E2FE}"/>
              </a:ext>
            </a:extLst>
          </p:cNvPr>
          <p:cNvSpPr txBox="1">
            <a:spLocks noChangeArrowheads="1"/>
          </p:cNvSpPr>
          <p:nvPr/>
        </p:nvSpPr>
        <p:spPr bwMode="auto">
          <a:xfrm>
            <a:off x="632032" y="5217878"/>
            <a:ext cx="5220127" cy="430210"/>
          </a:xfrm>
          <a:prstGeom prst="rect">
            <a:avLst/>
          </a:prstGeom>
          <a:solidFill>
            <a:srgbClr val="E7F2FB"/>
          </a:solidFill>
          <a:ln w="12700">
            <a:solidFill>
              <a:srgbClr val="004B79"/>
            </a:solidFill>
            <a:miter lim="800000"/>
            <a:headEnd/>
            <a:tailEnd/>
          </a:ln>
        </p:spPr>
        <p:txBody>
          <a:bodyPr rot="0" vert="horz" wrap="square" lIns="85344" tIns="42672" rIns="85344" bIns="42672" anchor="ctr" anchorCtr="0">
            <a:noAutofit/>
          </a:bodyPr>
          <a:lstStyle/>
          <a:p>
            <a:pPr algn="ctr"/>
            <a:r>
              <a:rPr lang="en-US" sz="1400" b="1">
                <a:solidFill>
                  <a:srgbClr val="003366"/>
                </a:solidFill>
                <a:latin typeface="Arial" panose="020B0604020202020204" pitchFamily="34" charset="0"/>
                <a:cs typeface="Arial" panose="020B0604020202020204" pitchFamily="34" charset="0"/>
              </a:rPr>
              <a:t>View a </a:t>
            </a:r>
            <a:r>
              <a:rPr lang="en-US" sz="1400" b="1">
                <a:solidFill>
                  <a:srgbClr val="003366"/>
                </a:solidFill>
                <a:latin typeface="Arial" panose="020B0604020202020204" pitchFamily="34" charset="0"/>
                <a:cs typeface="Arial" panose="020B0604020202020204" pitchFamily="34" charset="0"/>
                <a:hlinkClick r:id="rId7"/>
              </a:rPr>
              <a:t>recording</a:t>
            </a:r>
            <a:r>
              <a:rPr lang="en-US" sz="1400" b="1">
                <a:solidFill>
                  <a:srgbClr val="003366"/>
                </a:solidFill>
                <a:latin typeface="Arial" panose="020B0604020202020204" pitchFamily="34" charset="0"/>
                <a:cs typeface="Arial" panose="020B0604020202020204" pitchFamily="34" charset="0"/>
              </a:rPr>
              <a:t> of the dynamic conversation. </a:t>
            </a:r>
          </a:p>
        </p:txBody>
      </p:sp>
      <p:sp>
        <p:nvSpPr>
          <p:cNvPr id="55" name="TextBox 54">
            <a:extLst>
              <a:ext uri="{FF2B5EF4-FFF2-40B4-BE49-F238E27FC236}">
                <a16:creationId xmlns:a16="http://schemas.microsoft.com/office/drawing/2014/main" id="{2A74ECD2-284A-4C9A-96A4-7832C699C33F}"/>
              </a:ext>
            </a:extLst>
          </p:cNvPr>
          <p:cNvSpPr txBox="1"/>
          <p:nvPr/>
        </p:nvSpPr>
        <p:spPr>
          <a:xfrm>
            <a:off x="8240397" y="5131485"/>
            <a:ext cx="1470993" cy="584775"/>
          </a:xfrm>
          <a:prstGeom prst="rect">
            <a:avLst/>
          </a:prstGeom>
          <a:noFill/>
        </p:spPr>
        <p:txBody>
          <a:bodyPr wrap="square" rtlCol="0">
            <a:spAutoFit/>
          </a:bodyPr>
          <a:lstStyle/>
          <a:p>
            <a:r>
              <a:rPr lang="en-US" sz="800" b="1">
                <a:solidFill>
                  <a:srgbClr val="6D6E70"/>
                </a:solidFill>
                <a:effectLst/>
                <a:latin typeface="Arial" panose="020B0604020202020204" pitchFamily="34" charset="0"/>
                <a:ea typeface="Times New Roman" panose="02020603050405020304" pitchFamily="18" charset="0"/>
              </a:rPr>
              <a:t>Koby Langley</a:t>
            </a:r>
          </a:p>
          <a:p>
            <a:r>
              <a:rPr lang="en-US" sz="800">
                <a:solidFill>
                  <a:srgbClr val="6D6E70"/>
                </a:solidFill>
                <a:latin typeface="Arial" panose="020B0604020202020204" pitchFamily="34" charset="0"/>
                <a:ea typeface="Times New Roman" panose="02020603050405020304" pitchFamily="18" charset="0"/>
              </a:rPr>
              <a:t>S</a:t>
            </a:r>
            <a:r>
              <a:rPr lang="en-US" sz="800">
                <a:solidFill>
                  <a:srgbClr val="6D6E70"/>
                </a:solidFill>
                <a:effectLst/>
                <a:latin typeface="Arial" panose="020B0604020202020204" pitchFamily="34" charset="0"/>
                <a:ea typeface="Times New Roman" panose="02020603050405020304" pitchFamily="18" charset="0"/>
              </a:rPr>
              <a:t>enior Vice President, Service to Armed Forces and International Services</a:t>
            </a:r>
            <a:endParaRPr lang="en-US" sz="800">
              <a:solidFill>
                <a:srgbClr val="6D6E70"/>
              </a:solidFill>
            </a:endParaRPr>
          </a:p>
        </p:txBody>
      </p:sp>
      <p:sp>
        <p:nvSpPr>
          <p:cNvPr id="56" name="TextBox 55">
            <a:extLst>
              <a:ext uri="{FF2B5EF4-FFF2-40B4-BE49-F238E27FC236}">
                <a16:creationId xmlns:a16="http://schemas.microsoft.com/office/drawing/2014/main" id="{69F2C97D-ADFA-42FF-B9D9-09F324146627}"/>
              </a:ext>
            </a:extLst>
          </p:cNvPr>
          <p:cNvSpPr txBox="1"/>
          <p:nvPr/>
        </p:nvSpPr>
        <p:spPr>
          <a:xfrm>
            <a:off x="8233575" y="3971914"/>
            <a:ext cx="1470993" cy="584775"/>
          </a:xfrm>
          <a:prstGeom prst="rect">
            <a:avLst/>
          </a:prstGeom>
          <a:noFill/>
        </p:spPr>
        <p:txBody>
          <a:bodyPr wrap="square" rtlCol="0">
            <a:spAutoFit/>
          </a:bodyPr>
          <a:lstStyle/>
          <a:p>
            <a:r>
              <a:rPr lang="en-US" sz="800" b="1">
                <a:solidFill>
                  <a:srgbClr val="6D6E70"/>
                </a:solidFill>
                <a:effectLst/>
                <a:latin typeface="Arial" panose="020B0604020202020204" pitchFamily="34" charset="0"/>
                <a:ea typeface="Times New Roman" panose="02020603050405020304" pitchFamily="18" charset="0"/>
              </a:rPr>
              <a:t>Brad Kieserman</a:t>
            </a:r>
          </a:p>
          <a:p>
            <a:r>
              <a:rPr lang="en-US" sz="800">
                <a:solidFill>
                  <a:srgbClr val="6D6E70"/>
                </a:solidFill>
                <a:effectLst/>
                <a:latin typeface="Arial" panose="020B0604020202020204" pitchFamily="34" charset="0"/>
                <a:ea typeface="Times New Roman" panose="02020603050405020304" pitchFamily="18" charset="0"/>
              </a:rPr>
              <a:t>Vice President</a:t>
            </a:r>
          </a:p>
          <a:p>
            <a:r>
              <a:rPr lang="en-US" sz="800">
                <a:solidFill>
                  <a:srgbClr val="6D6E70"/>
                </a:solidFill>
                <a:latin typeface="Arial" panose="020B0604020202020204" pitchFamily="34" charset="0"/>
                <a:ea typeface="Times New Roman" panose="02020603050405020304" pitchFamily="18" charset="0"/>
              </a:rPr>
              <a:t>Disaster Operations </a:t>
            </a:r>
          </a:p>
          <a:p>
            <a:r>
              <a:rPr lang="en-US" sz="800">
                <a:solidFill>
                  <a:srgbClr val="6D6E70"/>
                </a:solidFill>
                <a:latin typeface="Arial" panose="020B0604020202020204" pitchFamily="34" charset="0"/>
                <a:ea typeface="Times New Roman" panose="02020603050405020304" pitchFamily="18" charset="0"/>
              </a:rPr>
              <a:t>and Logistics</a:t>
            </a:r>
          </a:p>
        </p:txBody>
      </p:sp>
      <p:sp>
        <p:nvSpPr>
          <p:cNvPr id="57" name="TextBox 56">
            <a:extLst>
              <a:ext uri="{FF2B5EF4-FFF2-40B4-BE49-F238E27FC236}">
                <a16:creationId xmlns:a16="http://schemas.microsoft.com/office/drawing/2014/main" id="{FEB446C6-A30E-4A37-BD59-3F503658A6A8}"/>
              </a:ext>
            </a:extLst>
          </p:cNvPr>
          <p:cNvSpPr txBox="1"/>
          <p:nvPr/>
        </p:nvSpPr>
        <p:spPr>
          <a:xfrm>
            <a:off x="8227485" y="3005884"/>
            <a:ext cx="1470993" cy="461665"/>
          </a:xfrm>
          <a:prstGeom prst="rect">
            <a:avLst/>
          </a:prstGeom>
          <a:noFill/>
        </p:spPr>
        <p:txBody>
          <a:bodyPr wrap="square" rtlCol="0">
            <a:spAutoFit/>
          </a:bodyPr>
          <a:lstStyle/>
          <a:p>
            <a:r>
              <a:rPr lang="en-US" sz="800" b="1">
                <a:solidFill>
                  <a:srgbClr val="6D6E70"/>
                </a:solidFill>
                <a:effectLst/>
                <a:latin typeface="Arial" panose="020B0604020202020204" pitchFamily="34" charset="0"/>
                <a:ea typeface="Times New Roman" panose="02020603050405020304" pitchFamily="18" charset="0"/>
              </a:rPr>
              <a:t>Jennifer Pipa</a:t>
            </a:r>
          </a:p>
          <a:p>
            <a:r>
              <a:rPr lang="en-US" sz="800">
                <a:solidFill>
                  <a:srgbClr val="6D6E70"/>
                </a:solidFill>
                <a:effectLst/>
                <a:latin typeface="Arial" panose="020B0604020202020204" pitchFamily="34" charset="0"/>
                <a:ea typeface="Times New Roman" panose="02020603050405020304" pitchFamily="18" charset="0"/>
              </a:rPr>
              <a:t>Vice President</a:t>
            </a:r>
          </a:p>
          <a:p>
            <a:r>
              <a:rPr lang="en-US" sz="800">
                <a:solidFill>
                  <a:srgbClr val="6D6E70"/>
                </a:solidFill>
                <a:latin typeface="Arial" panose="020B0604020202020204" pitchFamily="34" charset="0"/>
                <a:ea typeface="Times New Roman" panose="02020603050405020304" pitchFamily="18" charset="0"/>
              </a:rPr>
              <a:t>Disaster Programs</a:t>
            </a:r>
          </a:p>
        </p:txBody>
      </p:sp>
      <p:sp>
        <p:nvSpPr>
          <p:cNvPr id="58" name="TextBox 57">
            <a:extLst>
              <a:ext uri="{FF2B5EF4-FFF2-40B4-BE49-F238E27FC236}">
                <a16:creationId xmlns:a16="http://schemas.microsoft.com/office/drawing/2014/main" id="{E203CAB7-F590-43A5-8C6F-CD78C6A22BBB}"/>
              </a:ext>
            </a:extLst>
          </p:cNvPr>
          <p:cNvSpPr txBox="1"/>
          <p:nvPr/>
        </p:nvSpPr>
        <p:spPr>
          <a:xfrm>
            <a:off x="8230038" y="1935814"/>
            <a:ext cx="1504092" cy="461665"/>
          </a:xfrm>
          <a:prstGeom prst="rect">
            <a:avLst/>
          </a:prstGeom>
          <a:noFill/>
        </p:spPr>
        <p:txBody>
          <a:bodyPr wrap="square" rtlCol="0">
            <a:spAutoFit/>
          </a:bodyPr>
          <a:lstStyle/>
          <a:p>
            <a:r>
              <a:rPr lang="en-US" sz="800" b="1">
                <a:solidFill>
                  <a:srgbClr val="6D6E70"/>
                </a:solidFill>
                <a:effectLst/>
                <a:latin typeface="Arial" panose="020B0604020202020204" pitchFamily="34" charset="0"/>
                <a:ea typeface="Times New Roman" panose="02020603050405020304" pitchFamily="18" charset="0"/>
              </a:rPr>
              <a:t>HOST</a:t>
            </a:r>
          </a:p>
          <a:p>
            <a:r>
              <a:rPr lang="en-US" sz="800" b="1">
                <a:solidFill>
                  <a:srgbClr val="6D6E70"/>
                </a:solidFill>
                <a:latin typeface="Arial" panose="020B0604020202020204" pitchFamily="34" charset="0"/>
                <a:ea typeface="Times New Roman" panose="02020603050405020304" pitchFamily="18" charset="0"/>
              </a:rPr>
              <a:t>Anne McKeough</a:t>
            </a:r>
            <a:endParaRPr lang="en-US" sz="800" b="1">
              <a:solidFill>
                <a:srgbClr val="6D6E70"/>
              </a:solidFill>
              <a:effectLst/>
              <a:latin typeface="Arial" panose="020B0604020202020204" pitchFamily="34" charset="0"/>
              <a:ea typeface="Times New Roman" panose="02020603050405020304" pitchFamily="18" charset="0"/>
            </a:endParaRPr>
          </a:p>
          <a:p>
            <a:r>
              <a:rPr lang="en-US" sz="800">
                <a:solidFill>
                  <a:srgbClr val="6D6E70"/>
                </a:solidFill>
                <a:effectLst/>
                <a:latin typeface="Arial" panose="020B0604020202020204" pitchFamily="34" charset="0"/>
                <a:ea typeface="Times New Roman" panose="02020603050405020304" pitchFamily="18" charset="0"/>
              </a:rPr>
              <a:t>Chief Development Officer</a:t>
            </a:r>
            <a:endParaRPr lang="en-US" sz="800">
              <a:solidFill>
                <a:srgbClr val="6D6E7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0395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335280" y="254365"/>
            <a:ext cx="172420" cy="344710"/>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endParaRPr lang="en-US" sz="1680"/>
          </a:p>
        </p:txBody>
      </p:sp>
      <p:sp>
        <p:nvSpPr>
          <p:cNvPr id="3079" name="Rectangle 7"/>
          <p:cNvSpPr>
            <a:spLocks noChangeArrowheads="1"/>
          </p:cNvSpPr>
          <p:nvPr/>
        </p:nvSpPr>
        <p:spPr bwMode="auto">
          <a:xfrm>
            <a:off x="335281" y="1392285"/>
            <a:ext cx="172420" cy="344710"/>
          </a:xfrm>
          <a:prstGeom prst="rect">
            <a:avLst/>
          </a:prstGeom>
          <a:noFill/>
          <a:ln w="9525">
            <a:noFill/>
            <a:miter lim="800000"/>
            <a:headEnd/>
            <a:tailEnd/>
          </a:ln>
          <a:effectLst/>
        </p:spPr>
        <p:txBody>
          <a:bodyPr vert="horz" wrap="none" lIns="85344" tIns="42672" rIns="85344" bIns="42672" numCol="1" anchor="ctr" anchorCtr="0" compatLnSpc="1">
            <a:prstTxWarp prst="textNoShape">
              <a:avLst/>
            </a:prstTxWarp>
            <a:spAutoFit/>
          </a:bodyPr>
          <a:lstStyle/>
          <a:p>
            <a:pPr defTabSz="853410"/>
            <a:endParaRPr lang="en-US" sz="1680">
              <a:latin typeface="Arial" pitchFamily="34" charset="0"/>
              <a:cs typeface="Arial" pitchFamily="34" charset="0"/>
            </a:endParaRPr>
          </a:p>
        </p:txBody>
      </p:sp>
      <p:sp>
        <p:nvSpPr>
          <p:cNvPr id="12" name="TextBox 11">
            <a:extLst>
              <a:ext uri="{FF2B5EF4-FFF2-40B4-BE49-F238E27FC236}">
                <a16:creationId xmlns:a16="http://schemas.microsoft.com/office/drawing/2014/main" id="{FCAAFDA6-B6A4-4CAC-ACC6-EA98A06C46A3}"/>
              </a:ext>
            </a:extLst>
          </p:cNvPr>
          <p:cNvSpPr txBox="1"/>
          <p:nvPr/>
        </p:nvSpPr>
        <p:spPr>
          <a:xfrm>
            <a:off x="421490" y="1280488"/>
            <a:ext cx="4228850" cy="1096775"/>
          </a:xfrm>
          <a:prstGeom prst="rect">
            <a:avLst/>
          </a:prstGeom>
          <a:noFill/>
        </p:spPr>
        <p:txBody>
          <a:bodyPr wrap="square" lIns="85344" tIns="42672" rIns="85344" bIns="42672" rtlCol="0" anchor="t">
            <a:spAutoFit/>
          </a:bodyPr>
          <a:lstStyle/>
          <a:p>
            <a:pPr>
              <a:lnSpc>
                <a:spcPts val="2700"/>
              </a:lnSpc>
            </a:pPr>
            <a:r>
              <a:rPr lang="en-US" sz="2000" b="1">
                <a:solidFill>
                  <a:srgbClr val="6D6E70"/>
                </a:solidFill>
                <a:latin typeface="Arial" panose="020B0604020202020204" pitchFamily="34" charset="0"/>
                <a:cs typeface="Arial" panose="020B0604020202020204" pitchFamily="34" charset="0"/>
              </a:rPr>
              <a:t>As an ADGP member, you can help </a:t>
            </a:r>
            <a:r>
              <a:rPr lang="en-US" sz="2000" b="1" i="1">
                <a:solidFill>
                  <a:srgbClr val="6D6E70"/>
                </a:solidFill>
                <a:latin typeface="Arial" panose="020B0604020202020204" pitchFamily="34" charset="0"/>
                <a:cs typeface="Arial" panose="020B0604020202020204" pitchFamily="34" charset="0"/>
              </a:rPr>
              <a:t>Sound the Alarm</a:t>
            </a:r>
            <a:r>
              <a:rPr lang="en-US" sz="2000" b="1">
                <a:solidFill>
                  <a:srgbClr val="6D6E70"/>
                </a:solidFill>
                <a:latin typeface="Arial" panose="020B0604020202020204" pitchFamily="34" charset="0"/>
                <a:cs typeface="Arial" panose="020B0604020202020204" pitchFamily="34" charset="0"/>
              </a:rPr>
              <a:t> about home fire safety. </a:t>
            </a:r>
          </a:p>
        </p:txBody>
      </p:sp>
      <p:sp>
        <p:nvSpPr>
          <p:cNvPr id="8" name="Title 7">
            <a:extLst>
              <a:ext uri="{FF2B5EF4-FFF2-40B4-BE49-F238E27FC236}">
                <a16:creationId xmlns:a16="http://schemas.microsoft.com/office/drawing/2014/main" id="{7CF920B7-ACB2-4F1B-86A8-B16F7DAC9492}"/>
              </a:ext>
            </a:extLst>
          </p:cNvPr>
          <p:cNvSpPr>
            <a:spLocks noGrp="1"/>
          </p:cNvSpPr>
          <p:nvPr>
            <p:ph type="title"/>
          </p:nvPr>
        </p:nvSpPr>
        <p:spPr/>
        <p:txBody>
          <a:bodyPr>
            <a:normAutofit fontScale="90000"/>
          </a:bodyPr>
          <a:lstStyle/>
          <a:p>
            <a:pPr algn="ctr">
              <a:lnSpc>
                <a:spcPct val="100000"/>
              </a:lnSpc>
            </a:pPr>
            <a:br>
              <a:rPr lang="en-US" sz="3500" i="1"/>
            </a:br>
            <a:br>
              <a:rPr lang="en-US" sz="1867" i="1">
                <a:latin typeface="Arial" panose="020B0604020202020204" pitchFamily="34" charset="0"/>
                <a:cs typeface="Arial" panose="020B0604020202020204" pitchFamily="34" charset="0"/>
              </a:rPr>
            </a:br>
            <a:br>
              <a:rPr lang="en-US" sz="1867">
                <a:latin typeface="Arial" panose="020B0604020202020204" pitchFamily="34" charset="0"/>
                <a:cs typeface="Arial" panose="020B0604020202020204" pitchFamily="34" charset="0"/>
              </a:rPr>
            </a:br>
            <a:endParaRPr lang="en-US" sz="1867" i="1">
              <a:solidFill>
                <a:srgbClr val="717073"/>
              </a:solidFill>
            </a:endParaRPr>
          </a:p>
        </p:txBody>
      </p:sp>
      <p:cxnSp>
        <p:nvCxnSpPr>
          <p:cNvPr id="16" name="Straight Connector 15">
            <a:extLst>
              <a:ext uri="{FF2B5EF4-FFF2-40B4-BE49-F238E27FC236}">
                <a16:creationId xmlns:a16="http://schemas.microsoft.com/office/drawing/2014/main" id="{FC65E431-59BF-4AFA-92D2-C655BF3D6F59}"/>
              </a:ext>
            </a:extLst>
          </p:cNvPr>
          <p:cNvCxnSpPr>
            <a:cxnSpLocks/>
          </p:cNvCxnSpPr>
          <p:nvPr/>
        </p:nvCxnSpPr>
        <p:spPr>
          <a:xfrm>
            <a:off x="5640001" y="3819130"/>
            <a:ext cx="347751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18" name="Text Box 2">
            <a:extLst>
              <a:ext uri="{FF2B5EF4-FFF2-40B4-BE49-F238E27FC236}">
                <a16:creationId xmlns:a16="http://schemas.microsoft.com/office/drawing/2014/main" id="{A42A0784-862B-4CBC-B567-05A25994E250}"/>
              </a:ext>
            </a:extLst>
          </p:cNvPr>
          <p:cNvSpPr txBox="1">
            <a:spLocks noChangeArrowheads="1"/>
          </p:cNvSpPr>
          <p:nvPr/>
        </p:nvSpPr>
        <p:spPr bwMode="auto">
          <a:xfrm>
            <a:off x="5264332" y="4089024"/>
            <a:ext cx="4241931" cy="1658048"/>
          </a:xfrm>
          <a:prstGeom prst="rect">
            <a:avLst/>
          </a:prstGeom>
          <a:solidFill>
            <a:srgbClr val="E7F2FB"/>
          </a:solidFill>
          <a:ln w="12700">
            <a:solidFill>
              <a:srgbClr val="004B79"/>
            </a:solidFill>
            <a:miter lim="800000"/>
            <a:headEnd/>
            <a:tailEnd/>
          </a:ln>
        </p:spPr>
        <p:txBody>
          <a:bodyPr rot="0" vert="horz" wrap="square" lIns="85344" tIns="42672" rIns="85344" bIns="42672" anchor="ctr" anchorCtr="0">
            <a:noAutofit/>
          </a:bodyPr>
          <a:lstStyle/>
          <a:p>
            <a:pPr algn="ctr">
              <a:lnSpc>
                <a:spcPts val="2400"/>
              </a:lnSpc>
            </a:pPr>
            <a:r>
              <a:rPr lang="en-US" sz="1400" b="1">
                <a:solidFill>
                  <a:srgbClr val="003366"/>
                </a:solidFill>
                <a:latin typeface="Arial" panose="020B0604020202020204" pitchFamily="34" charset="0"/>
                <a:cs typeface="Arial" panose="020B0604020202020204" pitchFamily="34" charset="0"/>
              </a:rPr>
              <a:t>Access these </a:t>
            </a:r>
            <a:r>
              <a:rPr lang="en-US" sz="1400" b="1" u="sng">
                <a:latin typeface="Arial" panose="020B0604020202020204" pitchFamily="34" charset="0"/>
                <a:cs typeface="Arial" panose="020B0604020202020204" pitchFamily="34" charset="0"/>
                <a:hlinkClick r:id="rId3"/>
              </a:rPr>
              <a:t>ADGP </a:t>
            </a:r>
            <a:r>
              <a:rPr lang="en-US" sz="1400" b="1" i="1" u="sng">
                <a:latin typeface="Arial" panose="020B0604020202020204" pitchFamily="34" charset="0"/>
                <a:cs typeface="Arial" panose="020B0604020202020204" pitchFamily="34" charset="0"/>
                <a:hlinkClick r:id="rId3"/>
              </a:rPr>
              <a:t>Sound the Alarm</a:t>
            </a:r>
            <a:r>
              <a:rPr lang="en-US" sz="1400" b="1" u="sng">
                <a:latin typeface="Arial" panose="020B0604020202020204" pitchFamily="34" charset="0"/>
                <a:cs typeface="Arial" panose="020B0604020202020204" pitchFamily="34" charset="0"/>
                <a:hlinkClick r:id="rId3"/>
              </a:rPr>
              <a:t> 2022 Communications Resources</a:t>
            </a:r>
            <a:r>
              <a:rPr lang="en-US" sz="1400" b="1">
                <a:latin typeface="Arial" panose="020B0604020202020204" pitchFamily="34" charset="0"/>
                <a:cs typeface="Arial" panose="020B0604020202020204" pitchFamily="34" charset="0"/>
                <a:hlinkClick r:id="rId3"/>
              </a:rPr>
              <a:t> </a:t>
            </a:r>
            <a:r>
              <a:rPr lang="en-US" sz="1400" b="1">
                <a:solidFill>
                  <a:srgbClr val="003366"/>
                </a:solidFill>
                <a:latin typeface="Arial" panose="020B0604020202020204" pitchFamily="34" charset="0"/>
                <a:cs typeface="Arial" panose="020B0604020202020204" pitchFamily="34" charset="0"/>
              </a:rPr>
              <a:t>for ways to engage employees, customers or social followers with important messages about home fire safety. </a:t>
            </a:r>
          </a:p>
        </p:txBody>
      </p:sp>
      <p:sp>
        <p:nvSpPr>
          <p:cNvPr id="20" name="Title 6">
            <a:extLst>
              <a:ext uri="{FF2B5EF4-FFF2-40B4-BE49-F238E27FC236}">
                <a16:creationId xmlns:a16="http://schemas.microsoft.com/office/drawing/2014/main" id="{4B11BC12-3790-4108-833F-8C64598BCB6F}"/>
              </a:ext>
            </a:extLst>
          </p:cNvPr>
          <p:cNvSpPr txBox="1">
            <a:spLocks/>
          </p:cNvSpPr>
          <p:nvPr/>
        </p:nvSpPr>
        <p:spPr>
          <a:xfrm>
            <a:off x="178904" y="192965"/>
            <a:ext cx="9601704" cy="742433"/>
          </a:xfrm>
          <a:prstGeom prst="rect">
            <a:avLst/>
          </a:prstGeom>
        </p:spPr>
        <p:txBody>
          <a:bodyPr anchor="t"/>
          <a:lstStyle>
            <a:lvl1pPr algn="l" defTabSz="754380" rtl="0" eaLnBrk="1" latinLnBrk="0" hangingPunct="1">
              <a:lnSpc>
                <a:spcPts val="3800"/>
              </a:lnSpc>
              <a:spcBef>
                <a:spcPct val="0"/>
              </a:spcBef>
              <a:buNone/>
              <a:defRPr sz="3600" b="1" kern="1200">
                <a:solidFill>
                  <a:srgbClr val="4784B5"/>
                </a:solidFill>
                <a:latin typeface="Arial" panose="020B0604020202020204" pitchFamily="34" charset="0"/>
                <a:ea typeface="+mj-ea"/>
                <a:cs typeface="Arial" panose="020B0604020202020204" pitchFamily="34" charset="0"/>
              </a:defRPr>
            </a:lvl1pPr>
          </a:lstStyle>
          <a:p>
            <a:r>
              <a:rPr lang="en-US"/>
              <a:t>Join Us!</a:t>
            </a:r>
          </a:p>
        </p:txBody>
      </p:sp>
      <p:pic>
        <p:nvPicPr>
          <p:cNvPr id="7" name="Picture 6" descr="A picture containing logo&#10;&#10;Description automatically generated">
            <a:extLst>
              <a:ext uri="{FF2B5EF4-FFF2-40B4-BE49-F238E27FC236}">
                <a16:creationId xmlns:a16="http://schemas.microsoft.com/office/drawing/2014/main" id="{C700F9F5-6A4F-43B6-95B1-46ADECD19F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64332" y="1189359"/>
            <a:ext cx="4228850" cy="2375809"/>
          </a:xfrm>
          <a:prstGeom prst="rect">
            <a:avLst/>
          </a:prstGeom>
          <a:ln>
            <a:solidFill>
              <a:srgbClr val="004B79"/>
            </a:solidFill>
          </a:ln>
        </p:spPr>
      </p:pic>
      <p:sp>
        <p:nvSpPr>
          <p:cNvPr id="25" name="TextBox 24">
            <a:extLst>
              <a:ext uri="{FF2B5EF4-FFF2-40B4-BE49-F238E27FC236}">
                <a16:creationId xmlns:a16="http://schemas.microsoft.com/office/drawing/2014/main" id="{838C2A14-FB0C-46F9-B323-C0D8C4988C5F}"/>
              </a:ext>
            </a:extLst>
          </p:cNvPr>
          <p:cNvSpPr txBox="1"/>
          <p:nvPr/>
        </p:nvSpPr>
        <p:spPr>
          <a:xfrm>
            <a:off x="421490" y="2503801"/>
            <a:ext cx="4686050" cy="1830053"/>
          </a:xfrm>
          <a:prstGeom prst="rect">
            <a:avLst/>
          </a:prstGeom>
          <a:noFill/>
        </p:spPr>
        <p:txBody>
          <a:bodyPr wrap="square" lIns="91440" tIns="45720" rIns="91440" bIns="45720" rtlCol="0" anchor="t">
            <a:spAutoFit/>
          </a:bodyPr>
          <a:lstStyle/>
          <a:p>
            <a:pPr>
              <a:lnSpc>
                <a:spcPts val="2800"/>
              </a:lnSpc>
            </a:pPr>
            <a:r>
              <a:rPr lang="en-US" i="1">
                <a:solidFill>
                  <a:srgbClr val="6D6E70"/>
                </a:solidFill>
                <a:effectLst/>
                <a:latin typeface="Arial" panose="020B0604020202020204" pitchFamily="34" charset="0"/>
                <a:cs typeface="Arial" panose="020B0604020202020204" pitchFamily="34" charset="0"/>
              </a:rPr>
              <a:t>Sound the Alarm </a:t>
            </a:r>
            <a:r>
              <a:rPr lang="en-US" i="0">
                <a:solidFill>
                  <a:srgbClr val="6D6E70"/>
                </a:solidFill>
                <a:effectLst/>
                <a:latin typeface="Arial" panose="020B0604020202020204" pitchFamily="34" charset="0"/>
                <a:cs typeface="Arial" panose="020B0604020202020204" pitchFamily="34" charset="0"/>
              </a:rPr>
              <a:t>is back for 2022! We’ll install 50,000 free smoke alarms this May across high-risk neighborhoods in 50 signature cities.</a:t>
            </a:r>
          </a:p>
          <a:p>
            <a:pPr>
              <a:lnSpc>
                <a:spcPts val="2800"/>
              </a:lnSpc>
            </a:pPr>
            <a:endParaRPr lang="en-US" sz="1100">
              <a:solidFill>
                <a:srgbClr val="6D6E7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AF36922-A2F3-4F59-A964-7E25B6B587A0}"/>
              </a:ext>
            </a:extLst>
          </p:cNvPr>
          <p:cNvSpPr txBox="1"/>
          <p:nvPr/>
        </p:nvSpPr>
        <p:spPr>
          <a:xfrm>
            <a:off x="421489" y="4132807"/>
            <a:ext cx="4450919" cy="1491434"/>
          </a:xfrm>
          <a:prstGeom prst="rect">
            <a:avLst/>
          </a:prstGeom>
          <a:noFill/>
        </p:spPr>
        <p:txBody>
          <a:bodyPr wrap="square" rtlCol="0">
            <a:spAutoFit/>
          </a:bodyPr>
          <a:lstStyle/>
          <a:p>
            <a:pPr>
              <a:lnSpc>
                <a:spcPts val="2800"/>
              </a:lnSpc>
            </a:pPr>
            <a:r>
              <a:rPr lang="en-US">
                <a:solidFill>
                  <a:srgbClr val="6D6E70"/>
                </a:solidFill>
                <a:latin typeface="Arial" panose="020B0604020202020204" pitchFamily="34" charset="0"/>
                <a:cs typeface="Arial" panose="020B0604020202020204" pitchFamily="34" charset="0"/>
              </a:rPr>
              <a:t>Unlike other disasters, many home fires can be prevented. By planning ahead, people can minimize home fire risks and be ready in case one occurs. </a:t>
            </a:r>
          </a:p>
        </p:txBody>
      </p:sp>
    </p:spTree>
    <p:extLst>
      <p:ext uri="{BB962C8B-B14F-4D97-AF65-F5344CB8AC3E}">
        <p14:creationId xmlns:p14="http://schemas.microsoft.com/office/powerpoint/2010/main" val="188618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60A41-1488-4E9C-AA88-8C41310B2BEA}"/>
              </a:ext>
            </a:extLst>
          </p:cNvPr>
          <p:cNvSpPr/>
          <p:nvPr/>
        </p:nvSpPr>
        <p:spPr>
          <a:xfrm>
            <a:off x="212221" y="2194936"/>
            <a:ext cx="5662106" cy="2738362"/>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6C7F9331-53ED-214F-8CCC-0DAA69719366}"/>
              </a:ext>
            </a:extLst>
          </p:cNvPr>
          <p:cNvSpPr txBox="1">
            <a:spLocks/>
          </p:cNvSpPr>
          <p:nvPr/>
        </p:nvSpPr>
        <p:spPr>
          <a:xfrm>
            <a:off x="212221" y="889570"/>
            <a:ext cx="5011189" cy="530431"/>
          </a:xfrm>
          <a:prstGeom prst="rect">
            <a:avLst/>
          </a:prstGeom>
        </p:spPr>
        <p:txBody>
          <a:bodyPr vert="horz" lIns="91440" tIns="45720" rIns="91440" bIns="45720" rtlCol="0" anchor="t" anchorCtr="0">
            <a:norm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nSpc>
                <a:spcPts val="3600"/>
              </a:lnSpc>
            </a:pPr>
            <a:endParaRPr lang="en-US" sz="2000">
              <a:solidFill>
                <a:srgbClr val="4784B5"/>
              </a:solidFill>
            </a:endParaRPr>
          </a:p>
        </p:txBody>
      </p:sp>
      <p:sp>
        <p:nvSpPr>
          <p:cNvPr id="19" name="Text Placeholder 18">
            <a:extLst>
              <a:ext uri="{FF2B5EF4-FFF2-40B4-BE49-F238E27FC236}">
                <a16:creationId xmlns:a16="http://schemas.microsoft.com/office/drawing/2014/main" id="{FA738A18-2395-AB46-B884-09B1EFF406C0}"/>
              </a:ext>
            </a:extLst>
          </p:cNvPr>
          <p:cNvSpPr>
            <a:spLocks noGrp="1"/>
          </p:cNvSpPr>
          <p:nvPr>
            <p:ph type="body" sz="quarter" idx="10"/>
          </p:nvPr>
        </p:nvSpPr>
        <p:spPr>
          <a:xfrm>
            <a:off x="194401" y="1039911"/>
            <a:ext cx="5813425" cy="778950"/>
          </a:xfrm>
        </p:spPr>
        <p:txBody>
          <a:bodyPr/>
          <a:lstStyle/>
          <a:p>
            <a:r>
              <a:rPr lang="en-US"/>
              <a:t>FY22 Q3 (Jan. – Mar. 2022)</a:t>
            </a:r>
          </a:p>
        </p:txBody>
      </p:sp>
      <p:sp>
        <p:nvSpPr>
          <p:cNvPr id="15" name="Text Placeholder 14">
            <a:extLst>
              <a:ext uri="{FF2B5EF4-FFF2-40B4-BE49-F238E27FC236}">
                <a16:creationId xmlns:a16="http://schemas.microsoft.com/office/drawing/2014/main" id="{132C5E31-F197-2743-B864-D8F3F6D48F49}"/>
              </a:ext>
            </a:extLst>
          </p:cNvPr>
          <p:cNvSpPr>
            <a:spLocks noGrp="1"/>
          </p:cNvSpPr>
          <p:nvPr>
            <p:ph type="body" sz="quarter" idx="12"/>
          </p:nvPr>
        </p:nvSpPr>
        <p:spPr>
          <a:xfrm>
            <a:off x="325488" y="2267220"/>
            <a:ext cx="5440017" cy="461682"/>
          </a:xfrm>
        </p:spPr>
        <p:txBody>
          <a:bodyPr/>
          <a:lstStyle/>
          <a:p>
            <a:r>
              <a:rPr lang="en-US"/>
              <a:t>CONTENTS</a:t>
            </a:r>
          </a:p>
        </p:txBody>
      </p:sp>
      <p:sp>
        <p:nvSpPr>
          <p:cNvPr id="49" name="Text Placeholder 48">
            <a:extLst>
              <a:ext uri="{FF2B5EF4-FFF2-40B4-BE49-F238E27FC236}">
                <a16:creationId xmlns:a16="http://schemas.microsoft.com/office/drawing/2014/main" id="{5D715AE1-AC4D-414F-A805-C9F0E872ED99}"/>
              </a:ext>
            </a:extLst>
          </p:cNvPr>
          <p:cNvSpPr>
            <a:spLocks noGrp="1"/>
          </p:cNvSpPr>
          <p:nvPr>
            <p:ph type="body" sz="quarter" idx="14"/>
          </p:nvPr>
        </p:nvSpPr>
        <p:spPr>
          <a:xfrm>
            <a:off x="338551" y="2794218"/>
            <a:ext cx="5272088" cy="2204396"/>
          </a:xfrm>
        </p:spPr>
        <p:txBody>
          <a:bodyPr>
            <a:noAutofit/>
          </a:bodyPr>
          <a:lstStyle/>
          <a:p>
            <a:pPr lvl="0"/>
            <a:r>
              <a:rPr lang="en-US" b="1"/>
              <a:t>Slide 2</a:t>
            </a:r>
            <a:r>
              <a:rPr lang="en-US"/>
              <a:t>	Domestic Response</a:t>
            </a:r>
          </a:p>
          <a:p>
            <a:pPr lvl="0"/>
            <a:r>
              <a:rPr lang="en-US" b="1"/>
              <a:t>Slide 8</a:t>
            </a:r>
            <a:r>
              <a:rPr lang="en-US"/>
              <a:t>	Home Fire Campaign</a:t>
            </a:r>
          </a:p>
          <a:p>
            <a:pPr lvl="0"/>
            <a:r>
              <a:rPr lang="en-US" b="1"/>
              <a:t>Slide 11	</a:t>
            </a:r>
            <a:r>
              <a:rPr lang="en-US"/>
              <a:t>International Services</a:t>
            </a:r>
          </a:p>
          <a:p>
            <a:pPr lvl="0"/>
            <a:r>
              <a:rPr lang="en-US" b="1"/>
              <a:t>Slide 16	</a:t>
            </a:r>
            <a:r>
              <a:rPr lang="en-US"/>
              <a:t>Your Partnership</a:t>
            </a:r>
          </a:p>
        </p:txBody>
      </p:sp>
      <p:sp>
        <p:nvSpPr>
          <p:cNvPr id="13" name="TextBox 12">
            <a:extLst>
              <a:ext uri="{FF2B5EF4-FFF2-40B4-BE49-F238E27FC236}">
                <a16:creationId xmlns:a16="http://schemas.microsoft.com/office/drawing/2014/main" id="{BE19BDFF-D651-014E-8254-37B9F015A32D}"/>
              </a:ext>
            </a:extLst>
          </p:cNvPr>
          <p:cNvSpPr txBox="1"/>
          <p:nvPr/>
        </p:nvSpPr>
        <p:spPr>
          <a:xfrm>
            <a:off x="-357352" y="157655"/>
            <a:ext cx="184731" cy="369332"/>
          </a:xfrm>
          <a:prstGeom prst="rect">
            <a:avLst/>
          </a:prstGeom>
          <a:noFill/>
        </p:spPr>
        <p:txBody>
          <a:bodyPr wrap="none" rtlCol="0">
            <a:spAutoFit/>
          </a:bodyPr>
          <a:lstStyle/>
          <a:p>
            <a:endParaRPr lang="en-US"/>
          </a:p>
        </p:txBody>
      </p:sp>
      <p:sp>
        <p:nvSpPr>
          <p:cNvPr id="7" name="Title 6">
            <a:extLst>
              <a:ext uri="{FF2B5EF4-FFF2-40B4-BE49-F238E27FC236}">
                <a16:creationId xmlns:a16="http://schemas.microsoft.com/office/drawing/2014/main" id="{B5206565-EE92-F144-9120-D8DFDC06B6E6}"/>
              </a:ext>
            </a:extLst>
          </p:cNvPr>
          <p:cNvSpPr>
            <a:spLocks noGrp="1"/>
          </p:cNvSpPr>
          <p:nvPr>
            <p:ph type="title"/>
          </p:nvPr>
        </p:nvSpPr>
        <p:spPr/>
        <p:txBody>
          <a:bodyPr/>
          <a:lstStyle/>
          <a:p>
            <a:r>
              <a:rPr lang="en-US"/>
              <a:t>Quarterly Disaster Update</a:t>
            </a:r>
          </a:p>
        </p:txBody>
      </p:sp>
      <p:pic>
        <p:nvPicPr>
          <p:cNvPr id="11" name="Picture Placeholder 10" descr="A picture containing outdoor, tree, ground, sky&#10;&#10;Description automatically generated">
            <a:extLst>
              <a:ext uri="{FF2B5EF4-FFF2-40B4-BE49-F238E27FC236}">
                <a16:creationId xmlns:a16="http://schemas.microsoft.com/office/drawing/2014/main" id="{14E34F84-B273-4797-9213-E0B1ED4C86B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t="8982" b="8982"/>
          <a:stretch>
            <a:fillRect/>
          </a:stretch>
        </p:blipFill>
        <p:spPr>
          <a:xfrm>
            <a:off x="6086808" y="887775"/>
            <a:ext cx="3646488" cy="5318125"/>
          </a:xfrm>
        </p:spPr>
      </p:pic>
    </p:spTree>
    <p:extLst>
      <p:ext uri="{BB962C8B-B14F-4D97-AF65-F5344CB8AC3E}">
        <p14:creationId xmlns:p14="http://schemas.microsoft.com/office/powerpoint/2010/main" val="51028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ree, outdoor, person&#10;&#10;Description automatically generated">
            <a:extLst>
              <a:ext uri="{FF2B5EF4-FFF2-40B4-BE49-F238E27FC236}">
                <a16:creationId xmlns:a16="http://schemas.microsoft.com/office/drawing/2014/main" id="{4A9233DB-F0D1-4BE2-9B02-2BABF30D526A}"/>
              </a:ext>
            </a:extLst>
          </p:cNvPr>
          <p:cNvPicPr>
            <a:picLocks noGrp="1" noChangeAspect="1"/>
          </p:cNvPicPr>
          <p:nvPr>
            <p:ph type="pic" sz="quarter" idx="11"/>
          </p:nvPr>
        </p:nvPicPr>
        <p:blipFill rotWithShape="1">
          <a:blip r:embed="rId2"/>
          <a:srcRect t="21774" b="8610"/>
          <a:stretch/>
        </p:blipFill>
        <p:spPr>
          <a:xfrm>
            <a:off x="0" y="0"/>
            <a:ext cx="10058400" cy="4697413"/>
          </a:xfrm>
        </p:spPr>
      </p:pic>
    </p:spTree>
    <p:extLst>
      <p:ext uri="{BB962C8B-B14F-4D97-AF65-F5344CB8AC3E}">
        <p14:creationId xmlns:p14="http://schemas.microsoft.com/office/powerpoint/2010/main" val="36372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432262" y="1730930"/>
            <a:ext cx="8894618" cy="1443344"/>
          </a:xfrm>
          <a:prstGeom prst="rect">
            <a:avLst/>
          </a:prstGeom>
          <a:noFill/>
        </p:spPr>
        <p:txBody>
          <a:bodyPr wrap="square" rtlCol="0">
            <a:spAutoFit/>
          </a:bodyPr>
          <a:lstStyle/>
          <a:p>
            <a:pPr>
              <a:lnSpc>
                <a:spcPts val="2700"/>
              </a:lnSpc>
            </a:pPr>
            <a:r>
              <a:rPr lang="en-US" sz="1800">
                <a:solidFill>
                  <a:srgbClr val="6D6E70"/>
                </a:solidFill>
                <a:latin typeface="Arial"/>
                <a:cs typeface="Arial"/>
              </a:rPr>
              <a:t>Extreme weather across the country kept Red Cross workers in a constant state of response. From crippling floods</a:t>
            </a:r>
            <a:r>
              <a:rPr lang="en-US" sz="1800">
                <a:latin typeface="Arial"/>
                <a:cs typeface="Arial"/>
              </a:rPr>
              <a:t> in Puerto Rico to record-breaking storms and tornadoes lashing southern states – all while drought-fueled wildfires raged coast-to-coast – life was upended for </a:t>
            </a:r>
            <a:r>
              <a:rPr lang="en-US" sz="1800">
                <a:solidFill>
                  <a:srgbClr val="6D6E70"/>
                </a:solidFill>
                <a:latin typeface="Arial"/>
                <a:cs typeface="Arial"/>
              </a:rPr>
              <a:t>thousands of families in the path of disasters. </a:t>
            </a:r>
            <a:endParaRPr lang="en-US" sz="1800">
              <a:highlight>
                <a:srgbClr val="FFFF00"/>
              </a:highlight>
            </a:endParaRPr>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432262" y="516559"/>
            <a:ext cx="8385167" cy="1116013"/>
          </a:xfrm>
        </p:spPr>
        <p:txBody>
          <a:bodyPr lIns="91440" tIns="45720" rIns="91440" bIns="45720" anchor="t">
            <a:noAutofit/>
          </a:bodyPr>
          <a:lstStyle/>
          <a:p>
            <a:r>
              <a:rPr lang="en-US" sz="2300" b="1">
                <a:solidFill>
                  <a:srgbClr val="ED1B24"/>
                </a:solidFill>
                <a:latin typeface="Arial"/>
                <a:cs typeface="Arial"/>
              </a:rPr>
              <a:t>Between January and March 2022</a:t>
            </a:r>
            <a:r>
              <a:rPr lang="en-US" sz="2300">
                <a:solidFill>
                  <a:srgbClr val="ED1B24"/>
                </a:solidFill>
                <a:latin typeface="Arial"/>
                <a:cs typeface="Arial"/>
              </a:rPr>
              <a:t>, calamitous weather once again called the American Red Cross into action</a:t>
            </a:r>
            <a:r>
              <a:rPr lang="en-US" sz="2300">
                <a:solidFill>
                  <a:srgbClr val="ED1B24"/>
                </a:solidFill>
                <a:effectLst/>
                <a:latin typeface="Arial" panose="020B0604020202020204" pitchFamily="34" charset="0"/>
                <a:ea typeface="Calibri" panose="020F0502020204030204" pitchFamily="34" charset="0"/>
              </a:rPr>
              <a:t>.</a:t>
            </a:r>
            <a:br>
              <a:rPr lang="en-US"/>
            </a:br>
            <a:endParaRPr lang="en-US"/>
          </a:p>
        </p:txBody>
      </p:sp>
      <p:pic>
        <p:nvPicPr>
          <p:cNvPr id="17" name="Picture Placeholder 16" descr="A picture containing sky, outdoor, rock&#10;&#10;Description automatically generated">
            <a:extLst>
              <a:ext uri="{FF2B5EF4-FFF2-40B4-BE49-F238E27FC236}">
                <a16:creationId xmlns:a16="http://schemas.microsoft.com/office/drawing/2014/main" id="{EE60C9D9-E9A2-4223-A848-02BB58FDAFFC}"/>
              </a:ext>
            </a:extLst>
          </p:cNvPr>
          <p:cNvPicPr>
            <a:picLocks noGrp="1" noChangeAspect="1"/>
          </p:cNvPicPr>
          <p:nvPr>
            <p:ph type="pic" sz="quarter" idx="12"/>
          </p:nvPr>
        </p:nvPicPr>
        <p:blipFill>
          <a:blip r:embed="rId3"/>
          <a:srcRect t="26478" b="26478"/>
          <a:stretch>
            <a:fillRect/>
          </a:stretch>
        </p:blipFill>
        <p:spPr>
          <a:xfrm>
            <a:off x="0" y="3344863"/>
            <a:ext cx="10058400" cy="3055937"/>
          </a:xfrm>
        </p:spPr>
      </p:pic>
    </p:spTree>
    <p:extLst>
      <p:ext uri="{BB962C8B-B14F-4D97-AF65-F5344CB8AC3E}">
        <p14:creationId xmlns:p14="http://schemas.microsoft.com/office/powerpoint/2010/main" val="68170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382385" y="516559"/>
            <a:ext cx="9676015" cy="1116013"/>
          </a:xfrm>
        </p:spPr>
        <p:txBody>
          <a:bodyPr lIns="91440" tIns="45720" rIns="91440" bIns="45720" anchor="t">
            <a:noAutofit/>
          </a:bodyPr>
          <a:lstStyle/>
          <a:p>
            <a:r>
              <a:rPr lang="en-US" sz="2300">
                <a:solidFill>
                  <a:srgbClr val="ED1B24"/>
                </a:solidFill>
                <a:effectLst/>
                <a:latin typeface="Arial" panose="020B0604020202020204" pitchFamily="34" charset="0"/>
                <a:ea typeface="Calibri" panose="020F0502020204030204" pitchFamily="34" charset="0"/>
              </a:rPr>
              <a:t>Powered by your donations through ADGP, </a:t>
            </a:r>
            <a:r>
              <a:rPr lang="en-US" sz="2300" b="1">
                <a:solidFill>
                  <a:srgbClr val="ED1B24"/>
                </a:solidFill>
              </a:rPr>
              <a:t>Red Cross disaster workers answered the call</a:t>
            </a:r>
            <a:r>
              <a:rPr lang="en-US" sz="2300">
                <a:solidFill>
                  <a:srgbClr val="ED1B24"/>
                </a:solidFill>
                <a:latin typeface="Arial"/>
                <a:cs typeface="Arial"/>
              </a:rPr>
              <a:t>,</a:t>
            </a:r>
            <a:r>
              <a:rPr lang="en-US" sz="2300">
                <a:solidFill>
                  <a:srgbClr val="ED1B24"/>
                </a:solidFill>
              </a:rPr>
              <a:t> rushing essential aid to people in need</a:t>
            </a:r>
            <a:r>
              <a:rPr lang="en-US" sz="2000">
                <a:solidFill>
                  <a:srgbClr val="ED1B24"/>
                </a:solidFill>
              </a:rPr>
              <a:t>. </a:t>
            </a:r>
            <a:br>
              <a:rPr lang="en-US"/>
            </a:br>
            <a:endParaRPr lang="en-US"/>
          </a:p>
        </p:txBody>
      </p:sp>
      <p:sp>
        <p:nvSpPr>
          <p:cNvPr id="10" name="Content Placeholder 6">
            <a:extLst>
              <a:ext uri="{FF2B5EF4-FFF2-40B4-BE49-F238E27FC236}">
                <a16:creationId xmlns:a16="http://schemas.microsoft.com/office/drawing/2014/main" id="{D226B610-D960-4903-ABB3-1A10E8A2508F}"/>
              </a:ext>
            </a:extLst>
          </p:cNvPr>
          <p:cNvSpPr txBox="1">
            <a:spLocks noGrp="1"/>
          </p:cNvSpPr>
          <p:nvPr>
            <p:ph idx="1"/>
          </p:nvPr>
        </p:nvSpPr>
        <p:spPr>
          <a:xfrm>
            <a:off x="382385" y="1750139"/>
            <a:ext cx="9031366" cy="1443344"/>
          </a:xfrm>
          <a:prstGeom prst="rect">
            <a:avLst/>
          </a:prstGeom>
          <a:noFill/>
        </p:spPr>
        <p:txBody>
          <a:bodyPr wrap="square" lIns="91440" tIns="45720" rIns="91440" bIns="45720" rtlCol="0" anchor="t">
            <a:spAutoFit/>
          </a:bodyPr>
          <a:lstStyle/>
          <a:p>
            <a:pPr>
              <a:lnSpc>
                <a:spcPts val="2700"/>
              </a:lnSpc>
            </a:pPr>
            <a:r>
              <a:rPr lang="en-US" sz="1800">
                <a:solidFill>
                  <a:srgbClr val="6D6E70"/>
                </a:solidFill>
                <a:latin typeface="Arial"/>
                <a:cs typeface="Arial"/>
              </a:rPr>
              <a:t>At a moment’s notice in communities across the country, we were there providing safe places to sleep, hot meals, relief supplies</a:t>
            </a:r>
            <a:r>
              <a:rPr lang="en-US" sz="1800">
                <a:latin typeface="Arial"/>
                <a:cs typeface="Arial"/>
              </a:rPr>
              <a:t>,</a:t>
            </a:r>
            <a:r>
              <a:rPr lang="en-US" sz="1800">
                <a:solidFill>
                  <a:srgbClr val="6D6E70"/>
                </a:solidFill>
                <a:latin typeface="Arial"/>
                <a:cs typeface="Arial"/>
              </a:rPr>
              <a:t> emotional support and resources to assist families as they recovered. This critical work is only possible because of advance contributions from compassionate and committed ADGP members like you.</a:t>
            </a:r>
            <a:endParaRPr lang="en-US" sz="1800">
              <a:latin typeface="Arial"/>
              <a:cs typeface="Arial"/>
            </a:endParaRPr>
          </a:p>
        </p:txBody>
      </p:sp>
      <p:pic>
        <p:nvPicPr>
          <p:cNvPr id="6" name="Picture 5" descr="A picture containing text, person, outdoor, people&#10;&#10;Description automatically generated">
            <a:extLst>
              <a:ext uri="{FF2B5EF4-FFF2-40B4-BE49-F238E27FC236}">
                <a16:creationId xmlns:a16="http://schemas.microsoft.com/office/drawing/2014/main" id="{1A08540B-AC62-4DAB-854B-3B01452123C2}"/>
              </a:ext>
            </a:extLst>
          </p:cNvPr>
          <p:cNvPicPr>
            <a:picLocks noChangeAspect="1"/>
          </p:cNvPicPr>
          <p:nvPr/>
        </p:nvPicPr>
        <p:blipFill rotWithShape="1">
          <a:blip r:embed="rId3"/>
          <a:srcRect l="7999" t="11693" b="51587"/>
          <a:stretch/>
        </p:blipFill>
        <p:spPr>
          <a:xfrm>
            <a:off x="0" y="3344238"/>
            <a:ext cx="10058400" cy="3056562"/>
          </a:xfrm>
          <a:prstGeom prst="rect">
            <a:avLst/>
          </a:prstGeom>
        </p:spPr>
      </p:pic>
    </p:spTree>
    <p:extLst>
      <p:ext uri="{BB962C8B-B14F-4D97-AF65-F5344CB8AC3E}">
        <p14:creationId xmlns:p14="http://schemas.microsoft.com/office/powerpoint/2010/main" val="358136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4730150" y="457200"/>
            <a:ext cx="4959951" cy="2325688"/>
          </a:xfrm>
        </p:spPr>
        <p:txBody>
          <a:bodyPr lIns="91440" tIns="45720" rIns="91440" bIns="45720" anchor="t"/>
          <a:lstStyle/>
          <a:p>
            <a:r>
              <a:rPr lang="en-US" sz="2300">
                <a:latin typeface="Georgia"/>
                <a:cs typeface="Arial"/>
              </a:rPr>
              <a:t>“</a:t>
            </a:r>
            <a:r>
              <a:rPr lang="en-US" sz="2300" b="0" i="0">
                <a:effectLst/>
                <a:latin typeface="Georgia"/>
                <a:cs typeface="Arial"/>
              </a:rPr>
              <a:t>I’ve really grown in two ways. I’ve learned that simple acts of kindness</a:t>
            </a:r>
            <a:r>
              <a:rPr lang="en-US" sz="2300">
                <a:latin typeface="Georgia"/>
                <a:cs typeface="Arial"/>
              </a:rPr>
              <a:t>,</a:t>
            </a:r>
            <a:r>
              <a:rPr lang="en-US" sz="2300" b="0" i="0">
                <a:effectLst/>
                <a:latin typeface="Georgia"/>
                <a:cs typeface="Arial"/>
              </a:rPr>
              <a:t> like being present during someone’s time of need, can really make a difference. And I’ve come to realize just how much </a:t>
            </a:r>
            <a:r>
              <a:rPr lang="en-US" sz="2300">
                <a:latin typeface="Georgia"/>
                <a:cs typeface="Arial"/>
              </a:rPr>
              <a:t>every day</a:t>
            </a:r>
            <a:r>
              <a:rPr lang="en-US" sz="2300" b="0" i="0">
                <a:effectLst/>
                <a:latin typeface="Georgia"/>
                <a:cs typeface="Arial"/>
              </a:rPr>
              <a:t> matters. You never know when your life can change dramatically.</a:t>
            </a:r>
            <a:r>
              <a:rPr lang="en-US" sz="2300">
                <a:latin typeface="Georgia"/>
                <a:cs typeface="Arial"/>
              </a:rPr>
              <a:t>”</a:t>
            </a:r>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413863" y="3471961"/>
            <a:ext cx="3276238" cy="376518"/>
          </a:xfrm>
        </p:spPr>
        <p:txBody>
          <a:bodyPr/>
          <a:lstStyle/>
          <a:p>
            <a:pPr>
              <a:spcBef>
                <a:spcPts val="0"/>
              </a:spcBef>
              <a:spcAft>
                <a:spcPts val="0"/>
              </a:spcAft>
            </a:pPr>
            <a:r>
              <a:rPr lang="en-US" b="0" i="0">
                <a:effectLst/>
              </a:rPr>
              <a:t>Pat Shields, speaking about his experience as a Red Cross volunteer</a:t>
            </a:r>
            <a:endParaRPr lang="en-US"/>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46927" y="4233209"/>
            <a:ext cx="8933249" cy="2046567"/>
          </a:xfrm>
        </p:spPr>
        <p:txBody>
          <a:bodyPr lIns="91440" tIns="45720" rIns="91440" bIns="45720" anchor="t">
            <a:noAutofit/>
          </a:bodyPr>
          <a:lstStyle/>
          <a:p>
            <a:pPr fontAlgn="base"/>
            <a:r>
              <a:rPr lang="en-US" sz="1500" b="0" i="0">
                <a:effectLst/>
                <a:latin typeface="Arial"/>
                <a:cs typeface="Arial"/>
              </a:rPr>
              <a:t>During March, Red Cross Month, we recognized those who make our lifesaving mission possible — including our remarkable volunteers like Pat Shields. As an Emergency Response Vehicle (ERV) driver, Pat delivers hot meals and extra supplies to communities </a:t>
            </a:r>
            <a:r>
              <a:rPr lang="en-US" sz="1500">
                <a:latin typeface="Arial"/>
                <a:cs typeface="Arial"/>
              </a:rPr>
              <a:t>that need</a:t>
            </a:r>
            <a:r>
              <a:rPr lang="en-US" sz="1500" b="0" i="0">
                <a:effectLst/>
                <a:latin typeface="Arial"/>
                <a:cs typeface="Arial"/>
              </a:rPr>
              <a:t> them following a disaster. Pat deployed to Kentucky to help those impacted by devastating tornadoes. On top of providing relief and nourishment, his warm and comforting presence gave families a break from the stress and someone to rely on for help. </a:t>
            </a:r>
          </a:p>
          <a:p>
            <a:endParaRPr lang="en-US"/>
          </a:p>
          <a:p>
            <a:endParaRPr lang="en-US"/>
          </a:p>
        </p:txBody>
      </p:sp>
      <p:pic>
        <p:nvPicPr>
          <p:cNvPr id="10" name="Picture 9" descr="A picture containing text, sky, outdoor, truck&#10;&#10;Description automatically generated">
            <a:extLst>
              <a:ext uri="{FF2B5EF4-FFF2-40B4-BE49-F238E27FC236}">
                <a16:creationId xmlns:a16="http://schemas.microsoft.com/office/drawing/2014/main" id="{52912B3D-D3CD-4CCD-90F8-6D9AAABDD046}"/>
              </a:ext>
            </a:extLst>
          </p:cNvPr>
          <p:cNvPicPr>
            <a:picLocks noChangeAspect="1"/>
          </p:cNvPicPr>
          <p:nvPr/>
        </p:nvPicPr>
        <p:blipFill rotWithShape="1">
          <a:blip r:embed="rId3"/>
          <a:srcRect l="8888" t="21127" r="52235" b="11778"/>
          <a:stretch/>
        </p:blipFill>
        <p:spPr>
          <a:xfrm>
            <a:off x="691474" y="471055"/>
            <a:ext cx="3493374" cy="3391279"/>
          </a:xfrm>
          <a:prstGeom prst="rect">
            <a:avLst/>
          </a:prstGeom>
        </p:spPr>
      </p:pic>
    </p:spTree>
    <p:extLst>
      <p:ext uri="{BB962C8B-B14F-4D97-AF65-F5344CB8AC3E}">
        <p14:creationId xmlns:p14="http://schemas.microsoft.com/office/powerpoint/2010/main" val="8648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00px-Blank_US_Map.png">
            <a:extLst>
              <a:ext uri="{FF2B5EF4-FFF2-40B4-BE49-F238E27FC236}">
                <a16:creationId xmlns:a16="http://schemas.microsoft.com/office/drawing/2014/main" id="{0BD3FDF0-33DA-6943-8843-808075ABCBF2}"/>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133372" y="1801349"/>
            <a:ext cx="6485741" cy="4008109"/>
          </a:xfrm>
          <a:prstGeom prst="rect">
            <a:avLst/>
          </a:prstGeom>
          <a:noFill/>
          <a:ln w="9525">
            <a:noFill/>
            <a:miter lim="800000"/>
            <a:headEnd/>
            <a:tailEnd/>
          </a:ln>
        </p:spPr>
      </p:pic>
      <p:sp>
        <p:nvSpPr>
          <p:cNvPr id="11" name="Oval 10">
            <a:extLst>
              <a:ext uri="{FF2B5EF4-FFF2-40B4-BE49-F238E27FC236}">
                <a16:creationId xmlns:a16="http://schemas.microsoft.com/office/drawing/2014/main" id="{D01FDA94-C0D0-FC48-8729-E2111EF7B8AD}"/>
              </a:ext>
            </a:extLst>
          </p:cNvPr>
          <p:cNvSpPr>
            <a:spLocks noChangeAspect="1" noChangeArrowheads="1"/>
          </p:cNvSpPr>
          <p:nvPr/>
        </p:nvSpPr>
        <p:spPr bwMode="auto">
          <a:xfrm>
            <a:off x="8403847" y="2962355"/>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a:t>
            </a:r>
          </a:p>
        </p:txBody>
      </p:sp>
      <p:sp>
        <p:nvSpPr>
          <p:cNvPr id="12" name="Oval 11">
            <a:extLst>
              <a:ext uri="{FF2B5EF4-FFF2-40B4-BE49-F238E27FC236}">
                <a16:creationId xmlns:a16="http://schemas.microsoft.com/office/drawing/2014/main" id="{A445D228-44D5-BD4F-BD99-64F46F741A69}"/>
              </a:ext>
            </a:extLst>
          </p:cNvPr>
          <p:cNvSpPr>
            <a:spLocks noChangeAspect="1" noChangeArrowheads="1"/>
          </p:cNvSpPr>
          <p:nvPr/>
        </p:nvSpPr>
        <p:spPr bwMode="auto">
          <a:xfrm>
            <a:off x="3591162" y="202174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a:t>
            </a:r>
          </a:p>
        </p:txBody>
      </p:sp>
      <p:sp>
        <p:nvSpPr>
          <p:cNvPr id="14" name="Oval 13">
            <a:extLst>
              <a:ext uri="{FF2B5EF4-FFF2-40B4-BE49-F238E27FC236}">
                <a16:creationId xmlns:a16="http://schemas.microsoft.com/office/drawing/2014/main" id="{F78D7917-6355-D840-9A4B-DF1A0603B31A}"/>
              </a:ext>
            </a:extLst>
          </p:cNvPr>
          <p:cNvSpPr>
            <a:spLocks noChangeAspect="1" noChangeArrowheads="1"/>
          </p:cNvSpPr>
          <p:nvPr/>
        </p:nvSpPr>
        <p:spPr bwMode="auto">
          <a:xfrm>
            <a:off x="6181998" y="4452616"/>
            <a:ext cx="456399"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3</a:t>
            </a:r>
          </a:p>
        </p:txBody>
      </p:sp>
      <p:sp>
        <p:nvSpPr>
          <p:cNvPr id="15" name="Oval 14">
            <a:extLst>
              <a:ext uri="{FF2B5EF4-FFF2-40B4-BE49-F238E27FC236}">
                <a16:creationId xmlns:a16="http://schemas.microsoft.com/office/drawing/2014/main" id="{DDCCDE44-8A5C-FC4B-AD96-2D6BC3E1A6C4}"/>
              </a:ext>
            </a:extLst>
          </p:cNvPr>
          <p:cNvSpPr>
            <a:spLocks noChangeAspect="1" noChangeArrowheads="1"/>
          </p:cNvSpPr>
          <p:nvPr/>
        </p:nvSpPr>
        <p:spPr bwMode="auto">
          <a:xfrm>
            <a:off x="8618435" y="2682749"/>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5</a:t>
            </a:r>
          </a:p>
        </p:txBody>
      </p:sp>
      <p:sp>
        <p:nvSpPr>
          <p:cNvPr id="16" name="Oval 15">
            <a:extLst>
              <a:ext uri="{FF2B5EF4-FFF2-40B4-BE49-F238E27FC236}">
                <a16:creationId xmlns:a16="http://schemas.microsoft.com/office/drawing/2014/main" id="{3B2B92C4-4EA9-6F47-A473-F611F031E0C2}"/>
              </a:ext>
            </a:extLst>
          </p:cNvPr>
          <p:cNvSpPr>
            <a:spLocks noChangeAspect="1" noChangeArrowheads="1"/>
          </p:cNvSpPr>
          <p:nvPr/>
        </p:nvSpPr>
        <p:spPr bwMode="auto">
          <a:xfrm>
            <a:off x="8198104" y="525467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6</a:t>
            </a:r>
          </a:p>
        </p:txBody>
      </p:sp>
      <p:sp>
        <p:nvSpPr>
          <p:cNvPr id="19" name="Oval 18">
            <a:extLst>
              <a:ext uri="{FF2B5EF4-FFF2-40B4-BE49-F238E27FC236}">
                <a16:creationId xmlns:a16="http://schemas.microsoft.com/office/drawing/2014/main" id="{762FA090-8C80-A649-945A-3C3D2DF94594}"/>
              </a:ext>
            </a:extLst>
          </p:cNvPr>
          <p:cNvSpPr>
            <a:spLocks noChangeAspect="1" noChangeArrowheads="1"/>
          </p:cNvSpPr>
          <p:nvPr/>
        </p:nvSpPr>
        <p:spPr bwMode="auto">
          <a:xfrm>
            <a:off x="8943587" y="523603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9</a:t>
            </a:r>
          </a:p>
        </p:txBody>
      </p:sp>
      <p:sp>
        <p:nvSpPr>
          <p:cNvPr id="22" name="Oval 21">
            <a:extLst>
              <a:ext uri="{FF2B5EF4-FFF2-40B4-BE49-F238E27FC236}">
                <a16:creationId xmlns:a16="http://schemas.microsoft.com/office/drawing/2014/main" id="{60A9EE4F-9295-8F43-A49D-EFD6643BD068}"/>
              </a:ext>
            </a:extLst>
          </p:cNvPr>
          <p:cNvSpPr>
            <a:spLocks noChangeAspect="1" noChangeArrowheads="1"/>
          </p:cNvSpPr>
          <p:nvPr/>
        </p:nvSpPr>
        <p:spPr bwMode="auto">
          <a:xfrm>
            <a:off x="6276769" y="2971800"/>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13</a:t>
            </a:r>
          </a:p>
        </p:txBody>
      </p:sp>
      <p:sp>
        <p:nvSpPr>
          <p:cNvPr id="27" name="Rectangle 26">
            <a:extLst>
              <a:ext uri="{FF2B5EF4-FFF2-40B4-BE49-F238E27FC236}">
                <a16:creationId xmlns:a16="http://schemas.microsoft.com/office/drawing/2014/main" id="{E7A65B6B-E645-5C40-AFD3-503D94212AC4}"/>
              </a:ext>
            </a:extLst>
          </p:cNvPr>
          <p:cNvSpPr/>
          <p:nvPr/>
        </p:nvSpPr>
        <p:spPr>
          <a:xfrm>
            <a:off x="274234" y="1042334"/>
            <a:ext cx="3074507" cy="5410264"/>
          </a:xfrm>
          <a:prstGeom prst="rect">
            <a:avLst/>
          </a:prstGeom>
        </p:spPr>
        <p:txBody>
          <a:bodyPr wrap="square" lIns="91440" tIns="45720" rIns="91440" bIns="45720" anchor="t">
            <a:spAutoFit/>
          </a:bodyPr>
          <a:lstStyle/>
          <a:p>
            <a:pPr marL="228600" indent="-228600">
              <a:lnSpc>
                <a:spcPts val="1700"/>
              </a:lnSpc>
              <a:buClr>
                <a:srgbClr val="ED1B2E"/>
              </a:buClr>
              <a:buFontTx/>
              <a:buAutoNum type="arabicPeriod"/>
            </a:pPr>
            <a:r>
              <a:rPr lang="en-US" sz="1000">
                <a:solidFill>
                  <a:srgbClr val="6D6E70"/>
                </a:solidFill>
                <a:latin typeface="Arial"/>
                <a:cs typeface="Arial"/>
              </a:rPr>
              <a:t>Philadelphia, PA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WA Floods (Level 3)</a:t>
            </a:r>
          </a:p>
          <a:p>
            <a:pPr marL="228600" indent="-228600">
              <a:lnSpc>
                <a:spcPts val="1700"/>
              </a:lnSpc>
              <a:buClr>
                <a:srgbClr val="ED1B2E"/>
              </a:buClr>
              <a:buFontTx/>
              <a:buAutoNum type="arabicPeriod"/>
            </a:pPr>
            <a:r>
              <a:rPr lang="en-US" sz="1000">
                <a:solidFill>
                  <a:srgbClr val="6D6E70"/>
                </a:solidFill>
                <a:latin typeface="Arial"/>
                <a:cs typeface="Arial"/>
              </a:rPr>
              <a:t>Austin, TX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TX Border Operations (Level 4)</a:t>
            </a:r>
          </a:p>
          <a:p>
            <a:pPr marL="228600" indent="-228600">
              <a:lnSpc>
                <a:spcPts val="1700"/>
              </a:lnSpc>
              <a:buClr>
                <a:srgbClr val="ED1B2E"/>
              </a:buClr>
              <a:buFontTx/>
              <a:buAutoNum type="arabicPeriod"/>
            </a:pPr>
            <a:r>
              <a:rPr lang="en-US" sz="1000">
                <a:solidFill>
                  <a:srgbClr val="6D6E70"/>
                </a:solidFill>
                <a:latin typeface="Arial"/>
                <a:cs typeface="Arial"/>
              </a:rPr>
              <a:t>Bronx, NY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Southern FL Tornadoes (Level 3)</a:t>
            </a:r>
            <a:endParaRPr lang="en-US" sz="1000">
              <a:cs typeface="Calibri"/>
            </a:endParaRPr>
          </a:p>
          <a:p>
            <a:pPr marL="228600" indent="-228600">
              <a:lnSpc>
                <a:spcPts val="1700"/>
              </a:lnSpc>
              <a:buClr>
                <a:srgbClr val="ED1B2E"/>
              </a:buClr>
              <a:buFontTx/>
              <a:buAutoNum type="arabicPeriod"/>
            </a:pPr>
            <a:r>
              <a:rPr lang="en-US" sz="1000">
                <a:solidFill>
                  <a:srgbClr val="6D6E70"/>
                </a:solidFill>
                <a:latin typeface="Arial"/>
                <a:cs typeface="Arial"/>
              </a:rPr>
              <a:t>Wilkes-Barre, PA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TN Blizzard (Level 3)</a:t>
            </a:r>
          </a:p>
          <a:p>
            <a:pPr marL="228600" indent="-228600">
              <a:lnSpc>
                <a:spcPts val="1700"/>
              </a:lnSpc>
              <a:buClr>
                <a:srgbClr val="ED1B2E"/>
              </a:buClr>
              <a:buFontTx/>
              <a:buAutoNum type="arabicPeriod"/>
            </a:pPr>
            <a:r>
              <a:rPr lang="en-US" sz="1000">
                <a:solidFill>
                  <a:srgbClr val="6D6E70"/>
                </a:solidFill>
                <a:latin typeface="Arial"/>
                <a:cs typeface="Arial"/>
              </a:rPr>
              <a:t>PR Floods (Level 3)</a:t>
            </a:r>
          </a:p>
          <a:p>
            <a:pPr marL="228600" indent="-228600">
              <a:lnSpc>
                <a:spcPts val="1700"/>
              </a:lnSpc>
              <a:buClr>
                <a:srgbClr val="ED1B2E"/>
              </a:buClr>
              <a:buFontTx/>
              <a:buAutoNum type="arabicPeriod"/>
            </a:pPr>
            <a:r>
              <a:rPr lang="en-US" sz="1000">
                <a:solidFill>
                  <a:srgbClr val="6D6E70"/>
                </a:solidFill>
                <a:latin typeface="Arial"/>
                <a:cs typeface="Arial"/>
              </a:rPr>
              <a:t>New Rochelle, NY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Cedar Rapids, IA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Silver Spring, MD Explosion (Level 3)</a:t>
            </a:r>
            <a:endParaRPr lang="en-US" sz="1000">
              <a:cs typeface="Calibri"/>
            </a:endParaRPr>
          </a:p>
          <a:p>
            <a:pPr marL="228600" indent="-228600">
              <a:lnSpc>
                <a:spcPts val="1700"/>
              </a:lnSpc>
              <a:buClr>
                <a:srgbClr val="ED1B2E"/>
              </a:buClr>
              <a:buFontTx/>
              <a:buAutoNum type="arabicPeriod"/>
            </a:pPr>
            <a:r>
              <a:rPr lang="en-US" sz="1000">
                <a:solidFill>
                  <a:srgbClr val="6D6E70"/>
                </a:solidFill>
                <a:latin typeface="Arial"/>
                <a:cs typeface="Arial"/>
              </a:rPr>
              <a:t>IA Tornadoes (Level 3)</a:t>
            </a:r>
            <a:endParaRPr lang="en-US" sz="1000">
              <a:cs typeface="Calibri"/>
            </a:endParaRPr>
          </a:p>
          <a:p>
            <a:pPr marL="228600" indent="-228600">
              <a:lnSpc>
                <a:spcPts val="1700"/>
              </a:lnSpc>
              <a:buClr>
                <a:srgbClr val="ED1B2E"/>
              </a:buClr>
              <a:buFontTx/>
              <a:buAutoNum type="arabicPeriod"/>
            </a:pPr>
            <a:r>
              <a:rPr lang="en-US" sz="1000">
                <a:solidFill>
                  <a:srgbClr val="6D6E70"/>
                </a:solidFill>
                <a:latin typeface="Arial"/>
                <a:cs typeface="Arial"/>
              </a:rPr>
              <a:t>Northeastern NY Multi-Family Fire (Level 3)</a:t>
            </a:r>
          </a:p>
          <a:p>
            <a:pPr marL="228600" indent="-228600">
              <a:lnSpc>
                <a:spcPts val="1700"/>
              </a:lnSpc>
              <a:buClr>
                <a:srgbClr val="ED1B2E"/>
              </a:buClr>
              <a:buFontTx/>
              <a:buAutoNum type="arabicPeriod"/>
            </a:pPr>
            <a:r>
              <a:rPr lang="en-US" sz="1000">
                <a:solidFill>
                  <a:srgbClr val="6D6E70"/>
                </a:solidFill>
                <a:latin typeface="Arial"/>
                <a:cs typeface="Arial"/>
              </a:rPr>
              <a:t>Central FL Tornadoes (Level 3)</a:t>
            </a:r>
          </a:p>
          <a:p>
            <a:pPr marL="228600" indent="-228600">
              <a:lnSpc>
                <a:spcPts val="1700"/>
              </a:lnSpc>
              <a:buClr>
                <a:srgbClr val="ED1B2E"/>
              </a:buClr>
              <a:buFontTx/>
              <a:buAutoNum type="arabicPeriod"/>
            </a:pPr>
            <a:r>
              <a:rPr lang="en-US" sz="1000">
                <a:solidFill>
                  <a:srgbClr val="6D6E70"/>
                </a:solidFill>
                <a:latin typeface="Arial"/>
                <a:cs typeface="Arial"/>
              </a:rPr>
              <a:t>TX Forest Fire (Level 3)</a:t>
            </a:r>
          </a:p>
          <a:p>
            <a:pPr marL="228600" indent="-228600">
              <a:lnSpc>
                <a:spcPts val="1700"/>
              </a:lnSpc>
              <a:buClr>
                <a:srgbClr val="ED1B2E"/>
              </a:buClr>
              <a:buFontTx/>
              <a:buAutoNum type="arabicPeriod"/>
            </a:pPr>
            <a:r>
              <a:rPr lang="en-US" sz="1000">
                <a:solidFill>
                  <a:srgbClr val="6D6E70"/>
                </a:solidFill>
                <a:latin typeface="Arial"/>
                <a:cs typeface="Arial"/>
              </a:rPr>
              <a:t>OK Tornadoes (Level 3)</a:t>
            </a:r>
          </a:p>
          <a:p>
            <a:pPr marL="228600" indent="-228600">
              <a:lnSpc>
                <a:spcPts val="1700"/>
              </a:lnSpc>
              <a:buClr>
                <a:srgbClr val="ED1B2E"/>
              </a:buClr>
              <a:buFontTx/>
              <a:buAutoNum type="arabicPeriod"/>
            </a:pPr>
            <a:r>
              <a:rPr lang="en-US" sz="1000">
                <a:solidFill>
                  <a:srgbClr val="6D6E70"/>
                </a:solidFill>
                <a:latin typeface="Arial"/>
                <a:cs typeface="Arial"/>
              </a:rPr>
              <a:t>Central TX Tornadoes (Level 3)</a:t>
            </a:r>
          </a:p>
          <a:p>
            <a:pPr marL="228600" indent="-228600">
              <a:lnSpc>
                <a:spcPts val="1700"/>
              </a:lnSpc>
              <a:buClr>
                <a:srgbClr val="ED1B2E"/>
              </a:buClr>
              <a:buFontTx/>
              <a:buAutoNum type="arabicPeriod"/>
            </a:pPr>
            <a:r>
              <a:rPr lang="en-US" sz="1000">
                <a:solidFill>
                  <a:srgbClr val="6D6E70"/>
                </a:solidFill>
                <a:latin typeface="Arial"/>
                <a:cs typeface="Arial"/>
              </a:rPr>
              <a:t>TX Gulf Coast Tornadoes (Level 3)</a:t>
            </a:r>
          </a:p>
          <a:p>
            <a:pPr marL="228600" indent="-228600">
              <a:lnSpc>
                <a:spcPts val="1700"/>
              </a:lnSpc>
              <a:buClr>
                <a:srgbClr val="ED1B2E"/>
              </a:buClr>
              <a:buAutoNum type="arabicPeriod"/>
            </a:pPr>
            <a:r>
              <a:rPr lang="en-US" sz="1000">
                <a:solidFill>
                  <a:srgbClr val="6D6E70"/>
                </a:solidFill>
                <a:latin typeface="Arial"/>
                <a:cs typeface="Arial"/>
              </a:rPr>
              <a:t>AL Storms (Level 3)</a:t>
            </a:r>
            <a:endParaRPr lang="en-US" sz="1000">
              <a:cs typeface="Calibri"/>
            </a:endParaRPr>
          </a:p>
          <a:p>
            <a:pPr marL="228600" indent="-228600">
              <a:lnSpc>
                <a:spcPts val="1700"/>
              </a:lnSpc>
              <a:buClr>
                <a:srgbClr val="ED1B2E"/>
              </a:buClr>
              <a:buFont typeface="+mj-lt"/>
              <a:buAutoNum type="arabicPeriod"/>
            </a:pPr>
            <a:r>
              <a:rPr lang="en-US" sz="1000">
                <a:solidFill>
                  <a:srgbClr val="6D6E70"/>
                </a:solidFill>
                <a:latin typeface="Arial"/>
                <a:cs typeface="Arial"/>
              </a:rPr>
              <a:t>North TX Tornadoes (Level 3)</a:t>
            </a:r>
          </a:p>
          <a:p>
            <a:pPr marL="228600" indent="-228600">
              <a:lnSpc>
                <a:spcPts val="1700"/>
              </a:lnSpc>
              <a:buClr>
                <a:srgbClr val="ED1B2E"/>
              </a:buClr>
              <a:buAutoNum type="arabicPeriod"/>
            </a:pPr>
            <a:r>
              <a:rPr lang="en-US" sz="1000">
                <a:solidFill>
                  <a:srgbClr val="6D6E70"/>
                </a:solidFill>
                <a:latin typeface="Arial"/>
                <a:cs typeface="Arial"/>
              </a:rPr>
              <a:t>LA Tornadoes (Level 4)</a:t>
            </a:r>
          </a:p>
          <a:p>
            <a:pPr marL="228600" indent="-228600">
              <a:lnSpc>
                <a:spcPts val="1800"/>
              </a:lnSpc>
              <a:buClr>
                <a:srgbClr val="ED1B2E"/>
              </a:buClr>
              <a:buAutoNum type="arabicPeriod"/>
            </a:pPr>
            <a:endParaRPr lang="en-US" sz="1100">
              <a:solidFill>
                <a:srgbClr val="6D6E70"/>
              </a:solidFill>
              <a:latin typeface="Arial"/>
              <a:cs typeface="Arial"/>
            </a:endParaRPr>
          </a:p>
          <a:p>
            <a:pPr marL="228600" indent="-228600">
              <a:lnSpc>
                <a:spcPts val="1800"/>
              </a:lnSpc>
              <a:spcBef>
                <a:spcPts val="600"/>
              </a:spcBef>
              <a:spcAft>
                <a:spcPts val="1200"/>
              </a:spcAft>
              <a:buClr>
                <a:srgbClr val="ED1B2E"/>
              </a:buClr>
              <a:buAutoNum type="arabicPeriod"/>
            </a:pPr>
            <a:endParaRPr lang="en-US" sz="1400">
              <a:solidFill>
                <a:srgbClr val="6D6E70"/>
              </a:solidFill>
              <a:latin typeface="Arial"/>
              <a:cs typeface="Arial"/>
            </a:endParaRPr>
          </a:p>
        </p:txBody>
      </p:sp>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48" name="Title 4">
            <a:extLst>
              <a:ext uri="{FF2B5EF4-FFF2-40B4-BE49-F238E27FC236}">
                <a16:creationId xmlns:a16="http://schemas.microsoft.com/office/drawing/2014/main" id="{C4A483B1-E3F0-4B85-8294-F2BE9153D696}"/>
              </a:ext>
            </a:extLst>
          </p:cNvPr>
          <p:cNvSpPr>
            <a:spLocks noGrp="1"/>
          </p:cNvSpPr>
          <p:nvPr>
            <p:ph type="title"/>
          </p:nvPr>
        </p:nvSpPr>
        <p:spPr>
          <a:xfrm>
            <a:off x="178904" y="192237"/>
            <a:ext cx="8675370" cy="742433"/>
          </a:xfrm>
        </p:spPr>
        <p:txBody>
          <a:bodyPr/>
          <a:lstStyle/>
          <a:p>
            <a:r>
              <a:rPr lang="en-US"/>
              <a:t>Domestic Response Quarterly Totals</a:t>
            </a:r>
          </a:p>
        </p:txBody>
      </p:sp>
      <p:sp>
        <p:nvSpPr>
          <p:cNvPr id="51" name="Title 1">
            <a:extLst>
              <a:ext uri="{FF2B5EF4-FFF2-40B4-BE49-F238E27FC236}">
                <a16:creationId xmlns:a16="http://schemas.microsoft.com/office/drawing/2014/main" id="{AE33CDA3-FF86-426D-A1A5-86C8703D6E1A}"/>
              </a:ext>
            </a:extLst>
          </p:cNvPr>
          <p:cNvSpPr txBox="1">
            <a:spLocks/>
          </p:cNvSpPr>
          <p:nvPr/>
        </p:nvSpPr>
        <p:spPr>
          <a:xfrm>
            <a:off x="3434132" y="1039588"/>
            <a:ext cx="6281320" cy="828218"/>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kumimoji="0" lang="en-US" sz="3600" b="1" i="0" u="none" strike="noStrike" kern="1200" cap="none" spc="0" normalizeH="0" baseline="0" noProof="0">
                <a:ln>
                  <a:noFill/>
                </a:ln>
                <a:solidFill>
                  <a:srgbClr val="ED1B24"/>
                </a:solidFill>
                <a:effectLst/>
                <a:uLnTx/>
                <a:uFillTx/>
                <a:latin typeface="Arial"/>
                <a:ea typeface="+mj-ea"/>
                <a:cs typeface="Arial"/>
              </a:rPr>
              <a:t> </a:t>
            </a:r>
            <a:r>
              <a:rPr kumimoji="0" lang="en-US" sz="1800" b="1" i="0" u="none" strike="noStrike" kern="1200" cap="none" spc="0" normalizeH="0" baseline="0" noProof="0">
                <a:ln>
                  <a:noFill/>
                </a:ln>
                <a:solidFill>
                  <a:srgbClr val="6D6E70"/>
                </a:solidFill>
                <a:effectLst/>
                <a:uLnTx/>
                <a:uFillTx/>
                <a:latin typeface="Arial"/>
                <a:ea typeface="+mj-ea"/>
                <a:cs typeface="Arial"/>
              </a:rPr>
              <a:t>The Red Cross responded to </a:t>
            </a:r>
            <a:r>
              <a:rPr lang="en-US" sz="1800">
                <a:latin typeface="Arial"/>
                <a:cs typeface="Arial"/>
              </a:rPr>
              <a:t>91 large</a:t>
            </a:r>
            <a:r>
              <a:rPr kumimoji="0" lang="en-US" sz="1800" b="1" i="0" u="none" strike="noStrike" kern="1200" cap="none" spc="0" normalizeH="0" baseline="0" noProof="0">
                <a:ln>
                  <a:noFill/>
                </a:ln>
                <a:effectLst/>
                <a:uLnTx/>
                <a:uFillTx/>
                <a:latin typeface="Arial"/>
                <a:ea typeface="+mj-ea"/>
                <a:cs typeface="Arial"/>
              </a:rPr>
              <a:t> disasters </a:t>
            </a:r>
            <a:r>
              <a:rPr kumimoji="0" lang="en-US" sz="1800" b="1" i="0" u="none" strike="noStrike" kern="1200" cap="none" spc="0" normalizeH="0" baseline="0" noProof="0">
                <a:ln>
                  <a:noFill/>
                </a:ln>
                <a:solidFill>
                  <a:srgbClr val="6D6E70"/>
                </a:solidFill>
                <a:effectLst/>
                <a:uLnTx/>
                <a:uFillTx/>
                <a:latin typeface="Arial"/>
                <a:ea typeface="+mj-ea"/>
                <a:cs typeface="Arial"/>
              </a:rPr>
              <a:t>across the country, including </a:t>
            </a:r>
            <a:r>
              <a:rPr lang="en-US" sz="1800">
                <a:solidFill>
                  <a:srgbClr val="FF0000"/>
                </a:solidFill>
                <a:latin typeface="Arial"/>
                <a:cs typeface="Arial"/>
              </a:rPr>
              <a:t>22 </a:t>
            </a:r>
            <a:r>
              <a:rPr lang="en-US" sz="1800">
                <a:latin typeface="Arial"/>
                <a:cs typeface="Arial"/>
              </a:rPr>
              <a:t>very</a:t>
            </a:r>
            <a:r>
              <a:rPr kumimoji="0" lang="en-US" sz="1800" b="1" i="0" u="none" strike="noStrike" kern="1200" cap="none" spc="0" normalizeH="0" baseline="0" noProof="0">
                <a:ln>
                  <a:noFill/>
                </a:ln>
                <a:effectLst/>
                <a:uLnTx/>
                <a:uFillTx/>
                <a:latin typeface="Arial"/>
                <a:ea typeface="+mj-ea"/>
                <a:cs typeface="Arial"/>
              </a:rPr>
              <a:t> large events</a:t>
            </a:r>
            <a:r>
              <a:rPr kumimoji="0" lang="en-US" sz="1800" b="1" i="0" u="none" strike="noStrike" kern="1200" cap="none" spc="0" normalizeH="0" baseline="0" noProof="0">
                <a:ln>
                  <a:noFill/>
                </a:ln>
                <a:solidFill>
                  <a:srgbClr val="6D6E70"/>
                </a:solidFill>
                <a:effectLst/>
                <a:uLnTx/>
                <a:uFillTx/>
                <a:latin typeface="Arial"/>
                <a:ea typeface="+mj-ea"/>
                <a:cs typeface="Arial"/>
              </a:rPr>
              <a:t>.</a:t>
            </a:r>
          </a:p>
        </p:txBody>
      </p:sp>
      <p:sp>
        <p:nvSpPr>
          <p:cNvPr id="32" name="Rectangle 31">
            <a:extLst>
              <a:ext uri="{FF2B5EF4-FFF2-40B4-BE49-F238E27FC236}">
                <a16:creationId xmlns:a16="http://schemas.microsoft.com/office/drawing/2014/main" id="{FFBFBA9D-59FA-41CE-9DDC-02C0060E41A8}"/>
              </a:ext>
            </a:extLst>
          </p:cNvPr>
          <p:cNvSpPr/>
          <p:nvPr/>
        </p:nvSpPr>
        <p:spPr>
          <a:xfrm>
            <a:off x="4746380" y="5877972"/>
            <a:ext cx="5152766" cy="577081"/>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a:ln>
                  <a:noFill/>
                </a:ln>
                <a:solidFill>
                  <a:srgbClr val="6D6E70"/>
                </a:solidFill>
                <a:effectLst/>
                <a:uLnTx/>
                <a:uFillTx/>
                <a:latin typeface="Arial" charset="0"/>
                <a:ea typeface="+mn-ea"/>
                <a:cs typeface="Arial" charset="0"/>
              </a:rPr>
            </a:b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33" name="Oval 32">
            <a:extLst>
              <a:ext uri="{FF2B5EF4-FFF2-40B4-BE49-F238E27FC236}">
                <a16:creationId xmlns:a16="http://schemas.microsoft.com/office/drawing/2014/main" id="{558CE25E-96A9-41FC-A90C-5907D07006EA}"/>
              </a:ext>
            </a:extLst>
          </p:cNvPr>
          <p:cNvSpPr>
            <a:spLocks noChangeArrowheads="1"/>
          </p:cNvSpPr>
          <p:nvPr/>
        </p:nvSpPr>
        <p:spPr bwMode="auto">
          <a:xfrm>
            <a:off x="8053848" y="2990930"/>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34" name="Oval 33">
            <a:extLst>
              <a:ext uri="{FF2B5EF4-FFF2-40B4-BE49-F238E27FC236}">
                <a16:creationId xmlns:a16="http://schemas.microsoft.com/office/drawing/2014/main" id="{E904DE43-B311-094B-8BCC-DAEFC5896261}"/>
              </a:ext>
            </a:extLst>
          </p:cNvPr>
          <p:cNvSpPr>
            <a:spLocks noChangeAspect="1" noChangeArrowheads="1"/>
          </p:cNvSpPr>
          <p:nvPr/>
        </p:nvSpPr>
        <p:spPr bwMode="auto">
          <a:xfrm>
            <a:off x="7223622" y="386492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8</a:t>
            </a:r>
          </a:p>
        </p:txBody>
      </p:sp>
      <p:sp>
        <p:nvSpPr>
          <p:cNvPr id="58" name="Oval 57">
            <a:extLst>
              <a:ext uri="{FF2B5EF4-FFF2-40B4-BE49-F238E27FC236}">
                <a16:creationId xmlns:a16="http://schemas.microsoft.com/office/drawing/2014/main" id="{EAF5CF61-77BF-4408-9491-047A5D8A2746}"/>
              </a:ext>
            </a:extLst>
          </p:cNvPr>
          <p:cNvSpPr>
            <a:spLocks noChangeArrowheads="1"/>
          </p:cNvSpPr>
          <p:nvPr/>
        </p:nvSpPr>
        <p:spPr bwMode="auto">
          <a:xfrm>
            <a:off x="6654797" y="283048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1EB18D0C-85A2-463F-AE11-F5C24341F3A2}"/>
              </a:ext>
            </a:extLst>
          </p:cNvPr>
          <p:cNvSpPr>
            <a:spLocks noChangeArrowheads="1"/>
          </p:cNvSpPr>
          <p:nvPr/>
        </p:nvSpPr>
        <p:spPr bwMode="auto">
          <a:xfrm>
            <a:off x="3873841" y="53266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AFE4AB68-0D51-4F21-8E98-ACA522726A1C}"/>
              </a:ext>
            </a:extLst>
          </p:cNvPr>
          <p:cNvSpPr>
            <a:spLocks noChangeArrowheads="1"/>
          </p:cNvSpPr>
          <p:nvPr/>
        </p:nvSpPr>
        <p:spPr bwMode="auto">
          <a:xfrm>
            <a:off x="8218930" y="396537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71CA4B12-E915-4823-8ED4-DE0926C924C6}"/>
              </a:ext>
            </a:extLst>
          </p:cNvPr>
          <p:cNvSpPr>
            <a:spLocks noChangeAspect="1" noChangeArrowheads="1"/>
          </p:cNvSpPr>
          <p:nvPr/>
        </p:nvSpPr>
        <p:spPr bwMode="auto">
          <a:xfrm>
            <a:off x="8348048" y="2541266"/>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14</a:t>
            </a:r>
          </a:p>
        </p:txBody>
      </p:sp>
      <p:sp>
        <p:nvSpPr>
          <p:cNvPr id="25" name="Oval 24">
            <a:extLst>
              <a:ext uri="{FF2B5EF4-FFF2-40B4-BE49-F238E27FC236}">
                <a16:creationId xmlns:a16="http://schemas.microsoft.com/office/drawing/2014/main" id="{19842FD6-2A00-4471-8357-EBAD52130D55}"/>
              </a:ext>
            </a:extLst>
          </p:cNvPr>
          <p:cNvSpPr>
            <a:spLocks noChangeAspect="1" noChangeArrowheads="1"/>
          </p:cNvSpPr>
          <p:nvPr/>
        </p:nvSpPr>
        <p:spPr bwMode="auto">
          <a:xfrm>
            <a:off x="8338247" y="3311552"/>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12</a:t>
            </a:r>
          </a:p>
        </p:txBody>
      </p:sp>
      <p:sp>
        <p:nvSpPr>
          <p:cNvPr id="26" name="Oval 25">
            <a:extLst>
              <a:ext uri="{FF2B5EF4-FFF2-40B4-BE49-F238E27FC236}">
                <a16:creationId xmlns:a16="http://schemas.microsoft.com/office/drawing/2014/main" id="{897BFD24-2995-49EC-A769-14693355A800}"/>
              </a:ext>
            </a:extLst>
          </p:cNvPr>
          <p:cNvSpPr>
            <a:spLocks noChangeAspect="1" noChangeArrowheads="1"/>
          </p:cNvSpPr>
          <p:nvPr/>
        </p:nvSpPr>
        <p:spPr bwMode="auto">
          <a:xfrm>
            <a:off x="6584894" y="302858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11</a:t>
            </a:r>
          </a:p>
        </p:txBody>
      </p:sp>
      <p:sp>
        <p:nvSpPr>
          <p:cNvPr id="28" name="Oval 27">
            <a:extLst>
              <a:ext uri="{FF2B5EF4-FFF2-40B4-BE49-F238E27FC236}">
                <a16:creationId xmlns:a16="http://schemas.microsoft.com/office/drawing/2014/main" id="{8F8DE632-D8C8-4360-B0C0-2060993F802E}"/>
              </a:ext>
            </a:extLst>
          </p:cNvPr>
          <p:cNvSpPr>
            <a:spLocks noChangeAspect="1" noChangeArrowheads="1"/>
          </p:cNvSpPr>
          <p:nvPr/>
        </p:nvSpPr>
        <p:spPr bwMode="auto">
          <a:xfrm>
            <a:off x="8729044" y="302858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10</a:t>
            </a:r>
          </a:p>
        </p:txBody>
      </p:sp>
      <p:sp>
        <p:nvSpPr>
          <p:cNvPr id="29" name="Oval 28">
            <a:extLst>
              <a:ext uri="{FF2B5EF4-FFF2-40B4-BE49-F238E27FC236}">
                <a16:creationId xmlns:a16="http://schemas.microsoft.com/office/drawing/2014/main" id="{75F8BF42-B1C4-4918-A69C-F06F1D4B9F3D}"/>
              </a:ext>
            </a:extLst>
          </p:cNvPr>
          <p:cNvSpPr>
            <a:spLocks noChangeAspect="1" noChangeArrowheads="1"/>
          </p:cNvSpPr>
          <p:nvPr/>
        </p:nvSpPr>
        <p:spPr bwMode="auto">
          <a:xfrm>
            <a:off x="6131665" y="413012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17</a:t>
            </a:r>
          </a:p>
        </p:txBody>
      </p:sp>
      <p:sp>
        <p:nvSpPr>
          <p:cNvPr id="30" name="Oval 29">
            <a:extLst>
              <a:ext uri="{FF2B5EF4-FFF2-40B4-BE49-F238E27FC236}">
                <a16:creationId xmlns:a16="http://schemas.microsoft.com/office/drawing/2014/main" id="{879AD66D-B3F2-454F-9BD4-59017EBD082B}"/>
              </a:ext>
            </a:extLst>
          </p:cNvPr>
          <p:cNvSpPr>
            <a:spLocks noChangeAspect="1" noChangeArrowheads="1"/>
          </p:cNvSpPr>
          <p:nvPr/>
        </p:nvSpPr>
        <p:spPr bwMode="auto">
          <a:xfrm>
            <a:off x="5648468" y="454172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16</a:t>
            </a:r>
          </a:p>
        </p:txBody>
      </p:sp>
      <p:sp>
        <p:nvSpPr>
          <p:cNvPr id="31" name="Oval 30">
            <a:extLst>
              <a:ext uri="{FF2B5EF4-FFF2-40B4-BE49-F238E27FC236}">
                <a16:creationId xmlns:a16="http://schemas.microsoft.com/office/drawing/2014/main" id="{B85DA20D-C004-44E9-9837-0C59CCC26829}"/>
              </a:ext>
            </a:extLst>
          </p:cNvPr>
          <p:cNvSpPr>
            <a:spLocks noChangeAspect="1" noChangeArrowheads="1"/>
          </p:cNvSpPr>
          <p:nvPr/>
        </p:nvSpPr>
        <p:spPr bwMode="auto">
          <a:xfrm>
            <a:off x="8067014" y="4904012"/>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15</a:t>
            </a:r>
          </a:p>
        </p:txBody>
      </p:sp>
      <p:sp>
        <p:nvSpPr>
          <p:cNvPr id="35" name="Oval 34">
            <a:extLst>
              <a:ext uri="{FF2B5EF4-FFF2-40B4-BE49-F238E27FC236}">
                <a16:creationId xmlns:a16="http://schemas.microsoft.com/office/drawing/2014/main" id="{6D1FAEAE-8E27-429D-9F49-A4AFF3E2A2D1}"/>
              </a:ext>
            </a:extLst>
          </p:cNvPr>
          <p:cNvSpPr>
            <a:spLocks noChangeAspect="1" noChangeArrowheads="1"/>
          </p:cNvSpPr>
          <p:nvPr/>
        </p:nvSpPr>
        <p:spPr bwMode="auto">
          <a:xfrm>
            <a:off x="7322763" y="4338051"/>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20</a:t>
            </a:r>
          </a:p>
        </p:txBody>
      </p:sp>
      <p:sp>
        <p:nvSpPr>
          <p:cNvPr id="36" name="Oval 35">
            <a:extLst>
              <a:ext uri="{FF2B5EF4-FFF2-40B4-BE49-F238E27FC236}">
                <a16:creationId xmlns:a16="http://schemas.microsoft.com/office/drawing/2014/main" id="{84EBB5C1-5BA3-488A-B64D-DD737EF1C09F}"/>
              </a:ext>
            </a:extLst>
          </p:cNvPr>
          <p:cNvSpPr>
            <a:spLocks noChangeAspect="1" noChangeArrowheads="1"/>
          </p:cNvSpPr>
          <p:nvPr/>
        </p:nvSpPr>
        <p:spPr bwMode="auto">
          <a:xfrm>
            <a:off x="6183237" y="475435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19</a:t>
            </a:r>
          </a:p>
        </p:txBody>
      </p:sp>
      <p:sp>
        <p:nvSpPr>
          <p:cNvPr id="37" name="Oval 36">
            <a:extLst>
              <a:ext uri="{FF2B5EF4-FFF2-40B4-BE49-F238E27FC236}">
                <a16:creationId xmlns:a16="http://schemas.microsoft.com/office/drawing/2014/main" id="{225996D8-87EE-4F21-9DE0-1260567FE381}"/>
              </a:ext>
            </a:extLst>
          </p:cNvPr>
          <p:cNvSpPr>
            <a:spLocks noChangeAspect="1" noChangeArrowheads="1"/>
          </p:cNvSpPr>
          <p:nvPr/>
        </p:nvSpPr>
        <p:spPr bwMode="auto">
          <a:xfrm>
            <a:off x="5865937" y="4780940"/>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18</a:t>
            </a:r>
          </a:p>
        </p:txBody>
      </p:sp>
      <p:sp>
        <p:nvSpPr>
          <p:cNvPr id="38" name="Oval 37">
            <a:extLst>
              <a:ext uri="{FF2B5EF4-FFF2-40B4-BE49-F238E27FC236}">
                <a16:creationId xmlns:a16="http://schemas.microsoft.com/office/drawing/2014/main" id="{D96B69EC-F21A-4552-9BAC-8A36969BB0EB}"/>
              </a:ext>
            </a:extLst>
          </p:cNvPr>
          <p:cNvSpPr>
            <a:spLocks noChangeAspect="1" noChangeArrowheads="1"/>
          </p:cNvSpPr>
          <p:nvPr/>
        </p:nvSpPr>
        <p:spPr bwMode="auto">
          <a:xfrm>
            <a:off x="5451789" y="4835494"/>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4</a:t>
            </a:r>
          </a:p>
        </p:txBody>
      </p:sp>
      <p:sp>
        <p:nvSpPr>
          <p:cNvPr id="39" name="Oval 38">
            <a:extLst>
              <a:ext uri="{FF2B5EF4-FFF2-40B4-BE49-F238E27FC236}">
                <a16:creationId xmlns:a16="http://schemas.microsoft.com/office/drawing/2014/main" id="{AFA3A7DC-E588-47F1-9DD6-D02D5A119A91}"/>
              </a:ext>
            </a:extLst>
          </p:cNvPr>
          <p:cNvSpPr>
            <a:spLocks noChangeAspect="1" noChangeArrowheads="1"/>
          </p:cNvSpPr>
          <p:nvPr/>
        </p:nvSpPr>
        <p:spPr bwMode="auto">
          <a:xfrm>
            <a:off x="6744169" y="4614698"/>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22</a:t>
            </a:r>
          </a:p>
        </p:txBody>
      </p:sp>
      <p:sp>
        <p:nvSpPr>
          <p:cNvPr id="40" name="Oval 39">
            <a:extLst>
              <a:ext uri="{FF2B5EF4-FFF2-40B4-BE49-F238E27FC236}">
                <a16:creationId xmlns:a16="http://schemas.microsoft.com/office/drawing/2014/main" id="{F1DE8AF4-67F3-4F79-B075-E80AB0507E90}"/>
              </a:ext>
            </a:extLst>
          </p:cNvPr>
          <p:cNvSpPr>
            <a:spLocks noChangeAspect="1" noChangeArrowheads="1"/>
          </p:cNvSpPr>
          <p:nvPr/>
        </p:nvSpPr>
        <p:spPr bwMode="auto">
          <a:xfrm>
            <a:off x="5857854" y="4313127"/>
            <a:ext cx="456398"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rIns="0" anchor="ctr"/>
          <a:lstStyle/>
          <a:p>
            <a:pPr algn="ctr" fontAlgn="auto">
              <a:spcBef>
                <a:spcPts val="0"/>
              </a:spcBef>
              <a:spcAft>
                <a:spcPts val="0"/>
              </a:spcAft>
              <a:defRPr/>
            </a:pPr>
            <a:r>
              <a:rPr lang="en-US" sz="900" b="1">
                <a:solidFill>
                  <a:schemeClr val="bg1"/>
                </a:solidFill>
                <a:latin typeface="Arial"/>
                <a:cs typeface="Arial"/>
              </a:rPr>
              <a:t>21</a:t>
            </a:r>
          </a:p>
        </p:txBody>
      </p:sp>
      <p:sp>
        <p:nvSpPr>
          <p:cNvPr id="41" name="Oval 40">
            <a:extLst>
              <a:ext uri="{FF2B5EF4-FFF2-40B4-BE49-F238E27FC236}">
                <a16:creationId xmlns:a16="http://schemas.microsoft.com/office/drawing/2014/main" id="{C781082E-0EE5-43F0-9E22-D1CAC98FA8CE}"/>
              </a:ext>
            </a:extLst>
          </p:cNvPr>
          <p:cNvSpPr>
            <a:spLocks noChangeArrowheads="1"/>
          </p:cNvSpPr>
          <p:nvPr/>
        </p:nvSpPr>
        <p:spPr bwMode="auto">
          <a:xfrm>
            <a:off x="8411655" y="38977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13A4AC14-4A6B-4EC3-87BC-208925ED6F9C}"/>
              </a:ext>
            </a:extLst>
          </p:cNvPr>
          <p:cNvSpPr>
            <a:spLocks noChangeArrowheads="1"/>
          </p:cNvSpPr>
          <p:nvPr/>
        </p:nvSpPr>
        <p:spPr bwMode="auto">
          <a:xfrm>
            <a:off x="6717412" y="28952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257065D8-37C2-483C-A83C-52E524DA6E0C}"/>
              </a:ext>
            </a:extLst>
          </p:cNvPr>
          <p:cNvSpPr>
            <a:spLocks noChangeArrowheads="1"/>
          </p:cNvSpPr>
          <p:nvPr/>
        </p:nvSpPr>
        <p:spPr bwMode="auto">
          <a:xfrm>
            <a:off x="3457009" y="33896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576E67D2-878F-46A7-A7CB-84462C0C772F}"/>
              </a:ext>
            </a:extLst>
          </p:cNvPr>
          <p:cNvSpPr>
            <a:spLocks noChangeArrowheads="1"/>
          </p:cNvSpPr>
          <p:nvPr/>
        </p:nvSpPr>
        <p:spPr bwMode="auto">
          <a:xfrm>
            <a:off x="8474378" y="33357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E7B7CDAD-2D4C-454F-8C55-4CDBACA9220A}"/>
              </a:ext>
            </a:extLst>
          </p:cNvPr>
          <p:cNvSpPr>
            <a:spLocks noChangeArrowheads="1"/>
          </p:cNvSpPr>
          <p:nvPr/>
        </p:nvSpPr>
        <p:spPr bwMode="auto">
          <a:xfrm>
            <a:off x="7807895" y="39482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A27396BE-8B76-4728-8D30-B605F911326B}"/>
              </a:ext>
            </a:extLst>
          </p:cNvPr>
          <p:cNvSpPr>
            <a:spLocks noChangeArrowheads="1"/>
          </p:cNvSpPr>
          <p:nvPr/>
        </p:nvSpPr>
        <p:spPr bwMode="auto">
          <a:xfrm>
            <a:off x="8717717" y="320292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8D5131BD-3F38-4DEC-BE4A-A5D2262F0CBE}"/>
              </a:ext>
            </a:extLst>
          </p:cNvPr>
          <p:cNvSpPr>
            <a:spLocks noChangeArrowheads="1"/>
          </p:cNvSpPr>
          <p:nvPr/>
        </p:nvSpPr>
        <p:spPr bwMode="auto">
          <a:xfrm>
            <a:off x="6625310" y="28952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9" name="Oval 48">
            <a:extLst>
              <a:ext uri="{FF2B5EF4-FFF2-40B4-BE49-F238E27FC236}">
                <a16:creationId xmlns:a16="http://schemas.microsoft.com/office/drawing/2014/main" id="{528FF03A-0046-4826-8150-8A19CCDC4F76}"/>
              </a:ext>
            </a:extLst>
          </p:cNvPr>
          <p:cNvSpPr>
            <a:spLocks noChangeArrowheads="1"/>
          </p:cNvSpPr>
          <p:nvPr/>
        </p:nvSpPr>
        <p:spPr bwMode="auto">
          <a:xfrm>
            <a:off x="8589409" y="398414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CBAC66BD-3B8E-41DD-958E-E205610D057B}"/>
              </a:ext>
            </a:extLst>
          </p:cNvPr>
          <p:cNvSpPr>
            <a:spLocks noChangeArrowheads="1"/>
          </p:cNvSpPr>
          <p:nvPr/>
        </p:nvSpPr>
        <p:spPr bwMode="auto">
          <a:xfrm>
            <a:off x="8283383" y="52857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12E5AC40-2DCE-42E7-8BD4-809D315C38BF}"/>
              </a:ext>
            </a:extLst>
          </p:cNvPr>
          <p:cNvSpPr>
            <a:spLocks noChangeArrowheads="1"/>
          </p:cNvSpPr>
          <p:nvPr/>
        </p:nvSpPr>
        <p:spPr bwMode="auto">
          <a:xfrm>
            <a:off x="6487992" y="50279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5BAA8099-85E9-477B-B2E7-CC2BD2C17254}"/>
              </a:ext>
            </a:extLst>
          </p:cNvPr>
          <p:cNvSpPr>
            <a:spLocks noChangeArrowheads="1"/>
          </p:cNvSpPr>
          <p:nvPr/>
        </p:nvSpPr>
        <p:spPr bwMode="auto">
          <a:xfrm>
            <a:off x="8211356" y="32799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7C7EC8A4-56AD-43D5-954D-B0F82ED6FDAE}"/>
              </a:ext>
            </a:extLst>
          </p:cNvPr>
          <p:cNvSpPr>
            <a:spLocks noChangeArrowheads="1"/>
          </p:cNvSpPr>
          <p:nvPr/>
        </p:nvSpPr>
        <p:spPr bwMode="auto">
          <a:xfrm>
            <a:off x="7842278" y="437933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51106028-81D3-4AA4-9EDD-8872081FB0B7}"/>
              </a:ext>
            </a:extLst>
          </p:cNvPr>
          <p:cNvSpPr>
            <a:spLocks noChangeArrowheads="1"/>
          </p:cNvSpPr>
          <p:nvPr/>
        </p:nvSpPr>
        <p:spPr bwMode="auto">
          <a:xfrm>
            <a:off x="8139272" y="30363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74675A30-6999-488F-9EFD-D8CFE3080431}"/>
              </a:ext>
            </a:extLst>
          </p:cNvPr>
          <p:cNvSpPr>
            <a:spLocks noChangeArrowheads="1"/>
          </p:cNvSpPr>
          <p:nvPr/>
        </p:nvSpPr>
        <p:spPr bwMode="auto">
          <a:xfrm>
            <a:off x="8919305" y="29136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9" name="Oval 58">
            <a:extLst>
              <a:ext uri="{FF2B5EF4-FFF2-40B4-BE49-F238E27FC236}">
                <a16:creationId xmlns:a16="http://schemas.microsoft.com/office/drawing/2014/main" id="{FB07B54D-B57F-4F4B-B688-B81647690F87}"/>
              </a:ext>
            </a:extLst>
          </p:cNvPr>
          <p:cNvSpPr>
            <a:spLocks noChangeArrowheads="1"/>
          </p:cNvSpPr>
          <p:nvPr/>
        </p:nvSpPr>
        <p:spPr bwMode="auto">
          <a:xfrm>
            <a:off x="7802216" y="430447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E2C82F8-A7FA-4DEF-AEE8-AF40F8F72EBC}"/>
              </a:ext>
            </a:extLst>
          </p:cNvPr>
          <p:cNvSpPr>
            <a:spLocks noChangeArrowheads="1"/>
          </p:cNvSpPr>
          <p:nvPr/>
        </p:nvSpPr>
        <p:spPr bwMode="auto">
          <a:xfrm>
            <a:off x="7891011" y="427111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BFEE350C-198A-4535-BDE2-356C7BEC6303}"/>
              </a:ext>
            </a:extLst>
          </p:cNvPr>
          <p:cNvSpPr>
            <a:spLocks noChangeArrowheads="1"/>
          </p:cNvSpPr>
          <p:nvPr/>
        </p:nvSpPr>
        <p:spPr bwMode="auto">
          <a:xfrm>
            <a:off x="8684346" y="28202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5B182B28-F232-45BF-B778-D84F31FE7C3F}"/>
              </a:ext>
            </a:extLst>
          </p:cNvPr>
          <p:cNvSpPr>
            <a:spLocks noChangeArrowheads="1"/>
          </p:cNvSpPr>
          <p:nvPr/>
        </p:nvSpPr>
        <p:spPr bwMode="auto">
          <a:xfrm>
            <a:off x="3789509" y="20071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A128500-95A0-4191-819C-93F53C3C12FF}"/>
              </a:ext>
            </a:extLst>
          </p:cNvPr>
          <p:cNvSpPr>
            <a:spLocks noChangeArrowheads="1"/>
          </p:cNvSpPr>
          <p:nvPr/>
        </p:nvSpPr>
        <p:spPr bwMode="auto">
          <a:xfrm>
            <a:off x="7355110" y="45758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511DAA08-D2B0-417F-AB40-B8ADFBF652E1}"/>
              </a:ext>
            </a:extLst>
          </p:cNvPr>
          <p:cNvSpPr>
            <a:spLocks noChangeArrowheads="1"/>
          </p:cNvSpPr>
          <p:nvPr/>
        </p:nvSpPr>
        <p:spPr bwMode="auto">
          <a:xfrm>
            <a:off x="7859288" y="33988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6E4553B-4929-4C4C-8565-E191A1D71743}"/>
              </a:ext>
            </a:extLst>
          </p:cNvPr>
          <p:cNvSpPr>
            <a:spLocks noChangeArrowheads="1"/>
          </p:cNvSpPr>
          <p:nvPr/>
        </p:nvSpPr>
        <p:spPr bwMode="auto">
          <a:xfrm>
            <a:off x="9031555" y="278778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462301E6-F36A-4A64-B974-E4544BEEDB97}"/>
              </a:ext>
            </a:extLst>
          </p:cNvPr>
          <p:cNvSpPr>
            <a:spLocks noChangeArrowheads="1"/>
          </p:cNvSpPr>
          <p:nvPr/>
        </p:nvSpPr>
        <p:spPr bwMode="auto">
          <a:xfrm>
            <a:off x="8739081" y="27313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4FAB819A-BD01-406A-A1D4-A8FF1C5D9E8E}"/>
              </a:ext>
            </a:extLst>
          </p:cNvPr>
          <p:cNvSpPr>
            <a:spLocks noChangeArrowheads="1"/>
          </p:cNvSpPr>
          <p:nvPr/>
        </p:nvSpPr>
        <p:spPr bwMode="auto">
          <a:xfrm>
            <a:off x="8320920" y="435854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D052D3E8-0455-48B7-91B5-24578706255B}"/>
              </a:ext>
            </a:extLst>
          </p:cNvPr>
          <p:cNvSpPr>
            <a:spLocks noChangeArrowheads="1"/>
          </p:cNvSpPr>
          <p:nvPr/>
        </p:nvSpPr>
        <p:spPr bwMode="auto">
          <a:xfrm>
            <a:off x="7736765" y="342163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8D326529-B36C-4338-83CD-09B3E1208BA0}"/>
              </a:ext>
            </a:extLst>
          </p:cNvPr>
          <p:cNvSpPr>
            <a:spLocks noChangeArrowheads="1"/>
          </p:cNvSpPr>
          <p:nvPr/>
        </p:nvSpPr>
        <p:spPr bwMode="auto">
          <a:xfrm>
            <a:off x="8449218" y="31981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510C0CBF-AA60-44C5-8651-9ED82D02A7F5}"/>
              </a:ext>
            </a:extLst>
          </p:cNvPr>
          <p:cNvSpPr>
            <a:spLocks noChangeArrowheads="1"/>
          </p:cNvSpPr>
          <p:nvPr/>
        </p:nvSpPr>
        <p:spPr bwMode="auto">
          <a:xfrm>
            <a:off x="6856318" y="41819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B2F1F267-0BD6-44B9-9633-703B8B0111BC}"/>
              </a:ext>
            </a:extLst>
          </p:cNvPr>
          <p:cNvSpPr>
            <a:spLocks noChangeArrowheads="1"/>
          </p:cNvSpPr>
          <p:nvPr/>
        </p:nvSpPr>
        <p:spPr bwMode="auto">
          <a:xfrm>
            <a:off x="6781623" y="428781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74B8EACD-B9D9-4410-A492-891626CEE349}"/>
              </a:ext>
            </a:extLst>
          </p:cNvPr>
          <p:cNvSpPr>
            <a:spLocks noChangeArrowheads="1"/>
          </p:cNvSpPr>
          <p:nvPr/>
        </p:nvSpPr>
        <p:spPr bwMode="auto">
          <a:xfrm>
            <a:off x="7166523" y="29814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69DAC983-A0C1-49C9-A9E5-8B74901DD054}"/>
              </a:ext>
            </a:extLst>
          </p:cNvPr>
          <p:cNvSpPr>
            <a:spLocks noChangeArrowheads="1"/>
          </p:cNvSpPr>
          <p:nvPr/>
        </p:nvSpPr>
        <p:spPr bwMode="auto">
          <a:xfrm>
            <a:off x="8827445" y="29643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A3CD3E07-4ECB-4C7C-89CA-CF74CDF119DA}"/>
              </a:ext>
            </a:extLst>
          </p:cNvPr>
          <p:cNvSpPr>
            <a:spLocks noChangeArrowheads="1"/>
          </p:cNvSpPr>
          <p:nvPr/>
        </p:nvSpPr>
        <p:spPr bwMode="auto">
          <a:xfrm>
            <a:off x="7026249" y="265923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6DC3AC95-7D03-412A-8D2A-315D955DB743}"/>
              </a:ext>
            </a:extLst>
          </p:cNvPr>
          <p:cNvSpPr>
            <a:spLocks noChangeArrowheads="1"/>
          </p:cNvSpPr>
          <p:nvPr/>
        </p:nvSpPr>
        <p:spPr bwMode="auto">
          <a:xfrm>
            <a:off x="6443955" y="510183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36D18861-7703-4013-AC3E-C692A6A93EC1}"/>
              </a:ext>
            </a:extLst>
          </p:cNvPr>
          <p:cNvSpPr>
            <a:spLocks noChangeArrowheads="1"/>
          </p:cNvSpPr>
          <p:nvPr/>
        </p:nvSpPr>
        <p:spPr bwMode="auto">
          <a:xfrm>
            <a:off x="7500799" y="334112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28094E2A-FE03-4CC2-9869-3434ECDC42B5}"/>
              </a:ext>
            </a:extLst>
          </p:cNvPr>
          <p:cNvSpPr>
            <a:spLocks noChangeArrowheads="1"/>
          </p:cNvSpPr>
          <p:nvPr/>
        </p:nvSpPr>
        <p:spPr bwMode="auto">
          <a:xfrm>
            <a:off x="7592431" y="398256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5BCBDE3D-0B51-4F98-A937-1E0420A0FD01}"/>
              </a:ext>
            </a:extLst>
          </p:cNvPr>
          <p:cNvSpPr>
            <a:spLocks noChangeArrowheads="1"/>
          </p:cNvSpPr>
          <p:nvPr/>
        </p:nvSpPr>
        <p:spPr bwMode="auto">
          <a:xfrm>
            <a:off x="3334486" y="342965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53F7E59F-02DD-413C-8D54-7A1FA17119D2}"/>
              </a:ext>
            </a:extLst>
          </p:cNvPr>
          <p:cNvSpPr>
            <a:spLocks noChangeArrowheads="1"/>
          </p:cNvSpPr>
          <p:nvPr/>
        </p:nvSpPr>
        <p:spPr bwMode="auto">
          <a:xfrm>
            <a:off x="8466519" y="39956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EB9E7AE7-FD7A-47BC-BE62-7B7455533393}"/>
              </a:ext>
            </a:extLst>
          </p:cNvPr>
          <p:cNvSpPr>
            <a:spLocks noChangeArrowheads="1"/>
          </p:cNvSpPr>
          <p:nvPr/>
        </p:nvSpPr>
        <p:spPr bwMode="auto">
          <a:xfrm>
            <a:off x="3400984" y="348451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345FB979-D51F-48B7-9125-9E598C25CADE}"/>
              </a:ext>
            </a:extLst>
          </p:cNvPr>
          <p:cNvSpPr>
            <a:spLocks noChangeArrowheads="1"/>
          </p:cNvSpPr>
          <p:nvPr/>
        </p:nvSpPr>
        <p:spPr bwMode="auto">
          <a:xfrm>
            <a:off x="7791629" y="48150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3" name="Oval 82">
            <a:extLst>
              <a:ext uri="{FF2B5EF4-FFF2-40B4-BE49-F238E27FC236}">
                <a16:creationId xmlns:a16="http://schemas.microsoft.com/office/drawing/2014/main" id="{6628318B-8D8C-4505-80B1-1D118A65EEFE}"/>
              </a:ext>
            </a:extLst>
          </p:cNvPr>
          <p:cNvSpPr>
            <a:spLocks noChangeArrowheads="1"/>
          </p:cNvSpPr>
          <p:nvPr/>
        </p:nvSpPr>
        <p:spPr bwMode="auto">
          <a:xfrm>
            <a:off x="8094177" y="504696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964B1921-73BA-4B13-B510-23AECFB739C6}"/>
              </a:ext>
            </a:extLst>
          </p:cNvPr>
          <p:cNvSpPr>
            <a:spLocks noChangeArrowheads="1"/>
          </p:cNvSpPr>
          <p:nvPr/>
        </p:nvSpPr>
        <p:spPr bwMode="auto">
          <a:xfrm>
            <a:off x="5342061" y="35313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6" name="Oval 85">
            <a:extLst>
              <a:ext uri="{FF2B5EF4-FFF2-40B4-BE49-F238E27FC236}">
                <a16:creationId xmlns:a16="http://schemas.microsoft.com/office/drawing/2014/main" id="{33B64967-1AF5-4C91-99FE-2AFCCF29EB11}"/>
              </a:ext>
            </a:extLst>
          </p:cNvPr>
          <p:cNvSpPr>
            <a:spLocks noChangeArrowheads="1"/>
          </p:cNvSpPr>
          <p:nvPr/>
        </p:nvSpPr>
        <p:spPr bwMode="auto">
          <a:xfrm>
            <a:off x="7436114" y="321774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A1D15215-0236-4E1D-8759-359BF6671064}"/>
              </a:ext>
            </a:extLst>
          </p:cNvPr>
          <p:cNvSpPr>
            <a:spLocks noChangeArrowheads="1"/>
          </p:cNvSpPr>
          <p:nvPr/>
        </p:nvSpPr>
        <p:spPr bwMode="auto">
          <a:xfrm>
            <a:off x="7924412" y="43697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B97B7D39-8416-4C64-A379-336F6658C828}"/>
              </a:ext>
            </a:extLst>
          </p:cNvPr>
          <p:cNvSpPr>
            <a:spLocks noChangeArrowheads="1"/>
          </p:cNvSpPr>
          <p:nvPr/>
        </p:nvSpPr>
        <p:spPr bwMode="auto">
          <a:xfrm>
            <a:off x="8339072" y="39872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9" name="Oval 88">
            <a:extLst>
              <a:ext uri="{FF2B5EF4-FFF2-40B4-BE49-F238E27FC236}">
                <a16:creationId xmlns:a16="http://schemas.microsoft.com/office/drawing/2014/main" id="{7178D35F-0F56-47CC-819B-78CFE262910A}"/>
              </a:ext>
            </a:extLst>
          </p:cNvPr>
          <p:cNvSpPr>
            <a:spLocks noChangeArrowheads="1"/>
          </p:cNvSpPr>
          <p:nvPr/>
        </p:nvSpPr>
        <p:spPr bwMode="auto">
          <a:xfrm>
            <a:off x="6264525" y="377732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46F2C33E-BBE8-4B85-8851-30C52DC3CDEE}"/>
              </a:ext>
            </a:extLst>
          </p:cNvPr>
          <p:cNvSpPr>
            <a:spLocks noChangeArrowheads="1"/>
          </p:cNvSpPr>
          <p:nvPr/>
        </p:nvSpPr>
        <p:spPr bwMode="auto">
          <a:xfrm>
            <a:off x="8380314" y="50279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497C3FA9-E8D7-4814-9C3A-C440502C74DA}"/>
              </a:ext>
            </a:extLst>
          </p:cNvPr>
          <p:cNvSpPr>
            <a:spLocks noChangeArrowheads="1"/>
          </p:cNvSpPr>
          <p:nvPr/>
        </p:nvSpPr>
        <p:spPr bwMode="auto">
          <a:xfrm>
            <a:off x="9144110" y="21111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2" name="Oval 91">
            <a:extLst>
              <a:ext uri="{FF2B5EF4-FFF2-40B4-BE49-F238E27FC236}">
                <a16:creationId xmlns:a16="http://schemas.microsoft.com/office/drawing/2014/main" id="{9987DC7E-C65A-483B-92AF-3BBE5D5169C1}"/>
              </a:ext>
            </a:extLst>
          </p:cNvPr>
          <p:cNvSpPr>
            <a:spLocks noChangeArrowheads="1"/>
          </p:cNvSpPr>
          <p:nvPr/>
        </p:nvSpPr>
        <p:spPr bwMode="auto">
          <a:xfrm>
            <a:off x="6183307" y="45209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ECAFC037-B16B-4CDC-BEB5-3B2C9C7F3313}"/>
              </a:ext>
            </a:extLst>
          </p:cNvPr>
          <p:cNvSpPr>
            <a:spLocks noChangeArrowheads="1"/>
          </p:cNvSpPr>
          <p:nvPr/>
        </p:nvSpPr>
        <p:spPr bwMode="auto">
          <a:xfrm>
            <a:off x="8881188" y="304994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7057C7B1-A3E2-4F6C-B983-D61D6CC132AB}"/>
              </a:ext>
            </a:extLst>
          </p:cNvPr>
          <p:cNvSpPr>
            <a:spLocks noChangeArrowheads="1"/>
          </p:cNvSpPr>
          <p:nvPr/>
        </p:nvSpPr>
        <p:spPr bwMode="auto">
          <a:xfrm>
            <a:off x="8766448" y="302983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41B7038A-6F26-4123-8255-DFD82533F882}"/>
              </a:ext>
            </a:extLst>
          </p:cNvPr>
          <p:cNvSpPr>
            <a:spLocks noChangeArrowheads="1"/>
          </p:cNvSpPr>
          <p:nvPr/>
        </p:nvSpPr>
        <p:spPr bwMode="auto">
          <a:xfrm>
            <a:off x="8783820" y="310653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6" name="Oval 95">
            <a:extLst>
              <a:ext uri="{FF2B5EF4-FFF2-40B4-BE49-F238E27FC236}">
                <a16:creationId xmlns:a16="http://schemas.microsoft.com/office/drawing/2014/main" id="{B4787530-09B5-46BA-80DC-05BE6BA7D38D}"/>
              </a:ext>
            </a:extLst>
          </p:cNvPr>
          <p:cNvSpPr>
            <a:spLocks noChangeArrowheads="1"/>
          </p:cNvSpPr>
          <p:nvPr/>
        </p:nvSpPr>
        <p:spPr bwMode="auto">
          <a:xfrm>
            <a:off x="8461064" y="29069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0A726F5F-D076-4C25-835E-3E5A31681835}"/>
              </a:ext>
            </a:extLst>
          </p:cNvPr>
          <p:cNvSpPr>
            <a:spLocks noChangeArrowheads="1"/>
          </p:cNvSpPr>
          <p:nvPr/>
        </p:nvSpPr>
        <p:spPr bwMode="auto">
          <a:xfrm>
            <a:off x="5584105" y="45433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DA2F032F-5308-4D42-89EF-00D3FE34159C}"/>
              </a:ext>
            </a:extLst>
          </p:cNvPr>
          <p:cNvSpPr>
            <a:spLocks noChangeArrowheads="1"/>
          </p:cNvSpPr>
          <p:nvPr/>
        </p:nvSpPr>
        <p:spPr bwMode="auto">
          <a:xfrm>
            <a:off x="7891011" y="443886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9" name="Oval 98">
            <a:extLst>
              <a:ext uri="{FF2B5EF4-FFF2-40B4-BE49-F238E27FC236}">
                <a16:creationId xmlns:a16="http://schemas.microsoft.com/office/drawing/2014/main" id="{81D3B53E-D89E-4F12-80F5-2D2700CBE2FF}"/>
              </a:ext>
            </a:extLst>
          </p:cNvPr>
          <p:cNvSpPr>
            <a:spLocks noChangeArrowheads="1"/>
          </p:cNvSpPr>
          <p:nvPr/>
        </p:nvSpPr>
        <p:spPr bwMode="auto">
          <a:xfrm>
            <a:off x="3324404" y="35239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89F71B5B-3287-47E3-B304-5F5D3746479C}"/>
              </a:ext>
            </a:extLst>
          </p:cNvPr>
          <p:cNvSpPr>
            <a:spLocks noChangeArrowheads="1"/>
          </p:cNvSpPr>
          <p:nvPr/>
        </p:nvSpPr>
        <p:spPr bwMode="auto">
          <a:xfrm>
            <a:off x="6422925" y="50382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2D1FD42A-A94F-4F31-A3BE-71EBE4C3A9FF}"/>
              </a:ext>
            </a:extLst>
          </p:cNvPr>
          <p:cNvSpPr>
            <a:spLocks noChangeArrowheads="1"/>
          </p:cNvSpPr>
          <p:nvPr/>
        </p:nvSpPr>
        <p:spPr bwMode="auto">
          <a:xfrm>
            <a:off x="9202486" y="22506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C60AFE24-6DAF-4F32-A0EC-82200D25013B}"/>
              </a:ext>
            </a:extLst>
          </p:cNvPr>
          <p:cNvSpPr>
            <a:spLocks noChangeArrowheads="1"/>
          </p:cNvSpPr>
          <p:nvPr/>
        </p:nvSpPr>
        <p:spPr bwMode="auto">
          <a:xfrm>
            <a:off x="7771737" y="33348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A60BF213-2949-4925-A083-29978DB81E76}"/>
              </a:ext>
            </a:extLst>
          </p:cNvPr>
          <p:cNvSpPr>
            <a:spLocks noChangeArrowheads="1"/>
          </p:cNvSpPr>
          <p:nvPr/>
        </p:nvSpPr>
        <p:spPr bwMode="auto">
          <a:xfrm>
            <a:off x="5259529" y="34522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5F5F2595-41ED-40D1-BB82-CEB4D6346692}"/>
              </a:ext>
            </a:extLst>
          </p:cNvPr>
          <p:cNvSpPr>
            <a:spLocks noChangeArrowheads="1"/>
          </p:cNvSpPr>
          <p:nvPr/>
        </p:nvSpPr>
        <p:spPr bwMode="auto">
          <a:xfrm>
            <a:off x="7267899" y="40982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394B883-2DF9-4D3E-9BAD-34C9C99112A0}"/>
              </a:ext>
            </a:extLst>
          </p:cNvPr>
          <p:cNvSpPr>
            <a:spLocks noChangeArrowheads="1"/>
          </p:cNvSpPr>
          <p:nvPr/>
        </p:nvSpPr>
        <p:spPr bwMode="auto">
          <a:xfrm>
            <a:off x="6400102" y="408103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725CEA25-CCDF-403C-A30A-1CE8994B4E55}"/>
              </a:ext>
            </a:extLst>
          </p:cNvPr>
          <p:cNvSpPr>
            <a:spLocks noChangeArrowheads="1"/>
          </p:cNvSpPr>
          <p:nvPr/>
        </p:nvSpPr>
        <p:spPr bwMode="auto">
          <a:xfrm>
            <a:off x="8545642" y="32667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43BC9889-7634-4BF2-865F-6368DD81C1DA}"/>
              </a:ext>
            </a:extLst>
          </p:cNvPr>
          <p:cNvSpPr>
            <a:spLocks noChangeArrowheads="1"/>
          </p:cNvSpPr>
          <p:nvPr/>
        </p:nvSpPr>
        <p:spPr bwMode="auto">
          <a:xfrm>
            <a:off x="8325450" y="323261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9" name="Oval 108">
            <a:extLst>
              <a:ext uri="{FF2B5EF4-FFF2-40B4-BE49-F238E27FC236}">
                <a16:creationId xmlns:a16="http://schemas.microsoft.com/office/drawing/2014/main" id="{EA5AD88F-1E68-4017-A875-DB0801B18F79}"/>
              </a:ext>
            </a:extLst>
          </p:cNvPr>
          <p:cNvSpPr>
            <a:spLocks noChangeArrowheads="1"/>
          </p:cNvSpPr>
          <p:nvPr/>
        </p:nvSpPr>
        <p:spPr bwMode="auto">
          <a:xfrm>
            <a:off x="8649651" y="33348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0" name="Oval 109">
            <a:extLst>
              <a:ext uri="{FF2B5EF4-FFF2-40B4-BE49-F238E27FC236}">
                <a16:creationId xmlns:a16="http://schemas.microsoft.com/office/drawing/2014/main" id="{D13941CF-C90A-4B1A-9BB7-4DBED67EA320}"/>
              </a:ext>
            </a:extLst>
          </p:cNvPr>
          <p:cNvSpPr>
            <a:spLocks noChangeArrowheads="1"/>
          </p:cNvSpPr>
          <p:nvPr/>
        </p:nvSpPr>
        <p:spPr bwMode="auto">
          <a:xfrm>
            <a:off x="7759839" y="402373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1" name="Oval 110">
            <a:extLst>
              <a:ext uri="{FF2B5EF4-FFF2-40B4-BE49-F238E27FC236}">
                <a16:creationId xmlns:a16="http://schemas.microsoft.com/office/drawing/2014/main" id="{99EFBACB-1443-4DED-995C-42E85674DC25}"/>
              </a:ext>
            </a:extLst>
          </p:cNvPr>
          <p:cNvSpPr>
            <a:spLocks noChangeArrowheads="1"/>
          </p:cNvSpPr>
          <p:nvPr/>
        </p:nvSpPr>
        <p:spPr bwMode="auto">
          <a:xfrm>
            <a:off x="6698135" y="41780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53602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Quarterly Totals</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57518" y="3320772"/>
            <a:ext cx="1679258" cy="1233488"/>
          </a:xfrm>
        </p:spPr>
        <p:txBody>
          <a:bodyPr lIns="91440" tIns="45720" rIns="91440" bIns="45720" anchor="t"/>
          <a:lstStyle/>
          <a:p>
            <a:pPr>
              <a:spcBef>
                <a:spcPct val="20000"/>
              </a:spcBef>
            </a:pPr>
            <a:r>
              <a:rPr lang="en-US" sz="2400" b="1">
                <a:solidFill>
                  <a:srgbClr val="ED1B2E"/>
                </a:solidFill>
                <a:latin typeface="Arial"/>
                <a:cs typeface="Arial"/>
              </a:rPr>
              <a:t>60,700</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a:solidFill>
                  <a:srgbClr val="ED1B2E"/>
                </a:solidFill>
                <a:latin typeface="Arial"/>
                <a:cs typeface="Arial"/>
              </a:rPr>
              <a:t>3,100</a:t>
            </a:r>
            <a:endParaRPr lang="en-US"/>
          </a:p>
          <a:p>
            <a:r>
              <a:rPr lang="en-US">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51018"/>
            <a:ext cx="1800498" cy="1233488"/>
          </a:xfrm>
        </p:spPr>
        <p:txBody>
          <a:bodyPr lIns="91440" tIns="45720" rIns="91440" bIns="45720" anchor="t"/>
          <a:lstStyle/>
          <a:p>
            <a:r>
              <a:rPr lang="en-US" sz="2400" b="1">
                <a:solidFill>
                  <a:srgbClr val="ED1B2E"/>
                </a:solidFill>
                <a:latin typeface="Arial"/>
                <a:cs typeface="Arial"/>
              </a:rPr>
              <a:t>9,700</a:t>
            </a:r>
            <a:endParaRPr lang="en-US" sz="2400" b="1">
              <a:solidFill>
                <a:srgbClr val="ED1B2E"/>
              </a:solidFill>
            </a:endParaRPr>
          </a:p>
          <a:p>
            <a:r>
              <a:rPr lang="en-US">
                <a:solidFill>
                  <a:srgbClr val="6D6E70"/>
                </a:solidFill>
                <a:latin typeface="Arial"/>
                <a:cs typeface="Arial"/>
              </a:rPr>
              <a:t>relief items distributed</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71848"/>
            <a:ext cx="1658780" cy="1233488"/>
          </a:xfrm>
        </p:spPr>
        <p:txBody>
          <a:bodyPr lIns="91440" tIns="45720" rIns="91440" bIns="45720" anchor="t"/>
          <a:lstStyle/>
          <a:p>
            <a:r>
              <a:rPr lang="en-US" sz="2400" b="1">
                <a:solidFill>
                  <a:srgbClr val="ED1B2E"/>
                </a:solidFill>
                <a:latin typeface="Arial"/>
                <a:cs typeface="Arial"/>
              </a:rPr>
              <a:t>6,500</a:t>
            </a:r>
            <a:endParaRPr lang="en-US" sz="1800" b="1">
              <a:solidFill>
                <a:srgbClr val="ED1B2E"/>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FY22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1.8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138,800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2.6 million</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35,700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1,700</a:t>
            </a:r>
            <a:r>
              <a:rPr lang="en-US">
                <a:solidFill>
                  <a:srgbClr val="ED1B2E"/>
                </a:solidFill>
                <a:latin typeface="Arial"/>
                <a:cs typeface="Arial"/>
              </a:rPr>
              <a:t>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Home Fire Campaign</a:t>
            </a:r>
          </a:p>
        </p:txBody>
      </p:sp>
    </p:spTree>
    <p:extLst>
      <p:ext uri="{BB962C8B-B14F-4D97-AF65-F5344CB8AC3E}">
        <p14:creationId xmlns:p14="http://schemas.microsoft.com/office/powerpoint/2010/main" val="377393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8DBD9A-F461-4F47-B4EA-06C1D365B2A2}"/>
              </a:ext>
            </a:extLst>
          </p:cNvPr>
          <p:cNvSpPr/>
          <p:nvPr/>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BBC584C-22F2-EE4D-A413-5EDD1C11125E}"/>
              </a:ext>
            </a:extLst>
          </p:cNvPr>
          <p:cNvSpPr>
            <a:spLocks noGrp="1"/>
          </p:cNvSpPr>
          <p:nvPr>
            <p:ph type="body" sz="quarter" idx="13"/>
          </p:nvPr>
        </p:nvSpPr>
        <p:spPr>
          <a:xfrm>
            <a:off x="4373563" y="368300"/>
            <a:ext cx="5455725" cy="2325688"/>
          </a:xfrm>
        </p:spPr>
        <p:txBody>
          <a:bodyPr lIns="91440" tIns="45720" rIns="91440" bIns="45720" anchor="t"/>
          <a:lstStyle/>
          <a:p>
            <a:r>
              <a:rPr lang="en-US" sz="2900">
                <a:latin typeface="Georgia"/>
                <a:cs typeface="Arial"/>
              </a:rPr>
              <a:t>“Thank you, thank you, thank you – for probably saving my life, certainly saving my home and maybe my neighbors’ homes from a fire.” </a:t>
            </a:r>
            <a:endParaRPr lang="en-US" sz="2900"/>
          </a:p>
        </p:txBody>
      </p:sp>
      <p:sp>
        <p:nvSpPr>
          <p:cNvPr id="9" name="Text Placeholder 8">
            <a:extLst>
              <a:ext uri="{FF2B5EF4-FFF2-40B4-BE49-F238E27FC236}">
                <a16:creationId xmlns:a16="http://schemas.microsoft.com/office/drawing/2014/main" id="{2F2F8190-5183-E942-8A07-5412F9514A8F}"/>
              </a:ext>
            </a:extLst>
          </p:cNvPr>
          <p:cNvSpPr>
            <a:spLocks noGrp="1"/>
          </p:cNvSpPr>
          <p:nvPr>
            <p:ph type="body" sz="quarter" idx="14"/>
          </p:nvPr>
        </p:nvSpPr>
        <p:spPr>
          <a:xfrm>
            <a:off x="6788150" y="2763423"/>
            <a:ext cx="2923886" cy="1113252"/>
          </a:xfrm>
        </p:spPr>
        <p:txBody>
          <a:bodyPr/>
          <a:lstStyle/>
          <a:p>
            <a:pPr>
              <a:spcBef>
                <a:spcPts val="0"/>
              </a:spcBef>
              <a:spcAft>
                <a:spcPts val="0"/>
              </a:spcAft>
            </a:pPr>
            <a:r>
              <a:rPr lang="en-US"/>
              <a:t>Joan Quinn, who experienced a home fire just months after she had smoke alarms installed </a:t>
            </a:r>
          </a:p>
        </p:txBody>
      </p:sp>
      <p:sp>
        <p:nvSpPr>
          <p:cNvPr id="21" name="Text Placeholder 20">
            <a:extLst>
              <a:ext uri="{FF2B5EF4-FFF2-40B4-BE49-F238E27FC236}">
                <a16:creationId xmlns:a16="http://schemas.microsoft.com/office/drawing/2014/main" id="{3D281588-E870-CF41-A126-B34CD675091E}"/>
              </a:ext>
            </a:extLst>
          </p:cNvPr>
          <p:cNvSpPr>
            <a:spLocks noGrp="1"/>
          </p:cNvSpPr>
          <p:nvPr>
            <p:ph type="body" sz="quarter" idx="16"/>
          </p:nvPr>
        </p:nvSpPr>
        <p:spPr>
          <a:xfrm>
            <a:off x="546928" y="4273550"/>
            <a:ext cx="9165108" cy="1988705"/>
          </a:xfrm>
        </p:spPr>
        <p:txBody>
          <a:bodyPr/>
          <a:lstStyle/>
          <a:p>
            <a:r>
              <a:rPr lang="en-US" sz="1500"/>
              <a:t>In February, Joan Quinn was meditating in her home when her toaster oven caught fire and started spewing smoke — unbeknownst to her. Thankfully, just months earlier, the San Marcos Fire Department, in partnership with the Red Cross, had installed smoke alarms in her house as part of our </a:t>
            </a:r>
            <a:r>
              <a:rPr lang="en-US" sz="1500" i="1"/>
              <a:t>Sound the Alarm </a:t>
            </a:r>
            <a:r>
              <a:rPr lang="en-US" sz="1500"/>
              <a:t>initiative. The alarms alerted Joan to the fire, and she credits them with saving her house and possibly her life. “When there’s a fire in the house, literally every second matters,” said San Marcos fire inspector Kenneth Kim, pictured above with Joan. </a:t>
            </a:r>
          </a:p>
        </p:txBody>
      </p:sp>
      <p:pic>
        <p:nvPicPr>
          <p:cNvPr id="4" name="Picture Placeholder 3" descr="A picture containing wall, person, indoor, standing&#10;&#10;Description automatically generated">
            <a:extLst>
              <a:ext uri="{FF2B5EF4-FFF2-40B4-BE49-F238E27FC236}">
                <a16:creationId xmlns:a16="http://schemas.microsoft.com/office/drawing/2014/main" id="{1FAD58E6-7C00-4861-AC2F-20A8D4F1B71F}"/>
              </a:ext>
            </a:extLst>
          </p:cNvPr>
          <p:cNvPicPr>
            <a:picLocks noGrp="1" noChangeAspect="1"/>
          </p:cNvPicPr>
          <p:nvPr>
            <p:ph type="pic" sz="quarter" idx="15"/>
          </p:nvPr>
        </p:nvPicPr>
        <p:blipFill rotWithShape="1">
          <a:blip r:embed="rId3"/>
          <a:srcRect l="30707" t="21050" r="16842" b="13654"/>
          <a:stretch/>
        </p:blipFill>
        <p:spPr>
          <a:xfrm>
            <a:off x="671623" y="474439"/>
            <a:ext cx="3623631" cy="3383280"/>
          </a:xfrm>
        </p:spPr>
      </p:pic>
    </p:spTree>
    <p:extLst>
      <p:ext uri="{BB962C8B-B14F-4D97-AF65-F5344CB8AC3E}">
        <p14:creationId xmlns:p14="http://schemas.microsoft.com/office/powerpoint/2010/main" val="3368336960"/>
      </p:ext>
    </p:extLst>
  </p:cSld>
  <p:clrMapOvr>
    <a:masterClrMapping/>
  </p:clrMapOvr>
</p:sld>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69" ma:contentTypeDescription="Create a new document." ma:contentTypeScope="" ma:versionID="785e4973c06fe98e45460818fc73aefd">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cdb9772321e29d155551095b77b3b56c"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Z7UVSJU4EYRE-43553385-156948</_dlc_DocId>
    <_dlc_DocIdUrl xmlns="15cf46a6-57b0-493a-b6e0-0817c4a110d6">
      <Url>https://americanredcross.sharepoint.com/sites/HumSvc/HSO/DevOps/_layouts/15/DocIdRedir.aspx?ID=Z7UVSJU4EYRE-43553385-156948</Url>
      <Description>Z7UVSJU4EYRE-43553385-156948</Description>
    </_dlc_DocIdUrl>
    <lcf76f155ced4ddcb4097134ff3c332f xmlns="dfb93c61-09fd-40ff-8f23-56ad7d9a9b29">
      <Terms xmlns="http://schemas.microsoft.com/office/infopath/2007/PartnerControls"/>
    </lcf76f155ced4ddcb4097134ff3c332f>
    <TaxCatchAll xmlns="15cf46a6-57b0-493a-b6e0-0817c4a110d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6DE128-D845-4792-87EB-D2662776B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478ACD-D967-4BFC-8CB9-D6742FE1C652}">
  <ds:schemaRefs>
    <ds:schemaRef ds:uri="http://schemas.microsoft.com/sharepoint/events"/>
  </ds:schemaRefs>
</ds:datastoreItem>
</file>

<file path=customXml/itemProps3.xml><?xml version="1.0" encoding="utf-8"?>
<ds:datastoreItem xmlns:ds="http://schemas.openxmlformats.org/officeDocument/2006/customXml" ds:itemID="{545CB2A4-5E58-42FB-B787-DB493392B713}">
  <ds:schemaRefs>
    <ds:schemaRef ds:uri="dfb93c61-09fd-40ff-8f23-56ad7d9a9b29"/>
    <ds:schemaRef ds:uri="http://schemas.microsoft.com/sharepoint/v3"/>
    <ds:schemaRef ds:uri="http://www.w3.org/XML/1998/namespace"/>
    <ds:schemaRef ds:uri="http://purl.org/dc/elements/1.1/"/>
    <ds:schemaRef ds:uri="http://schemas.microsoft.com/office/2006/documentManagement/types"/>
    <ds:schemaRef ds:uri="http://purl.org/dc/terms/"/>
    <ds:schemaRef ds:uri="3ba72d68-eddd-44e1-847b-51506bb268af"/>
    <ds:schemaRef ds:uri="http://schemas.openxmlformats.org/package/2006/metadata/core-properties"/>
    <ds:schemaRef ds:uri="http://schemas.microsoft.com/office/infopath/2007/PartnerControls"/>
    <ds:schemaRef ds:uri="15cf46a6-57b0-493a-b6e0-0817c4a110d6"/>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B51DF4D5-6A24-4091-B1A9-52064BE4E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1689</Words>
  <Application>Microsoft Office PowerPoint</Application>
  <PresentationFormat>Custom</PresentationFormat>
  <Paragraphs>210</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Georgia</vt:lpstr>
      <vt:lpstr>Helvetica</vt:lpstr>
      <vt:lpstr>System Font Regular</vt:lpstr>
      <vt:lpstr>Office Theme</vt:lpstr>
      <vt:lpstr>Quarterly Disaster Update</vt:lpstr>
      <vt:lpstr>Quarterly Disaster Update</vt:lpstr>
      <vt:lpstr>Between January and March 2022, calamitous weather once again called the American Red Cross into action. </vt:lpstr>
      <vt:lpstr>Powered by your donations through ADGP, Red Cross disaster workers answered the call, rushing essential aid to people in need.  </vt:lpstr>
      <vt:lpstr>PowerPoint Presentation</vt:lpstr>
      <vt:lpstr>Domestic Response Quarterly Totals</vt:lpstr>
      <vt:lpstr>Domestic Response Quarterly Totals</vt:lpstr>
      <vt:lpstr>Home Fire Campaign</vt:lpstr>
      <vt:lpstr>PowerPoint Presentation</vt:lpstr>
      <vt:lpstr>Home Fire Campaign Quarterly Totals</vt:lpstr>
      <vt:lpstr>International Services</vt:lpstr>
      <vt:lpstr>PowerPoint Presentation</vt:lpstr>
      <vt:lpstr>PowerPoint Presentation</vt:lpstr>
      <vt:lpstr>International Services Quarterly Totals</vt:lpstr>
      <vt:lpstr>International Services Quarterly Totals</vt:lpstr>
      <vt:lpstr>Your Partnership</vt:lpstr>
      <vt:lpstr>Benefits and Resources</vt:lpstr>
      <vt:lpstr>Benefits and Resources</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Danaceau, Jessica</dc:creator>
  <cp:lastModifiedBy>Danaceau, Jessica</cp:lastModifiedBy>
  <cp:revision>2</cp:revision>
  <dcterms:created xsi:type="dcterms:W3CDTF">2021-06-10T02:51:28Z</dcterms:created>
  <dcterms:modified xsi:type="dcterms:W3CDTF">2022-08-04T18:22:42Z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82ab2f56-0335-43bb-a72b-2d4d40112388</vt:lpwstr>
  </property>
  <property fmtid="{D5CDD505-2E9C-101B-9397-08002B2CF9AE}" pid="4" name="MediaServiceImageTags">
    <vt:lpwstr/>
  </property>
</Properties>
</file>