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8"/>
  </p:notesMasterIdLst>
  <p:sldIdLst>
    <p:sldId id="842" r:id="rId6"/>
    <p:sldId id="824" r:id="rId7"/>
    <p:sldId id="882" r:id="rId8"/>
    <p:sldId id="821" r:id="rId9"/>
    <p:sldId id="865" r:id="rId10"/>
    <p:sldId id="826" r:id="rId11"/>
    <p:sldId id="845" r:id="rId12"/>
    <p:sldId id="861" r:id="rId13"/>
    <p:sldId id="875" r:id="rId14"/>
    <p:sldId id="876" r:id="rId15"/>
    <p:sldId id="874" r:id="rId16"/>
    <p:sldId id="780" r:id="rId17"/>
    <p:sldId id="867" r:id="rId18"/>
    <p:sldId id="881" r:id="rId19"/>
    <p:sldId id="853" r:id="rId20"/>
    <p:sldId id="880" r:id="rId21"/>
    <p:sldId id="859" r:id="rId22"/>
    <p:sldId id="863" r:id="rId23"/>
    <p:sldId id="566" r:id="rId24"/>
    <p:sldId id="877" r:id="rId25"/>
    <p:sldId id="879" r:id="rId26"/>
    <p:sldId id="841" r:id="rId27"/>
  </p:sldIdLst>
  <p:sldSz cx="10058400" cy="64008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guson, Mark L." initials="FML" lastIdx="84" clrIdx="0">
    <p:extLst>
      <p:ext uri="{19B8F6BF-5375-455C-9EA6-DF929625EA0E}">
        <p15:presenceInfo xmlns:p15="http://schemas.microsoft.com/office/powerpoint/2012/main" userId="S::mark.ferguson@redcross.org::6d025f89-8b83-4b56-b860-0b2f4db0f5ac" providerId="AD"/>
      </p:ext>
    </p:extLst>
  </p:cmAuthor>
  <p:cmAuthor id="2" name="Danaceau, Jessica" initials="DJ" lastIdx="137" clrIdx="1">
    <p:extLst>
      <p:ext uri="{19B8F6BF-5375-455C-9EA6-DF929625EA0E}">
        <p15:presenceInfo xmlns:p15="http://schemas.microsoft.com/office/powerpoint/2012/main" userId="S::Jessica.Danaceau@redcross.org::3ff65d48-838a-42df-94bb-165ab8ba4a2e" providerId="AD"/>
      </p:ext>
    </p:extLst>
  </p:cmAuthor>
  <p:cmAuthor id="3" name="Brown, Anne" initials="BA" lastIdx="18" clrIdx="2">
    <p:extLst>
      <p:ext uri="{19B8F6BF-5375-455C-9EA6-DF929625EA0E}">
        <p15:presenceInfo xmlns:p15="http://schemas.microsoft.com/office/powerpoint/2012/main" userId="S::anne.brown@redcross.org::6648a100-430f-4e89-a29f-356c52c69f0b" providerId="AD"/>
      </p:ext>
    </p:extLst>
  </p:cmAuthor>
  <p:cmAuthor id="4" name="Householder-Glenn, Lynn A." initials="HA" lastIdx="6" clrIdx="3">
    <p:extLst>
      <p:ext uri="{19B8F6BF-5375-455C-9EA6-DF929625EA0E}">
        <p15:presenceInfo xmlns:p15="http://schemas.microsoft.com/office/powerpoint/2012/main" userId="S::lynn.householder-glenn@redcross.org::a56a91b1-31e4-44a1-aaea-5f504a46255b" providerId="AD"/>
      </p:ext>
    </p:extLst>
  </p:cmAuthor>
  <p:cmAuthor id="5" name="Poole, Adriana" initials="PA" lastIdx="24" clrIdx="4">
    <p:extLst>
      <p:ext uri="{19B8F6BF-5375-455C-9EA6-DF929625EA0E}">
        <p15:presenceInfo xmlns:p15="http://schemas.microsoft.com/office/powerpoint/2012/main" userId="S::adriana.poole@redcross.org::bde6ed49-d324-4c49-a091-94440083c491" providerId="AD"/>
      </p:ext>
    </p:extLst>
  </p:cmAuthor>
  <p:cmAuthor id="6" name="Saldivar, Natalie" initials="SN" lastIdx="30" clrIdx="5">
    <p:extLst>
      <p:ext uri="{19B8F6BF-5375-455C-9EA6-DF929625EA0E}">
        <p15:presenceInfo xmlns:p15="http://schemas.microsoft.com/office/powerpoint/2012/main" userId="S::natalie.saldivar@redcross.org::4e2f6ffb-d0f4-4bdc-b3ea-b69b85d4ca6e" providerId="AD"/>
      </p:ext>
    </p:extLst>
  </p:cmAuthor>
  <p:cmAuthor id="7" name="Highland, Lena" initials="HL" lastIdx="3" clrIdx="6">
    <p:extLst>
      <p:ext uri="{19B8F6BF-5375-455C-9EA6-DF929625EA0E}">
        <p15:presenceInfo xmlns:p15="http://schemas.microsoft.com/office/powerpoint/2012/main" userId="S::lena.highland@redcross.org::b5a989b0-6f9c-40ab-ab32-b91f77cc030c" providerId="AD"/>
      </p:ext>
    </p:extLst>
  </p:cmAuthor>
  <p:cmAuthor id="8" name="Lepof, Amanda" initials="LA" lastIdx="6" clrIdx="7">
    <p:extLst>
      <p:ext uri="{19B8F6BF-5375-455C-9EA6-DF929625EA0E}">
        <p15:presenceInfo xmlns:p15="http://schemas.microsoft.com/office/powerpoint/2012/main" userId="S::Amanda.Lepof@redcross.org::63b022e2-b478-4c9b-9dbb-fe829dae5fb8" providerId="AD"/>
      </p:ext>
    </p:extLst>
  </p:cmAuthor>
  <p:cmAuthor id="9" name="Schulze, Rachel" initials="SR" lastIdx="12" clrIdx="8">
    <p:extLst>
      <p:ext uri="{19B8F6BF-5375-455C-9EA6-DF929625EA0E}">
        <p15:presenceInfo xmlns:p15="http://schemas.microsoft.com/office/powerpoint/2012/main" userId="S::rachel.schulze@redcross.org::e5379fe1-2a29-45fb-a56e-88027be1986f" providerId="AD"/>
      </p:ext>
    </p:extLst>
  </p:cmAuthor>
  <p:cmAuthor id="10" name="Rosenbaum, Lindsey" initials="RL" lastIdx="55" clrIdx="9">
    <p:extLst>
      <p:ext uri="{19B8F6BF-5375-455C-9EA6-DF929625EA0E}">
        <p15:presenceInfo xmlns:p15="http://schemas.microsoft.com/office/powerpoint/2012/main" userId="S::lindsey.rosenbaum@redcross.org::52f17f25-fece-4ffa-bff9-33c769ef549e" providerId="AD"/>
      </p:ext>
    </p:extLst>
  </p:cmAuthor>
  <p:cmAuthor id="11" name="Reese, Nick H." initials="RNH" lastIdx="1" clrIdx="10">
    <p:extLst>
      <p:ext uri="{19B8F6BF-5375-455C-9EA6-DF929625EA0E}">
        <p15:presenceInfo xmlns:p15="http://schemas.microsoft.com/office/powerpoint/2012/main" userId="S::nick.reese@redcross.org::37d3ad8f-a4b9-4a1d-9e63-a07ba0895484" providerId="AD"/>
      </p:ext>
    </p:extLst>
  </p:cmAuthor>
  <p:cmAuthor id="12" name="Nguyen, Alex" initials="NA" lastIdx="10" clrIdx="11">
    <p:extLst>
      <p:ext uri="{19B8F6BF-5375-455C-9EA6-DF929625EA0E}">
        <p15:presenceInfo xmlns:p15="http://schemas.microsoft.com/office/powerpoint/2012/main" userId="S::alex.nguyen@redcross.org::9a2cf77f-8331-403c-bcb8-0c0bd8e8bd9e" providerId="AD"/>
      </p:ext>
    </p:extLst>
  </p:cmAuthor>
  <p:cmAuthor id="13" name="Watson, Neil" initials="WN" lastIdx="7" clrIdx="12">
    <p:extLst>
      <p:ext uri="{19B8F6BF-5375-455C-9EA6-DF929625EA0E}">
        <p15:presenceInfo xmlns:p15="http://schemas.microsoft.com/office/powerpoint/2012/main" userId="S::neil.watson@redcross.org::091892e6-1d38-4d17-92c3-35349e2312c5" providerId="AD"/>
      </p:ext>
    </p:extLst>
  </p:cmAuthor>
  <p:cmAuthor id="14" name="Long, Jodi" initials="LJ" lastIdx="2" clrIdx="13">
    <p:extLst>
      <p:ext uri="{19B8F6BF-5375-455C-9EA6-DF929625EA0E}">
        <p15:presenceInfo xmlns:p15="http://schemas.microsoft.com/office/powerpoint/2012/main" userId="S::jodi.long@redcross.org::e530ea39-c8b8-47e7-8edf-c927ee5d3ae3" providerId="AD"/>
      </p:ext>
    </p:extLst>
  </p:cmAuthor>
  <p:cmAuthor id="15" name="Shuffield, Michelle" initials="SM" lastIdx="5" clrIdx="14">
    <p:extLst>
      <p:ext uri="{19B8F6BF-5375-455C-9EA6-DF929625EA0E}">
        <p15:presenceInfo xmlns:p15="http://schemas.microsoft.com/office/powerpoint/2012/main" userId="S::michelle.shuffield@redcross.org::5bda2f20-688d-40ea-bef1-17b4962a1a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6E70"/>
    <a:srgbClr val="ED1B24"/>
    <a:srgbClr val="ED1B2E"/>
    <a:srgbClr val="717073"/>
    <a:srgbClr val="E7F2FB"/>
    <a:srgbClr val="C6C6C7"/>
    <a:srgbClr val="0000FF"/>
    <a:srgbClr val="4784B5"/>
    <a:srgbClr val="004B79"/>
    <a:srgbClr val="228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3" d="100"/>
          <a:sy n="73" d="100"/>
        </p:scale>
        <p:origin x="10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ceau, Jessica" userId="3ff65d48-838a-42df-94bb-165ab8ba4a2e" providerId="ADAL" clId="{97D808BE-1E3A-4501-81FF-18FA7D9ADE2F}"/>
    <pc:docChg chg="custSel delSld modSld">
      <pc:chgData name="Danaceau, Jessica" userId="3ff65d48-838a-42df-94bb-165ab8ba4a2e" providerId="ADAL" clId="{97D808BE-1E3A-4501-81FF-18FA7D9ADE2F}" dt="2022-08-04T18:24:02.900" v="30" actId="2696"/>
      <pc:docMkLst>
        <pc:docMk/>
      </pc:docMkLst>
      <pc:sldChg chg="delSp mod">
        <pc:chgData name="Danaceau, Jessica" userId="3ff65d48-838a-42df-94bb-165ab8ba4a2e" providerId="ADAL" clId="{97D808BE-1E3A-4501-81FF-18FA7D9ADE2F}" dt="2022-08-04T18:23:54.191" v="28" actId="478"/>
        <pc:sldMkLst>
          <pc:docMk/>
          <pc:sldMk cId="510287816" sldId="824"/>
        </pc:sldMkLst>
        <pc:spChg chg="del">
          <ac:chgData name="Danaceau, Jessica" userId="3ff65d48-838a-42df-94bb-165ab8ba4a2e" providerId="ADAL" clId="{97D808BE-1E3A-4501-81FF-18FA7D9ADE2F}" dt="2022-08-04T18:23:54.191" v="28" actId="478"/>
          <ac:spMkLst>
            <pc:docMk/>
            <pc:sldMk cId="510287816" sldId="824"/>
            <ac:spMk id="10" creationId="{36CB2E17-C50C-47A8-889D-EA793DDB4572}"/>
          </ac:spMkLst>
        </pc:spChg>
      </pc:sldChg>
      <pc:sldChg chg="delSp modSp mod">
        <pc:chgData name="Danaceau, Jessica" userId="3ff65d48-838a-42df-94bb-165ab8ba4a2e" providerId="ADAL" clId="{97D808BE-1E3A-4501-81FF-18FA7D9ADE2F}" dt="2022-08-04T18:23:51.485" v="27" actId="20577"/>
        <pc:sldMkLst>
          <pc:docMk/>
          <pc:sldMk cId="2650466991" sldId="842"/>
        </pc:sldMkLst>
        <pc:spChg chg="mod">
          <ac:chgData name="Danaceau, Jessica" userId="3ff65d48-838a-42df-94bb-165ab8ba4a2e" providerId="ADAL" clId="{97D808BE-1E3A-4501-81FF-18FA7D9ADE2F}" dt="2022-08-04T18:23:51.485" v="27" actId="20577"/>
          <ac:spMkLst>
            <pc:docMk/>
            <pc:sldMk cId="2650466991" sldId="842"/>
            <ac:spMk id="4" creationId="{72208C88-D480-E943-91BF-547A71275932}"/>
          </ac:spMkLst>
        </pc:spChg>
        <pc:spChg chg="del">
          <ac:chgData name="Danaceau, Jessica" userId="3ff65d48-838a-42df-94bb-165ab8ba4a2e" providerId="ADAL" clId="{97D808BE-1E3A-4501-81FF-18FA7D9ADE2F}" dt="2022-08-04T18:23:41.145" v="0" actId="478"/>
          <ac:spMkLst>
            <pc:docMk/>
            <pc:sldMk cId="2650466991" sldId="842"/>
            <ac:spMk id="7" creationId="{2C9AA188-7411-4F75-9DBB-26B3B4CE76F0}"/>
          </ac:spMkLst>
        </pc:spChg>
      </pc:sldChg>
      <pc:sldChg chg="del">
        <pc:chgData name="Danaceau, Jessica" userId="3ff65d48-838a-42df-94bb-165ab8ba4a2e" providerId="ADAL" clId="{97D808BE-1E3A-4501-81FF-18FA7D9ADE2F}" dt="2022-08-04T18:24:02.900" v="30" actId="2696"/>
        <pc:sldMkLst>
          <pc:docMk/>
          <pc:sldMk cId="1546267996" sldId="857"/>
        </pc:sldMkLst>
      </pc:sldChg>
      <pc:sldChg chg="delSp mod">
        <pc:chgData name="Danaceau, Jessica" userId="3ff65d48-838a-42df-94bb-165ab8ba4a2e" providerId="ADAL" clId="{97D808BE-1E3A-4501-81FF-18FA7D9ADE2F}" dt="2022-08-04T18:24:00.118" v="29" actId="478"/>
        <pc:sldMkLst>
          <pc:docMk/>
          <pc:sldMk cId="1424475856" sldId="863"/>
        </pc:sldMkLst>
        <pc:spChg chg="del">
          <ac:chgData name="Danaceau, Jessica" userId="3ff65d48-838a-42df-94bb-165ab8ba4a2e" providerId="ADAL" clId="{97D808BE-1E3A-4501-81FF-18FA7D9ADE2F}" dt="2022-08-04T18:24:00.118" v="29" actId="478"/>
          <ac:spMkLst>
            <pc:docMk/>
            <pc:sldMk cId="1424475856" sldId="863"/>
            <ac:spMk id="20" creationId="{D166E881-1AE6-F141-A881-C219BF4C75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218E8-7CCD-D246-9B51-C4B870448914}" type="datetimeFigureOut">
              <a:rPr lang="en-US" smtClean="0"/>
              <a:t>8/4/2022</a:t>
            </a:fld>
            <a:endParaRPr lang="en-US"/>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174D4-E392-6941-8B91-4B86EA1ADCB7}" type="slidenum">
              <a:rPr lang="en-US" smtClean="0"/>
              <a:t>‹#›</a:t>
            </a:fld>
            <a:endParaRPr lang="en-US"/>
          </a:p>
        </p:txBody>
      </p:sp>
    </p:spTree>
    <p:extLst>
      <p:ext uri="{BB962C8B-B14F-4D97-AF65-F5344CB8AC3E}">
        <p14:creationId xmlns:p14="http://schemas.microsoft.com/office/powerpoint/2010/main" val="3604050494"/>
      </p:ext>
    </p:extLst>
  </p:cSld>
  <p:clrMap bg1="lt1" tx1="dk1" bg2="lt2" tx2="dk2" accent1="accent1" accent2="accent2" accent3="accent3" accent4="accent4" accent5="accent5" accent6="accent6" hlink="hlink" folHlink="folHlink"/>
  <p:notesStyle>
    <a:lvl1pPr marL="0" algn="l" defTabSz="790042" rtl="0" eaLnBrk="1" latinLnBrk="0" hangingPunct="1">
      <a:defRPr sz="1037" kern="1200">
        <a:solidFill>
          <a:schemeClr val="tx1"/>
        </a:solidFill>
        <a:latin typeface="+mn-lt"/>
        <a:ea typeface="+mn-ea"/>
        <a:cs typeface="+mn-cs"/>
      </a:defRPr>
    </a:lvl1pPr>
    <a:lvl2pPr marL="395021" algn="l" defTabSz="790042" rtl="0" eaLnBrk="1" latinLnBrk="0" hangingPunct="1">
      <a:defRPr sz="1037" kern="1200">
        <a:solidFill>
          <a:schemeClr val="tx1"/>
        </a:solidFill>
        <a:latin typeface="+mn-lt"/>
        <a:ea typeface="+mn-ea"/>
        <a:cs typeface="+mn-cs"/>
      </a:defRPr>
    </a:lvl2pPr>
    <a:lvl3pPr marL="790042" algn="l" defTabSz="790042" rtl="0" eaLnBrk="1" latinLnBrk="0" hangingPunct="1">
      <a:defRPr sz="1037" kern="1200">
        <a:solidFill>
          <a:schemeClr val="tx1"/>
        </a:solidFill>
        <a:latin typeface="+mn-lt"/>
        <a:ea typeface="+mn-ea"/>
        <a:cs typeface="+mn-cs"/>
      </a:defRPr>
    </a:lvl3pPr>
    <a:lvl4pPr marL="1185062" algn="l" defTabSz="790042" rtl="0" eaLnBrk="1" latinLnBrk="0" hangingPunct="1">
      <a:defRPr sz="1037" kern="1200">
        <a:solidFill>
          <a:schemeClr val="tx1"/>
        </a:solidFill>
        <a:latin typeface="+mn-lt"/>
        <a:ea typeface="+mn-ea"/>
        <a:cs typeface="+mn-cs"/>
      </a:defRPr>
    </a:lvl4pPr>
    <a:lvl5pPr marL="1580083" algn="l" defTabSz="790042" rtl="0" eaLnBrk="1" latinLnBrk="0" hangingPunct="1">
      <a:defRPr sz="1037" kern="1200">
        <a:solidFill>
          <a:schemeClr val="tx1"/>
        </a:solidFill>
        <a:latin typeface="+mn-lt"/>
        <a:ea typeface="+mn-ea"/>
        <a:cs typeface="+mn-cs"/>
      </a:defRPr>
    </a:lvl5pPr>
    <a:lvl6pPr marL="1975104" algn="l" defTabSz="790042" rtl="0" eaLnBrk="1" latinLnBrk="0" hangingPunct="1">
      <a:defRPr sz="1037" kern="1200">
        <a:solidFill>
          <a:schemeClr val="tx1"/>
        </a:solidFill>
        <a:latin typeface="+mn-lt"/>
        <a:ea typeface="+mn-ea"/>
        <a:cs typeface="+mn-cs"/>
      </a:defRPr>
    </a:lvl6pPr>
    <a:lvl7pPr marL="2370125" algn="l" defTabSz="790042" rtl="0" eaLnBrk="1" latinLnBrk="0" hangingPunct="1">
      <a:defRPr sz="1037" kern="1200">
        <a:solidFill>
          <a:schemeClr val="tx1"/>
        </a:solidFill>
        <a:latin typeface="+mn-lt"/>
        <a:ea typeface="+mn-ea"/>
        <a:cs typeface="+mn-cs"/>
      </a:defRPr>
    </a:lvl7pPr>
    <a:lvl8pPr marL="2765146" algn="l" defTabSz="790042" rtl="0" eaLnBrk="1" latinLnBrk="0" hangingPunct="1">
      <a:defRPr sz="1037" kern="1200">
        <a:solidFill>
          <a:schemeClr val="tx1"/>
        </a:solidFill>
        <a:latin typeface="+mn-lt"/>
        <a:ea typeface="+mn-ea"/>
        <a:cs typeface="+mn-cs"/>
      </a:defRPr>
    </a:lvl8pPr>
    <a:lvl9pPr marL="3160166" algn="l" defTabSz="790042"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5"/>
          </p:nvPr>
        </p:nvSpPr>
        <p:spPr/>
        <p:txBody>
          <a:bodyPr/>
          <a:lstStyle/>
          <a:p>
            <a:fld id="{B8D174D4-E392-6941-8B91-4B86EA1ADCB7}" type="slidenum">
              <a:rPr lang="en-US" smtClean="0"/>
              <a:t>1</a:t>
            </a:fld>
            <a:endParaRPr lang="en-US"/>
          </a:p>
        </p:txBody>
      </p:sp>
    </p:spTree>
    <p:extLst>
      <p:ext uri="{BB962C8B-B14F-4D97-AF65-F5344CB8AC3E}">
        <p14:creationId xmlns:p14="http://schemas.microsoft.com/office/powerpoint/2010/main" val="329860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11</a:t>
            </a:fld>
            <a:endParaRPr lang="en-US"/>
          </a:p>
        </p:txBody>
      </p:sp>
    </p:spTree>
    <p:extLst>
      <p:ext uri="{BB962C8B-B14F-4D97-AF65-F5344CB8AC3E}">
        <p14:creationId xmlns:p14="http://schemas.microsoft.com/office/powerpoint/2010/main" val="148074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12</a:t>
            </a:fld>
            <a:endParaRPr lang="en-US"/>
          </a:p>
        </p:txBody>
      </p:sp>
    </p:spTree>
    <p:extLst>
      <p:ext uri="{BB962C8B-B14F-4D97-AF65-F5344CB8AC3E}">
        <p14:creationId xmlns:p14="http://schemas.microsoft.com/office/powerpoint/2010/main" val="34385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15</a:t>
            </a:fld>
            <a:endParaRPr lang="en-US"/>
          </a:p>
        </p:txBody>
      </p:sp>
    </p:spTree>
    <p:extLst>
      <p:ext uri="{BB962C8B-B14F-4D97-AF65-F5344CB8AC3E}">
        <p14:creationId xmlns:p14="http://schemas.microsoft.com/office/powerpoint/2010/main" val="60037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18</a:t>
            </a:fld>
            <a:endParaRPr lang="en-US"/>
          </a:p>
        </p:txBody>
      </p:sp>
    </p:spTree>
    <p:extLst>
      <p:ext uri="{BB962C8B-B14F-4D97-AF65-F5344CB8AC3E}">
        <p14:creationId xmlns:p14="http://schemas.microsoft.com/office/powerpoint/2010/main" val="2302382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19</a:t>
            </a:fld>
            <a:endParaRPr lang="en-US"/>
          </a:p>
        </p:txBody>
      </p:sp>
    </p:spTree>
    <p:extLst>
      <p:ext uri="{BB962C8B-B14F-4D97-AF65-F5344CB8AC3E}">
        <p14:creationId xmlns:p14="http://schemas.microsoft.com/office/powerpoint/2010/main" val="339130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21</a:t>
            </a:fld>
            <a:endParaRPr lang="en-US"/>
          </a:p>
        </p:txBody>
      </p:sp>
    </p:spTree>
    <p:extLst>
      <p:ext uri="{BB962C8B-B14F-4D97-AF65-F5344CB8AC3E}">
        <p14:creationId xmlns:p14="http://schemas.microsoft.com/office/powerpoint/2010/main" val="130451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2</a:t>
            </a:fld>
            <a:endParaRPr lang="en-US"/>
          </a:p>
        </p:txBody>
      </p:sp>
    </p:spTree>
    <p:extLst>
      <p:ext uri="{BB962C8B-B14F-4D97-AF65-F5344CB8AC3E}">
        <p14:creationId xmlns:p14="http://schemas.microsoft.com/office/powerpoint/2010/main" val="414773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spcBef>
                <a:spcPts val="0"/>
              </a:spcBef>
              <a:spcAft>
                <a:spcPts val="0"/>
              </a:spcAft>
            </a:pPr>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3</a:t>
            </a:fld>
            <a:endParaRPr lang="en-US"/>
          </a:p>
        </p:txBody>
      </p:sp>
    </p:spTree>
    <p:extLst>
      <p:ext uri="{BB962C8B-B14F-4D97-AF65-F5344CB8AC3E}">
        <p14:creationId xmlns:p14="http://schemas.microsoft.com/office/powerpoint/2010/main" val="198728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4</a:t>
            </a:fld>
            <a:endParaRPr lang="en-US"/>
          </a:p>
        </p:txBody>
      </p:sp>
    </p:spTree>
    <p:extLst>
      <p:ext uri="{BB962C8B-B14F-4D97-AF65-F5344CB8AC3E}">
        <p14:creationId xmlns:p14="http://schemas.microsoft.com/office/powerpoint/2010/main" val="180348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spcBef>
                <a:spcPts val="0"/>
              </a:spcBef>
              <a:spcAft>
                <a:spcPts val="0"/>
              </a:spcAft>
            </a:pPr>
            <a:br>
              <a:rPr lang="en-US" sz="1800">
                <a:solidFill>
                  <a:srgbClr val="555555"/>
                </a:solidFill>
                <a:effectLst/>
                <a:latin typeface="Helvetica" panose="020B0604020202020204" pitchFamily="34" charset="0"/>
                <a:ea typeface="Times New Roman" panose="02020603050405020304" pitchFamily="18" charset="0"/>
              </a:rPr>
            </a:br>
            <a:endParaRPr lang="en-US" sz="1800">
              <a:solidFill>
                <a:srgbClr val="555555"/>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5</a:t>
            </a:fld>
            <a:endParaRPr lang="en-US"/>
          </a:p>
        </p:txBody>
      </p:sp>
    </p:spTree>
    <p:extLst>
      <p:ext uri="{BB962C8B-B14F-4D97-AF65-F5344CB8AC3E}">
        <p14:creationId xmlns:p14="http://schemas.microsoft.com/office/powerpoint/2010/main" val="4006790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7</a:t>
            </a:fld>
            <a:endParaRPr lang="en-US"/>
          </a:p>
        </p:txBody>
      </p:sp>
    </p:spTree>
    <p:extLst>
      <p:ext uri="{BB962C8B-B14F-4D97-AF65-F5344CB8AC3E}">
        <p14:creationId xmlns:p14="http://schemas.microsoft.com/office/powerpoint/2010/main" val="266297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8D174D4-E392-6941-8B91-4B86EA1ADCB7}" type="slidenum">
              <a:rPr lang="en-US" smtClean="0"/>
              <a:t>8</a:t>
            </a:fld>
            <a:endParaRPr lang="en-US"/>
          </a:p>
        </p:txBody>
      </p:sp>
    </p:spTree>
    <p:extLst>
      <p:ext uri="{BB962C8B-B14F-4D97-AF65-F5344CB8AC3E}">
        <p14:creationId xmlns:p14="http://schemas.microsoft.com/office/powerpoint/2010/main" val="122111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9</a:t>
            </a:fld>
            <a:endParaRPr lang="en-US"/>
          </a:p>
        </p:txBody>
      </p:sp>
    </p:spTree>
    <p:extLst>
      <p:ext uri="{BB962C8B-B14F-4D97-AF65-F5344CB8AC3E}">
        <p14:creationId xmlns:p14="http://schemas.microsoft.com/office/powerpoint/2010/main" val="244496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10</a:t>
            </a:fld>
            <a:endParaRPr lang="en-US"/>
          </a:p>
        </p:txBody>
      </p:sp>
    </p:spTree>
    <p:extLst>
      <p:ext uri="{BB962C8B-B14F-4D97-AF65-F5344CB8AC3E}">
        <p14:creationId xmlns:p14="http://schemas.microsoft.com/office/powerpoint/2010/main" val="3120009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95409" y="5043735"/>
            <a:ext cx="2227467" cy="1008816"/>
          </a:xfrm>
          <a:prstGeom prst="rect">
            <a:avLst/>
          </a:prstGeom>
        </p:spPr>
      </p:pic>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130604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Tree>
    <p:extLst>
      <p:ext uri="{BB962C8B-B14F-4D97-AF65-F5344CB8AC3E}">
        <p14:creationId xmlns:p14="http://schemas.microsoft.com/office/powerpoint/2010/main" val="318899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86819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44553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0B9EBB7-A6FB-6843-BDFA-9DCC2017D4BA}"/>
              </a:ext>
            </a:extLst>
          </p:cNvPr>
          <p:cNvSpPr/>
          <p:nvPr userDrawn="1"/>
        </p:nvSpPr>
        <p:spPr>
          <a:xfrm>
            <a:off x="-17912" y="5029200"/>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8681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34486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9" name="Picture Placeholder 17">
            <a:extLst>
              <a:ext uri="{FF2B5EF4-FFF2-40B4-BE49-F238E27FC236}">
                <a16:creationId xmlns:a16="http://schemas.microsoft.com/office/drawing/2014/main" id="{DB648224-49A8-C04A-93B0-91F1F10BB806}"/>
              </a:ext>
            </a:extLst>
          </p:cNvPr>
          <p:cNvSpPr>
            <a:spLocks noGrp="1"/>
          </p:cNvSpPr>
          <p:nvPr>
            <p:ph type="pic" sz="quarter" idx="13"/>
          </p:nvPr>
        </p:nvSpPr>
        <p:spPr>
          <a:xfrm>
            <a:off x="-17912" y="5032362"/>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197781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3" name="Text Placeholder 4">
            <a:extLst>
              <a:ext uri="{FF2B5EF4-FFF2-40B4-BE49-F238E27FC236}">
                <a16:creationId xmlns:a16="http://schemas.microsoft.com/office/drawing/2014/main" id="{D5C292B3-470E-FB43-9B04-15B7288A3251}"/>
              </a:ext>
            </a:extLst>
          </p:cNvPr>
          <p:cNvSpPr>
            <a:spLocks noGrp="1"/>
          </p:cNvSpPr>
          <p:nvPr>
            <p:ph type="body" sz="quarter" idx="16" hasCustomPrompt="1"/>
          </p:nvPr>
        </p:nvSpPr>
        <p:spPr>
          <a:xfrm>
            <a:off x="2503971" y="5122645"/>
            <a:ext cx="7464425" cy="1252398"/>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353501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150372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Picture Placeholder 17">
            <a:extLst>
              <a:ext uri="{FF2B5EF4-FFF2-40B4-BE49-F238E27FC236}">
                <a16:creationId xmlns:a16="http://schemas.microsoft.com/office/drawing/2014/main" id="{DB02C5B9-5C60-F540-9709-A6ACD88E8590}"/>
              </a:ext>
            </a:extLst>
          </p:cNvPr>
          <p:cNvSpPr>
            <a:spLocks noGrp="1"/>
          </p:cNvSpPr>
          <p:nvPr>
            <p:ph type="pic" sz="quarter" idx="16"/>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2" name="Picture Placeholder 6">
            <a:extLst>
              <a:ext uri="{FF2B5EF4-FFF2-40B4-BE49-F238E27FC236}">
                <a16:creationId xmlns:a16="http://schemas.microsoft.com/office/drawing/2014/main" id="{A18FE854-AD4D-154A-A5AF-4A567BE274B2}"/>
              </a:ext>
            </a:extLst>
          </p:cNvPr>
          <p:cNvSpPr>
            <a:spLocks noGrp="1"/>
          </p:cNvSpPr>
          <p:nvPr>
            <p:ph type="pic" sz="quarter" idx="14"/>
          </p:nvPr>
        </p:nvSpPr>
        <p:spPr>
          <a:xfrm>
            <a:off x="706438" y="1295400"/>
            <a:ext cx="1274762" cy="1233487"/>
          </a:xfrm>
          <a:prstGeom prst="rect">
            <a:avLst/>
          </a:prstGeom>
        </p:spPr>
        <p:txBody>
          <a:bodyPr anchor="ctr"/>
          <a:lstStyle>
            <a:lvl1pPr algn="ctr">
              <a:buNone/>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01704" cy="742433"/>
          </a:xfrm>
          <a:prstGeom prst="rect">
            <a:avLst/>
          </a:prstGeom>
        </p:spPr>
        <p:txBody>
          <a:bodyPr anchor="t"/>
          <a:lstStyle>
            <a:lvl1pPr>
              <a:defRPr>
                <a:solidFill>
                  <a:srgbClr val="4784B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57C3ABD-300F-7A48-8152-251DDADD34F6}"/>
              </a:ext>
            </a:extLst>
          </p:cNvPr>
          <p:cNvSpPr>
            <a:spLocks noGrp="1"/>
          </p:cNvSpPr>
          <p:nvPr>
            <p:ph type="body" sz="quarter" idx="10" hasCustomPrompt="1"/>
          </p:nvPr>
        </p:nvSpPr>
        <p:spPr>
          <a:xfrm>
            <a:off x="2230582" y="1330325"/>
            <a:ext cx="3782291" cy="1149639"/>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a:t>Lorem ipsum dolor sit amet, consectetuer adipiscing elit. Maecenas porttitor congue </a:t>
            </a:r>
            <a:r>
              <a:rPr lang="en-US" err="1"/>
              <a:t>massa</a:t>
            </a:r>
            <a:r>
              <a:rPr lang="en-US"/>
              <a:t>.</a:t>
            </a:r>
          </a:p>
        </p:txBody>
      </p:sp>
      <p:sp>
        <p:nvSpPr>
          <p:cNvPr id="9" name="Text Placeholder 2">
            <a:extLst>
              <a:ext uri="{FF2B5EF4-FFF2-40B4-BE49-F238E27FC236}">
                <a16:creationId xmlns:a16="http://schemas.microsoft.com/office/drawing/2014/main" id="{721F4062-9B7E-6842-A9DB-5D3A4E639B9A}"/>
              </a:ext>
            </a:extLst>
          </p:cNvPr>
          <p:cNvSpPr>
            <a:spLocks noGrp="1"/>
          </p:cNvSpPr>
          <p:nvPr>
            <p:ph type="body" sz="quarter" idx="11" hasCustomPrompt="1"/>
          </p:nvPr>
        </p:nvSpPr>
        <p:spPr>
          <a:xfrm>
            <a:off x="2230582" y="2923315"/>
            <a:ext cx="3796145" cy="1205345"/>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0" name="Text Placeholder 2">
            <a:extLst>
              <a:ext uri="{FF2B5EF4-FFF2-40B4-BE49-F238E27FC236}">
                <a16:creationId xmlns:a16="http://schemas.microsoft.com/office/drawing/2014/main" id="{C5C1CB32-77F4-2E47-99BB-2CF80026E716}"/>
              </a:ext>
            </a:extLst>
          </p:cNvPr>
          <p:cNvSpPr>
            <a:spLocks noGrp="1"/>
          </p:cNvSpPr>
          <p:nvPr>
            <p:ph type="body" sz="quarter" idx="12" hasCustomPrompt="1"/>
          </p:nvPr>
        </p:nvSpPr>
        <p:spPr>
          <a:xfrm>
            <a:off x="2230582" y="4502734"/>
            <a:ext cx="3810000" cy="1177630"/>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a:t>
            </a:r>
          </a:p>
          <a:p>
            <a:pPr lvl="0"/>
            <a:endParaRPr lang="en-US"/>
          </a:p>
        </p:txBody>
      </p:sp>
      <p:sp>
        <p:nvSpPr>
          <p:cNvPr id="7" name="Picture Placeholder 6">
            <a:extLst>
              <a:ext uri="{FF2B5EF4-FFF2-40B4-BE49-F238E27FC236}">
                <a16:creationId xmlns:a16="http://schemas.microsoft.com/office/drawing/2014/main" id="{C1A380F2-AC6D-2446-91B2-B05A685EE551}"/>
              </a:ext>
            </a:extLst>
          </p:cNvPr>
          <p:cNvSpPr>
            <a:spLocks noGrp="1"/>
          </p:cNvSpPr>
          <p:nvPr>
            <p:ph type="pic" sz="quarter" idx="13"/>
          </p:nvPr>
        </p:nvSpPr>
        <p:spPr>
          <a:xfrm>
            <a:off x="706438" y="2798763"/>
            <a:ext cx="1274762" cy="1233487"/>
          </a:xfrm>
          <a:prstGeom prst="rect">
            <a:avLst/>
          </a:prstGeom>
        </p:spPr>
        <p:txBody>
          <a:bodyPr anchor="ctr"/>
          <a:lstStyle>
            <a:lvl1pPr algn="ctr">
              <a:buNone/>
              <a:defRPr/>
            </a:lvl1pPr>
          </a:lstStyle>
          <a:p>
            <a:endParaRPr lang="en-US"/>
          </a:p>
        </p:txBody>
      </p:sp>
      <p:sp>
        <p:nvSpPr>
          <p:cNvPr id="13" name="Picture Placeholder 6">
            <a:extLst>
              <a:ext uri="{FF2B5EF4-FFF2-40B4-BE49-F238E27FC236}">
                <a16:creationId xmlns:a16="http://schemas.microsoft.com/office/drawing/2014/main" id="{818B8ECD-C2F5-F048-85A2-1463C8135952}"/>
              </a:ext>
            </a:extLst>
          </p:cNvPr>
          <p:cNvSpPr>
            <a:spLocks noGrp="1"/>
          </p:cNvSpPr>
          <p:nvPr>
            <p:ph type="pic" sz="quarter" idx="15"/>
          </p:nvPr>
        </p:nvSpPr>
        <p:spPr>
          <a:xfrm>
            <a:off x="706438" y="4495800"/>
            <a:ext cx="1274762" cy="1233487"/>
          </a:xfrm>
          <a:prstGeom prst="rect">
            <a:avLst/>
          </a:prstGeom>
        </p:spPr>
        <p:txBody>
          <a:bodyPr anchor="ctr"/>
          <a:lstStyle>
            <a:lvl1pPr algn="ctr">
              <a:buNone/>
              <a:defRPr/>
            </a:lvl1pPr>
          </a:lstStyle>
          <a:p>
            <a:endParaRPr lang="en-US"/>
          </a:p>
        </p:txBody>
      </p:sp>
    </p:spTree>
    <p:extLst>
      <p:ext uri="{BB962C8B-B14F-4D97-AF65-F5344CB8AC3E}">
        <p14:creationId xmlns:p14="http://schemas.microsoft.com/office/powerpoint/2010/main" val="335585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613278" cy="742433"/>
          </a:xfrm>
          <a:prstGeom prst="rect">
            <a:avLst/>
          </a:prstGeom>
        </p:spPr>
        <p:txBody>
          <a:bodyPr anchor="t"/>
          <a:lstStyle>
            <a:lvl1pPr>
              <a:defRPr>
                <a:solidFill>
                  <a:srgbClr val="4784B5"/>
                </a:solidFill>
              </a:defRPr>
            </a:lvl1pPr>
          </a:lstStyle>
          <a:p>
            <a:r>
              <a:rPr lang="en-US"/>
              <a:t>FY## Q# XXXXX Totals</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DB8AD6C-542B-0D40-96FD-72BFAC5CCB9C}"/>
              </a:ext>
            </a:extLst>
          </p:cNvPr>
          <p:cNvSpPr>
            <a:spLocks noGrp="1"/>
          </p:cNvSpPr>
          <p:nvPr>
            <p:ph type="pic" sz="quarter" idx="10"/>
          </p:nvPr>
        </p:nvSpPr>
        <p:spPr>
          <a:xfrm>
            <a:off x="1232771"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E2629B44-6E7D-E04B-9D4E-7E728DFEDE10}"/>
              </a:ext>
            </a:extLst>
          </p:cNvPr>
          <p:cNvSpPr>
            <a:spLocks noGrp="1"/>
          </p:cNvSpPr>
          <p:nvPr>
            <p:ph type="pic" sz="quarter" idx="11"/>
          </p:nvPr>
        </p:nvSpPr>
        <p:spPr>
          <a:xfrm>
            <a:off x="2917902"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9" name="Picture Placeholder 2">
            <a:extLst>
              <a:ext uri="{FF2B5EF4-FFF2-40B4-BE49-F238E27FC236}">
                <a16:creationId xmlns:a16="http://schemas.microsoft.com/office/drawing/2014/main" id="{D049DC45-4CC0-A444-AA88-F2B0EADEFF3C}"/>
              </a:ext>
            </a:extLst>
          </p:cNvPr>
          <p:cNvSpPr>
            <a:spLocks noGrp="1"/>
          </p:cNvSpPr>
          <p:nvPr>
            <p:ph type="pic" sz="quarter" idx="12"/>
          </p:nvPr>
        </p:nvSpPr>
        <p:spPr>
          <a:xfrm>
            <a:off x="4603033"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0" name="Picture Placeholder 2">
            <a:extLst>
              <a:ext uri="{FF2B5EF4-FFF2-40B4-BE49-F238E27FC236}">
                <a16:creationId xmlns:a16="http://schemas.microsoft.com/office/drawing/2014/main" id="{B251C97A-2D9E-AB46-9787-558592D7441D}"/>
              </a:ext>
            </a:extLst>
          </p:cNvPr>
          <p:cNvSpPr>
            <a:spLocks noGrp="1"/>
          </p:cNvSpPr>
          <p:nvPr>
            <p:ph type="pic" sz="quarter" idx="13"/>
          </p:nvPr>
        </p:nvSpPr>
        <p:spPr>
          <a:xfrm>
            <a:off x="6288164"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1" name="Picture Placeholder 2">
            <a:extLst>
              <a:ext uri="{FF2B5EF4-FFF2-40B4-BE49-F238E27FC236}">
                <a16:creationId xmlns:a16="http://schemas.microsoft.com/office/drawing/2014/main" id="{5A2BCB82-5E45-6645-97D9-34E969A68AC7}"/>
              </a:ext>
            </a:extLst>
          </p:cNvPr>
          <p:cNvSpPr>
            <a:spLocks noGrp="1"/>
          </p:cNvSpPr>
          <p:nvPr>
            <p:ph type="pic" sz="quarter" idx="14"/>
          </p:nvPr>
        </p:nvSpPr>
        <p:spPr>
          <a:xfrm>
            <a:off x="7973296"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6" name="Text Placeholder 5">
            <a:extLst>
              <a:ext uri="{FF2B5EF4-FFF2-40B4-BE49-F238E27FC236}">
                <a16:creationId xmlns:a16="http://schemas.microsoft.com/office/drawing/2014/main" id="{8349067E-D414-154F-BC57-B0ED0A6265C8}"/>
              </a:ext>
            </a:extLst>
          </p:cNvPr>
          <p:cNvSpPr>
            <a:spLocks noGrp="1"/>
          </p:cNvSpPr>
          <p:nvPr>
            <p:ph type="body" sz="quarter" idx="15" hasCustomPrompt="1"/>
          </p:nvPr>
        </p:nvSpPr>
        <p:spPr>
          <a:xfrm>
            <a:off x="1149644"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3" name="Text Placeholder 5">
            <a:extLst>
              <a:ext uri="{FF2B5EF4-FFF2-40B4-BE49-F238E27FC236}">
                <a16:creationId xmlns:a16="http://schemas.microsoft.com/office/drawing/2014/main" id="{EA634961-3365-2B45-9C05-94905CE1E36D}"/>
              </a:ext>
            </a:extLst>
          </p:cNvPr>
          <p:cNvSpPr>
            <a:spLocks noGrp="1"/>
          </p:cNvSpPr>
          <p:nvPr>
            <p:ph type="body" sz="quarter" idx="16" hasCustomPrompt="1"/>
          </p:nvPr>
        </p:nvSpPr>
        <p:spPr>
          <a:xfrm>
            <a:off x="28609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5" name="Text Placeholder 5">
            <a:extLst>
              <a:ext uri="{FF2B5EF4-FFF2-40B4-BE49-F238E27FC236}">
                <a16:creationId xmlns:a16="http://schemas.microsoft.com/office/drawing/2014/main" id="{E184AE5B-B041-A649-A824-07312192637B}"/>
              </a:ext>
            </a:extLst>
          </p:cNvPr>
          <p:cNvSpPr>
            <a:spLocks noGrp="1"/>
          </p:cNvSpPr>
          <p:nvPr>
            <p:ph type="body" sz="quarter" idx="17" hasCustomPrompt="1"/>
          </p:nvPr>
        </p:nvSpPr>
        <p:spPr>
          <a:xfrm>
            <a:off x="45373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6" name="Text Placeholder 5">
            <a:extLst>
              <a:ext uri="{FF2B5EF4-FFF2-40B4-BE49-F238E27FC236}">
                <a16:creationId xmlns:a16="http://schemas.microsoft.com/office/drawing/2014/main" id="{A3256773-93B4-8144-B43E-F53A229CE3F2}"/>
              </a:ext>
            </a:extLst>
          </p:cNvPr>
          <p:cNvSpPr>
            <a:spLocks noGrp="1"/>
          </p:cNvSpPr>
          <p:nvPr>
            <p:ph type="body" sz="quarter" idx="18" hasCustomPrompt="1"/>
          </p:nvPr>
        </p:nvSpPr>
        <p:spPr>
          <a:xfrm>
            <a:off x="62137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8" name="Text Placeholder 5">
            <a:extLst>
              <a:ext uri="{FF2B5EF4-FFF2-40B4-BE49-F238E27FC236}">
                <a16:creationId xmlns:a16="http://schemas.microsoft.com/office/drawing/2014/main" id="{87312CEB-034F-A040-A4D1-7D2601B9A3DB}"/>
              </a:ext>
            </a:extLst>
          </p:cNvPr>
          <p:cNvSpPr>
            <a:spLocks noGrp="1"/>
          </p:cNvSpPr>
          <p:nvPr>
            <p:ph type="body" sz="quarter" idx="19" hasCustomPrompt="1"/>
          </p:nvPr>
        </p:nvSpPr>
        <p:spPr>
          <a:xfrm>
            <a:off x="78901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20" name="Text Placeholder 19">
            <a:extLst>
              <a:ext uri="{FF2B5EF4-FFF2-40B4-BE49-F238E27FC236}">
                <a16:creationId xmlns:a16="http://schemas.microsoft.com/office/drawing/2014/main" id="{954DCD6A-44F5-504B-B1C5-95D782D26110}"/>
              </a:ext>
            </a:extLst>
          </p:cNvPr>
          <p:cNvSpPr>
            <a:spLocks noGrp="1"/>
          </p:cNvSpPr>
          <p:nvPr>
            <p:ph type="body" sz="quarter" idx="20" hasCustomPrompt="1"/>
          </p:nvPr>
        </p:nvSpPr>
        <p:spPr>
          <a:xfrm>
            <a:off x="96838" y="4665334"/>
            <a:ext cx="1053089" cy="790430"/>
          </a:xfrm>
          <a:prstGeom prst="rect">
            <a:avLst/>
          </a:prstGeom>
        </p:spPr>
        <p:txBody>
          <a:bodyPr/>
          <a:lstStyle>
            <a:lvl1pPr marL="12700" indent="-12700" algn="ctr">
              <a:buNone/>
              <a:tabLst/>
              <a:defRPr sz="2100" b="1">
                <a:solidFill>
                  <a:srgbClr val="6D6E70"/>
                </a:solidFill>
              </a:defRPr>
            </a:lvl1pPr>
          </a:lstStyle>
          <a:p>
            <a:pPr lvl="0"/>
            <a:r>
              <a:rPr lang="en-US"/>
              <a:t>FY ## Totals</a:t>
            </a:r>
          </a:p>
        </p:txBody>
      </p:sp>
      <p:sp>
        <p:nvSpPr>
          <p:cNvPr id="21" name="Text Placeholder 19">
            <a:extLst>
              <a:ext uri="{FF2B5EF4-FFF2-40B4-BE49-F238E27FC236}">
                <a16:creationId xmlns:a16="http://schemas.microsoft.com/office/drawing/2014/main" id="{681422CB-E003-8945-94DB-30086611BE4D}"/>
              </a:ext>
            </a:extLst>
          </p:cNvPr>
          <p:cNvSpPr>
            <a:spLocks noGrp="1"/>
          </p:cNvSpPr>
          <p:nvPr>
            <p:ph type="body" sz="quarter" idx="21" hasCustomPrompt="1"/>
          </p:nvPr>
        </p:nvSpPr>
        <p:spPr>
          <a:xfrm>
            <a:off x="1260764" y="4793672"/>
            <a:ext cx="1427018" cy="581891"/>
          </a:xfrm>
          <a:prstGeom prst="rect">
            <a:avLst/>
          </a:prstGeom>
        </p:spPr>
        <p:txBody>
          <a:bodyPr/>
          <a:lstStyle>
            <a:lvl1pPr marL="0" indent="0" algn="ctr">
              <a:buNone/>
              <a:tabLst/>
              <a:defRPr sz="2100" b="1">
                <a:solidFill>
                  <a:srgbClr val="6D6E70"/>
                </a:solidFill>
              </a:defRPr>
            </a:lvl1pPr>
          </a:lstStyle>
          <a:p>
            <a:pPr lvl="0"/>
            <a:r>
              <a:rPr lang="en-US"/>
              <a:t>Number</a:t>
            </a:r>
          </a:p>
        </p:txBody>
      </p:sp>
      <p:sp>
        <p:nvSpPr>
          <p:cNvPr id="22" name="Text Placeholder 19">
            <a:extLst>
              <a:ext uri="{FF2B5EF4-FFF2-40B4-BE49-F238E27FC236}">
                <a16:creationId xmlns:a16="http://schemas.microsoft.com/office/drawing/2014/main" id="{C526D3C3-029B-9F4A-B32C-26CA1FA21A38}"/>
              </a:ext>
            </a:extLst>
          </p:cNvPr>
          <p:cNvSpPr>
            <a:spLocks noGrp="1"/>
          </p:cNvSpPr>
          <p:nvPr>
            <p:ph type="body" sz="quarter" idx="22" hasCustomPrompt="1"/>
          </p:nvPr>
        </p:nvSpPr>
        <p:spPr>
          <a:xfrm>
            <a:off x="28956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3" name="Text Placeholder 19">
            <a:extLst>
              <a:ext uri="{FF2B5EF4-FFF2-40B4-BE49-F238E27FC236}">
                <a16:creationId xmlns:a16="http://schemas.microsoft.com/office/drawing/2014/main" id="{03584F19-24AF-734C-9B15-2D52DFB5DACC}"/>
              </a:ext>
            </a:extLst>
          </p:cNvPr>
          <p:cNvSpPr>
            <a:spLocks noGrp="1"/>
          </p:cNvSpPr>
          <p:nvPr>
            <p:ph type="body" sz="quarter" idx="23" hasCustomPrompt="1"/>
          </p:nvPr>
        </p:nvSpPr>
        <p:spPr>
          <a:xfrm>
            <a:off x="45720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4" name="Text Placeholder 19">
            <a:extLst>
              <a:ext uri="{FF2B5EF4-FFF2-40B4-BE49-F238E27FC236}">
                <a16:creationId xmlns:a16="http://schemas.microsoft.com/office/drawing/2014/main" id="{2A35E9DD-C2F7-C24D-813E-7912A63191D5}"/>
              </a:ext>
            </a:extLst>
          </p:cNvPr>
          <p:cNvSpPr>
            <a:spLocks noGrp="1"/>
          </p:cNvSpPr>
          <p:nvPr>
            <p:ph type="body" sz="quarter" idx="24" hasCustomPrompt="1"/>
          </p:nvPr>
        </p:nvSpPr>
        <p:spPr>
          <a:xfrm>
            <a:off x="62484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5" name="Text Placeholder 19">
            <a:extLst>
              <a:ext uri="{FF2B5EF4-FFF2-40B4-BE49-F238E27FC236}">
                <a16:creationId xmlns:a16="http://schemas.microsoft.com/office/drawing/2014/main" id="{FC959E1B-1BB1-3D42-8F2D-73F74CD21387}"/>
              </a:ext>
            </a:extLst>
          </p:cNvPr>
          <p:cNvSpPr>
            <a:spLocks noGrp="1"/>
          </p:cNvSpPr>
          <p:nvPr>
            <p:ph type="body" sz="quarter" idx="25" hasCustomPrompt="1"/>
          </p:nvPr>
        </p:nvSpPr>
        <p:spPr>
          <a:xfrm>
            <a:off x="79248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7" name="Text Placeholder 26">
            <a:extLst>
              <a:ext uri="{FF2B5EF4-FFF2-40B4-BE49-F238E27FC236}">
                <a16:creationId xmlns:a16="http://schemas.microsoft.com/office/drawing/2014/main" id="{B8DEA5F3-93ED-CF4B-B918-D7C79434B7A4}"/>
              </a:ext>
            </a:extLst>
          </p:cNvPr>
          <p:cNvSpPr>
            <a:spLocks noGrp="1"/>
          </p:cNvSpPr>
          <p:nvPr>
            <p:ph type="body" sz="quarter" idx="26"/>
          </p:nvPr>
        </p:nvSpPr>
        <p:spPr>
          <a:xfrm>
            <a:off x="1136073" y="1148429"/>
            <a:ext cx="8230177" cy="1066800"/>
          </a:xfrm>
          <a:prstGeom prst="rect">
            <a:avLst/>
          </a:prstGeom>
        </p:spPr>
        <p:txBody>
          <a:bodyPr/>
          <a:lstStyle>
            <a:lvl1pPr marL="12700" indent="-12700">
              <a:lnSpc>
                <a:spcPts val="2680"/>
              </a:lnSpc>
              <a:spcBef>
                <a:spcPts val="0"/>
              </a:spcBef>
              <a:spcAft>
                <a:spcPts val="0"/>
              </a:spcAft>
              <a:buNone/>
              <a:tabLst/>
              <a:defRPr sz="2000" b="1" spc="-100" baseline="0">
                <a:solidFill>
                  <a:srgbClr val="6D6E70"/>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1787990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13278" cy="742433"/>
          </a:xfrm>
          <a:prstGeom prst="rect">
            <a:avLst/>
          </a:prstGeom>
        </p:spPr>
        <p:txBody>
          <a:bodyPr anchor="t"/>
          <a:lstStyle>
            <a:lvl1pPr>
              <a:defRPr>
                <a:solidFill>
                  <a:srgbClr val="4784B5"/>
                </a:solidFill>
              </a:defRPr>
            </a:lvl1pPr>
          </a:lstStyle>
          <a:p>
            <a:r>
              <a:rPr lang="en-US"/>
              <a:t>Click to edit Master title style</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064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359470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3" y="192965"/>
            <a:ext cx="9451233" cy="742433"/>
          </a:xfrm>
          <a:prstGeom prst="rect">
            <a:avLst/>
          </a:prstGeom>
        </p:spPr>
        <p:txBody>
          <a:bodyPr anchor="t"/>
          <a:lstStyle>
            <a:lvl1pPr>
              <a:defRPr>
                <a:solidFill>
                  <a:srgbClr val="4784B5"/>
                </a:solidFill>
              </a:defRPr>
            </a:lvl1pPr>
          </a:lstStyle>
          <a:p>
            <a:r>
              <a:rPr lang="en-US">
                <a:solidFill>
                  <a:srgbClr val="4784B5"/>
                </a:solidFill>
              </a:rPr>
              <a:t>Your Benefits and Resources</a:t>
            </a:r>
          </a:p>
        </p:txBody>
      </p:sp>
      <p:sp>
        <p:nvSpPr>
          <p:cNvPr id="3" name="Text Placeholder 2">
            <a:extLst>
              <a:ext uri="{FF2B5EF4-FFF2-40B4-BE49-F238E27FC236}">
                <a16:creationId xmlns:a16="http://schemas.microsoft.com/office/drawing/2014/main" id="{9119F0B8-5225-0A4F-93B6-20490B6D9D7B}"/>
              </a:ext>
            </a:extLst>
          </p:cNvPr>
          <p:cNvSpPr>
            <a:spLocks noGrp="1"/>
          </p:cNvSpPr>
          <p:nvPr>
            <p:ph type="body" sz="quarter" idx="10" hasCustomPrompt="1"/>
          </p:nvPr>
        </p:nvSpPr>
        <p:spPr>
          <a:xfrm>
            <a:off x="219038" y="996781"/>
            <a:ext cx="4190915" cy="1103520"/>
          </a:xfrm>
          <a:prstGeom prst="rect">
            <a:avLst/>
          </a:prstGeom>
        </p:spPr>
        <p:txBody>
          <a:bodyPr>
            <a:noAutofit/>
          </a:bodyPr>
          <a:lstStyle>
            <a:lvl1pPr marL="9525" indent="-9525">
              <a:buNone/>
              <a:tabLst/>
              <a:defRPr sz="2000" b="1">
                <a:solidFill>
                  <a:srgbClr val="6D6E70"/>
                </a:solidFill>
              </a:defRPr>
            </a:lvl1pPr>
          </a:lstStyle>
          <a:p>
            <a:pPr lvl="0"/>
            <a:r>
              <a:rPr lang="en-US"/>
              <a:t>Lorem ipsum dolor sit amet, consectetuer adipiscing elit. Maecenas </a:t>
            </a:r>
            <a:r>
              <a:rPr lang="en-US" err="1"/>
              <a:t>porttitor</a:t>
            </a:r>
            <a:r>
              <a:rPr lang="en-US"/>
              <a:t> </a:t>
            </a:r>
            <a:r>
              <a:rPr lang="en-US" err="1"/>
              <a:t>congue</a:t>
            </a:r>
            <a:endParaRPr lang="en-US"/>
          </a:p>
          <a:p>
            <a:pPr lvl="0"/>
            <a:endParaRPr lang="en-US"/>
          </a:p>
        </p:txBody>
      </p:sp>
      <p:sp>
        <p:nvSpPr>
          <p:cNvPr id="10" name="Text Placeholder 9">
            <a:extLst>
              <a:ext uri="{FF2B5EF4-FFF2-40B4-BE49-F238E27FC236}">
                <a16:creationId xmlns:a16="http://schemas.microsoft.com/office/drawing/2014/main" id="{171C27A8-1921-9043-9259-951A0C48E8C6}"/>
              </a:ext>
            </a:extLst>
          </p:cNvPr>
          <p:cNvSpPr>
            <a:spLocks noGrp="1"/>
          </p:cNvSpPr>
          <p:nvPr>
            <p:ph type="body" sz="quarter" idx="11"/>
          </p:nvPr>
        </p:nvSpPr>
        <p:spPr>
          <a:xfrm>
            <a:off x="228219" y="2110310"/>
            <a:ext cx="4181735" cy="4154487"/>
          </a:xfrm>
          <a:prstGeom prst="rect">
            <a:avLst/>
          </a:prstGeom>
        </p:spPr>
        <p:txBody>
          <a:bodyPr/>
          <a:lstStyle>
            <a:lvl1pPr marL="295275" indent="-295275">
              <a:lnSpc>
                <a:spcPts val="1500"/>
              </a:lnSpc>
              <a:spcBef>
                <a:spcPts val="600"/>
              </a:spcBef>
              <a:spcAft>
                <a:spcPts val="600"/>
              </a:spcAft>
              <a:buSzPct val="100000"/>
              <a:tabLst/>
              <a:defRPr sz="1200">
                <a:solidFill>
                  <a:srgbClr val="6D6E70"/>
                </a:solidFill>
              </a:defRPr>
            </a:lvl1pPr>
            <a:lvl2pPr marL="628650" indent="-295275">
              <a:lnSpc>
                <a:spcPts val="1500"/>
              </a:lnSpc>
              <a:spcBef>
                <a:spcPts val="600"/>
              </a:spcBef>
              <a:spcAft>
                <a:spcPts val="600"/>
              </a:spcAft>
              <a:buSzPct val="100000"/>
              <a:buFont typeface="Courier New" panose="02070309020205020404" pitchFamily="49" charset="0"/>
              <a:buChar char="o"/>
              <a:tabLst/>
              <a:defRPr sz="1200">
                <a:solidFill>
                  <a:srgbClr val="6D6E70"/>
                </a:solidFill>
              </a:defRPr>
            </a:lvl2pPr>
            <a:lvl3pPr marL="914400" indent="-236538">
              <a:lnSpc>
                <a:spcPts val="1500"/>
              </a:lnSpc>
              <a:spcBef>
                <a:spcPts val="600"/>
              </a:spcBef>
              <a:spcAft>
                <a:spcPts val="600"/>
              </a:spcAft>
              <a:buSzPct val="100000"/>
              <a:buFont typeface="System Font Regular"/>
              <a:buChar char="–"/>
              <a:tabLst/>
              <a:defRPr sz="1200">
                <a:solidFill>
                  <a:srgbClr val="6D6E70"/>
                </a:solidFill>
              </a:defRPr>
            </a:lvl3pPr>
            <a:lvl4pPr>
              <a:lnSpc>
                <a:spcPts val="1500"/>
              </a:lnSpc>
              <a:spcBef>
                <a:spcPts val="600"/>
              </a:spcBef>
              <a:spcAft>
                <a:spcPts val="600"/>
              </a:spcAft>
              <a:defRPr sz="1500"/>
            </a:lvl4pPr>
            <a:lvl5pPr>
              <a:lnSpc>
                <a:spcPts val="150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463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53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losing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pic>
        <p:nvPicPr>
          <p:cNvPr id="6" name="Picture 5">
            <a:extLst>
              <a:ext uri="{FF2B5EF4-FFF2-40B4-BE49-F238E27FC236}">
                <a16:creationId xmlns:a16="http://schemas.microsoft.com/office/drawing/2014/main" id="{20144A04-583E-8740-AD5B-6727B0E48F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04032" y="4620854"/>
            <a:ext cx="2788137" cy="1779946"/>
          </a:xfrm>
          <a:prstGeom prst="rect">
            <a:avLst/>
          </a:prstGeom>
        </p:spPr>
      </p:pic>
      <p:pic>
        <p:nvPicPr>
          <p:cNvPr id="9" name="Picture 6" descr="ARC_Logo_Bttn_HorizStkd_RGB.png">
            <a:extLst>
              <a:ext uri="{FF2B5EF4-FFF2-40B4-BE49-F238E27FC236}">
                <a16:creationId xmlns:a16="http://schemas.microsoft.com/office/drawing/2014/main" id="{18E5F6C4-DDB0-5845-B93E-617E1C3C44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248787" y="5019802"/>
            <a:ext cx="3560129" cy="930533"/>
          </a:xfrm>
          <a:prstGeom prst="rect">
            <a:avLst/>
          </a:prstGeom>
          <a:noFill/>
          <a:ln w="9525">
            <a:noFill/>
            <a:miter lim="800000"/>
            <a:headEnd/>
            <a:tailEnd/>
          </a:ln>
        </p:spPr>
      </p:pic>
    </p:spTree>
    <p:extLst>
      <p:ext uri="{BB962C8B-B14F-4D97-AF65-F5344CB8AC3E}">
        <p14:creationId xmlns:p14="http://schemas.microsoft.com/office/powerpoint/2010/main" val="414019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pic>
        <p:nvPicPr>
          <p:cNvPr id="12" name="Picture 11">
            <a:extLst>
              <a:ext uri="{FF2B5EF4-FFF2-40B4-BE49-F238E27FC236}">
                <a16:creationId xmlns:a16="http://schemas.microsoft.com/office/drawing/2014/main" id="{03C980B0-A294-407C-8368-024A8D07951B}"/>
              </a:ext>
            </a:extLst>
          </p:cNvPr>
          <p:cNvPicPr>
            <a:picLocks noChangeAspect="1"/>
          </p:cNvPicPr>
          <p:nvPr userDrawn="1"/>
        </p:nvPicPr>
        <p:blipFill>
          <a:blip r:embed="rId2"/>
          <a:stretch>
            <a:fillRect/>
          </a:stretch>
        </p:blipFill>
        <p:spPr>
          <a:xfrm>
            <a:off x="6384758" y="5289491"/>
            <a:ext cx="3288631" cy="534771"/>
          </a:xfrm>
          <a:prstGeom prst="rect">
            <a:avLst/>
          </a:prstGeom>
        </p:spPr>
      </p:pic>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90291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62749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80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11354" y="503127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423217" y="4720130"/>
            <a:ext cx="2788137" cy="166128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Tree>
    <p:extLst>
      <p:ext uri="{BB962C8B-B14F-4D97-AF65-F5344CB8AC3E}">
        <p14:creationId xmlns:p14="http://schemas.microsoft.com/office/powerpoint/2010/main" val="89335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a:t>
            </a:r>
            <a:r>
              <a:rPr lang="en-US" err="1"/>
              <a:t>malesuada</a:t>
            </a:r>
            <a:endParaRPr lang="en-US"/>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74768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701696" cy="742433"/>
          </a:xfrm>
          <a:prstGeom prst="rect">
            <a:avLst/>
          </a:prstGeom>
        </p:spPr>
        <p:txBody>
          <a:bodyPr anchor="t"/>
          <a:lstStyle>
            <a:lvl1pPr>
              <a:defRPr>
                <a:solidFill>
                  <a:srgbClr val="4784B5"/>
                </a:solidFill>
              </a:defRPr>
            </a:lvl1pPr>
          </a:lstStyle>
          <a:p>
            <a:r>
              <a:rPr lang="en-US"/>
              <a:t>Quarterly XPROGRAMX Update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5" y="1039911"/>
            <a:ext cx="5813425"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19" name="Text Placeholder 15">
            <a:extLst>
              <a:ext uri="{FF2B5EF4-FFF2-40B4-BE49-F238E27FC236}">
                <a16:creationId xmlns:a16="http://schemas.microsoft.com/office/drawing/2014/main" id="{A96093E8-FA3A-2F42-9D21-B6F402507EC1}"/>
              </a:ext>
            </a:extLst>
          </p:cNvPr>
          <p:cNvSpPr>
            <a:spLocks noGrp="1"/>
          </p:cNvSpPr>
          <p:nvPr>
            <p:ph type="body" sz="quarter" idx="12" hasCustomPrompt="1"/>
          </p:nvPr>
        </p:nvSpPr>
        <p:spPr>
          <a:xfrm>
            <a:off x="304800" y="1905000"/>
            <a:ext cx="5440017" cy="461682"/>
          </a:xfrm>
          <a:prstGeom prst="rect">
            <a:avLst/>
          </a:prstGeom>
        </p:spPr>
        <p:txBody>
          <a:bodyPr>
            <a:noAutofit/>
          </a:bodyPr>
          <a:lstStyle>
            <a:lvl1pPr>
              <a:buNone/>
              <a:defRPr sz="2000" b="1">
                <a:solidFill>
                  <a:srgbClr val="ED1B2E"/>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A9875B2D-8A10-2E49-A957-9640E79161C0}"/>
              </a:ext>
            </a:extLst>
          </p:cNvPr>
          <p:cNvSpPr>
            <a:spLocks noGrp="1"/>
          </p:cNvSpPr>
          <p:nvPr>
            <p:ph type="body" sz="quarter" idx="14" hasCustomPrompt="1"/>
          </p:nvPr>
        </p:nvSpPr>
        <p:spPr>
          <a:xfrm>
            <a:off x="333391" y="2441986"/>
            <a:ext cx="5272087" cy="3506377"/>
          </a:xfrm>
          <a:prstGeom prst="rect">
            <a:avLst/>
          </a:prstGeom>
        </p:spPr>
        <p:txBody>
          <a:bodyPr>
            <a:noAutofit/>
          </a:bodyPr>
          <a:lstStyle>
            <a:lvl1pPr marL="1376363" indent="-1376363">
              <a:buNone/>
              <a:tabLst/>
              <a:defRPr sz="1800">
                <a:solidFill>
                  <a:srgbClr val="6D6E70"/>
                </a:solidFill>
              </a:defRPr>
            </a:lvl1pPr>
          </a:lstStyle>
          <a:p>
            <a:pPr lvl="0"/>
            <a:r>
              <a:rPr lang="en-US"/>
              <a:t>Slide Num	Title of Section.</a:t>
            </a:r>
          </a:p>
          <a:p>
            <a:pPr lvl="0"/>
            <a:r>
              <a:rPr lang="en-US"/>
              <a:t>Slide Num	Bold slide numbers in first column to left</a:t>
            </a:r>
          </a:p>
          <a:p>
            <a:pPr lvl="0"/>
            <a:r>
              <a:rPr lang="en-US"/>
              <a:t>Slide Num	Reduce font size to accommodate as needed</a:t>
            </a:r>
          </a:p>
        </p:txBody>
      </p:sp>
    </p:spTree>
    <p:extLst>
      <p:ext uri="{BB962C8B-B14F-4D97-AF65-F5344CB8AC3E}">
        <p14:creationId xmlns:p14="http://schemas.microsoft.com/office/powerpoint/2010/main" val="144083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543830"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6" y="1039911"/>
            <a:ext cx="5838986"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5AF00C73-8029-6641-968A-A1BD4BBF71E4}"/>
              </a:ext>
            </a:extLst>
          </p:cNvPr>
          <p:cNvSpPr>
            <a:spLocks noGrp="1"/>
          </p:cNvSpPr>
          <p:nvPr>
            <p:ph type="body" sz="quarter" idx="12"/>
          </p:nvPr>
        </p:nvSpPr>
        <p:spPr>
          <a:xfrm>
            <a:off x="158750" y="1768475"/>
            <a:ext cx="5824538" cy="4413250"/>
          </a:xfrm>
          <a:prstGeom prst="rect">
            <a:avLst/>
          </a:prstGeom>
        </p:spPr>
        <p:txBody>
          <a:bodyPr/>
          <a:lstStyle>
            <a:lvl1pPr>
              <a:defRPr>
                <a:solidFill>
                  <a:srgbClr val="6D6E70"/>
                </a:solidFill>
              </a:defRPr>
            </a:lvl1pPr>
            <a:lvl2pPr>
              <a:defRPr>
                <a:solidFill>
                  <a:srgbClr val="6D6E70"/>
                </a:solidFill>
              </a:defRPr>
            </a:lvl2pPr>
            <a:lvl3pPr>
              <a:defRPr>
                <a:solidFill>
                  <a:srgbClr val="6D6E70"/>
                </a:solidFill>
              </a:defRPr>
            </a:lvl3pPr>
            <a:lvl4pPr>
              <a:defRPr>
                <a:solidFill>
                  <a:srgbClr val="6D6E70"/>
                </a:solidFill>
              </a:defRPr>
            </a:lvl4pPr>
            <a:lvl5pPr>
              <a:defRPr>
                <a:solidFill>
                  <a:srgbClr val="6D6E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37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C5F00B-3442-3247-8068-31A1BC0EBCAD}"/>
              </a:ext>
            </a:extLst>
          </p:cNvPr>
          <p:cNvSpPr>
            <a:spLocks noGrp="1"/>
          </p:cNvSpPr>
          <p:nvPr>
            <p:ph type="body" sz="quarter" idx="12" hasCustomPrompt="1"/>
          </p:nvPr>
        </p:nvSpPr>
        <p:spPr>
          <a:xfrm>
            <a:off x="218521" y="1053616"/>
            <a:ext cx="9034463" cy="2136845"/>
          </a:xfrm>
          <a:prstGeom prst="rect">
            <a:avLst/>
          </a:prstGeom>
        </p:spPr>
        <p:txBody>
          <a:bodyPr/>
          <a:lstStyle>
            <a:lvl1pPr marL="9525" indent="-9525">
              <a:lnSpc>
                <a:spcPts val="2900"/>
              </a:lnSpc>
              <a:spcBef>
                <a:spcPts val="0"/>
              </a:spcBef>
              <a:spcAft>
                <a:spcPts val="1200"/>
              </a:spcAft>
              <a:buNone/>
              <a:tabLst/>
              <a:defRPr sz="17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 </a:t>
            </a:r>
            <a:r>
              <a:rPr lang="en-US" err="1"/>
              <a:t>Mauris</a:t>
            </a:r>
            <a:r>
              <a:rPr lang="en-US"/>
              <a:t> et </a:t>
            </a:r>
            <a:r>
              <a:rPr lang="en-US" err="1"/>
              <a:t>orci</a:t>
            </a:r>
            <a:r>
              <a:rPr lang="en-US"/>
              <a:t>.</a:t>
            </a:r>
          </a:p>
          <a:p>
            <a:pPr lvl="0"/>
            <a:endParaRPr lang="en-US"/>
          </a:p>
        </p:txBody>
      </p:sp>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0" y="3329608"/>
            <a:ext cx="10058400" cy="3071191"/>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9ECEC88C-D9B5-354A-8754-2FC3DDF4C7D8}"/>
              </a:ext>
            </a:extLst>
          </p:cNvPr>
          <p:cNvSpPr>
            <a:spLocks noGrp="1"/>
          </p:cNvSpPr>
          <p:nvPr>
            <p:ph type="body" sz="quarter" idx="13" hasCustomPrompt="1"/>
          </p:nvPr>
        </p:nvSpPr>
        <p:spPr>
          <a:xfrm>
            <a:off x="158887" y="109897"/>
            <a:ext cx="9771063" cy="965200"/>
          </a:xfrm>
          <a:prstGeom prst="rect">
            <a:avLst/>
          </a:prstGeom>
        </p:spPr>
        <p:txBody>
          <a:bodyPr/>
          <a:lstStyle>
            <a:lvl1pPr>
              <a:buNone/>
              <a:defRPr sz="3600" b="1">
                <a:solidFill>
                  <a:srgbClr val="4784B5"/>
                </a:solidFill>
              </a:defRPr>
            </a:lvl1pPr>
          </a:lstStyle>
          <a:p>
            <a:pPr lvl="0"/>
            <a:r>
              <a:rPr lang="en-US"/>
              <a:t>This Quarter</a:t>
            </a:r>
          </a:p>
        </p:txBody>
      </p:sp>
    </p:spTree>
    <p:extLst>
      <p:ext uri="{BB962C8B-B14F-4D97-AF65-F5344CB8AC3E}">
        <p14:creationId xmlns:p14="http://schemas.microsoft.com/office/powerpoint/2010/main" val="269367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1654620"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Update</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1103288837"/>
      </p:ext>
    </p:extLst>
  </p:cSld>
  <p:clrMap bg1="lt1" tx1="dk1" bg2="lt2" tx2="dk2" accent1="accent1" accent2="accent2" accent3="accent3" accent4="accent4" accent5="accent5" accent6="accent6" hlink="hlink" folHlink="folHlink"/>
  <p:sldLayoutIdLst>
    <p:sldLayoutId id="2147483684" r:id="rId1"/>
    <p:sldLayoutId id="2147483701" r:id="rId2"/>
    <p:sldLayoutId id="2147483670" r:id="rId3"/>
    <p:sldLayoutId id="2147483676" r:id="rId4"/>
    <p:sldLayoutId id="2147483685" r:id="rId5"/>
    <p:sldLayoutId id="2147483686" r:id="rId6"/>
    <p:sldLayoutId id="2147483687" r:id="rId7"/>
    <p:sldLayoutId id="2147483688" r:id="rId8"/>
    <p:sldLayoutId id="2147483689" r:id="rId9"/>
    <p:sldLayoutId id="2147483690" r:id="rId10"/>
    <p:sldLayoutId id="2147483702" r:id="rId11"/>
    <p:sldLayoutId id="2147483694" r:id="rId12"/>
    <p:sldLayoutId id="2147483693" r:id="rId13"/>
    <p:sldLayoutId id="2147483695" r:id="rId14"/>
    <p:sldLayoutId id="2147483691" r:id="rId15"/>
    <p:sldLayoutId id="2147483692" r:id="rId16"/>
    <p:sldLayoutId id="2147483678" r:id="rId17"/>
    <p:sldLayoutId id="2147483700" r:id="rId18"/>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redcross.org/content/dam/redcross/donations/updates-to-adgp-$500k-membership-hub/2022/Red-Cross_Hurricane-Preparedness_2022_ADGP-DR-Comms-Resources.zip" TargetMode="External"/><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hyperlink" Target="https://redcross.org/content/dam/redcross/donations/updates-to-adgp-$500k-membership-hub/2022/Red_Cross_Summer_Safety_2022_ADGP_DR_Comms_Resources.zip" TargetMode="External"/><Relationship Id="rId5" Type="http://schemas.openxmlformats.org/officeDocument/2006/relationships/hyperlink" Target="https://www.redcross.org/content/dam/redcross/donations/updates-to-adgp-$500k-membership-hub/2022/Red-Cross_Summer-Blood-Donations_2022_ADGP-DR-Comms-Resources.zip" TargetMode="External"/><Relationship Id="rId10" Type="http://schemas.openxmlformats.org/officeDocument/2006/relationships/image" Target="../media/image36.png"/><Relationship Id="rId4" Type="http://schemas.openxmlformats.org/officeDocument/2006/relationships/hyperlink" Target="https://www.redcross.org/content/dam/redcross/donations/updates-to-adgp-$500k-membership-hub/2022/RedCross_Wildfire-Preparedness-2022_ADGP-DR-Comms-Resources.zip" TargetMode="Externa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B24E-7B82-4947-9880-210C1D24D9FD}"/>
              </a:ext>
            </a:extLst>
          </p:cNvPr>
          <p:cNvSpPr>
            <a:spLocks noGrp="1"/>
          </p:cNvSpPr>
          <p:nvPr>
            <p:ph type="title"/>
          </p:nvPr>
        </p:nvSpPr>
        <p:spPr>
          <a:xfrm>
            <a:off x="393700" y="4857516"/>
            <a:ext cx="7809774" cy="575083"/>
          </a:xfrm>
        </p:spPr>
        <p:txBody>
          <a:bodyPr/>
          <a:lstStyle/>
          <a:p>
            <a:r>
              <a:rPr lang="en-US"/>
              <a:t>Quarterly Disaster Update</a:t>
            </a:r>
          </a:p>
        </p:txBody>
      </p:sp>
      <p:sp>
        <p:nvSpPr>
          <p:cNvPr id="4" name="Content Placeholder 3">
            <a:extLst>
              <a:ext uri="{FF2B5EF4-FFF2-40B4-BE49-F238E27FC236}">
                <a16:creationId xmlns:a16="http://schemas.microsoft.com/office/drawing/2014/main" id="{72208C88-D480-E943-91BF-547A71275932}"/>
              </a:ext>
            </a:extLst>
          </p:cNvPr>
          <p:cNvSpPr>
            <a:spLocks noGrp="1"/>
          </p:cNvSpPr>
          <p:nvPr>
            <p:ph sz="quarter" idx="13"/>
          </p:nvPr>
        </p:nvSpPr>
        <p:spPr/>
        <p:txBody>
          <a:bodyPr/>
          <a:lstStyle/>
          <a:p>
            <a:r>
              <a:rPr lang="en-US" dirty="0"/>
              <a:t>Prepared for ADGP Members</a:t>
            </a:r>
          </a:p>
        </p:txBody>
      </p:sp>
      <p:sp>
        <p:nvSpPr>
          <p:cNvPr id="5" name="Text Placeholder 4">
            <a:extLst>
              <a:ext uri="{FF2B5EF4-FFF2-40B4-BE49-F238E27FC236}">
                <a16:creationId xmlns:a16="http://schemas.microsoft.com/office/drawing/2014/main" id="{4A172C99-5D4B-1146-9783-25FDFB5F9A04}"/>
              </a:ext>
            </a:extLst>
          </p:cNvPr>
          <p:cNvSpPr>
            <a:spLocks noGrp="1"/>
          </p:cNvSpPr>
          <p:nvPr>
            <p:ph type="body" sz="quarter" idx="14"/>
          </p:nvPr>
        </p:nvSpPr>
        <p:spPr/>
        <p:txBody>
          <a:bodyPr/>
          <a:lstStyle/>
          <a:p>
            <a:r>
              <a:rPr lang="en-US" kern="0" spc="100" dirty="0"/>
              <a:t>FY22 Q4 (April – June 2022)</a:t>
            </a:r>
            <a:endParaRPr lang="en-US" dirty="0"/>
          </a:p>
          <a:p>
            <a:endParaRPr lang="en-US" dirty="0"/>
          </a:p>
        </p:txBody>
      </p:sp>
      <p:pic>
        <p:nvPicPr>
          <p:cNvPr id="8" name="Picture Placeholder 5">
            <a:extLst>
              <a:ext uri="{FF2B5EF4-FFF2-40B4-BE49-F238E27FC236}">
                <a16:creationId xmlns:a16="http://schemas.microsoft.com/office/drawing/2014/main" id="{DE2DC193-8D62-4956-97BB-1FE3A3F99D5A}"/>
              </a:ext>
            </a:extLst>
          </p:cNvPr>
          <p:cNvPicPr>
            <a:picLocks noChangeAspect="1"/>
          </p:cNvPicPr>
          <p:nvPr/>
        </p:nvPicPr>
        <p:blipFill>
          <a:blip r:embed="rId4"/>
          <a:srcRect t="14974" b="14974"/>
          <a:stretch/>
        </p:blipFill>
        <p:spPr>
          <a:xfrm>
            <a:off x="0" y="-4867"/>
            <a:ext cx="10053235" cy="4709160"/>
          </a:xfrm>
          <a:prstGeom prst="rect">
            <a:avLst/>
          </a:prstGeom>
        </p:spPr>
      </p:pic>
    </p:spTree>
    <p:custDataLst>
      <p:tags r:id="rId1"/>
    </p:custDataLst>
    <p:extLst>
      <p:ext uri="{BB962C8B-B14F-4D97-AF65-F5344CB8AC3E}">
        <p14:creationId xmlns:p14="http://schemas.microsoft.com/office/powerpoint/2010/main" val="265046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wearing masks&#10;&#10;Description automatically generated with low confidence">
            <a:extLst>
              <a:ext uri="{FF2B5EF4-FFF2-40B4-BE49-F238E27FC236}">
                <a16:creationId xmlns:a16="http://schemas.microsoft.com/office/drawing/2014/main" id="{AE526BE3-D181-4CEB-8662-791852E2CB50}"/>
              </a:ext>
            </a:extLst>
          </p:cNvPr>
          <p:cNvPicPr>
            <a:picLocks noGrp="1" noChangeAspect="1"/>
          </p:cNvPicPr>
          <p:nvPr>
            <p:ph type="pic" sz="quarter" idx="16"/>
          </p:nvPr>
        </p:nvPicPr>
        <p:blipFill>
          <a:blip r:embed="rId3"/>
          <a:srcRect t="1386" b="1386"/>
          <a:stretch>
            <a:fillRect/>
          </a:stretch>
        </p:blipFill>
        <p:spPr/>
      </p:pic>
      <p:sp>
        <p:nvSpPr>
          <p:cNvPr id="3" name="Title 2">
            <a:extLst>
              <a:ext uri="{FF2B5EF4-FFF2-40B4-BE49-F238E27FC236}">
                <a16:creationId xmlns:a16="http://schemas.microsoft.com/office/drawing/2014/main" id="{CDE3F656-0C07-4617-8346-366B1C6E5BF7}"/>
              </a:ext>
            </a:extLst>
          </p:cNvPr>
          <p:cNvSpPr>
            <a:spLocks noGrp="1"/>
          </p:cNvSpPr>
          <p:nvPr>
            <p:ph type="title"/>
          </p:nvPr>
        </p:nvSpPr>
        <p:spPr/>
        <p:txBody>
          <a:bodyPr/>
          <a:lstStyle/>
          <a:p>
            <a:r>
              <a:rPr lang="en-US"/>
              <a:t>Making Homes Safer, Nationwide</a:t>
            </a:r>
          </a:p>
        </p:txBody>
      </p:sp>
      <p:sp>
        <p:nvSpPr>
          <p:cNvPr id="13" name="Rectangle 12">
            <a:extLst>
              <a:ext uri="{FF2B5EF4-FFF2-40B4-BE49-F238E27FC236}">
                <a16:creationId xmlns:a16="http://schemas.microsoft.com/office/drawing/2014/main" id="{6134C84E-AD47-4373-B193-68F7EE3CB710}"/>
              </a:ext>
            </a:extLst>
          </p:cNvPr>
          <p:cNvSpPr/>
          <p:nvPr/>
        </p:nvSpPr>
        <p:spPr>
          <a:xfrm>
            <a:off x="390803" y="1183010"/>
            <a:ext cx="5134786" cy="4585486"/>
          </a:xfrm>
          <a:prstGeom prst="rect">
            <a:avLst/>
          </a:prstGeom>
        </p:spPr>
        <p:txBody>
          <a:bodyPr wrap="square" lIns="91440" tIns="45720" rIns="91440" bIns="45720" anchor="t">
            <a:spAutoFit/>
          </a:bodyPr>
          <a:lstStyle/>
          <a:p>
            <a:pPr marL="0" marR="0">
              <a:lnSpc>
                <a:spcPts val="2200"/>
              </a:lnSpc>
              <a:spcBef>
                <a:spcPts val="0"/>
              </a:spcBef>
            </a:pPr>
            <a:r>
              <a:rPr lang="en-US" sz="1700">
                <a:solidFill>
                  <a:srgbClr val="6D6E70"/>
                </a:solidFill>
                <a:latin typeface="Arial"/>
                <a:ea typeface="Calibri" panose="020F0502020204030204" pitchFamily="34" charset="0"/>
                <a:cs typeface="Arial"/>
              </a:rPr>
              <a:t>This May, thousands of people learned how to protect themselves against home fires with help from the Red Cross.</a:t>
            </a:r>
          </a:p>
          <a:p>
            <a:pPr marL="0" marR="0">
              <a:lnSpc>
                <a:spcPts val="2200"/>
              </a:lnSpc>
              <a:spcBef>
                <a:spcPts val="0"/>
              </a:spcBef>
            </a:pPr>
            <a:endParaRPr lang="en-US" sz="1700">
              <a:solidFill>
                <a:srgbClr val="6D6E70"/>
              </a:solidFill>
              <a:latin typeface="Arial" panose="020B0604020202020204" pitchFamily="34" charset="0"/>
              <a:ea typeface="Calibri" panose="020F0502020204030204" pitchFamily="34" charset="0"/>
              <a:cs typeface="Arial" panose="020B0604020202020204" pitchFamily="34" charset="0"/>
            </a:endParaRPr>
          </a:p>
          <a:p>
            <a:pPr>
              <a:lnSpc>
                <a:spcPts val="2200"/>
              </a:lnSpc>
            </a:pPr>
            <a:r>
              <a:rPr lang="en-US" sz="1700">
                <a:solidFill>
                  <a:srgbClr val="6D6E70"/>
                </a:solidFill>
                <a:latin typeface="Arial"/>
                <a:ea typeface="Calibri" panose="020F0502020204030204" pitchFamily="34" charset="0"/>
                <a:cs typeface="Arial"/>
              </a:rPr>
              <a:t>Through our </a:t>
            </a:r>
            <a:r>
              <a:rPr lang="en-US" sz="1700" i="1">
                <a:solidFill>
                  <a:srgbClr val="6D6E70"/>
                </a:solidFill>
                <a:latin typeface="Arial"/>
                <a:ea typeface="Calibri" panose="020F0502020204030204" pitchFamily="34" charset="0"/>
                <a:cs typeface="Arial"/>
              </a:rPr>
              <a:t>Sound the Alarm</a:t>
            </a:r>
            <a:r>
              <a:rPr lang="en-US" sz="1700">
                <a:solidFill>
                  <a:srgbClr val="6D6E70"/>
                </a:solidFill>
                <a:latin typeface="Arial"/>
                <a:ea typeface="Calibri" panose="020F0502020204030204" pitchFamily="34" charset="0"/>
                <a:cs typeface="Arial"/>
              </a:rPr>
              <a:t> activities in more than </a:t>
            </a:r>
            <a:r>
              <a:rPr lang="en-US" sz="1700" b="1">
                <a:solidFill>
                  <a:srgbClr val="ED1B24"/>
                </a:solidFill>
                <a:latin typeface="Arial"/>
                <a:ea typeface="Calibri" panose="020F0502020204030204" pitchFamily="34" charset="0"/>
                <a:cs typeface="Arial"/>
              </a:rPr>
              <a:t>50 high-risk communities</a:t>
            </a:r>
            <a:r>
              <a:rPr lang="en-US" sz="1700">
                <a:solidFill>
                  <a:srgbClr val="6D6E70"/>
                </a:solidFill>
                <a:latin typeface="Arial"/>
                <a:ea typeface="Calibri" panose="020F0502020204030204" pitchFamily="34" charset="0"/>
                <a:cs typeface="Arial"/>
              </a:rPr>
              <a:t>, </a:t>
            </a:r>
            <a:r>
              <a:rPr lang="en-US" sz="1700" b="0" i="0">
                <a:solidFill>
                  <a:srgbClr val="6D6E70"/>
                </a:solidFill>
                <a:effectLst/>
                <a:latin typeface="Arial"/>
                <a:cs typeface="Arial"/>
              </a:rPr>
              <a:t>Red Cross volunteers, local fire departments and other partners met with families. Together, we made more than </a:t>
            </a:r>
            <a:r>
              <a:rPr lang="en-US" sz="1700" b="1" i="0">
                <a:solidFill>
                  <a:schemeClr val="accent1"/>
                </a:solidFill>
                <a:effectLst/>
                <a:latin typeface="Arial"/>
                <a:cs typeface="Arial"/>
              </a:rPr>
              <a:t>20,000 households safer</a:t>
            </a:r>
            <a:r>
              <a:rPr lang="en-US" sz="1700" b="0" i="0">
                <a:solidFill>
                  <a:srgbClr val="333333"/>
                </a:solidFill>
                <a:effectLst/>
                <a:latin typeface="Arial"/>
                <a:cs typeface="Arial"/>
              </a:rPr>
              <a:t> </a:t>
            </a:r>
            <a:r>
              <a:rPr lang="en-US" sz="1700" b="0" i="0">
                <a:solidFill>
                  <a:srgbClr val="6D6E70"/>
                </a:solidFill>
                <a:effectLst/>
                <a:latin typeface="Arial"/>
                <a:cs typeface="Arial"/>
              </a:rPr>
              <a:t>from home fires by installing more than </a:t>
            </a:r>
            <a:r>
              <a:rPr lang="en-US" sz="1700" b="1" i="0">
                <a:solidFill>
                  <a:schemeClr val="accent1"/>
                </a:solidFill>
                <a:effectLst/>
                <a:latin typeface="Arial"/>
                <a:cs typeface="Arial"/>
              </a:rPr>
              <a:t>45,000 free smoke alarms </a:t>
            </a:r>
            <a:r>
              <a:rPr lang="en-US" sz="1700" b="0" i="0">
                <a:solidFill>
                  <a:srgbClr val="6D6E70"/>
                </a:solidFill>
                <a:effectLst/>
                <a:latin typeface="Arial"/>
                <a:cs typeface="Arial"/>
              </a:rPr>
              <a:t>and sharing home fire safety information.</a:t>
            </a:r>
          </a:p>
          <a:p>
            <a:pPr marL="0" marR="0">
              <a:lnSpc>
                <a:spcPts val="2200"/>
              </a:lnSpc>
              <a:spcBef>
                <a:spcPts val="0"/>
              </a:spcBef>
            </a:pPr>
            <a:endParaRPr lang="en-US" sz="1700">
              <a:solidFill>
                <a:srgbClr val="6D6E70"/>
              </a:solidFill>
              <a:latin typeface="Arial" panose="020B0604020202020204" pitchFamily="34" charset="0"/>
              <a:ea typeface="Calibri" panose="020F0502020204030204" pitchFamily="34" charset="0"/>
              <a:cs typeface="Arial" panose="020B0604020202020204" pitchFamily="34" charset="0"/>
            </a:endParaRPr>
          </a:p>
          <a:p>
            <a:pPr>
              <a:lnSpc>
                <a:spcPts val="2200"/>
              </a:lnSpc>
              <a:spcBef>
                <a:spcPts val="0"/>
              </a:spcBef>
            </a:pPr>
            <a:r>
              <a:rPr lang="en-US" sz="1700" b="0" i="0">
                <a:solidFill>
                  <a:srgbClr val="6D6E70"/>
                </a:solidFill>
                <a:effectLst/>
                <a:latin typeface="Arial"/>
                <a:cs typeface="Arial"/>
              </a:rPr>
              <a:t>This nationwide </a:t>
            </a:r>
            <a:r>
              <a:rPr lang="en-US" sz="1700" b="0" i="1">
                <a:solidFill>
                  <a:srgbClr val="6D6E70"/>
                </a:solidFill>
                <a:effectLst/>
                <a:latin typeface="Arial"/>
                <a:cs typeface="Arial"/>
              </a:rPr>
              <a:t>Sound the Alarm</a:t>
            </a:r>
            <a:r>
              <a:rPr lang="en-US" sz="1700" b="0" i="0">
                <a:solidFill>
                  <a:srgbClr val="6D6E70"/>
                </a:solidFill>
                <a:effectLst/>
                <a:latin typeface="Arial"/>
                <a:cs typeface="Arial"/>
              </a:rPr>
              <a:t> effort is part of the Red Cross Home Fire Campaign, which has helped </a:t>
            </a:r>
            <a:r>
              <a:rPr lang="en-US" sz="1700" b="1" i="0">
                <a:solidFill>
                  <a:schemeClr val="accent1"/>
                </a:solidFill>
                <a:effectLst/>
                <a:latin typeface="Arial"/>
                <a:cs typeface="Arial"/>
              </a:rPr>
              <a:t>save more than 1,350 lives </a:t>
            </a:r>
            <a:r>
              <a:rPr lang="en-US" sz="1700" b="0" i="0">
                <a:solidFill>
                  <a:srgbClr val="6D6E70"/>
                </a:solidFill>
                <a:effectLst/>
                <a:latin typeface="Arial"/>
                <a:cs typeface="Arial"/>
              </a:rPr>
              <a:t>since launching in October 2014.</a:t>
            </a:r>
            <a:endParaRPr lang="en-US" sz="1700">
              <a:solidFill>
                <a:srgbClr val="6D6E70"/>
              </a:solidFill>
              <a:latin typeface="Arial"/>
              <a:cs typeface="Arial"/>
            </a:endParaRPr>
          </a:p>
        </p:txBody>
      </p:sp>
    </p:spTree>
    <p:extLst>
      <p:ext uri="{BB962C8B-B14F-4D97-AF65-F5344CB8AC3E}">
        <p14:creationId xmlns:p14="http://schemas.microsoft.com/office/powerpoint/2010/main" val="285626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8DBD9A-F461-4F47-B4EA-06C1D365B2A2}"/>
              </a:ext>
            </a:extLst>
          </p:cNvPr>
          <p:cNvSpPr/>
          <p:nvPr/>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BBC584C-22F2-EE4D-A413-5EDD1C11125E}"/>
              </a:ext>
            </a:extLst>
          </p:cNvPr>
          <p:cNvSpPr>
            <a:spLocks noGrp="1"/>
          </p:cNvSpPr>
          <p:nvPr>
            <p:ph type="body" sz="quarter" idx="13"/>
          </p:nvPr>
        </p:nvSpPr>
        <p:spPr>
          <a:xfrm>
            <a:off x="5367610" y="676735"/>
            <a:ext cx="4303440" cy="2325688"/>
          </a:xfrm>
        </p:spPr>
        <p:txBody>
          <a:bodyPr lIns="91440" tIns="45720" rIns="91440" bIns="45720" anchor="t"/>
          <a:lstStyle/>
          <a:p>
            <a:r>
              <a:rPr lang="en-US" sz="3200">
                <a:latin typeface="Georgia"/>
                <a:cs typeface="Arial"/>
              </a:rPr>
              <a:t>“I’m so happy for this – grateful, really. I feel safer now with my new alarms.”</a:t>
            </a:r>
            <a:endParaRPr lang="en-US" sz="3200"/>
          </a:p>
        </p:txBody>
      </p:sp>
      <p:sp>
        <p:nvSpPr>
          <p:cNvPr id="9" name="Text Placeholder 8">
            <a:extLst>
              <a:ext uri="{FF2B5EF4-FFF2-40B4-BE49-F238E27FC236}">
                <a16:creationId xmlns:a16="http://schemas.microsoft.com/office/drawing/2014/main" id="{2F2F8190-5183-E942-8A07-5412F9514A8F}"/>
              </a:ext>
            </a:extLst>
          </p:cNvPr>
          <p:cNvSpPr>
            <a:spLocks noGrp="1"/>
          </p:cNvSpPr>
          <p:nvPr>
            <p:ph type="body" sz="quarter" idx="14"/>
          </p:nvPr>
        </p:nvSpPr>
        <p:spPr>
          <a:xfrm>
            <a:off x="4681538" y="3002423"/>
            <a:ext cx="4989512" cy="1113252"/>
          </a:xfrm>
        </p:spPr>
        <p:txBody>
          <a:bodyPr/>
          <a:lstStyle/>
          <a:p>
            <a:pPr>
              <a:spcBef>
                <a:spcPts val="0"/>
              </a:spcBef>
              <a:spcAft>
                <a:spcPts val="0"/>
              </a:spcAft>
            </a:pPr>
            <a:r>
              <a:rPr lang="en-US"/>
              <a:t>Maryland resident Emma, after Red Cross volunteers installed three free smoke alarms in her one-story home during May’s </a:t>
            </a:r>
            <a:r>
              <a:rPr lang="en-US" i="1"/>
              <a:t>Sound the Alarm</a:t>
            </a:r>
            <a:r>
              <a:rPr lang="en-US"/>
              <a:t> signature event timeframe. </a:t>
            </a:r>
          </a:p>
        </p:txBody>
      </p:sp>
      <p:sp>
        <p:nvSpPr>
          <p:cNvPr id="21" name="Text Placeholder 20">
            <a:extLst>
              <a:ext uri="{FF2B5EF4-FFF2-40B4-BE49-F238E27FC236}">
                <a16:creationId xmlns:a16="http://schemas.microsoft.com/office/drawing/2014/main" id="{3D281588-E870-CF41-A126-B34CD675091E}"/>
              </a:ext>
            </a:extLst>
          </p:cNvPr>
          <p:cNvSpPr>
            <a:spLocks noGrp="1"/>
          </p:cNvSpPr>
          <p:nvPr>
            <p:ph type="body" sz="quarter" idx="16"/>
          </p:nvPr>
        </p:nvSpPr>
        <p:spPr>
          <a:xfrm>
            <a:off x="546928" y="4273550"/>
            <a:ext cx="8984697" cy="1758950"/>
          </a:xfrm>
        </p:spPr>
        <p:txBody>
          <a:bodyPr/>
          <a:lstStyle/>
          <a:p>
            <a:pPr>
              <a:lnSpc>
                <a:spcPts val="2700"/>
              </a:lnSpc>
            </a:pPr>
            <a:r>
              <a:rPr lang="en-US"/>
              <a:t>After experiencing a home fire in the 1960s, Emma knows how much devastation a home fire can cause. Thankfully, Emma was home when Red Cross volunteers knocked on her door this past May and offered to install free smoke alarms and share home fire safety information as part of </a:t>
            </a:r>
            <a:r>
              <a:rPr lang="en-US" i="1"/>
              <a:t>Sound the Alarm</a:t>
            </a:r>
            <a:r>
              <a:rPr lang="en-US"/>
              <a:t>. “After you see one of those fires, and all your belongings burnt and being dragged out in the street, you take this seriously.” </a:t>
            </a:r>
          </a:p>
        </p:txBody>
      </p:sp>
      <p:pic>
        <p:nvPicPr>
          <p:cNvPr id="2" name="Picture Placeholder 1">
            <a:extLst>
              <a:ext uri="{FF2B5EF4-FFF2-40B4-BE49-F238E27FC236}">
                <a16:creationId xmlns:a16="http://schemas.microsoft.com/office/drawing/2014/main" id="{6DC3FCE4-81B6-4B42-A17B-14FABB5B3BCB}"/>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a:ext>
            </a:extLst>
          </a:blip>
          <a:srcRect l="18740" t="8791" r="7968"/>
          <a:stretch/>
        </p:blipFill>
        <p:spPr>
          <a:xfrm>
            <a:off x="666205" y="368300"/>
            <a:ext cx="3762103" cy="3511296"/>
          </a:xfrm>
          <a:prstGeom prst="rect">
            <a:avLst/>
          </a:prstGeom>
        </p:spPr>
      </p:pic>
    </p:spTree>
    <p:extLst>
      <p:ext uri="{BB962C8B-B14F-4D97-AF65-F5344CB8AC3E}">
        <p14:creationId xmlns:p14="http://schemas.microsoft.com/office/powerpoint/2010/main" val="336833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International Services</a:t>
            </a:r>
          </a:p>
        </p:txBody>
      </p:sp>
    </p:spTree>
    <p:extLst>
      <p:ext uri="{BB962C8B-B14F-4D97-AF65-F5344CB8AC3E}">
        <p14:creationId xmlns:p14="http://schemas.microsoft.com/office/powerpoint/2010/main" val="394543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4223404-6ECA-4191-B5BB-BB7FE0DEB694}"/>
              </a:ext>
            </a:extLst>
          </p:cNvPr>
          <p:cNvSpPr>
            <a:spLocks noGrp="1"/>
          </p:cNvSpPr>
          <p:nvPr>
            <p:ph type="body" sz="quarter" idx="14"/>
          </p:nvPr>
        </p:nvSpPr>
        <p:spPr>
          <a:xfrm>
            <a:off x="4650378" y="2829342"/>
            <a:ext cx="5121158" cy="1113252"/>
          </a:xfrm>
        </p:spPr>
        <p:txBody>
          <a:bodyPr/>
          <a:lstStyle/>
          <a:p>
            <a:r>
              <a:rPr lang="en-US"/>
              <a:t>Jamal, one of 300 people fleeing conflict in Libya aboard the Ocean Viking, a rescue ship in the Mediterranean Sea operated by the Red Cross Red Crescent and SOS Mediterranean. </a:t>
            </a:r>
            <a:r>
              <a:rPr lang="en-US" b="0" i="0">
                <a:effectLst/>
              </a:rPr>
              <a:t>The American Red Cross deployed four crisis responders to the Ocean Viking to care for families seeking safety</a:t>
            </a:r>
            <a:r>
              <a:rPr lang="en-US" b="0" i="0">
                <a:effectLst/>
                <a:latin typeface="Open Sans" panose="020B0606030504020204" pitchFamily="34" charset="0"/>
              </a:rPr>
              <a:t>.</a:t>
            </a:r>
            <a:endParaRPr lang="en-US"/>
          </a:p>
        </p:txBody>
      </p:sp>
      <p:pic>
        <p:nvPicPr>
          <p:cNvPr id="12" name="Picture Placeholder 11" descr="A person in a red boat&#10;&#10;Description automatically generated with low confidence">
            <a:extLst>
              <a:ext uri="{FF2B5EF4-FFF2-40B4-BE49-F238E27FC236}">
                <a16:creationId xmlns:a16="http://schemas.microsoft.com/office/drawing/2014/main" id="{20A75BD5-4CE8-42DE-885F-5AE49A928947}"/>
              </a:ext>
            </a:extLst>
          </p:cNvPr>
          <p:cNvPicPr>
            <a:picLocks noGrp="1" noChangeAspect="1"/>
          </p:cNvPicPr>
          <p:nvPr>
            <p:ph type="pic" sz="quarter" idx="15"/>
          </p:nvPr>
        </p:nvPicPr>
        <p:blipFill rotWithShape="1">
          <a:blip r:embed="rId3"/>
          <a:srcRect l="9836" r="9836"/>
          <a:stretch/>
        </p:blipFill>
        <p:spPr>
          <a:xfrm>
            <a:off x="668202" y="368300"/>
            <a:ext cx="3757613" cy="3508375"/>
          </a:xfrm>
        </p:spPr>
      </p:pic>
      <p:sp>
        <p:nvSpPr>
          <p:cNvPr id="14" name="Text Placeholder 13">
            <a:extLst>
              <a:ext uri="{FF2B5EF4-FFF2-40B4-BE49-F238E27FC236}">
                <a16:creationId xmlns:a16="http://schemas.microsoft.com/office/drawing/2014/main" id="{44EC9151-FEFE-4CD2-BB8B-AE9033C864A5}"/>
              </a:ext>
            </a:extLst>
          </p:cNvPr>
          <p:cNvSpPr>
            <a:spLocks noGrp="1"/>
          </p:cNvSpPr>
          <p:nvPr>
            <p:ph type="body" sz="quarter" idx="16"/>
          </p:nvPr>
        </p:nvSpPr>
        <p:spPr/>
        <p:txBody>
          <a:bodyPr lIns="91440" tIns="45720" rIns="91440" bIns="45720" anchor="t">
            <a:noAutofit/>
          </a:bodyPr>
          <a:lstStyle/>
          <a:p>
            <a:r>
              <a:rPr lang="en-US" sz="1600" i="0">
                <a:effectLst/>
                <a:latin typeface="Arial"/>
                <a:cs typeface="Arial"/>
              </a:rPr>
              <a:t>June 20 marked World Refugee Day, a time to honor refugees and recognize those whose lives have been impacted by war, conflict and persecution</a:t>
            </a:r>
            <a:r>
              <a:rPr lang="en-US" sz="1600" i="0" u="none" strike="noStrike">
                <a:effectLst/>
                <a:latin typeface="Arial"/>
                <a:cs typeface="Arial"/>
              </a:rPr>
              <a:t>. E</a:t>
            </a:r>
            <a:r>
              <a:rPr lang="en-US" b="0" i="0">
                <a:effectLst/>
                <a:latin typeface="Arial"/>
                <a:cs typeface="Arial"/>
              </a:rPr>
              <a:t>very day around the world, people like </a:t>
            </a:r>
            <a:r>
              <a:rPr lang="en-US">
                <a:latin typeface="Arial"/>
                <a:cs typeface="Arial"/>
              </a:rPr>
              <a:t>Jamal </a:t>
            </a:r>
            <a:r>
              <a:rPr lang="en-US" b="0" i="0">
                <a:effectLst/>
                <a:latin typeface="Arial"/>
                <a:cs typeface="Arial"/>
              </a:rPr>
              <a:t>make the difficult decision to leave their homes </a:t>
            </a:r>
            <a:r>
              <a:rPr lang="en-US">
                <a:latin typeface="Arial"/>
                <a:cs typeface="Arial"/>
              </a:rPr>
              <a:t>– </a:t>
            </a:r>
            <a:r>
              <a:rPr lang="en-US" b="0" i="0">
                <a:effectLst/>
                <a:latin typeface="Arial"/>
                <a:cs typeface="Arial"/>
              </a:rPr>
              <a:t>and their countries</a:t>
            </a:r>
            <a:r>
              <a:rPr lang="en-US">
                <a:latin typeface="Arial"/>
                <a:cs typeface="Arial"/>
              </a:rPr>
              <a:t> – </a:t>
            </a:r>
            <a:r>
              <a:rPr lang="en-US" b="0" i="0">
                <a:effectLst/>
                <a:latin typeface="Arial"/>
                <a:cs typeface="Arial"/>
              </a:rPr>
              <a:t>in pursuit of a safer place to live and hope for a better future. One person is forcibly displaced every two seconds </a:t>
            </a:r>
            <a:r>
              <a:rPr lang="en-US">
                <a:latin typeface="Arial"/>
                <a:cs typeface="Arial"/>
              </a:rPr>
              <a:t>due to conflict</a:t>
            </a:r>
            <a:r>
              <a:rPr lang="en-US" b="0" i="0">
                <a:effectLst/>
                <a:latin typeface="Arial"/>
                <a:cs typeface="Arial"/>
              </a:rPr>
              <a:t> or persecution. And in recent years, the number of children migrating alone, without parents or guardians, has increased.</a:t>
            </a:r>
            <a:endParaRPr lang="en-US">
              <a:latin typeface="Arial"/>
              <a:cs typeface="Arial"/>
            </a:endParaRPr>
          </a:p>
        </p:txBody>
      </p:sp>
      <p:sp>
        <p:nvSpPr>
          <p:cNvPr id="10" name="Title 13">
            <a:extLst>
              <a:ext uri="{FF2B5EF4-FFF2-40B4-BE49-F238E27FC236}">
                <a16:creationId xmlns:a16="http://schemas.microsoft.com/office/drawing/2014/main" id="{060974CB-9360-44C9-8BAA-A6904DCFC91D}"/>
              </a:ext>
            </a:extLst>
          </p:cNvPr>
          <p:cNvSpPr txBox="1">
            <a:spLocks/>
          </p:cNvSpPr>
          <p:nvPr/>
        </p:nvSpPr>
        <p:spPr>
          <a:xfrm>
            <a:off x="-23491" y="1681541"/>
            <a:ext cx="9391007" cy="1116013"/>
          </a:xfrm>
          <a:prstGeom prst="rect">
            <a:avLst/>
          </a:prstGeom>
        </p:spPr>
        <p:txBody>
          <a:bodyPr lIns="91440" tIns="45720" rIns="91440" bIns="45720" anchor="t">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endParaRPr lang="en-US" sz="1800">
              <a:solidFill>
                <a:srgbClr val="FF0000"/>
              </a:solidFill>
            </a:endParaRPr>
          </a:p>
        </p:txBody>
      </p:sp>
      <p:sp>
        <p:nvSpPr>
          <p:cNvPr id="7" name="AutoShape 2">
            <a:extLst>
              <a:ext uri="{FF2B5EF4-FFF2-40B4-BE49-F238E27FC236}">
                <a16:creationId xmlns:a16="http://schemas.microsoft.com/office/drawing/2014/main" id="{45CAE7D8-4A39-4B42-812E-BC5DC344F617}"/>
              </a:ext>
            </a:extLst>
          </p:cNvPr>
          <p:cNvSpPr>
            <a:spLocks noChangeAspect="1" noChangeArrowheads="1"/>
          </p:cNvSpPr>
          <p:nvPr/>
        </p:nvSpPr>
        <p:spPr bwMode="auto">
          <a:xfrm>
            <a:off x="4876800" y="304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6">
            <a:extLst>
              <a:ext uri="{FF2B5EF4-FFF2-40B4-BE49-F238E27FC236}">
                <a16:creationId xmlns:a16="http://schemas.microsoft.com/office/drawing/2014/main" id="{B83CC27E-838B-45D3-AB43-996128DB979E}"/>
              </a:ext>
            </a:extLst>
          </p:cNvPr>
          <p:cNvSpPr>
            <a:spLocks noGrp="1"/>
          </p:cNvSpPr>
          <p:nvPr>
            <p:ph type="body" sz="quarter" idx="13"/>
          </p:nvPr>
        </p:nvSpPr>
        <p:spPr>
          <a:xfrm>
            <a:off x="4876801" y="421587"/>
            <a:ext cx="4894734" cy="2325688"/>
          </a:xfrm>
        </p:spPr>
        <p:txBody>
          <a:bodyPr lIns="91440" tIns="45720" rIns="91440" bIns="45720" anchor="t"/>
          <a:lstStyle/>
          <a:p>
            <a:r>
              <a:rPr lang="en-US" sz="2800">
                <a:cs typeface="Arial"/>
              </a:rPr>
              <a:t>“</a:t>
            </a:r>
            <a:r>
              <a:rPr lang="en-US" sz="2800" b="0" i="0">
                <a:effectLst/>
              </a:rPr>
              <a:t>Really, I am so thankful. You rescued us from the sea. You rescued us from a very dark place</a:t>
            </a:r>
            <a:r>
              <a:rPr lang="en-US" sz="2800" b="0" i="0">
                <a:effectLst/>
                <a:cs typeface="Arial"/>
              </a:rPr>
              <a:t>. </a:t>
            </a:r>
            <a:r>
              <a:rPr lang="en-US" sz="2800" b="0" i="0">
                <a:effectLst/>
              </a:rPr>
              <a:t>Thank you for being here for people like us.</a:t>
            </a:r>
            <a:r>
              <a:rPr lang="en-US" sz="2800">
                <a:cs typeface="Arial"/>
              </a:rPr>
              <a:t>”</a:t>
            </a:r>
          </a:p>
        </p:txBody>
      </p:sp>
    </p:spTree>
    <p:custDataLst>
      <p:tags r:id="rId1"/>
    </p:custDataLst>
    <p:extLst>
      <p:ext uri="{BB962C8B-B14F-4D97-AF65-F5344CB8AC3E}">
        <p14:creationId xmlns:p14="http://schemas.microsoft.com/office/powerpoint/2010/main" val="3445016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0B2692-669C-4369-AACE-261F7F033869}"/>
              </a:ext>
            </a:extLst>
          </p:cNvPr>
          <p:cNvSpPr>
            <a:spLocks noGrp="1"/>
          </p:cNvSpPr>
          <p:nvPr>
            <p:ph idx="1"/>
          </p:nvPr>
        </p:nvSpPr>
        <p:spPr>
          <a:xfrm>
            <a:off x="342656" y="1775447"/>
            <a:ext cx="9570217" cy="1914811"/>
          </a:xfrm>
        </p:spPr>
        <p:txBody>
          <a:bodyPr lIns="91440" tIns="45720" rIns="91440" bIns="45720" anchor="t">
            <a:noAutofit/>
          </a:bodyPr>
          <a:lstStyle/>
          <a:p>
            <a:pPr>
              <a:lnSpc>
                <a:spcPts val="2600"/>
              </a:lnSpc>
            </a:pPr>
            <a:r>
              <a:rPr lang="en-US">
                <a:latin typeface="Arial"/>
                <a:cs typeface="Arial"/>
              </a:rPr>
              <a:t>Our teams – </a:t>
            </a:r>
            <a:r>
              <a:rPr lang="en-US" b="0" i="0">
                <a:effectLst/>
                <a:latin typeface="Arial"/>
                <a:cs typeface="Arial"/>
              </a:rPr>
              <a:t>and our partners in the global Red Cross and Red Crescent movement</a:t>
            </a:r>
            <a:r>
              <a:rPr lang="en-US">
                <a:latin typeface="Arial"/>
                <a:cs typeface="Arial"/>
              </a:rPr>
              <a:t> – </a:t>
            </a:r>
            <a:r>
              <a:rPr lang="en-US" b="0" i="0">
                <a:effectLst/>
                <a:latin typeface="Arial"/>
                <a:cs typeface="Arial"/>
              </a:rPr>
              <a:t>are aiding refugees on migratory routes and in their temporary homes all over the </a:t>
            </a:r>
            <a:r>
              <a:rPr lang="en-US">
                <a:latin typeface="Arial"/>
                <a:cs typeface="Arial"/>
              </a:rPr>
              <a:t>globe, from Ukraine and surrounding countries to Europe, Africa and the Middle East. We deliver </a:t>
            </a:r>
            <a:r>
              <a:rPr lang="en-US" b="0" i="0">
                <a:effectLst/>
                <a:latin typeface="Arial"/>
                <a:cs typeface="Arial"/>
              </a:rPr>
              <a:t>relief supplies, first aid and medical services, shelter and comfort to families traumatized by conflict.</a:t>
            </a:r>
            <a:endParaRPr lang="en-US" b="1" i="0">
              <a:effectLst/>
              <a:latin typeface="Arial"/>
              <a:cs typeface="Arial"/>
            </a:endParaRPr>
          </a:p>
        </p:txBody>
      </p:sp>
      <p:sp>
        <p:nvSpPr>
          <p:cNvPr id="12" name="Title 1">
            <a:extLst>
              <a:ext uri="{FF2B5EF4-FFF2-40B4-BE49-F238E27FC236}">
                <a16:creationId xmlns:a16="http://schemas.microsoft.com/office/drawing/2014/main" id="{406212AA-AD8C-4C26-B7BD-0E28F42FF5BD}"/>
              </a:ext>
            </a:extLst>
          </p:cNvPr>
          <p:cNvSpPr txBox="1">
            <a:spLocks/>
          </p:cNvSpPr>
          <p:nvPr/>
        </p:nvSpPr>
        <p:spPr>
          <a:xfrm>
            <a:off x="567910" y="1890316"/>
            <a:ext cx="9434569" cy="1089176"/>
          </a:xfrm>
          <a:prstGeom prst="rect">
            <a:avLst/>
          </a:prstGeom>
        </p:spPr>
        <p:txBody>
          <a:bodyPr anchor="t">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endParaRPr lang="en-US"/>
          </a:p>
        </p:txBody>
      </p:sp>
      <p:sp>
        <p:nvSpPr>
          <p:cNvPr id="6" name="Title 13">
            <a:extLst>
              <a:ext uri="{FF2B5EF4-FFF2-40B4-BE49-F238E27FC236}">
                <a16:creationId xmlns:a16="http://schemas.microsoft.com/office/drawing/2014/main" id="{E124AE6A-3604-464C-BB6B-1F6A61307BD7}"/>
              </a:ext>
            </a:extLst>
          </p:cNvPr>
          <p:cNvSpPr txBox="1">
            <a:spLocks/>
          </p:cNvSpPr>
          <p:nvPr/>
        </p:nvSpPr>
        <p:spPr>
          <a:xfrm>
            <a:off x="393073" y="516559"/>
            <a:ext cx="9391007" cy="1116013"/>
          </a:xfrm>
          <a:prstGeom prst="rect">
            <a:avLst/>
          </a:prstGeom>
        </p:spPr>
        <p:txBody>
          <a:bodyPr lIns="91440" tIns="45720" rIns="91440" bIns="45720" anchor="t">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r>
              <a:rPr lang="en-US" sz="1900" i="0">
                <a:solidFill>
                  <a:srgbClr val="FF0000"/>
                </a:solidFill>
                <a:effectLst/>
              </a:rPr>
              <a:t>As part of the world’s largest humanitarian network, </a:t>
            </a:r>
            <a:r>
              <a:rPr lang="en-US" sz="1900" i="0" u="none" strike="noStrike">
                <a:solidFill>
                  <a:srgbClr val="FF0000"/>
                </a:solidFill>
                <a:effectLst/>
              </a:rPr>
              <a:t>the American Red Cross plays an important role in ensuring that refugees and asylum seekers feel safe.</a:t>
            </a:r>
            <a:endParaRPr lang="en-US" sz="1900">
              <a:solidFill>
                <a:srgbClr val="FF0000"/>
              </a:solidFill>
            </a:endParaRPr>
          </a:p>
        </p:txBody>
      </p:sp>
      <p:pic>
        <p:nvPicPr>
          <p:cNvPr id="8" name="Picture Placeholder 7" descr="A picture containing person&#10;&#10;Description automatically generated">
            <a:extLst>
              <a:ext uri="{FF2B5EF4-FFF2-40B4-BE49-F238E27FC236}">
                <a16:creationId xmlns:a16="http://schemas.microsoft.com/office/drawing/2014/main" id="{BCFA4612-80D6-4244-ADBA-532FE764AF67}"/>
              </a:ext>
            </a:extLst>
          </p:cNvPr>
          <p:cNvPicPr>
            <a:picLocks noGrp="1" noChangeAspect="1"/>
          </p:cNvPicPr>
          <p:nvPr>
            <p:ph type="pic" sz="quarter" idx="12"/>
          </p:nvPr>
        </p:nvPicPr>
        <p:blipFill rotWithShape="1">
          <a:blip r:embed="rId3"/>
          <a:srcRect t="12130" b="42298"/>
          <a:stretch/>
        </p:blipFill>
        <p:spPr>
          <a:xfrm>
            <a:off x="0" y="3344238"/>
            <a:ext cx="10058400" cy="3056562"/>
          </a:xfrm>
        </p:spPr>
      </p:pic>
    </p:spTree>
    <p:custDataLst>
      <p:tags r:id="rId1"/>
    </p:custDataLst>
    <p:extLst>
      <p:ext uri="{BB962C8B-B14F-4D97-AF65-F5344CB8AC3E}">
        <p14:creationId xmlns:p14="http://schemas.microsoft.com/office/powerpoint/2010/main" val="88404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19904702-5EFD-EB49-AA99-B63A21C35194}"/>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53" name="Title 4">
            <a:extLst>
              <a:ext uri="{FF2B5EF4-FFF2-40B4-BE49-F238E27FC236}">
                <a16:creationId xmlns:a16="http://schemas.microsoft.com/office/drawing/2014/main" id="{C67027A2-B276-6B4B-A02E-919B44587E0E}"/>
              </a:ext>
            </a:extLst>
          </p:cNvPr>
          <p:cNvSpPr>
            <a:spLocks noGrp="1"/>
          </p:cNvSpPr>
          <p:nvPr>
            <p:ph type="title"/>
          </p:nvPr>
        </p:nvSpPr>
        <p:spPr>
          <a:xfrm>
            <a:off x="178904" y="205300"/>
            <a:ext cx="8675370" cy="742433"/>
          </a:xfrm>
        </p:spPr>
        <p:txBody>
          <a:bodyPr/>
          <a:lstStyle/>
          <a:p>
            <a:r>
              <a:rPr lang="en-US"/>
              <a:t>International Services Quarterly Totals</a:t>
            </a:r>
          </a:p>
        </p:txBody>
      </p:sp>
      <p:sp>
        <p:nvSpPr>
          <p:cNvPr id="48" name="Content Placeholder 2">
            <a:extLst>
              <a:ext uri="{FF2B5EF4-FFF2-40B4-BE49-F238E27FC236}">
                <a16:creationId xmlns:a16="http://schemas.microsoft.com/office/drawing/2014/main" id="{29017EB2-81D3-1E4B-9BFD-610AE060BBB3}"/>
              </a:ext>
            </a:extLst>
          </p:cNvPr>
          <p:cNvSpPr txBox="1">
            <a:spLocks/>
          </p:cNvSpPr>
          <p:nvPr/>
        </p:nvSpPr>
        <p:spPr>
          <a:xfrm>
            <a:off x="257551" y="1194023"/>
            <a:ext cx="2601993" cy="4092689"/>
          </a:xfrm>
          <a:prstGeom prst="rect">
            <a:avLst/>
          </a:prstGeom>
        </p:spPr>
        <p:txBody>
          <a:bodyPr>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El Salvador Floods &amp; Landslides</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Ethiopia Hunger Crisis</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Global Coronavirus Outbreak</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Haiti Earthquake</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Hurricanes Eta &amp; Iota</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Kenya Drought/Hunger Crisis</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Madagascar Heavy Rains &amp; Tropical Storms</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Mediterranean Population Movement</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Nigeria Hunger Crisis</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Somalia Drought/Hunger Crisis</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Tonga Volcano &amp; Tsunami</a:t>
            </a:r>
          </a:p>
          <a:p>
            <a:pPr marL="228600" indent="-228600">
              <a:spcBef>
                <a:spcPts val="200"/>
              </a:spcBef>
              <a:spcAft>
                <a:spcPts val="100"/>
              </a:spcAft>
              <a:buAutoNum type="arabicPeriod"/>
            </a:pPr>
            <a:r>
              <a:rPr lang="en-US" sz="1100">
                <a:latin typeface="Arial"/>
                <a:cs typeface="Arial"/>
              </a:rPr>
              <a:t>Ukraine and Impacted Countries Crisis</a:t>
            </a:r>
          </a:p>
        </p:txBody>
      </p:sp>
      <p:pic>
        <p:nvPicPr>
          <p:cNvPr id="51" name="Picture 12" descr="Map for ARC.eps">
            <a:extLst>
              <a:ext uri="{FF2B5EF4-FFF2-40B4-BE49-F238E27FC236}">
                <a16:creationId xmlns:a16="http://schemas.microsoft.com/office/drawing/2014/main" id="{130C2674-EC70-7446-88B5-63EA374CBF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3404" y="2235221"/>
            <a:ext cx="6985214" cy="3799576"/>
          </a:xfrm>
          <a:prstGeom prst="rect">
            <a:avLst/>
          </a:prstGeom>
          <a:noFill/>
          <a:ln w="9525">
            <a:noFill/>
            <a:miter lim="800000"/>
            <a:headEnd/>
            <a:tailEnd/>
          </a:ln>
        </p:spPr>
      </p:pic>
      <p:sp>
        <p:nvSpPr>
          <p:cNvPr id="52" name="Oval 51">
            <a:extLst>
              <a:ext uri="{FF2B5EF4-FFF2-40B4-BE49-F238E27FC236}">
                <a16:creationId xmlns:a16="http://schemas.microsoft.com/office/drawing/2014/main" id="{E9FB9663-6C14-7C44-A98B-6DFF604FBAC6}"/>
              </a:ext>
            </a:extLst>
          </p:cNvPr>
          <p:cNvSpPr>
            <a:spLocks noChangeArrowheads="1"/>
          </p:cNvSpPr>
          <p:nvPr/>
        </p:nvSpPr>
        <p:spPr bwMode="auto">
          <a:xfrm>
            <a:off x="6487681" y="4023327"/>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2</a:t>
            </a:r>
          </a:p>
        </p:txBody>
      </p:sp>
      <p:sp>
        <p:nvSpPr>
          <p:cNvPr id="54" name="Oval 53">
            <a:extLst>
              <a:ext uri="{FF2B5EF4-FFF2-40B4-BE49-F238E27FC236}">
                <a16:creationId xmlns:a16="http://schemas.microsoft.com/office/drawing/2014/main" id="{A08E1BBE-5EB9-034A-AC44-3E7F65F373A9}"/>
              </a:ext>
            </a:extLst>
          </p:cNvPr>
          <p:cNvSpPr>
            <a:spLocks noChangeArrowheads="1"/>
          </p:cNvSpPr>
          <p:nvPr/>
        </p:nvSpPr>
        <p:spPr bwMode="auto">
          <a:xfrm>
            <a:off x="3773944" y="435010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a:t>
            </a:r>
          </a:p>
        </p:txBody>
      </p:sp>
      <p:sp>
        <p:nvSpPr>
          <p:cNvPr id="55" name="Oval 54">
            <a:extLst>
              <a:ext uri="{FF2B5EF4-FFF2-40B4-BE49-F238E27FC236}">
                <a16:creationId xmlns:a16="http://schemas.microsoft.com/office/drawing/2014/main" id="{74C3DCD9-B9FF-B647-9024-4268FED711EF}"/>
              </a:ext>
            </a:extLst>
          </p:cNvPr>
          <p:cNvSpPr>
            <a:spLocks noChangeArrowheads="1"/>
          </p:cNvSpPr>
          <p:nvPr/>
        </p:nvSpPr>
        <p:spPr bwMode="auto">
          <a:xfrm>
            <a:off x="4150131" y="424287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5</a:t>
            </a:r>
          </a:p>
        </p:txBody>
      </p:sp>
      <p:sp>
        <p:nvSpPr>
          <p:cNvPr id="56" name="Oval 55">
            <a:extLst>
              <a:ext uri="{FF2B5EF4-FFF2-40B4-BE49-F238E27FC236}">
                <a16:creationId xmlns:a16="http://schemas.microsoft.com/office/drawing/2014/main" id="{F360B18B-57EF-7C44-811D-95D57392065C}"/>
              </a:ext>
            </a:extLst>
          </p:cNvPr>
          <p:cNvSpPr>
            <a:spLocks noChangeArrowheads="1"/>
          </p:cNvSpPr>
          <p:nvPr/>
        </p:nvSpPr>
        <p:spPr bwMode="auto">
          <a:xfrm>
            <a:off x="4434619" y="4018847"/>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4</a:t>
            </a:r>
          </a:p>
        </p:txBody>
      </p:sp>
      <p:sp>
        <p:nvSpPr>
          <p:cNvPr id="57" name="Oval 56">
            <a:extLst>
              <a:ext uri="{FF2B5EF4-FFF2-40B4-BE49-F238E27FC236}">
                <a16:creationId xmlns:a16="http://schemas.microsoft.com/office/drawing/2014/main" id="{002BE198-DAA9-CC40-BC3D-D32A44E16600}"/>
              </a:ext>
            </a:extLst>
          </p:cNvPr>
          <p:cNvSpPr>
            <a:spLocks noChangeArrowheads="1"/>
          </p:cNvSpPr>
          <p:nvPr/>
        </p:nvSpPr>
        <p:spPr bwMode="auto">
          <a:xfrm>
            <a:off x="5801881" y="255591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3</a:t>
            </a:r>
          </a:p>
        </p:txBody>
      </p:sp>
      <p:sp>
        <p:nvSpPr>
          <p:cNvPr id="58" name="Title 1">
            <a:extLst>
              <a:ext uri="{FF2B5EF4-FFF2-40B4-BE49-F238E27FC236}">
                <a16:creationId xmlns:a16="http://schemas.microsoft.com/office/drawing/2014/main" id="{853664D7-0637-6A49-ACA7-E5F0CC3BDF5B}"/>
              </a:ext>
            </a:extLst>
          </p:cNvPr>
          <p:cNvSpPr txBox="1">
            <a:spLocks/>
          </p:cNvSpPr>
          <p:nvPr/>
        </p:nvSpPr>
        <p:spPr>
          <a:xfrm>
            <a:off x="2968645" y="1037230"/>
            <a:ext cx="6811699"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kumimoji="0" lang="en-US" sz="2000" b="1" i="0" u="none" strike="noStrike" kern="1200" cap="none" spc="0" normalizeH="0" baseline="0" noProof="0">
                <a:ln>
                  <a:noFill/>
                </a:ln>
                <a:solidFill>
                  <a:srgbClr val="6D6E70"/>
                </a:solidFill>
                <a:effectLst/>
                <a:uLnTx/>
                <a:uFillTx/>
                <a:latin typeface="Arial"/>
                <a:cs typeface="Arial"/>
              </a:rPr>
              <a:t>The American Red Cross </a:t>
            </a:r>
            <a:r>
              <a:rPr lang="en-US" sz="2000">
                <a:solidFill>
                  <a:srgbClr val="6D6E70"/>
                </a:solidFill>
                <a:latin typeface="Arial"/>
                <a:cs typeface="Arial"/>
              </a:rPr>
              <a:t>began</a:t>
            </a:r>
            <a:r>
              <a:rPr kumimoji="0" lang="en-US" sz="2000" b="1" i="0" u="none" strike="noStrike" kern="1200" cap="none" spc="0" normalizeH="0" baseline="0" noProof="0">
                <a:ln>
                  <a:noFill/>
                </a:ln>
                <a:solidFill>
                  <a:srgbClr val="6D6E70"/>
                </a:solidFill>
                <a:effectLst/>
                <a:uLnTx/>
                <a:uFillTx/>
                <a:latin typeface="Arial"/>
                <a:cs typeface="Arial"/>
              </a:rPr>
              <a:t> or continued </a:t>
            </a:r>
            <a:r>
              <a:rPr lang="en-US" sz="2000">
                <a:solidFill>
                  <a:srgbClr val="6D6E70"/>
                </a:solidFill>
                <a:latin typeface="Arial"/>
                <a:cs typeface="Arial"/>
              </a:rPr>
              <a:t>responses to</a:t>
            </a:r>
            <a:r>
              <a:rPr kumimoji="0" lang="en-US" sz="2000" b="1" i="0" u="none" strike="noStrike" kern="1200" cap="none" spc="0" normalizeH="0" baseline="0" noProof="0">
                <a:ln>
                  <a:noFill/>
                </a:ln>
                <a:solidFill>
                  <a:srgbClr val="6D6E70"/>
                </a:solidFill>
                <a:effectLst/>
                <a:uLnTx/>
                <a:uFillTx/>
                <a:latin typeface="Arial"/>
                <a:cs typeface="Arial"/>
              </a:rPr>
              <a:t> </a:t>
            </a:r>
            <a:r>
              <a:rPr kumimoji="0" lang="en-US" sz="2000" b="1" i="0" u="none" strike="noStrike" kern="1200" cap="none" spc="0" normalizeH="0" baseline="0" noProof="0">
                <a:ln>
                  <a:noFill/>
                </a:ln>
                <a:solidFill>
                  <a:srgbClr val="ED1B24"/>
                </a:solidFill>
                <a:effectLst/>
                <a:uLnTx/>
                <a:uFillTx/>
                <a:latin typeface="Arial"/>
                <a:cs typeface="Arial"/>
              </a:rPr>
              <a:t>12 major emergencies </a:t>
            </a:r>
            <a:r>
              <a:rPr kumimoji="0" lang="en-US" sz="2000" b="1" i="0" u="none" strike="noStrike" kern="1200" cap="none" spc="0" normalizeH="0" baseline="0" noProof="0">
                <a:ln>
                  <a:noFill/>
                </a:ln>
                <a:solidFill>
                  <a:srgbClr val="6D6E70"/>
                </a:solidFill>
                <a:effectLst/>
                <a:uLnTx/>
                <a:uFillTx/>
                <a:latin typeface="Arial"/>
                <a:cs typeface="Arial"/>
              </a:rPr>
              <a:t>around the world.</a:t>
            </a:r>
          </a:p>
        </p:txBody>
      </p:sp>
      <p:sp>
        <p:nvSpPr>
          <p:cNvPr id="13" name="Oval 12">
            <a:extLst>
              <a:ext uri="{FF2B5EF4-FFF2-40B4-BE49-F238E27FC236}">
                <a16:creationId xmlns:a16="http://schemas.microsoft.com/office/drawing/2014/main" id="{598BCD11-EB09-47A7-9996-3E4623573BEC}"/>
              </a:ext>
            </a:extLst>
          </p:cNvPr>
          <p:cNvSpPr>
            <a:spLocks noChangeArrowheads="1"/>
          </p:cNvSpPr>
          <p:nvPr/>
        </p:nvSpPr>
        <p:spPr bwMode="auto">
          <a:xfrm>
            <a:off x="6401921" y="439608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6</a:t>
            </a:r>
          </a:p>
        </p:txBody>
      </p:sp>
      <p:sp>
        <p:nvSpPr>
          <p:cNvPr id="14" name="Oval 13">
            <a:extLst>
              <a:ext uri="{FF2B5EF4-FFF2-40B4-BE49-F238E27FC236}">
                <a16:creationId xmlns:a16="http://schemas.microsoft.com/office/drawing/2014/main" id="{6C159BAD-7255-4A59-A7BB-4F1692619ED5}"/>
              </a:ext>
            </a:extLst>
          </p:cNvPr>
          <p:cNvSpPr>
            <a:spLocks noChangeArrowheads="1"/>
          </p:cNvSpPr>
          <p:nvPr/>
        </p:nvSpPr>
        <p:spPr bwMode="auto">
          <a:xfrm>
            <a:off x="6868310" y="497845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15" name="Oval 14">
            <a:extLst>
              <a:ext uri="{FF2B5EF4-FFF2-40B4-BE49-F238E27FC236}">
                <a16:creationId xmlns:a16="http://schemas.microsoft.com/office/drawing/2014/main" id="{16A31091-801D-4E11-A96C-2DBADB326025}"/>
              </a:ext>
            </a:extLst>
          </p:cNvPr>
          <p:cNvSpPr>
            <a:spLocks noChangeArrowheads="1"/>
          </p:cNvSpPr>
          <p:nvPr/>
        </p:nvSpPr>
        <p:spPr bwMode="auto">
          <a:xfrm>
            <a:off x="6030481" y="3686953"/>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8</a:t>
            </a:r>
          </a:p>
        </p:txBody>
      </p:sp>
      <p:sp>
        <p:nvSpPr>
          <p:cNvPr id="16" name="Oval 15">
            <a:extLst>
              <a:ext uri="{FF2B5EF4-FFF2-40B4-BE49-F238E27FC236}">
                <a16:creationId xmlns:a16="http://schemas.microsoft.com/office/drawing/2014/main" id="{267CD28E-F443-408D-8060-613A05A5B10F}"/>
              </a:ext>
            </a:extLst>
          </p:cNvPr>
          <p:cNvSpPr>
            <a:spLocks noChangeArrowheads="1"/>
          </p:cNvSpPr>
          <p:nvPr/>
        </p:nvSpPr>
        <p:spPr bwMode="auto">
          <a:xfrm>
            <a:off x="5735599" y="437756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9</a:t>
            </a:r>
          </a:p>
        </p:txBody>
      </p:sp>
      <p:sp>
        <p:nvSpPr>
          <p:cNvPr id="17" name="Oval 16">
            <a:extLst>
              <a:ext uri="{FF2B5EF4-FFF2-40B4-BE49-F238E27FC236}">
                <a16:creationId xmlns:a16="http://schemas.microsoft.com/office/drawing/2014/main" id="{4F797F47-8659-4CCB-989D-D8C5825951C1}"/>
              </a:ext>
            </a:extLst>
          </p:cNvPr>
          <p:cNvSpPr>
            <a:spLocks noChangeArrowheads="1"/>
          </p:cNvSpPr>
          <p:nvPr/>
        </p:nvSpPr>
        <p:spPr bwMode="auto">
          <a:xfrm>
            <a:off x="6839643" y="4274809"/>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10</a:t>
            </a:r>
          </a:p>
        </p:txBody>
      </p:sp>
      <p:sp>
        <p:nvSpPr>
          <p:cNvPr id="18" name="Oval 17">
            <a:extLst>
              <a:ext uri="{FF2B5EF4-FFF2-40B4-BE49-F238E27FC236}">
                <a16:creationId xmlns:a16="http://schemas.microsoft.com/office/drawing/2014/main" id="{CF7AEDB2-A5E5-448B-AFE4-078A92F64398}"/>
              </a:ext>
            </a:extLst>
          </p:cNvPr>
          <p:cNvSpPr>
            <a:spLocks noChangeArrowheads="1"/>
          </p:cNvSpPr>
          <p:nvPr/>
        </p:nvSpPr>
        <p:spPr bwMode="auto">
          <a:xfrm>
            <a:off x="9183510" y="490975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11</a:t>
            </a:r>
          </a:p>
        </p:txBody>
      </p:sp>
      <p:sp>
        <p:nvSpPr>
          <p:cNvPr id="19" name="Oval 18">
            <a:extLst>
              <a:ext uri="{FF2B5EF4-FFF2-40B4-BE49-F238E27FC236}">
                <a16:creationId xmlns:a16="http://schemas.microsoft.com/office/drawing/2014/main" id="{84D6F944-9A78-4DCB-9DD5-CF8059E2D6E9}"/>
              </a:ext>
            </a:extLst>
          </p:cNvPr>
          <p:cNvSpPr>
            <a:spLocks noChangeArrowheads="1"/>
          </p:cNvSpPr>
          <p:nvPr/>
        </p:nvSpPr>
        <p:spPr bwMode="auto">
          <a:xfrm>
            <a:off x="6487681" y="327045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12</a:t>
            </a:r>
          </a:p>
        </p:txBody>
      </p:sp>
    </p:spTree>
    <p:custDataLst>
      <p:tags r:id="rId1"/>
    </p:custDataLst>
    <p:extLst>
      <p:ext uri="{BB962C8B-B14F-4D97-AF65-F5344CB8AC3E}">
        <p14:creationId xmlns:p14="http://schemas.microsoft.com/office/powerpoint/2010/main" val="3479790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International Services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230308" y="3385800"/>
            <a:ext cx="1852679" cy="1233488"/>
          </a:xfrm>
        </p:spPr>
        <p:txBody>
          <a:bodyPr/>
          <a:lstStyle/>
          <a:p>
            <a:pPr>
              <a:spcBef>
                <a:spcPct val="20000"/>
              </a:spcBef>
            </a:pPr>
            <a:r>
              <a:rPr lang="en-US" sz="2400" b="1">
                <a:solidFill>
                  <a:srgbClr val="ED1B2E"/>
                </a:solidFill>
              </a:rPr>
              <a:t>$47 million</a:t>
            </a:r>
          </a:p>
          <a:p>
            <a:r>
              <a:rPr lang="en-US">
                <a:solidFill>
                  <a:srgbClr val="6D6E70"/>
                </a:solidFill>
              </a:rPr>
              <a:t>donated to Red Cross and Red Crescent efforts* </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361348" y="3385800"/>
            <a:ext cx="1973790" cy="1233488"/>
          </a:xfrm>
        </p:spPr>
        <p:txBody>
          <a:bodyPr/>
          <a:lstStyle/>
          <a:p>
            <a:r>
              <a:rPr lang="en-US" sz="2400" b="1">
                <a:solidFill>
                  <a:srgbClr val="ED1B2E"/>
                </a:solidFill>
              </a:rPr>
              <a:t>22</a:t>
            </a:r>
          </a:p>
          <a:p>
            <a:r>
              <a:rPr lang="en-US">
                <a:solidFill>
                  <a:srgbClr val="6D6E70"/>
                </a:solidFill>
              </a:rPr>
              <a:t>American Red Cross specialists deployed</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656404" y="3367949"/>
            <a:ext cx="1852679" cy="1233488"/>
          </a:xfrm>
        </p:spPr>
        <p:txBody>
          <a:bodyPr lIns="91440" tIns="45720" rIns="91440" bIns="45720" anchor="t"/>
          <a:lstStyle/>
          <a:p>
            <a:r>
              <a:rPr lang="en-US" sz="2400" b="1">
                <a:solidFill>
                  <a:srgbClr val="ED1B2E"/>
                </a:solidFill>
                <a:latin typeface="Arial"/>
                <a:cs typeface="Arial"/>
              </a:rPr>
              <a:t>288</a:t>
            </a:r>
            <a:endParaRPr lang="en-US" sz="2400" b="1">
              <a:solidFill>
                <a:srgbClr val="ED1B2E"/>
              </a:solidFill>
            </a:endParaRPr>
          </a:p>
          <a:p>
            <a:r>
              <a:rPr lang="en-US">
                <a:solidFill>
                  <a:srgbClr val="6D6E70"/>
                </a:solidFill>
              </a:rPr>
              <a:t>families </a:t>
            </a:r>
          </a:p>
          <a:p>
            <a:r>
              <a:rPr lang="en-US">
                <a:solidFill>
                  <a:srgbClr val="6D6E70"/>
                </a:solidFill>
              </a:rPr>
              <a:t>reconnected after disasters/conflicts**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8024464" y="3367949"/>
            <a:ext cx="1538143" cy="1233488"/>
          </a:xfrm>
        </p:spPr>
        <p:txBody>
          <a:bodyPr/>
          <a:lstStyle/>
          <a:p>
            <a:r>
              <a:rPr lang="en-US" sz="2400" b="1">
                <a:solidFill>
                  <a:srgbClr val="ED1B2E"/>
                </a:solidFill>
              </a:rPr>
              <a:t>17</a:t>
            </a:r>
            <a:endParaRPr lang="en-US" sz="1800" b="1">
              <a:solidFill>
                <a:srgbClr val="ED1B2E"/>
              </a:solidFill>
            </a:endParaRPr>
          </a:p>
          <a:p>
            <a:r>
              <a:rPr lang="en-US">
                <a:solidFill>
                  <a:srgbClr val="6D6E70"/>
                </a:solidFill>
              </a:rPr>
              <a:t>preparedness/ risk reduction projects</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p:txBody>
          <a:bodyPr/>
          <a:lstStyle/>
          <a:p>
            <a:r>
              <a:rPr lang="en-US"/>
              <a:t>FY22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252899" y="4777756"/>
            <a:ext cx="1807496" cy="581891"/>
          </a:xfrm>
        </p:spPr>
        <p:txBody>
          <a:bodyPr/>
          <a:lstStyle/>
          <a:p>
            <a:r>
              <a:rPr lang="en-US">
                <a:solidFill>
                  <a:srgbClr val="6D6E70"/>
                </a:solidFill>
              </a:rPr>
              <a:t>$71 million</a:t>
            </a: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3583616" y="4777756"/>
            <a:ext cx="1529255" cy="581891"/>
          </a:xfrm>
        </p:spPr>
        <p:txBody>
          <a:bodyPr/>
          <a:lstStyle/>
          <a:p>
            <a:r>
              <a:rPr lang="en-US">
                <a:solidFill>
                  <a:srgbClr val="6D6E70"/>
                </a:solidFill>
              </a:rPr>
              <a:t>37</a:t>
            </a: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5818117" y="4777756"/>
            <a:ext cx="1529255" cy="581891"/>
          </a:xfrm>
        </p:spPr>
        <p:txBody>
          <a:bodyPr/>
          <a:lstStyle/>
          <a:p>
            <a:r>
              <a:rPr lang="en-US">
                <a:solidFill>
                  <a:srgbClr val="6D6E70"/>
                </a:solidFill>
              </a:rPr>
              <a:t>12,700</a:t>
            </a: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4"/>
          </p:nvPr>
        </p:nvSpPr>
        <p:spPr>
          <a:xfrm>
            <a:off x="8078098" y="4777756"/>
            <a:ext cx="1427018" cy="581891"/>
          </a:xfrm>
        </p:spPr>
        <p:txBody>
          <a:bodyPr/>
          <a:lstStyle/>
          <a:p>
            <a:r>
              <a:rPr lang="en-US">
                <a:solidFill>
                  <a:srgbClr val="6D6E70"/>
                </a:solidFill>
              </a:rPr>
              <a:t>25</a:t>
            </a:r>
          </a:p>
        </p:txBody>
      </p:sp>
      <p:sp>
        <p:nvSpPr>
          <p:cNvPr id="23" name="Rectangle 22">
            <a:extLst>
              <a:ext uri="{FF2B5EF4-FFF2-40B4-BE49-F238E27FC236}">
                <a16:creationId xmlns:a16="http://schemas.microsoft.com/office/drawing/2014/main" id="{4FE99BD0-6DBB-9042-A5A4-14A084389DDD}"/>
              </a:ext>
            </a:extLst>
          </p:cNvPr>
          <p:cNvSpPr/>
          <p:nvPr/>
        </p:nvSpPr>
        <p:spPr>
          <a:xfrm>
            <a:off x="2633701" y="5690744"/>
            <a:ext cx="7292990" cy="484748"/>
          </a:xfrm>
          <a:prstGeom prst="rect">
            <a:avLst/>
          </a:prstGeom>
        </p:spPr>
        <p:txBody>
          <a:bodyPr wrap="square">
            <a:spAutoFit/>
          </a:bodyPr>
          <a:lstStyle/>
          <a:p>
            <a:pPr lvl="0" algn="r" fontAlgn="base">
              <a:spcBef>
                <a:spcPct val="0"/>
              </a:spcBef>
              <a:spcAft>
                <a:spcPct val="0"/>
              </a:spcAft>
              <a:tabLst>
                <a:tab pos="169863" algn="l"/>
              </a:tabLst>
              <a:defRPr/>
            </a:pPr>
            <a:r>
              <a:rPr lang="en-US" sz="850">
                <a:solidFill>
                  <a:srgbClr val="717073"/>
                </a:solidFill>
                <a:latin typeface="Arial" charset="0"/>
                <a:cs typeface="Arial" charset="0"/>
              </a:rPr>
              <a:t>*Reflects funds donated by American Red Cross to the International Federation of Red Cross and Red Crescent Societies, the International Committee of the Red Cross, and Red Cross and Red Crescent national societies following specific disasters.</a:t>
            </a:r>
          </a:p>
          <a:p>
            <a:pPr algn="r" fontAlgn="base">
              <a:spcBef>
                <a:spcPct val="0"/>
              </a:spcBef>
              <a:spcAft>
                <a:spcPct val="0"/>
              </a:spcAft>
              <a:tabLst>
                <a:tab pos="169863" algn="l"/>
              </a:tabLst>
              <a:defRPr/>
            </a:pPr>
            <a:r>
              <a:rPr lang="en-US" sz="850">
                <a:solidFill>
                  <a:srgbClr val="717073"/>
                </a:solidFill>
                <a:latin typeface="Arial" charset="0"/>
                <a:cs typeface="Arial" charset="0"/>
              </a:rPr>
              <a:t>**This figure is lower than our actuals due to delayed data entry in areas of international conflict and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 name="Picture 32">
            <a:extLst>
              <a:ext uri="{FF2B5EF4-FFF2-40B4-BE49-F238E27FC236}">
                <a16:creationId xmlns:a16="http://schemas.microsoft.com/office/drawing/2014/main" id="{1873A8EB-B912-0C41-A091-0712B64339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8504" y="2451674"/>
            <a:ext cx="1337888" cy="817031"/>
          </a:xfrm>
          <a:prstGeom prst="rect">
            <a:avLst/>
          </a:prstGeom>
        </p:spPr>
      </p:pic>
      <p:pic>
        <p:nvPicPr>
          <p:cNvPr id="31" name="Picture 30">
            <a:extLst>
              <a:ext uri="{FF2B5EF4-FFF2-40B4-BE49-F238E27FC236}">
                <a16:creationId xmlns:a16="http://schemas.microsoft.com/office/drawing/2014/main" id="{77DCC31F-4F8C-AA4D-81C1-BC31CF1874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8964" y="2424488"/>
            <a:ext cx="857974" cy="923972"/>
          </a:xfrm>
          <a:prstGeom prst="rect">
            <a:avLst/>
          </a:prstGeom>
        </p:spPr>
      </p:pic>
      <p:pic>
        <p:nvPicPr>
          <p:cNvPr id="35" name="Picture 34">
            <a:extLst>
              <a:ext uri="{FF2B5EF4-FFF2-40B4-BE49-F238E27FC236}">
                <a16:creationId xmlns:a16="http://schemas.microsoft.com/office/drawing/2014/main" id="{42DDD4ED-C397-C04D-B9C5-92CE823133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8451" y="2430175"/>
            <a:ext cx="876391" cy="876391"/>
          </a:xfrm>
          <a:prstGeom prst="rect">
            <a:avLst/>
          </a:prstGeom>
        </p:spPr>
      </p:pic>
      <p:pic>
        <p:nvPicPr>
          <p:cNvPr id="38" name="Picture 37">
            <a:extLst>
              <a:ext uri="{FF2B5EF4-FFF2-40B4-BE49-F238E27FC236}">
                <a16:creationId xmlns:a16="http://schemas.microsoft.com/office/drawing/2014/main" id="{E4B9C2EA-162C-1140-BA6B-2FF6DB29C4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02639" y="2451674"/>
            <a:ext cx="568093" cy="817032"/>
          </a:xfrm>
          <a:prstGeom prst="rect">
            <a:avLst/>
          </a:prstGeom>
        </p:spPr>
      </p:pic>
      <p:sp>
        <p:nvSpPr>
          <p:cNvPr id="21" name="Text Placeholder 18">
            <a:extLst>
              <a:ext uri="{FF2B5EF4-FFF2-40B4-BE49-F238E27FC236}">
                <a16:creationId xmlns:a16="http://schemas.microsoft.com/office/drawing/2014/main" id="{1CE35A36-BA17-44D1-9B3F-6DB6315DC74D}"/>
              </a:ext>
            </a:extLst>
          </p:cNvPr>
          <p:cNvSpPr txBox="1">
            <a:spLocks/>
          </p:cNvSpPr>
          <p:nvPr/>
        </p:nvSpPr>
        <p:spPr>
          <a:xfrm>
            <a:off x="1342386" y="1138206"/>
            <a:ext cx="7997557" cy="1066800"/>
          </a:xfrm>
          <a:prstGeom prst="rect">
            <a:avLst/>
          </a:prstGeom>
        </p:spPr>
        <p:txBody>
          <a:bodyPr/>
          <a:lstStyle>
            <a:lvl1pPr marL="12700" indent="-12700" algn="l" defTabSz="754380" rtl="0" eaLnBrk="1" latinLnBrk="0" hangingPunct="1">
              <a:lnSpc>
                <a:spcPts val="2680"/>
              </a:lnSpc>
              <a:spcBef>
                <a:spcPts val="0"/>
              </a:spcBef>
              <a:spcAft>
                <a:spcPts val="0"/>
              </a:spcAft>
              <a:buClr>
                <a:srgbClr val="ED1B2E"/>
              </a:buClr>
              <a:buSzPct val="80000"/>
              <a:buFont typeface="Arial" panose="020B0604020202020204" pitchFamily="34" charset="0"/>
              <a:buNone/>
              <a:tabLst/>
              <a:defRPr sz="2000" b="1" kern="1200" spc="-100" baseline="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None/>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ctr">
              <a:tabLst>
                <a:tab pos="1198563" algn="l"/>
              </a:tabLst>
              <a:defRPr/>
            </a:pPr>
            <a:r>
              <a:rPr lang="en-US">
                <a:latin typeface="Arial" charset="0"/>
                <a:cs typeface="Arial" charset="0"/>
              </a:rPr>
              <a:t>The American Red Cross actively supported </a:t>
            </a:r>
            <a:br>
              <a:rPr lang="en-US">
                <a:latin typeface="Arial" charset="0"/>
                <a:cs typeface="Arial" charset="0"/>
              </a:rPr>
            </a:br>
            <a:r>
              <a:rPr lang="en-US">
                <a:latin typeface="Arial" charset="0"/>
                <a:cs typeface="Arial" charset="0"/>
              </a:rPr>
              <a:t>disaster preparedness, relief and recovery work in </a:t>
            </a:r>
            <a:r>
              <a:rPr lang="en-US" spc="-150">
                <a:solidFill>
                  <a:srgbClr val="ED1B2E"/>
                </a:solidFill>
                <a:latin typeface="Arial" charset="0"/>
                <a:cs typeface="Arial" charset="0"/>
              </a:rPr>
              <a:t>21 </a:t>
            </a:r>
            <a:r>
              <a:rPr lang="en-US" spc="-150">
                <a:solidFill>
                  <a:srgbClr val="ED1B2E"/>
                </a:solidFill>
              </a:rPr>
              <a:t>countries</a:t>
            </a:r>
            <a:r>
              <a:rPr lang="en-US">
                <a:latin typeface="Arial" charset="0"/>
                <a:cs typeface="Arial" charset="0"/>
              </a:rPr>
              <a:t>. </a:t>
            </a:r>
            <a:endParaRPr lang="en-US" baseline="36000"/>
          </a:p>
        </p:txBody>
      </p:sp>
    </p:spTree>
    <p:custDataLst>
      <p:tags r:id="rId1"/>
    </p:custDataLst>
    <p:extLst>
      <p:ext uri="{BB962C8B-B14F-4D97-AF65-F5344CB8AC3E}">
        <p14:creationId xmlns:p14="http://schemas.microsoft.com/office/powerpoint/2010/main" val="359634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Your Partnership</a:t>
            </a:r>
          </a:p>
        </p:txBody>
      </p:sp>
    </p:spTree>
    <p:custDataLst>
      <p:tags r:id="rId1"/>
    </p:custDataLst>
    <p:extLst>
      <p:ext uri="{BB962C8B-B14F-4D97-AF65-F5344CB8AC3E}">
        <p14:creationId xmlns:p14="http://schemas.microsoft.com/office/powerpoint/2010/main" val="182901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F089D7-6FC7-6C41-BC98-4FACFA3C0289}"/>
              </a:ext>
            </a:extLst>
          </p:cNvPr>
          <p:cNvSpPr>
            <a:spLocks noGrp="1"/>
          </p:cNvSpPr>
          <p:nvPr>
            <p:ph type="title"/>
          </p:nvPr>
        </p:nvSpPr>
        <p:spPr/>
        <p:txBody>
          <a:bodyPr/>
          <a:lstStyle/>
          <a:p>
            <a:r>
              <a:rPr lang="en-US"/>
              <a:t>Benefits and Resources</a:t>
            </a:r>
          </a:p>
        </p:txBody>
      </p:sp>
      <p:sp>
        <p:nvSpPr>
          <p:cNvPr id="32" name="Text Placeholder 31">
            <a:extLst>
              <a:ext uri="{FF2B5EF4-FFF2-40B4-BE49-F238E27FC236}">
                <a16:creationId xmlns:a16="http://schemas.microsoft.com/office/drawing/2014/main" id="{AFE279C1-B33E-4C47-B2B8-BED5B5C9BABB}"/>
              </a:ext>
            </a:extLst>
          </p:cNvPr>
          <p:cNvSpPr>
            <a:spLocks noGrp="1"/>
          </p:cNvSpPr>
          <p:nvPr>
            <p:ph type="body" sz="quarter" idx="10"/>
          </p:nvPr>
        </p:nvSpPr>
        <p:spPr>
          <a:xfrm>
            <a:off x="431073" y="1014521"/>
            <a:ext cx="5718290" cy="876562"/>
          </a:xfrm>
        </p:spPr>
        <p:txBody>
          <a:bodyPr/>
          <a:lstStyle/>
          <a:p>
            <a:pPr lvl="0"/>
            <a:r>
              <a:rPr lang="en-US">
                <a:solidFill>
                  <a:srgbClr val="6D6E70"/>
                </a:solidFill>
              </a:rPr>
              <a:t>We were pleased to provide valuable recognition and engagement this quarter.</a:t>
            </a:r>
          </a:p>
        </p:txBody>
      </p:sp>
      <p:sp>
        <p:nvSpPr>
          <p:cNvPr id="14" name="TextBox 13">
            <a:extLst>
              <a:ext uri="{FF2B5EF4-FFF2-40B4-BE49-F238E27FC236}">
                <a16:creationId xmlns:a16="http://schemas.microsoft.com/office/drawing/2014/main" id="{FF7C0AB4-2E87-D843-90AA-9A459CA3BDD1}"/>
              </a:ext>
            </a:extLst>
          </p:cNvPr>
          <p:cNvSpPr txBox="1"/>
          <p:nvPr/>
        </p:nvSpPr>
        <p:spPr>
          <a:xfrm>
            <a:off x="431072" y="1834632"/>
            <a:ext cx="5470963" cy="2713843"/>
          </a:xfrm>
          <a:prstGeom prst="rect">
            <a:avLst/>
          </a:prstGeom>
          <a:noFill/>
        </p:spPr>
        <p:txBody>
          <a:bodyPr wrap="square" lIns="91440" tIns="45720" rIns="91440" bIns="45720" rtlCol="0" anchor="t">
            <a:noAutofit/>
          </a:bodyPr>
          <a:lstStyle/>
          <a:p>
            <a:pPr marL="285750" indent="-285750" fontAlgn="base">
              <a:spcBef>
                <a:spcPts val="600"/>
              </a:spcBef>
              <a:spcAft>
                <a:spcPts val="400"/>
              </a:spcAft>
              <a:buClr>
                <a:srgbClr val="ED1B2E"/>
              </a:buClr>
              <a:buFont typeface="Arial" panose="020B0604020202020204" pitchFamily="34" charset="0"/>
              <a:buChar char="•"/>
              <a:defRPr/>
            </a:pPr>
            <a:r>
              <a:rPr lang="en-US" sz="1450">
                <a:solidFill>
                  <a:srgbClr val="6D6E70"/>
                </a:solidFill>
                <a:latin typeface="Arial"/>
                <a:cs typeface="Arial"/>
              </a:rPr>
              <a:t>Logo in </a:t>
            </a:r>
            <a:r>
              <a:rPr lang="en-US" sz="1450" b="1">
                <a:solidFill>
                  <a:srgbClr val="ED1B24"/>
                </a:solidFill>
                <a:latin typeface="Arial"/>
                <a:cs typeface="Arial"/>
              </a:rPr>
              <a:t>one full-page ad in</a:t>
            </a:r>
            <a:r>
              <a:rPr lang="en-US" sz="1450">
                <a:solidFill>
                  <a:srgbClr val="ED1B24"/>
                </a:solidFill>
                <a:latin typeface="Arial"/>
                <a:cs typeface="Arial"/>
              </a:rPr>
              <a:t> </a:t>
            </a:r>
            <a:r>
              <a:rPr lang="en-US" sz="1450" b="1">
                <a:solidFill>
                  <a:srgbClr val="ED1B24"/>
                </a:solidFill>
                <a:latin typeface="Arial"/>
                <a:cs typeface="Arial"/>
              </a:rPr>
              <a:t>TIME Magazine’s TIME100 issue </a:t>
            </a:r>
            <a:r>
              <a:rPr lang="en-US" sz="1450">
                <a:solidFill>
                  <a:srgbClr val="6D6E70"/>
                </a:solidFill>
                <a:latin typeface="Arial"/>
                <a:cs typeface="Arial"/>
              </a:rPr>
              <a:t>in June, generating more than 1.6 million impressions.</a:t>
            </a:r>
          </a:p>
          <a:p>
            <a:pPr marL="285750" indent="-285750" fontAlgn="base">
              <a:spcBef>
                <a:spcPts val="600"/>
              </a:spcBef>
              <a:spcAft>
                <a:spcPts val="400"/>
              </a:spcAft>
              <a:buClr>
                <a:srgbClr val="ED1B2E"/>
              </a:buClr>
              <a:buFont typeface="Arial" panose="020B0604020202020204" pitchFamily="34" charset="0"/>
              <a:buChar char="•"/>
              <a:defRPr/>
            </a:pPr>
            <a:r>
              <a:rPr lang="en-US" sz="1450">
                <a:solidFill>
                  <a:srgbClr val="6D6E70"/>
                </a:solidFill>
                <a:latin typeface="Arial"/>
                <a:cs typeface="Arial"/>
              </a:rPr>
              <a:t>Invitation to a </a:t>
            </a:r>
            <a:r>
              <a:rPr lang="en-US" sz="1450" b="1">
                <a:solidFill>
                  <a:srgbClr val="ED1B2E"/>
                </a:solidFill>
                <a:latin typeface="Arial"/>
                <a:cs typeface="Arial"/>
              </a:rPr>
              <a:t>June</a:t>
            </a:r>
            <a:r>
              <a:rPr lang="en-US" sz="1450" b="1">
                <a:solidFill>
                  <a:schemeClr val="accent1"/>
                </a:solidFill>
                <a:latin typeface="Arial"/>
                <a:cs typeface="Arial"/>
              </a:rPr>
              <a:t> 6 Donor Briefing </a:t>
            </a:r>
            <a:r>
              <a:rPr lang="en-US" sz="1450">
                <a:solidFill>
                  <a:srgbClr val="6D6E70"/>
                </a:solidFill>
                <a:latin typeface="Arial"/>
                <a:cs typeface="Arial"/>
              </a:rPr>
              <a:t>to hear </a:t>
            </a:r>
            <a:r>
              <a:rPr lang="en-US" sz="1450">
                <a:solidFill>
                  <a:srgbClr val="6D6E70"/>
                </a:solidFill>
                <a:effectLst/>
                <a:latin typeface="Arial" panose="020B0604020202020204" pitchFamily="34" charset="0"/>
                <a:ea typeface="Calibri" panose="020F0502020204030204" pitchFamily="34" charset="0"/>
              </a:rPr>
              <a:t>latest on how we’re supporting critical humanitarian relief in response to the Ukraine crisis and assisting families and communities impacted by increasing disasters across the U.S.</a:t>
            </a:r>
            <a:endParaRPr lang="en-US" sz="1450">
              <a:solidFill>
                <a:srgbClr val="6D6E70"/>
              </a:solidFill>
              <a:latin typeface="Arial"/>
              <a:cs typeface="Arial"/>
            </a:endParaRPr>
          </a:p>
          <a:p>
            <a:pPr marL="285750" indent="-285750">
              <a:spcBef>
                <a:spcPts val="600"/>
              </a:spcBef>
              <a:spcAft>
                <a:spcPts val="400"/>
              </a:spcAft>
              <a:buClr>
                <a:srgbClr val="ED1B2E"/>
              </a:buClr>
              <a:buFont typeface="Arial" panose="020B0604020202020204" pitchFamily="34" charset="0"/>
              <a:buChar char="•"/>
            </a:pPr>
            <a:r>
              <a:rPr lang="en-US" sz="1450" b="1">
                <a:solidFill>
                  <a:srgbClr val="ED1B24"/>
                </a:solidFill>
                <a:latin typeface="Arial" panose="020B0604020202020204" pitchFamily="34" charset="0"/>
                <a:cs typeface="Arial" panose="020B0604020202020204" pitchFamily="34" charset="0"/>
              </a:rPr>
              <a:t>Template communications materials</a:t>
            </a:r>
            <a:r>
              <a:rPr lang="en-US" sz="1450">
                <a:solidFill>
                  <a:srgbClr val="717073"/>
                </a:solidFill>
                <a:latin typeface="Arial" panose="020B0604020202020204" pitchFamily="34" charset="0"/>
                <a:cs typeface="Arial" panose="020B0604020202020204" pitchFamily="34" charset="0"/>
              </a:rPr>
              <a:t>, including social posts and articles, provided to align partnership with timely messaging around hurricane preparedness, wildfire preparedness, summer safety and blood donations</a:t>
            </a:r>
            <a:r>
              <a:rPr lang="en-US" sz="1450">
                <a:solidFill>
                  <a:srgbClr val="717073"/>
                </a:solidFill>
              </a:rPr>
              <a:t>.</a:t>
            </a:r>
            <a:endParaRPr lang="en-US" sz="1450">
              <a:solidFill>
                <a:srgbClr val="6D6E70"/>
              </a:solidFill>
              <a:latin typeface="Arial" panose="020B0604020202020204" pitchFamily="34" charset="0"/>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a:ln>
                <a:noFill/>
              </a:ln>
              <a:solidFill>
                <a:srgbClr val="6D6E70"/>
              </a:solidFill>
              <a:effectLst/>
              <a:uLnTx/>
              <a:uFillTx/>
              <a:latin typeface="Arial" charset="0"/>
              <a:ea typeface="+mn-ea"/>
              <a:cs typeface="+mn-cs"/>
            </a:endParaRPr>
          </a:p>
        </p:txBody>
      </p:sp>
      <p:sp>
        <p:nvSpPr>
          <p:cNvPr id="11" name="Content Placeholder 8">
            <a:extLst>
              <a:ext uri="{FF2B5EF4-FFF2-40B4-BE49-F238E27FC236}">
                <a16:creationId xmlns:a16="http://schemas.microsoft.com/office/drawing/2014/main" id="{23232539-AFBE-4ABA-B857-38C2B68DECC2}"/>
              </a:ext>
            </a:extLst>
          </p:cNvPr>
          <p:cNvSpPr txBox="1">
            <a:spLocks/>
          </p:cNvSpPr>
          <p:nvPr/>
        </p:nvSpPr>
        <p:spPr bwMode="auto">
          <a:xfrm>
            <a:off x="236245" y="4461978"/>
            <a:ext cx="5888105" cy="1787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452438" lvl="1">
              <a:spcBef>
                <a:spcPts val="500"/>
              </a:spcBef>
              <a:spcAft>
                <a:spcPts val="400"/>
              </a:spcAft>
              <a:buFont typeface="Arial" panose="020B0604020202020204" pitchFamily="34" charset="0"/>
              <a:buChar char="•"/>
            </a:pPr>
            <a:r>
              <a:rPr lang="en-US" sz="1450" b="1" i="1"/>
              <a:t>During times of disaster: </a:t>
            </a:r>
          </a:p>
          <a:p>
            <a:pPr marL="803275" marR="0" lvl="1" indent="-346075" algn="l" defTabSz="457200" rtl="0" eaLnBrk="1" fontAlgn="base" latinLnBrk="0" hangingPunct="1">
              <a:lnSpc>
                <a:spcPct val="100000"/>
              </a:lnSpc>
              <a:spcBef>
                <a:spcPts val="500"/>
              </a:spcBef>
              <a:spcAft>
                <a:spcPts val="400"/>
              </a:spcAft>
              <a:buClr>
                <a:srgbClr val="ED1B2E"/>
              </a:buClr>
              <a:buSzTx/>
              <a:buFont typeface="Courier New" panose="02070309020205020404" pitchFamily="49" charset="0"/>
              <a:buChar char="o"/>
              <a:tabLst>
                <a:tab pos="692150" algn="l"/>
              </a:tabLst>
              <a:defRPr/>
            </a:pP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Acknowledgment in </a:t>
            </a:r>
            <a:r>
              <a:rPr kumimoji="0" lang="en-US" sz="1450" b="1" i="0" u="none" strike="noStrike" kern="1200" cap="none" spc="0" normalizeH="0" baseline="0" noProof="0">
                <a:ln>
                  <a:noFill/>
                </a:ln>
                <a:solidFill>
                  <a:srgbClr val="ED1B2E"/>
                </a:solidFill>
                <a:effectLst/>
                <a:uLnTx/>
                <a:uFillTx/>
                <a:latin typeface="Arial" panose="020B0604020202020204" pitchFamily="34" charset="0"/>
                <a:cs typeface="Arial" panose="020B0604020202020204" pitchFamily="34" charset="0"/>
              </a:rPr>
              <a:t>five national news stories </a:t>
            </a:r>
            <a:r>
              <a:rPr kumimoji="0" lang="en-US" sz="1450" i="0" u="none" strike="noStrike" kern="1200" cap="none" spc="0" normalizeH="0" baseline="0" noProof="0">
                <a:ln>
                  <a:noFill/>
                </a:ln>
                <a:effectLst/>
                <a:uLnTx/>
                <a:uFillTx/>
                <a:latin typeface="Arial" panose="020B0604020202020204" pitchFamily="34" charset="0"/>
                <a:cs typeface="Arial" panose="020B0604020202020204" pitchFamily="34" charset="0"/>
              </a:rPr>
              <a:t>about disaster response activity </a:t>
            </a: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on Redcross.org, generating more than 6,300 total page views.</a:t>
            </a:r>
          </a:p>
          <a:p>
            <a:pPr lvl="1">
              <a:spcBef>
                <a:spcPts val="500"/>
              </a:spcBef>
              <a:spcAft>
                <a:spcPts val="500"/>
              </a:spcAft>
              <a:buFont typeface="Courier New" panose="02070309020205020404" pitchFamily="49" charset="0"/>
              <a:buChar char="o"/>
            </a:pPr>
            <a:endParaRPr lang="en-US" sz="1100">
              <a:solidFill>
                <a:schemeClr val="tx1">
                  <a:lumMod val="50000"/>
                  <a:lumOff val="50000"/>
                </a:schemeClr>
              </a:solidFill>
            </a:endParaRPr>
          </a:p>
          <a:p>
            <a:pPr marL="401638" lvl="1" indent="-234950">
              <a:spcBef>
                <a:spcPts val="0"/>
              </a:spcBef>
              <a:spcAft>
                <a:spcPts val="800"/>
              </a:spcAft>
            </a:pPr>
            <a:endParaRPr lang="en-US" sz="1300"/>
          </a:p>
        </p:txBody>
      </p:sp>
      <p:sp>
        <p:nvSpPr>
          <p:cNvPr id="12" name="Content Placeholder 8">
            <a:extLst>
              <a:ext uri="{FF2B5EF4-FFF2-40B4-BE49-F238E27FC236}">
                <a16:creationId xmlns:a16="http://schemas.microsoft.com/office/drawing/2014/main" id="{199B92DB-ED06-4A1A-9659-3E8F3EDEBD17}"/>
              </a:ext>
            </a:extLst>
          </p:cNvPr>
          <p:cNvSpPr txBox="1">
            <a:spLocks/>
          </p:cNvSpPr>
          <p:nvPr/>
        </p:nvSpPr>
        <p:spPr bwMode="auto">
          <a:xfrm>
            <a:off x="391884" y="5589689"/>
            <a:ext cx="8450977" cy="494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623888" marR="0" lvl="1" indent="-333375" algn="l" defTabSz="457200" rtl="0" eaLnBrk="1" fontAlgn="base" latinLnBrk="0" hangingPunct="1">
              <a:lnSpc>
                <a:spcPct val="100000"/>
              </a:lnSpc>
              <a:spcBef>
                <a:spcPts val="600"/>
              </a:spcBef>
              <a:spcAft>
                <a:spcPts val="600"/>
              </a:spcAft>
              <a:buClr>
                <a:srgbClr val="ED1B2E"/>
              </a:buClr>
              <a:buSzTx/>
              <a:buFont typeface="Courier New" panose="02070309020205020404" pitchFamily="49" charset="0"/>
              <a:buChar char="o"/>
              <a:tabLst/>
              <a:defRPr/>
            </a:pP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Recognition in </a:t>
            </a:r>
            <a:r>
              <a:rPr kumimoji="0" lang="en-US" sz="1450" b="1" i="0" u="none" strike="noStrike" kern="1200" cap="none" spc="0" normalizeH="0" baseline="0" noProof="0">
                <a:ln>
                  <a:noFill/>
                </a:ln>
                <a:solidFill>
                  <a:srgbClr val="ED1B2E"/>
                </a:solidFill>
                <a:effectLst/>
                <a:uLnTx/>
                <a:uFillTx/>
                <a:latin typeface="Arial" panose="020B0604020202020204" pitchFamily="34" charset="0"/>
                <a:cs typeface="Arial" panose="020B0604020202020204" pitchFamily="34" charset="0"/>
              </a:rPr>
              <a:t>five Disaster Information Update emails </a:t>
            </a: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shared with Red Cross supporters.</a:t>
            </a:r>
            <a:endParaRPr kumimoji="0" lang="en-US" sz="1450" b="1" i="1"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endParaRPr>
          </a:p>
          <a:p>
            <a:pPr lvl="1">
              <a:spcBef>
                <a:spcPts val="150"/>
              </a:spcBef>
              <a:spcAft>
                <a:spcPts val="250"/>
              </a:spcAft>
              <a:buFont typeface="Courier New" panose="02070309020205020404" pitchFamily="49" charset="0"/>
              <a:buChar char="o"/>
            </a:pPr>
            <a:endParaRPr lang="en-US" sz="1100">
              <a:solidFill>
                <a:schemeClr val="tx1">
                  <a:lumMod val="50000"/>
                  <a:lumOff val="50000"/>
                </a:schemeClr>
              </a:solidFill>
            </a:endParaRPr>
          </a:p>
          <a:p>
            <a:pPr marL="401638" lvl="1" indent="-234950">
              <a:spcBef>
                <a:spcPts val="0"/>
              </a:spcBef>
              <a:spcAft>
                <a:spcPts val="800"/>
              </a:spcAft>
            </a:pPr>
            <a:endParaRPr lang="en-US" sz="1300"/>
          </a:p>
        </p:txBody>
      </p:sp>
      <p:pic>
        <p:nvPicPr>
          <p:cNvPr id="3" name="Picture 2">
            <a:extLst>
              <a:ext uri="{FF2B5EF4-FFF2-40B4-BE49-F238E27FC236}">
                <a16:creationId xmlns:a16="http://schemas.microsoft.com/office/drawing/2014/main" id="{13388675-0D63-4527-B13C-5773CC613260}"/>
              </a:ext>
            </a:extLst>
          </p:cNvPr>
          <p:cNvPicPr>
            <a:picLocks noChangeAspect="1"/>
          </p:cNvPicPr>
          <p:nvPr/>
        </p:nvPicPr>
        <p:blipFill>
          <a:blip r:embed="rId4"/>
          <a:srcRect t="298" b="298"/>
          <a:stretch/>
        </p:blipFill>
        <p:spPr>
          <a:xfrm>
            <a:off x="6241125" y="883146"/>
            <a:ext cx="3481509" cy="4572000"/>
          </a:xfrm>
          <a:prstGeom prst="rect">
            <a:avLst/>
          </a:prstGeom>
          <a:ln>
            <a:solidFill>
              <a:srgbClr val="004B79"/>
            </a:solidFill>
          </a:ln>
        </p:spPr>
      </p:pic>
    </p:spTree>
    <p:custDataLst>
      <p:tags r:id="rId1"/>
    </p:custDataLst>
    <p:extLst>
      <p:ext uri="{BB962C8B-B14F-4D97-AF65-F5344CB8AC3E}">
        <p14:creationId xmlns:p14="http://schemas.microsoft.com/office/powerpoint/2010/main" val="1424475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335280" y="254365"/>
            <a:ext cx="172420" cy="344710"/>
          </a:xfrm>
          <a:prstGeom prst="rect">
            <a:avLst/>
          </a:prstGeom>
          <a:noFill/>
          <a:ln w="9525">
            <a:noFill/>
            <a:miter lim="800000"/>
            <a:headEnd/>
            <a:tailEnd/>
          </a:ln>
          <a:effectLst/>
        </p:spPr>
        <p:txBody>
          <a:bodyPr vert="horz" wrap="none" lIns="85344" tIns="42672" rIns="85344" bIns="42672" numCol="1" anchor="ctr" anchorCtr="0" compatLnSpc="1">
            <a:prstTxWarp prst="textNoShape">
              <a:avLst/>
            </a:prstTxWarp>
            <a:spAutoFit/>
          </a:bodyPr>
          <a:lstStyle/>
          <a:p>
            <a:endParaRPr lang="en-US" sz="1680"/>
          </a:p>
        </p:txBody>
      </p:sp>
      <p:sp>
        <p:nvSpPr>
          <p:cNvPr id="3079" name="Rectangle 7"/>
          <p:cNvSpPr>
            <a:spLocks noChangeArrowheads="1"/>
          </p:cNvSpPr>
          <p:nvPr/>
        </p:nvSpPr>
        <p:spPr bwMode="auto">
          <a:xfrm>
            <a:off x="335281" y="1392285"/>
            <a:ext cx="172420" cy="344710"/>
          </a:xfrm>
          <a:prstGeom prst="rect">
            <a:avLst/>
          </a:prstGeom>
          <a:noFill/>
          <a:ln w="9525">
            <a:noFill/>
            <a:miter lim="800000"/>
            <a:headEnd/>
            <a:tailEnd/>
          </a:ln>
          <a:effectLst/>
        </p:spPr>
        <p:txBody>
          <a:bodyPr vert="horz" wrap="none" lIns="85344" tIns="42672" rIns="85344" bIns="42672" numCol="1" anchor="ctr" anchorCtr="0" compatLnSpc="1">
            <a:prstTxWarp prst="textNoShape">
              <a:avLst/>
            </a:prstTxWarp>
            <a:spAutoFit/>
          </a:bodyPr>
          <a:lstStyle/>
          <a:p>
            <a:pPr defTabSz="853410"/>
            <a:endParaRPr lang="en-US" sz="1680">
              <a:latin typeface="Arial" pitchFamily="34" charset="0"/>
              <a:cs typeface="Arial" pitchFamily="34" charset="0"/>
            </a:endParaRPr>
          </a:p>
        </p:txBody>
      </p:sp>
      <p:sp>
        <p:nvSpPr>
          <p:cNvPr id="8" name="Title 7">
            <a:extLst>
              <a:ext uri="{FF2B5EF4-FFF2-40B4-BE49-F238E27FC236}">
                <a16:creationId xmlns:a16="http://schemas.microsoft.com/office/drawing/2014/main" id="{7CF920B7-ACB2-4F1B-86A8-B16F7DAC9492}"/>
              </a:ext>
            </a:extLst>
          </p:cNvPr>
          <p:cNvSpPr>
            <a:spLocks noGrp="1"/>
          </p:cNvSpPr>
          <p:nvPr>
            <p:ph type="title"/>
          </p:nvPr>
        </p:nvSpPr>
        <p:spPr/>
        <p:txBody>
          <a:bodyPr>
            <a:normAutofit fontScale="90000"/>
          </a:bodyPr>
          <a:lstStyle/>
          <a:p>
            <a:pPr algn="ctr">
              <a:lnSpc>
                <a:spcPct val="100000"/>
              </a:lnSpc>
            </a:pPr>
            <a:br>
              <a:rPr lang="en-US" sz="3500" i="1"/>
            </a:br>
            <a:br>
              <a:rPr lang="en-US" sz="1867" i="1">
                <a:latin typeface="Arial" panose="020B0604020202020204" pitchFamily="34" charset="0"/>
                <a:cs typeface="Arial" panose="020B0604020202020204" pitchFamily="34" charset="0"/>
              </a:rPr>
            </a:br>
            <a:br>
              <a:rPr lang="en-US" sz="1867">
                <a:latin typeface="Arial" panose="020B0604020202020204" pitchFamily="34" charset="0"/>
                <a:cs typeface="Arial" panose="020B0604020202020204" pitchFamily="34" charset="0"/>
              </a:rPr>
            </a:br>
            <a:endParaRPr lang="en-US" sz="1867" i="1">
              <a:solidFill>
                <a:srgbClr val="717073"/>
              </a:solidFill>
            </a:endParaRPr>
          </a:p>
        </p:txBody>
      </p:sp>
      <p:cxnSp>
        <p:nvCxnSpPr>
          <p:cNvPr id="16" name="Straight Connector 15">
            <a:extLst>
              <a:ext uri="{FF2B5EF4-FFF2-40B4-BE49-F238E27FC236}">
                <a16:creationId xmlns:a16="http://schemas.microsoft.com/office/drawing/2014/main" id="{FC65E431-59BF-4AFA-92D2-C655BF3D6F59}"/>
              </a:ext>
            </a:extLst>
          </p:cNvPr>
          <p:cNvCxnSpPr>
            <a:cxnSpLocks/>
          </p:cNvCxnSpPr>
          <p:nvPr/>
        </p:nvCxnSpPr>
        <p:spPr>
          <a:xfrm>
            <a:off x="435345" y="3070992"/>
            <a:ext cx="3477511"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
        <p:nvSpPr>
          <p:cNvPr id="20" name="Title 6">
            <a:extLst>
              <a:ext uri="{FF2B5EF4-FFF2-40B4-BE49-F238E27FC236}">
                <a16:creationId xmlns:a16="http://schemas.microsoft.com/office/drawing/2014/main" id="{4B11BC12-3790-4108-833F-8C64598BCB6F}"/>
              </a:ext>
            </a:extLst>
          </p:cNvPr>
          <p:cNvSpPr txBox="1">
            <a:spLocks/>
          </p:cNvSpPr>
          <p:nvPr/>
        </p:nvSpPr>
        <p:spPr>
          <a:xfrm>
            <a:off x="206614" y="192965"/>
            <a:ext cx="9601704" cy="742433"/>
          </a:xfrm>
          <a:prstGeom prst="rect">
            <a:avLst/>
          </a:prstGeom>
        </p:spPr>
        <p:txBody>
          <a:bodyPr anchor="t"/>
          <a:lstStyle>
            <a:lvl1pPr algn="l" defTabSz="754380" rtl="0" eaLnBrk="1" latinLnBrk="0" hangingPunct="1">
              <a:lnSpc>
                <a:spcPts val="3800"/>
              </a:lnSpc>
              <a:spcBef>
                <a:spcPct val="0"/>
              </a:spcBef>
              <a:buNone/>
              <a:defRPr sz="3600" b="1" kern="1200">
                <a:solidFill>
                  <a:srgbClr val="4784B5"/>
                </a:solidFill>
                <a:latin typeface="Arial" panose="020B0604020202020204" pitchFamily="34" charset="0"/>
                <a:ea typeface="+mj-ea"/>
                <a:cs typeface="Arial" panose="020B0604020202020204" pitchFamily="34" charset="0"/>
              </a:defRPr>
            </a:lvl1pPr>
          </a:lstStyle>
          <a:p>
            <a:r>
              <a:rPr lang="en-US"/>
              <a:t>Join Us!</a:t>
            </a:r>
          </a:p>
        </p:txBody>
      </p:sp>
      <p:sp>
        <p:nvSpPr>
          <p:cNvPr id="13" name="TextBox 12">
            <a:extLst>
              <a:ext uri="{FF2B5EF4-FFF2-40B4-BE49-F238E27FC236}">
                <a16:creationId xmlns:a16="http://schemas.microsoft.com/office/drawing/2014/main" id="{4B2ACFD3-EE15-45CA-AF22-EB409739FDAA}"/>
              </a:ext>
            </a:extLst>
          </p:cNvPr>
          <p:cNvSpPr txBox="1"/>
          <p:nvPr/>
        </p:nvSpPr>
        <p:spPr>
          <a:xfrm>
            <a:off x="340055" y="1443364"/>
            <a:ext cx="4228850" cy="1319977"/>
          </a:xfrm>
          <a:prstGeom prst="rect">
            <a:avLst/>
          </a:prstGeom>
          <a:noFill/>
        </p:spPr>
        <p:txBody>
          <a:bodyPr wrap="square" lIns="85344" tIns="42672" rIns="85344" bIns="42672" rtlCol="0" anchor="t">
            <a:spAutoFit/>
          </a:bodyPr>
          <a:lstStyle/>
          <a:p>
            <a:pPr>
              <a:lnSpc>
                <a:spcPts val="3300"/>
              </a:lnSpc>
            </a:pPr>
            <a:r>
              <a:rPr lang="en-US" sz="2400" b="1">
                <a:solidFill>
                  <a:srgbClr val="6D6E70"/>
                </a:solidFill>
                <a:latin typeface="Arial" panose="020B0604020202020204" pitchFamily="34" charset="0"/>
                <a:cs typeface="Arial" panose="020B0604020202020204" pitchFamily="34" charset="0"/>
              </a:rPr>
              <a:t>Summer communications resources made just </a:t>
            </a:r>
          </a:p>
          <a:p>
            <a:pPr>
              <a:lnSpc>
                <a:spcPts val="3300"/>
              </a:lnSpc>
            </a:pPr>
            <a:r>
              <a:rPr lang="en-US" sz="2400" b="1">
                <a:solidFill>
                  <a:srgbClr val="6D6E70"/>
                </a:solidFill>
                <a:latin typeface="Arial" panose="020B0604020202020204" pitchFamily="34" charset="0"/>
                <a:cs typeface="Arial" panose="020B0604020202020204" pitchFamily="34" charset="0"/>
              </a:rPr>
              <a:t>for you! </a:t>
            </a:r>
          </a:p>
        </p:txBody>
      </p:sp>
      <p:sp>
        <p:nvSpPr>
          <p:cNvPr id="14" name="TextBox 13">
            <a:extLst>
              <a:ext uri="{FF2B5EF4-FFF2-40B4-BE49-F238E27FC236}">
                <a16:creationId xmlns:a16="http://schemas.microsoft.com/office/drawing/2014/main" id="{BE978958-9B4A-4E75-BEFC-C2D552F6C4BF}"/>
              </a:ext>
            </a:extLst>
          </p:cNvPr>
          <p:cNvSpPr txBox="1"/>
          <p:nvPr/>
        </p:nvSpPr>
        <p:spPr>
          <a:xfrm>
            <a:off x="335280" y="3347801"/>
            <a:ext cx="3867573" cy="2160913"/>
          </a:xfrm>
          <a:prstGeom prst="rect">
            <a:avLst/>
          </a:prstGeom>
          <a:noFill/>
        </p:spPr>
        <p:txBody>
          <a:bodyPr wrap="square" rtlCol="0">
            <a:spAutoFit/>
          </a:bodyPr>
          <a:lstStyle/>
          <a:p>
            <a:pPr>
              <a:lnSpc>
                <a:spcPts val="3300"/>
              </a:lnSpc>
            </a:pPr>
            <a:r>
              <a:rPr lang="en-US" sz="2000">
                <a:solidFill>
                  <a:srgbClr val="6D6E70"/>
                </a:solidFill>
                <a:latin typeface="Arial" panose="020B0604020202020204" pitchFamily="34" charset="0"/>
                <a:cs typeface="Arial" panose="020B0604020202020204" pitchFamily="34" charset="0"/>
              </a:rPr>
              <a:t>With topical tools prepared exclusively for ADGP members, you can help employees, customers and other key groups stay safe this summer.  </a:t>
            </a:r>
          </a:p>
        </p:txBody>
      </p:sp>
      <p:sp>
        <p:nvSpPr>
          <p:cNvPr id="15" name="Rectangle 14">
            <a:extLst>
              <a:ext uri="{FF2B5EF4-FFF2-40B4-BE49-F238E27FC236}">
                <a16:creationId xmlns:a16="http://schemas.microsoft.com/office/drawing/2014/main" id="{0A48F2B3-C56E-4331-B1F4-E51F5E2D38AC}"/>
              </a:ext>
            </a:extLst>
          </p:cNvPr>
          <p:cNvSpPr/>
          <p:nvPr/>
        </p:nvSpPr>
        <p:spPr>
          <a:xfrm>
            <a:off x="4625709" y="1215640"/>
            <a:ext cx="4973657" cy="4686393"/>
          </a:xfrm>
          <a:prstGeom prst="rect">
            <a:avLst/>
          </a:prstGeom>
          <a:solidFill>
            <a:srgbClr val="E7F2FB"/>
          </a:solidFill>
          <a:ln w="3175">
            <a:solidFill>
              <a:srgbClr val="004B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0"/>
          </a:p>
        </p:txBody>
      </p:sp>
      <p:cxnSp>
        <p:nvCxnSpPr>
          <p:cNvPr id="19" name="Straight Connector 18">
            <a:extLst>
              <a:ext uri="{FF2B5EF4-FFF2-40B4-BE49-F238E27FC236}">
                <a16:creationId xmlns:a16="http://schemas.microsoft.com/office/drawing/2014/main" id="{B2F3EC85-67F4-46B4-BEB4-C2FC77DF48D2}"/>
              </a:ext>
            </a:extLst>
          </p:cNvPr>
          <p:cNvCxnSpPr>
            <a:cxnSpLocks/>
          </p:cNvCxnSpPr>
          <p:nvPr/>
        </p:nvCxnSpPr>
        <p:spPr>
          <a:xfrm>
            <a:off x="7146764" y="1215640"/>
            <a:ext cx="0" cy="4686393"/>
          </a:xfrm>
          <a:prstGeom prst="line">
            <a:avLst/>
          </a:prstGeom>
          <a:ln w="3175">
            <a:solidFill>
              <a:srgbClr val="004B79"/>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7E1ADD72-2209-42EB-8393-88FF7282DAD1}"/>
              </a:ext>
            </a:extLst>
          </p:cNvPr>
          <p:cNvSpPr/>
          <p:nvPr/>
        </p:nvSpPr>
        <p:spPr>
          <a:xfrm>
            <a:off x="4611854" y="2938790"/>
            <a:ext cx="2545684" cy="507831"/>
          </a:xfrm>
          <a:prstGeom prst="rect">
            <a:avLst/>
          </a:prstGeom>
        </p:spPr>
        <p:txBody>
          <a:bodyPr wrap="square">
            <a:spAutoFit/>
          </a:bodyPr>
          <a:lstStyle/>
          <a:p>
            <a:pPr algn="ctr" defTabSz="426695"/>
            <a:r>
              <a:rPr lang="en-US" sz="1350" b="1">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Hurricane Preparedness </a:t>
            </a:r>
          </a:p>
          <a:p>
            <a:pPr algn="ctr" defTabSz="426695"/>
            <a:r>
              <a:rPr lang="en-US" sz="1350" b="1">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Communications Resources</a:t>
            </a:r>
            <a:endParaRPr lang="en-US" sz="1350" b="1">
              <a:solidFill>
                <a:srgbClr val="0000FF"/>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95D5AAB7-EA30-4E57-8A06-6F06E8347028}"/>
              </a:ext>
            </a:extLst>
          </p:cNvPr>
          <p:cNvCxnSpPr>
            <a:cxnSpLocks/>
          </p:cNvCxnSpPr>
          <p:nvPr/>
        </p:nvCxnSpPr>
        <p:spPr>
          <a:xfrm flipH="1" flipV="1">
            <a:off x="4657885" y="3546795"/>
            <a:ext cx="4955336" cy="12042"/>
          </a:xfrm>
          <a:prstGeom prst="line">
            <a:avLst/>
          </a:prstGeom>
          <a:ln w="3175">
            <a:solidFill>
              <a:srgbClr val="004B79"/>
            </a:solidFill>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F9E3E81F-1C5E-441A-A785-04173646BA4F}"/>
              </a:ext>
            </a:extLst>
          </p:cNvPr>
          <p:cNvSpPr/>
          <p:nvPr/>
        </p:nvSpPr>
        <p:spPr>
          <a:xfrm>
            <a:off x="7105610" y="2938790"/>
            <a:ext cx="2545684" cy="507831"/>
          </a:xfrm>
          <a:prstGeom prst="rect">
            <a:avLst/>
          </a:prstGeom>
        </p:spPr>
        <p:txBody>
          <a:bodyPr wrap="square">
            <a:spAutoFit/>
          </a:bodyPr>
          <a:lstStyle/>
          <a:p>
            <a:pPr algn="ctr" defTabSz="426695"/>
            <a:r>
              <a:rPr lang="en-US" sz="1350" b="1">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Wildfire Preparedness </a:t>
            </a:r>
          </a:p>
          <a:p>
            <a:pPr algn="ctr" defTabSz="426695"/>
            <a:r>
              <a:rPr lang="en-US" sz="1350" b="1">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Communications Resources</a:t>
            </a:r>
            <a:endParaRPr lang="en-US" sz="1350" b="1">
              <a:solidFill>
                <a:srgbClr val="0000FF"/>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312DCD36-EB21-4D9A-A0C1-D8E850573016}"/>
              </a:ext>
            </a:extLst>
          </p:cNvPr>
          <p:cNvSpPr/>
          <p:nvPr/>
        </p:nvSpPr>
        <p:spPr>
          <a:xfrm>
            <a:off x="4657885" y="5282142"/>
            <a:ext cx="2545684" cy="507831"/>
          </a:xfrm>
          <a:prstGeom prst="rect">
            <a:avLst/>
          </a:prstGeom>
        </p:spPr>
        <p:txBody>
          <a:bodyPr wrap="square">
            <a:spAutoFit/>
          </a:bodyPr>
          <a:lstStyle/>
          <a:p>
            <a:pPr algn="ctr" defTabSz="426695"/>
            <a:r>
              <a:rPr lang="en-US" sz="1350" b="1">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Summer Blood Donations</a:t>
            </a:r>
          </a:p>
          <a:p>
            <a:pPr algn="ctr" defTabSz="426695"/>
            <a:r>
              <a:rPr lang="en-US" sz="1350" b="1">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Communications Resources</a:t>
            </a:r>
            <a:endParaRPr lang="en-US" sz="1350" b="1">
              <a:solidFill>
                <a:srgbClr val="0000FF"/>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A808EB98-33A3-4AE5-87C2-D4A47B28DFAF}"/>
              </a:ext>
            </a:extLst>
          </p:cNvPr>
          <p:cNvSpPr/>
          <p:nvPr/>
        </p:nvSpPr>
        <p:spPr>
          <a:xfrm>
            <a:off x="7105610" y="5288669"/>
            <a:ext cx="2545684" cy="507831"/>
          </a:xfrm>
          <a:prstGeom prst="rect">
            <a:avLst/>
          </a:prstGeom>
        </p:spPr>
        <p:txBody>
          <a:bodyPr wrap="square">
            <a:spAutoFit/>
          </a:bodyPr>
          <a:lstStyle/>
          <a:p>
            <a:pPr algn="ctr" defTabSz="426695"/>
            <a:r>
              <a:rPr lang="en-US" sz="1350" b="1">
                <a:solidFill>
                  <a:srgbClr val="00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Summer Safety</a:t>
            </a:r>
          </a:p>
          <a:p>
            <a:pPr algn="ctr" defTabSz="426695"/>
            <a:r>
              <a:rPr lang="en-US" sz="1350" b="1">
                <a:solidFill>
                  <a:srgbClr val="00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Communications Resources</a:t>
            </a:r>
            <a:endParaRPr lang="en-US" sz="1350" b="1">
              <a:solidFill>
                <a:srgbClr val="0000FF"/>
              </a:solidFill>
              <a:latin typeface="Arial" panose="020B0604020202020204" pitchFamily="34" charset="0"/>
              <a:cs typeface="Arial" panose="020B0604020202020204" pitchFamily="34" charset="0"/>
            </a:endParaRPr>
          </a:p>
        </p:txBody>
      </p:sp>
      <p:pic>
        <p:nvPicPr>
          <p:cNvPr id="10" name="Picture 9" descr="Graphical user interface, application&#10;&#10;Description automatically generated">
            <a:extLst>
              <a:ext uri="{FF2B5EF4-FFF2-40B4-BE49-F238E27FC236}">
                <a16:creationId xmlns:a16="http://schemas.microsoft.com/office/drawing/2014/main" id="{F0108D14-2B9D-4C60-AFD2-10E8DDA86E93}"/>
              </a:ext>
            </a:extLst>
          </p:cNvPr>
          <p:cNvPicPr>
            <a:picLocks noChangeAspect="1"/>
          </p:cNvPicPr>
          <p:nvPr/>
        </p:nvPicPr>
        <p:blipFill>
          <a:blip r:embed="rId7"/>
          <a:stretch>
            <a:fillRect/>
          </a:stretch>
        </p:blipFill>
        <p:spPr>
          <a:xfrm>
            <a:off x="5216525" y="1491362"/>
            <a:ext cx="1371600" cy="1371600"/>
          </a:xfrm>
          <a:prstGeom prst="rect">
            <a:avLst/>
          </a:prstGeom>
        </p:spPr>
      </p:pic>
      <p:pic>
        <p:nvPicPr>
          <p:cNvPr id="31" name="Picture 30" descr="Text&#10;&#10;Description automatically generated">
            <a:extLst>
              <a:ext uri="{FF2B5EF4-FFF2-40B4-BE49-F238E27FC236}">
                <a16:creationId xmlns:a16="http://schemas.microsoft.com/office/drawing/2014/main" id="{DFDB6C4A-4872-4CD0-9AD8-91FBA339EDA2}"/>
              </a:ext>
            </a:extLst>
          </p:cNvPr>
          <p:cNvPicPr>
            <a:picLocks noChangeAspect="1"/>
          </p:cNvPicPr>
          <p:nvPr/>
        </p:nvPicPr>
        <p:blipFill>
          <a:blip r:embed="rId8"/>
          <a:stretch>
            <a:fillRect/>
          </a:stretch>
        </p:blipFill>
        <p:spPr>
          <a:xfrm>
            <a:off x="7737580" y="1491362"/>
            <a:ext cx="1371600" cy="1371600"/>
          </a:xfrm>
          <a:prstGeom prst="rect">
            <a:avLst/>
          </a:prstGeom>
        </p:spPr>
      </p:pic>
      <p:pic>
        <p:nvPicPr>
          <p:cNvPr id="33" name="Picture 32" descr="Icon&#10;&#10;Description automatically generated with medium confidence">
            <a:extLst>
              <a:ext uri="{FF2B5EF4-FFF2-40B4-BE49-F238E27FC236}">
                <a16:creationId xmlns:a16="http://schemas.microsoft.com/office/drawing/2014/main" id="{138152F3-A8EF-411A-9A18-411E817F7875}"/>
              </a:ext>
            </a:extLst>
          </p:cNvPr>
          <p:cNvPicPr>
            <a:picLocks noChangeAspect="1"/>
          </p:cNvPicPr>
          <p:nvPr/>
        </p:nvPicPr>
        <p:blipFill>
          <a:blip r:embed="rId9"/>
          <a:stretch>
            <a:fillRect/>
          </a:stretch>
        </p:blipFill>
        <p:spPr>
          <a:xfrm>
            <a:off x="5216525" y="3832569"/>
            <a:ext cx="1371600" cy="1371600"/>
          </a:xfrm>
          <a:prstGeom prst="rect">
            <a:avLst/>
          </a:prstGeom>
        </p:spPr>
      </p:pic>
      <p:pic>
        <p:nvPicPr>
          <p:cNvPr id="22" name="Picture 21">
            <a:extLst>
              <a:ext uri="{FF2B5EF4-FFF2-40B4-BE49-F238E27FC236}">
                <a16:creationId xmlns:a16="http://schemas.microsoft.com/office/drawing/2014/main" id="{60ED6831-D068-4E37-B512-284C5EC9DDEB}"/>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265" y="3826925"/>
            <a:ext cx="1371600" cy="1371600"/>
          </a:xfrm>
          <a:prstGeom prst="rect">
            <a:avLst/>
          </a:prstGeom>
          <a:noFill/>
          <a:ln>
            <a:noFill/>
          </a:ln>
        </p:spPr>
      </p:pic>
    </p:spTree>
    <p:extLst>
      <p:ext uri="{BB962C8B-B14F-4D97-AF65-F5344CB8AC3E}">
        <p14:creationId xmlns:p14="http://schemas.microsoft.com/office/powerpoint/2010/main" val="188618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960A41-1488-4E9C-AA88-8C41310B2BEA}"/>
              </a:ext>
            </a:extLst>
          </p:cNvPr>
          <p:cNvSpPr/>
          <p:nvPr/>
        </p:nvSpPr>
        <p:spPr>
          <a:xfrm>
            <a:off x="212221" y="2194936"/>
            <a:ext cx="5662106" cy="3316294"/>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6C7F9331-53ED-214F-8CCC-0DAA69719366}"/>
              </a:ext>
            </a:extLst>
          </p:cNvPr>
          <p:cNvSpPr txBox="1">
            <a:spLocks/>
          </p:cNvSpPr>
          <p:nvPr/>
        </p:nvSpPr>
        <p:spPr>
          <a:xfrm>
            <a:off x="212221" y="889570"/>
            <a:ext cx="5011189" cy="530431"/>
          </a:xfrm>
          <a:prstGeom prst="rect">
            <a:avLst/>
          </a:prstGeom>
        </p:spPr>
        <p:txBody>
          <a:bodyPr vert="horz" lIns="91440" tIns="45720" rIns="91440" bIns="45720" rtlCol="0" anchor="t" anchorCtr="0">
            <a:norm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nSpc>
                <a:spcPts val="3600"/>
              </a:lnSpc>
            </a:pPr>
            <a:endParaRPr lang="en-US" sz="2000">
              <a:solidFill>
                <a:srgbClr val="4784B5"/>
              </a:solidFill>
            </a:endParaRPr>
          </a:p>
        </p:txBody>
      </p:sp>
      <p:sp>
        <p:nvSpPr>
          <p:cNvPr id="19" name="Text Placeholder 18">
            <a:extLst>
              <a:ext uri="{FF2B5EF4-FFF2-40B4-BE49-F238E27FC236}">
                <a16:creationId xmlns:a16="http://schemas.microsoft.com/office/drawing/2014/main" id="{FA738A18-2395-AB46-B884-09B1EFF406C0}"/>
              </a:ext>
            </a:extLst>
          </p:cNvPr>
          <p:cNvSpPr>
            <a:spLocks noGrp="1"/>
          </p:cNvSpPr>
          <p:nvPr>
            <p:ph type="body" sz="quarter" idx="10"/>
          </p:nvPr>
        </p:nvSpPr>
        <p:spPr>
          <a:xfrm>
            <a:off x="194401" y="1039911"/>
            <a:ext cx="5813425" cy="778950"/>
          </a:xfrm>
        </p:spPr>
        <p:txBody>
          <a:bodyPr/>
          <a:lstStyle/>
          <a:p>
            <a:r>
              <a:rPr lang="en-US"/>
              <a:t>FY22 Q4 (April – June 2022)</a:t>
            </a:r>
          </a:p>
        </p:txBody>
      </p:sp>
      <p:sp>
        <p:nvSpPr>
          <p:cNvPr id="15" name="Text Placeholder 14">
            <a:extLst>
              <a:ext uri="{FF2B5EF4-FFF2-40B4-BE49-F238E27FC236}">
                <a16:creationId xmlns:a16="http://schemas.microsoft.com/office/drawing/2014/main" id="{132C5E31-F197-2743-B864-D8F3F6D48F49}"/>
              </a:ext>
            </a:extLst>
          </p:cNvPr>
          <p:cNvSpPr>
            <a:spLocks noGrp="1"/>
          </p:cNvSpPr>
          <p:nvPr>
            <p:ph type="body" sz="quarter" idx="12"/>
          </p:nvPr>
        </p:nvSpPr>
        <p:spPr>
          <a:xfrm>
            <a:off x="325488" y="2267220"/>
            <a:ext cx="5440017" cy="461682"/>
          </a:xfrm>
        </p:spPr>
        <p:txBody>
          <a:bodyPr/>
          <a:lstStyle/>
          <a:p>
            <a:r>
              <a:rPr lang="en-US"/>
              <a:t>CONTENTS</a:t>
            </a:r>
          </a:p>
        </p:txBody>
      </p:sp>
      <p:sp>
        <p:nvSpPr>
          <p:cNvPr id="49" name="Text Placeholder 48">
            <a:extLst>
              <a:ext uri="{FF2B5EF4-FFF2-40B4-BE49-F238E27FC236}">
                <a16:creationId xmlns:a16="http://schemas.microsoft.com/office/drawing/2014/main" id="{5D715AE1-AC4D-414F-A805-C9F0E872ED99}"/>
              </a:ext>
            </a:extLst>
          </p:cNvPr>
          <p:cNvSpPr>
            <a:spLocks noGrp="1"/>
          </p:cNvSpPr>
          <p:nvPr>
            <p:ph type="body" sz="quarter" idx="14"/>
          </p:nvPr>
        </p:nvSpPr>
        <p:spPr>
          <a:xfrm>
            <a:off x="338551" y="2794218"/>
            <a:ext cx="5272088" cy="2204396"/>
          </a:xfrm>
        </p:spPr>
        <p:txBody>
          <a:bodyPr>
            <a:noAutofit/>
          </a:bodyPr>
          <a:lstStyle/>
          <a:p>
            <a:pPr lvl="0"/>
            <a:r>
              <a:rPr lang="en-US" b="1"/>
              <a:t>Slide 3</a:t>
            </a:r>
            <a:r>
              <a:rPr lang="en-US"/>
              <a:t>	Domestic Response</a:t>
            </a:r>
          </a:p>
          <a:p>
            <a:pPr lvl="0"/>
            <a:r>
              <a:rPr lang="en-US" b="1"/>
              <a:t>Slide 8</a:t>
            </a:r>
            <a:r>
              <a:rPr lang="en-US"/>
              <a:t>	Home Fire Campaign</a:t>
            </a:r>
          </a:p>
          <a:p>
            <a:pPr lvl="0"/>
            <a:r>
              <a:rPr lang="en-US" b="1"/>
              <a:t>Slide 12	</a:t>
            </a:r>
            <a:r>
              <a:rPr lang="en-US"/>
              <a:t>International Services</a:t>
            </a:r>
          </a:p>
          <a:p>
            <a:pPr lvl="0"/>
            <a:r>
              <a:rPr lang="en-US" b="1"/>
              <a:t>Slide 17	</a:t>
            </a:r>
            <a:r>
              <a:rPr lang="en-US"/>
              <a:t>Your Partnership</a:t>
            </a:r>
          </a:p>
          <a:p>
            <a:r>
              <a:rPr lang="en-US" b="1"/>
              <a:t>Slide 21	</a:t>
            </a:r>
            <a:r>
              <a:rPr lang="en-US"/>
              <a:t>Looking Ahead: Mission Adaptations</a:t>
            </a:r>
          </a:p>
          <a:p>
            <a:pPr lvl="0"/>
            <a:endParaRPr lang="en-US"/>
          </a:p>
          <a:p>
            <a:pPr lvl="0"/>
            <a:endParaRPr lang="en-US"/>
          </a:p>
        </p:txBody>
      </p:sp>
      <p:sp>
        <p:nvSpPr>
          <p:cNvPr id="13" name="TextBox 12">
            <a:extLst>
              <a:ext uri="{FF2B5EF4-FFF2-40B4-BE49-F238E27FC236}">
                <a16:creationId xmlns:a16="http://schemas.microsoft.com/office/drawing/2014/main" id="{BE19BDFF-D651-014E-8254-37B9F015A32D}"/>
              </a:ext>
            </a:extLst>
          </p:cNvPr>
          <p:cNvSpPr txBox="1"/>
          <p:nvPr/>
        </p:nvSpPr>
        <p:spPr>
          <a:xfrm>
            <a:off x="-357352" y="157655"/>
            <a:ext cx="184731" cy="369332"/>
          </a:xfrm>
          <a:prstGeom prst="rect">
            <a:avLst/>
          </a:prstGeom>
          <a:noFill/>
        </p:spPr>
        <p:txBody>
          <a:bodyPr wrap="none" rtlCol="0">
            <a:spAutoFit/>
          </a:bodyPr>
          <a:lstStyle/>
          <a:p>
            <a:endParaRPr lang="en-US"/>
          </a:p>
        </p:txBody>
      </p:sp>
      <p:sp>
        <p:nvSpPr>
          <p:cNvPr id="7" name="Title 6">
            <a:extLst>
              <a:ext uri="{FF2B5EF4-FFF2-40B4-BE49-F238E27FC236}">
                <a16:creationId xmlns:a16="http://schemas.microsoft.com/office/drawing/2014/main" id="{B5206565-EE92-F144-9120-D8DFDC06B6E6}"/>
              </a:ext>
            </a:extLst>
          </p:cNvPr>
          <p:cNvSpPr>
            <a:spLocks noGrp="1"/>
          </p:cNvSpPr>
          <p:nvPr>
            <p:ph type="title"/>
          </p:nvPr>
        </p:nvSpPr>
        <p:spPr/>
        <p:txBody>
          <a:bodyPr/>
          <a:lstStyle/>
          <a:p>
            <a:r>
              <a:rPr lang="en-US"/>
              <a:t>Quarterly Disaster Update</a:t>
            </a:r>
          </a:p>
        </p:txBody>
      </p:sp>
      <p:pic>
        <p:nvPicPr>
          <p:cNvPr id="14" name="Picture Placeholder 13" descr="A person and person standing in front of a construction site&#10;&#10;Description automatically generated with medium confidence">
            <a:extLst>
              <a:ext uri="{FF2B5EF4-FFF2-40B4-BE49-F238E27FC236}">
                <a16:creationId xmlns:a16="http://schemas.microsoft.com/office/drawing/2014/main" id="{F4D42DF7-3CCA-41F3-B056-619E653B6FF8}"/>
              </a:ext>
            </a:extLst>
          </p:cNvPr>
          <p:cNvPicPr>
            <a:picLocks noGrp="1" noChangeAspect="1"/>
          </p:cNvPicPr>
          <p:nvPr>
            <p:ph type="pic" sz="quarter" idx="11"/>
          </p:nvPr>
        </p:nvPicPr>
        <p:blipFill rotWithShape="1">
          <a:blip r:embed="rId3"/>
          <a:srcRect l="8961" t="2283" r="46685" b="-317"/>
          <a:stretch/>
        </p:blipFill>
        <p:spPr>
          <a:xfrm>
            <a:off x="6073361" y="889570"/>
            <a:ext cx="3646488" cy="5213612"/>
          </a:xfrm>
          <a:ln>
            <a:noFill/>
          </a:ln>
        </p:spPr>
      </p:pic>
    </p:spTree>
    <p:extLst>
      <p:ext uri="{BB962C8B-B14F-4D97-AF65-F5344CB8AC3E}">
        <p14:creationId xmlns:p14="http://schemas.microsoft.com/office/powerpoint/2010/main" val="510287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Looking Ahead:</a:t>
            </a:r>
            <a:br>
              <a:rPr lang="en-US" sz="3600"/>
            </a:br>
            <a:r>
              <a:rPr lang="en-US" sz="3600"/>
              <a:t>Mission Adaptations</a:t>
            </a:r>
          </a:p>
        </p:txBody>
      </p:sp>
    </p:spTree>
    <p:extLst>
      <p:ext uri="{BB962C8B-B14F-4D97-AF65-F5344CB8AC3E}">
        <p14:creationId xmlns:p14="http://schemas.microsoft.com/office/powerpoint/2010/main" val="3791256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2EBE8-E141-4981-8BA4-4E4DA3E3D4F5}"/>
              </a:ext>
            </a:extLst>
          </p:cNvPr>
          <p:cNvSpPr>
            <a:spLocks noGrp="1"/>
          </p:cNvSpPr>
          <p:nvPr>
            <p:ph type="title"/>
          </p:nvPr>
        </p:nvSpPr>
        <p:spPr>
          <a:xfrm>
            <a:off x="224082" y="192965"/>
            <a:ext cx="9718570" cy="742433"/>
          </a:xfrm>
        </p:spPr>
        <p:txBody>
          <a:bodyPr/>
          <a:lstStyle/>
          <a:p>
            <a:r>
              <a:rPr lang="en-US" sz="3200"/>
              <a:t>Adapting our Mission to Meet Urgent Needs </a:t>
            </a:r>
          </a:p>
        </p:txBody>
      </p:sp>
      <p:sp>
        <p:nvSpPr>
          <p:cNvPr id="25" name="Content Placeholder 6">
            <a:extLst>
              <a:ext uri="{FF2B5EF4-FFF2-40B4-BE49-F238E27FC236}">
                <a16:creationId xmlns:a16="http://schemas.microsoft.com/office/drawing/2014/main" id="{EC685BCB-6350-4872-8784-0D4D8AB7FAF8}"/>
              </a:ext>
            </a:extLst>
          </p:cNvPr>
          <p:cNvSpPr txBox="1">
            <a:spLocks/>
          </p:cNvSpPr>
          <p:nvPr/>
        </p:nvSpPr>
        <p:spPr>
          <a:xfrm>
            <a:off x="237937" y="961522"/>
            <a:ext cx="9718570" cy="764761"/>
          </a:xfrm>
          <a:prstGeom prst="rect">
            <a:avLst/>
          </a:prstGeom>
          <a:noFill/>
        </p:spPr>
        <p:txBody>
          <a:bodyPr wrap="square" lIns="91440" tIns="45720" rIns="91440" bIns="45720" rtlCol="0" anchor="t">
            <a:sp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nSpc>
                <a:spcPct val="114000"/>
              </a:lnSpc>
              <a:buNone/>
            </a:pPr>
            <a:r>
              <a:rPr lang="en-US" sz="2000">
                <a:solidFill>
                  <a:srgbClr val="6D6E70"/>
                </a:solidFill>
                <a:latin typeface="Arial"/>
                <a:cs typeface="Arial"/>
              </a:rPr>
              <a:t>The Red Cross is uniquely positioned to help address problems faced by individuals and families impacted by climate change. We are:</a:t>
            </a:r>
          </a:p>
        </p:txBody>
      </p:sp>
      <p:sp>
        <p:nvSpPr>
          <p:cNvPr id="15" name="TextBox 14">
            <a:extLst>
              <a:ext uri="{FF2B5EF4-FFF2-40B4-BE49-F238E27FC236}">
                <a16:creationId xmlns:a16="http://schemas.microsoft.com/office/drawing/2014/main" id="{356AABBD-BCC0-47EF-9140-4F08734DD8C2}"/>
              </a:ext>
            </a:extLst>
          </p:cNvPr>
          <p:cNvSpPr txBox="1"/>
          <p:nvPr/>
        </p:nvSpPr>
        <p:spPr>
          <a:xfrm>
            <a:off x="2531852" y="5861917"/>
            <a:ext cx="7526548" cy="307777"/>
          </a:xfrm>
          <a:prstGeom prst="rect">
            <a:avLst/>
          </a:prstGeom>
          <a:noFill/>
        </p:spPr>
        <p:txBody>
          <a:bodyPr wrap="square">
            <a:spAutoFit/>
          </a:bodyPr>
          <a:lstStyle/>
          <a:p>
            <a:r>
              <a:rPr lang="en-US" sz="1400" i="1">
                <a:solidFill>
                  <a:srgbClr val="717073"/>
                </a:solidFill>
                <a:effectLst/>
                <a:latin typeface="Arial" panose="020B0604020202020204" pitchFamily="34" charset="0"/>
                <a:cs typeface="Arial" panose="020B0604020202020204" pitchFamily="34" charset="0"/>
              </a:rPr>
              <a:t>We look forward to sharing additional information about this commitment in the year ahead!</a:t>
            </a:r>
            <a:endParaRPr lang="en-US" sz="1600" i="1">
              <a:solidFill>
                <a:srgbClr val="717073"/>
              </a:solidFill>
              <a:effectLst/>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FAE331D0-A69F-4257-A23C-EC64B4C0C8A3}"/>
              </a:ext>
            </a:extLst>
          </p:cNvPr>
          <p:cNvSpPr/>
          <p:nvPr/>
        </p:nvSpPr>
        <p:spPr>
          <a:xfrm>
            <a:off x="345561" y="1881463"/>
            <a:ext cx="2175446" cy="1288565"/>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283464" indent="-283464">
              <a:spcBef>
                <a:spcPts val="600"/>
              </a:spcBef>
              <a:spcAft>
                <a:spcPts val="600"/>
              </a:spcAft>
              <a:buSzPct val="100000"/>
            </a:pPr>
            <a:endParaRPr lang="en-US" sz="1600">
              <a:solidFill>
                <a:srgbClr val="6D6E7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7CBC710A-9291-42B3-B50C-0040CB934E49}"/>
              </a:ext>
            </a:extLst>
          </p:cNvPr>
          <p:cNvSpPr/>
          <p:nvPr/>
        </p:nvSpPr>
        <p:spPr>
          <a:xfrm>
            <a:off x="345561" y="3275023"/>
            <a:ext cx="2175445" cy="128856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pic>
        <p:nvPicPr>
          <p:cNvPr id="29" name="Picture 28" descr="A picture containing outdoor, sky, water, standing&#10;&#10;Description automatically generated">
            <a:extLst>
              <a:ext uri="{FF2B5EF4-FFF2-40B4-BE49-F238E27FC236}">
                <a16:creationId xmlns:a16="http://schemas.microsoft.com/office/drawing/2014/main" id="{79849281-6564-4548-9FC6-9DCD554CEADC}"/>
              </a:ext>
            </a:extLst>
          </p:cNvPr>
          <p:cNvPicPr>
            <a:picLocks noChangeAspect="1"/>
          </p:cNvPicPr>
          <p:nvPr/>
        </p:nvPicPr>
        <p:blipFill rotWithShape="1">
          <a:blip r:embed="rId3"/>
          <a:srcRect l="9922" t="314" r="8992" b="815"/>
          <a:stretch/>
        </p:blipFill>
        <p:spPr>
          <a:xfrm>
            <a:off x="5029199" y="1881462"/>
            <a:ext cx="4695377" cy="3790759"/>
          </a:xfrm>
          <a:prstGeom prst="rect">
            <a:avLst/>
          </a:prstGeom>
        </p:spPr>
      </p:pic>
      <p:sp>
        <p:nvSpPr>
          <p:cNvPr id="30" name="Rectangle 29">
            <a:extLst>
              <a:ext uri="{FF2B5EF4-FFF2-40B4-BE49-F238E27FC236}">
                <a16:creationId xmlns:a16="http://schemas.microsoft.com/office/drawing/2014/main" id="{D3B9364D-6717-4115-A2F2-EBDC14DA5B32}"/>
              </a:ext>
            </a:extLst>
          </p:cNvPr>
          <p:cNvSpPr/>
          <p:nvPr/>
        </p:nvSpPr>
        <p:spPr>
          <a:xfrm>
            <a:off x="345561" y="4669974"/>
            <a:ext cx="4517265" cy="1002247"/>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sp>
        <p:nvSpPr>
          <p:cNvPr id="31" name="Rectangle 30">
            <a:extLst>
              <a:ext uri="{FF2B5EF4-FFF2-40B4-BE49-F238E27FC236}">
                <a16:creationId xmlns:a16="http://schemas.microsoft.com/office/drawing/2014/main" id="{C3869FE1-960D-471A-8CC6-BF033A1D44D0}"/>
              </a:ext>
            </a:extLst>
          </p:cNvPr>
          <p:cNvSpPr/>
          <p:nvPr/>
        </p:nvSpPr>
        <p:spPr>
          <a:xfrm>
            <a:off x="2687380" y="1889660"/>
            <a:ext cx="2175446" cy="1288565"/>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283464" indent="-283464">
              <a:spcBef>
                <a:spcPts val="600"/>
              </a:spcBef>
              <a:spcAft>
                <a:spcPts val="600"/>
              </a:spcAft>
              <a:buSzPct val="100000"/>
            </a:pPr>
            <a:endParaRPr lang="en-US" sz="1600">
              <a:solidFill>
                <a:srgbClr val="6D6E70"/>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DC10E23E-16D8-4F0F-AFD4-8FDBCA8C38B3}"/>
              </a:ext>
            </a:extLst>
          </p:cNvPr>
          <p:cNvSpPr/>
          <p:nvPr/>
        </p:nvSpPr>
        <p:spPr>
          <a:xfrm>
            <a:off x="2688022" y="3272707"/>
            <a:ext cx="2175445" cy="128856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sp>
        <p:nvSpPr>
          <p:cNvPr id="33" name="Text Placeholder 3">
            <a:extLst>
              <a:ext uri="{FF2B5EF4-FFF2-40B4-BE49-F238E27FC236}">
                <a16:creationId xmlns:a16="http://schemas.microsoft.com/office/drawing/2014/main" id="{163EF21C-522F-444E-9760-3BC8C87D3205}"/>
              </a:ext>
            </a:extLst>
          </p:cNvPr>
          <p:cNvSpPr txBox="1">
            <a:spLocks/>
          </p:cNvSpPr>
          <p:nvPr/>
        </p:nvSpPr>
        <p:spPr bwMode="auto">
          <a:xfrm>
            <a:off x="345561" y="1947131"/>
            <a:ext cx="2175446" cy="1176942"/>
          </a:xfrm>
          <a:prstGeom prst="rect">
            <a:avLst/>
          </a:prstGeom>
          <a:noFill/>
          <a:ln w="9525">
            <a:noFill/>
            <a:miter lim="800000"/>
            <a:headEnd/>
            <a:tailEnd/>
          </a:ln>
        </p:spPr>
        <p:txBody>
          <a:bodyPr anchor="ctr"/>
          <a:lstStyle/>
          <a:p>
            <a:pPr algn="ctr" defTabSz="367406">
              <a:lnSpc>
                <a:spcPct val="114000"/>
              </a:lnSpc>
              <a:defRPr/>
            </a:pPr>
            <a:r>
              <a:rPr lang="en-US" sz="1600" b="1" dirty="0">
                <a:solidFill>
                  <a:srgbClr val="6D6E70"/>
                </a:solidFill>
                <a:latin typeface="Arial" charset="0"/>
                <a:ea typeface="+mn-ea"/>
                <a:cs typeface="Arial" charset="0"/>
              </a:rPr>
              <a:t>Launching new community-based programs </a:t>
            </a:r>
          </a:p>
        </p:txBody>
      </p:sp>
      <p:sp>
        <p:nvSpPr>
          <p:cNvPr id="34" name="Text Placeholder 3">
            <a:extLst>
              <a:ext uri="{FF2B5EF4-FFF2-40B4-BE49-F238E27FC236}">
                <a16:creationId xmlns:a16="http://schemas.microsoft.com/office/drawing/2014/main" id="{7F366EBA-604C-46DF-922A-24E7B328595E}"/>
              </a:ext>
            </a:extLst>
          </p:cNvPr>
          <p:cNvSpPr txBox="1">
            <a:spLocks/>
          </p:cNvSpPr>
          <p:nvPr/>
        </p:nvSpPr>
        <p:spPr bwMode="auto">
          <a:xfrm>
            <a:off x="2729094" y="1982274"/>
            <a:ext cx="2133732" cy="1100737"/>
          </a:xfrm>
          <a:prstGeom prst="rect">
            <a:avLst/>
          </a:prstGeom>
          <a:noFill/>
          <a:ln w="9525">
            <a:noFill/>
            <a:miter lim="800000"/>
            <a:headEnd/>
            <a:tailEnd/>
          </a:ln>
        </p:spPr>
        <p:txBody>
          <a:bodyPr anchor="ctr"/>
          <a:lstStyle/>
          <a:p>
            <a:pPr algn="ctr" defTabSz="367406">
              <a:lnSpc>
                <a:spcPct val="114000"/>
              </a:lnSpc>
              <a:defRPr/>
            </a:pPr>
            <a:r>
              <a:rPr lang="en-US" sz="1600" b="1" dirty="0">
                <a:solidFill>
                  <a:srgbClr val="6D6E70"/>
                </a:solidFill>
                <a:latin typeface="Arial" charset="0"/>
                <a:ea typeface="+mn-ea"/>
                <a:cs typeface="Arial" charset="0"/>
              </a:rPr>
              <a:t>Expanding our financial assistance program </a:t>
            </a:r>
          </a:p>
        </p:txBody>
      </p:sp>
      <p:sp>
        <p:nvSpPr>
          <p:cNvPr id="35" name="Text Placeholder 3">
            <a:extLst>
              <a:ext uri="{FF2B5EF4-FFF2-40B4-BE49-F238E27FC236}">
                <a16:creationId xmlns:a16="http://schemas.microsoft.com/office/drawing/2014/main" id="{CF90FB6C-C4C2-48E7-8FA4-CF7D6162386C}"/>
              </a:ext>
            </a:extLst>
          </p:cNvPr>
          <p:cNvSpPr txBox="1">
            <a:spLocks/>
          </p:cNvSpPr>
          <p:nvPr/>
        </p:nvSpPr>
        <p:spPr bwMode="auto">
          <a:xfrm>
            <a:off x="345561" y="3483638"/>
            <a:ext cx="2175445" cy="872960"/>
          </a:xfrm>
          <a:prstGeom prst="rect">
            <a:avLst/>
          </a:prstGeom>
          <a:noFill/>
          <a:ln w="9525">
            <a:noFill/>
            <a:miter lim="800000"/>
            <a:headEnd/>
            <a:tailEnd/>
          </a:ln>
        </p:spPr>
        <p:txBody>
          <a:bodyPr anchor="ctr"/>
          <a:lstStyle/>
          <a:p>
            <a:pPr algn="ctr" defTabSz="367406">
              <a:lnSpc>
                <a:spcPct val="114000"/>
              </a:lnSpc>
              <a:defRPr/>
            </a:pPr>
            <a:r>
              <a:rPr lang="en-US" sz="1600" b="1" dirty="0">
                <a:solidFill>
                  <a:srgbClr val="6D6E70"/>
                </a:solidFill>
                <a:latin typeface="Arial" charset="0"/>
                <a:ea typeface="+mn-ea"/>
                <a:cs typeface="Arial" charset="0"/>
              </a:rPr>
              <a:t>Growing our disaster network</a:t>
            </a:r>
          </a:p>
        </p:txBody>
      </p:sp>
      <p:sp>
        <p:nvSpPr>
          <p:cNvPr id="36" name="Text Placeholder 3">
            <a:extLst>
              <a:ext uri="{FF2B5EF4-FFF2-40B4-BE49-F238E27FC236}">
                <a16:creationId xmlns:a16="http://schemas.microsoft.com/office/drawing/2014/main" id="{08F651F9-34C8-48E2-9D6B-8BEF34E4E1DE}"/>
              </a:ext>
            </a:extLst>
          </p:cNvPr>
          <p:cNvSpPr txBox="1">
            <a:spLocks/>
          </p:cNvSpPr>
          <p:nvPr/>
        </p:nvSpPr>
        <p:spPr bwMode="auto">
          <a:xfrm>
            <a:off x="2698199" y="3372973"/>
            <a:ext cx="2153807" cy="1100738"/>
          </a:xfrm>
          <a:prstGeom prst="rect">
            <a:avLst/>
          </a:prstGeom>
          <a:noFill/>
          <a:ln w="9525">
            <a:noFill/>
            <a:miter lim="800000"/>
            <a:headEnd/>
            <a:tailEnd/>
          </a:ln>
        </p:spPr>
        <p:txBody>
          <a:bodyPr anchor="ctr"/>
          <a:lstStyle/>
          <a:p>
            <a:pPr algn="ctr" defTabSz="367406">
              <a:lnSpc>
                <a:spcPct val="114000"/>
              </a:lnSpc>
              <a:defRPr/>
            </a:pPr>
            <a:r>
              <a:rPr lang="en-US" sz="1600" b="1" dirty="0">
                <a:solidFill>
                  <a:srgbClr val="6D6E70"/>
                </a:solidFill>
                <a:latin typeface="Arial" charset="0"/>
                <a:ea typeface="+mn-ea"/>
                <a:cs typeface="Arial" charset="0"/>
              </a:rPr>
              <a:t>Enhancing some of our sheltering and casework practices </a:t>
            </a:r>
          </a:p>
        </p:txBody>
      </p:sp>
      <p:sp>
        <p:nvSpPr>
          <p:cNvPr id="37" name="TextBox 36">
            <a:extLst>
              <a:ext uri="{FF2B5EF4-FFF2-40B4-BE49-F238E27FC236}">
                <a16:creationId xmlns:a16="http://schemas.microsoft.com/office/drawing/2014/main" id="{FB8C0566-A31E-4734-A42F-2D69ED7BC4D1}"/>
              </a:ext>
            </a:extLst>
          </p:cNvPr>
          <p:cNvSpPr txBox="1"/>
          <p:nvPr/>
        </p:nvSpPr>
        <p:spPr>
          <a:xfrm>
            <a:off x="345561" y="4847931"/>
            <a:ext cx="4517266" cy="646331"/>
          </a:xfrm>
          <a:prstGeom prst="rect">
            <a:avLst/>
          </a:prstGeom>
          <a:noFill/>
        </p:spPr>
        <p:txBody>
          <a:bodyPr wrap="square">
            <a:spAutoFit/>
          </a:bodyPr>
          <a:lstStyle/>
          <a:p>
            <a:pPr algn="ctr">
              <a:spcBef>
                <a:spcPts val="600"/>
              </a:spcBef>
              <a:spcAft>
                <a:spcPts val="600"/>
              </a:spcAft>
              <a:buSzPct val="100000"/>
            </a:pPr>
            <a:r>
              <a:rPr lang="en-US" b="1">
                <a:solidFill>
                  <a:srgbClr val="6D6E70"/>
                </a:solidFill>
                <a:latin typeface="Arial" panose="020B0604020202020204" pitchFamily="34" charset="0"/>
                <a:ea typeface="Geneva"/>
                <a:cs typeface="Arial" panose="020B0604020202020204" pitchFamily="34" charset="0"/>
              </a:rPr>
              <a:t>While p</a:t>
            </a:r>
            <a:r>
              <a:rPr lang="en-US" sz="1800" b="1">
                <a:solidFill>
                  <a:srgbClr val="6D6E70"/>
                </a:solidFill>
                <a:latin typeface="Arial" panose="020B0604020202020204" pitchFamily="34" charset="0"/>
                <a:ea typeface="Geneva"/>
                <a:cs typeface="Arial" panose="020B0604020202020204" pitchFamily="34" charset="0"/>
              </a:rPr>
              <a:t>reserving critical resources in order to respond to disasters 24/7 </a:t>
            </a:r>
          </a:p>
        </p:txBody>
      </p:sp>
    </p:spTree>
    <p:extLst>
      <p:ext uri="{BB962C8B-B14F-4D97-AF65-F5344CB8AC3E}">
        <p14:creationId xmlns:p14="http://schemas.microsoft.com/office/powerpoint/2010/main" val="2983850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sitting outside&#10;&#10;Description automatically generated with medium confidence">
            <a:extLst>
              <a:ext uri="{FF2B5EF4-FFF2-40B4-BE49-F238E27FC236}">
                <a16:creationId xmlns:a16="http://schemas.microsoft.com/office/drawing/2014/main" id="{FDDF020F-CDBB-4507-BEE6-CC9FCE9B9205}"/>
              </a:ext>
            </a:extLst>
          </p:cNvPr>
          <p:cNvPicPr>
            <a:picLocks noGrp="1" noChangeAspect="1"/>
          </p:cNvPicPr>
          <p:nvPr>
            <p:ph type="pic" sz="quarter" idx="11"/>
          </p:nvPr>
        </p:nvPicPr>
        <p:blipFill rotWithShape="1">
          <a:blip r:embed="rId2"/>
          <a:srcRect t="7377" b="22571"/>
          <a:stretch/>
        </p:blipFill>
        <p:spPr>
          <a:xfrm>
            <a:off x="0" y="-13855"/>
            <a:ext cx="10058400" cy="4697413"/>
          </a:xfrm>
        </p:spPr>
      </p:pic>
    </p:spTree>
    <p:extLst>
      <p:ext uri="{BB962C8B-B14F-4D97-AF65-F5344CB8AC3E}">
        <p14:creationId xmlns:p14="http://schemas.microsoft.com/office/powerpoint/2010/main" val="363729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9C86246-DC49-4D89-88D3-DE641E38058B}"/>
              </a:ext>
            </a:extLst>
          </p:cNvPr>
          <p:cNvSpPr txBox="1">
            <a:spLocks noGrp="1"/>
          </p:cNvSpPr>
          <p:nvPr>
            <p:ph idx="1"/>
          </p:nvPr>
        </p:nvSpPr>
        <p:spPr>
          <a:xfrm>
            <a:off x="432261" y="1715847"/>
            <a:ext cx="9025247" cy="1440394"/>
          </a:xfrm>
          <a:prstGeom prst="rect">
            <a:avLst/>
          </a:prstGeom>
          <a:noFill/>
        </p:spPr>
        <p:txBody>
          <a:bodyPr wrap="square" lIns="91440" tIns="45720" rIns="91440" bIns="45720" rtlCol="0" anchor="t">
            <a:spAutoFit/>
          </a:bodyPr>
          <a:lstStyle/>
          <a:p>
            <a:pPr>
              <a:lnSpc>
                <a:spcPts val="2700"/>
              </a:lnSpc>
            </a:pPr>
            <a:r>
              <a:rPr lang="en-US" sz="1800" dirty="0">
                <a:latin typeface="Arial"/>
                <a:cs typeface="Arial"/>
              </a:rPr>
              <a:t>American Red Cross teams sprang into action to address emergencies of all kinds, including wildfires and severe weather like storms, tornadoes and flooding that wreaked havoc from coast to coast. ADGP members like you were at the center of it all, preparing people for the worst and standing with them during their darkest hours. </a:t>
            </a:r>
            <a:endParaRPr lang="en-US" sz="1800" dirty="0">
              <a:highlight>
                <a:srgbClr val="FFFF00"/>
              </a:highlight>
            </a:endParaRPr>
          </a:p>
        </p:txBody>
      </p:sp>
      <p:sp>
        <p:nvSpPr>
          <p:cNvPr id="8" name="Title 13">
            <a:extLst>
              <a:ext uri="{FF2B5EF4-FFF2-40B4-BE49-F238E27FC236}">
                <a16:creationId xmlns:a16="http://schemas.microsoft.com/office/drawing/2014/main" id="{D6B09AA4-1088-485F-BEF4-3B087B433757}"/>
              </a:ext>
            </a:extLst>
          </p:cNvPr>
          <p:cNvSpPr>
            <a:spLocks noGrp="1"/>
          </p:cNvSpPr>
          <p:nvPr>
            <p:ph type="title"/>
          </p:nvPr>
        </p:nvSpPr>
        <p:spPr>
          <a:xfrm>
            <a:off x="432262" y="516559"/>
            <a:ext cx="9025247" cy="1116013"/>
          </a:xfrm>
        </p:spPr>
        <p:txBody>
          <a:bodyPr lIns="91440" tIns="45720" rIns="91440" bIns="45720" anchor="t">
            <a:noAutofit/>
          </a:bodyPr>
          <a:lstStyle/>
          <a:p>
            <a:r>
              <a:rPr lang="en-US" sz="2300" b="1">
                <a:solidFill>
                  <a:srgbClr val="ED1B24"/>
                </a:solidFill>
                <a:latin typeface="Arial"/>
                <a:cs typeface="Arial"/>
              </a:rPr>
              <a:t>Between April and June 2022</a:t>
            </a:r>
            <a:r>
              <a:rPr lang="en-US" sz="2300">
                <a:solidFill>
                  <a:srgbClr val="ED1B24"/>
                </a:solidFill>
                <a:latin typeface="Arial"/>
                <a:cs typeface="Arial"/>
              </a:rPr>
              <a:t>, we stood with thousands of families as they faced devastating crises and looked for hope.</a:t>
            </a:r>
            <a:endParaRPr lang="en-US"/>
          </a:p>
        </p:txBody>
      </p:sp>
      <p:pic>
        <p:nvPicPr>
          <p:cNvPr id="5" name="Picture Placeholder 4" descr="A picture containing text, person, outdoor&#10;&#10;Description automatically generated">
            <a:extLst>
              <a:ext uri="{FF2B5EF4-FFF2-40B4-BE49-F238E27FC236}">
                <a16:creationId xmlns:a16="http://schemas.microsoft.com/office/drawing/2014/main" id="{59C6E181-9D17-4D1E-A8DE-8C961F52DF73}"/>
              </a:ext>
            </a:extLst>
          </p:cNvPr>
          <p:cNvPicPr>
            <a:picLocks noGrp="1" noChangeAspect="1"/>
          </p:cNvPicPr>
          <p:nvPr>
            <p:ph type="pic" sz="quarter" idx="12"/>
          </p:nvPr>
        </p:nvPicPr>
        <p:blipFill rotWithShape="1">
          <a:blip r:embed="rId3"/>
          <a:srcRect t="9243" b="45185"/>
          <a:stretch/>
        </p:blipFill>
        <p:spPr>
          <a:xfrm>
            <a:off x="0" y="3344238"/>
            <a:ext cx="10058400" cy="3056562"/>
          </a:xfrm>
        </p:spPr>
      </p:pic>
      <p:pic>
        <p:nvPicPr>
          <p:cNvPr id="3" name="Picture 2" descr="A picture containing text, car, person, truck&#10;&#10;Description automatically generated">
            <a:extLst>
              <a:ext uri="{FF2B5EF4-FFF2-40B4-BE49-F238E27FC236}">
                <a16:creationId xmlns:a16="http://schemas.microsoft.com/office/drawing/2014/main" id="{0E973E73-1C13-4593-AE7C-247A1B334B55}"/>
              </a:ext>
            </a:extLst>
          </p:cNvPr>
          <p:cNvPicPr>
            <a:picLocks noChangeAspect="1"/>
          </p:cNvPicPr>
          <p:nvPr/>
        </p:nvPicPr>
        <p:blipFill rotWithShape="1">
          <a:blip r:embed="rId4"/>
          <a:srcRect t="4032" b="53218"/>
          <a:stretch/>
        </p:blipFill>
        <p:spPr>
          <a:xfrm>
            <a:off x="0" y="3344238"/>
            <a:ext cx="10058400" cy="3056562"/>
          </a:xfrm>
          <a:prstGeom prst="rect">
            <a:avLst/>
          </a:prstGeom>
        </p:spPr>
      </p:pic>
    </p:spTree>
    <p:extLst>
      <p:ext uri="{BB962C8B-B14F-4D97-AF65-F5344CB8AC3E}">
        <p14:creationId xmlns:p14="http://schemas.microsoft.com/office/powerpoint/2010/main" val="180979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8DBD9A-F461-4F47-B4EA-06C1D365B2A2}"/>
              </a:ext>
            </a:extLst>
          </p:cNvPr>
          <p:cNvSpPr/>
          <p:nvPr/>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BBC584C-22F2-EE4D-A413-5EDD1C11125E}"/>
              </a:ext>
            </a:extLst>
          </p:cNvPr>
          <p:cNvSpPr>
            <a:spLocks noGrp="1"/>
          </p:cNvSpPr>
          <p:nvPr>
            <p:ph type="body" sz="quarter" idx="13"/>
          </p:nvPr>
        </p:nvSpPr>
        <p:spPr>
          <a:xfrm>
            <a:off x="4730150" y="457200"/>
            <a:ext cx="4959951" cy="2325688"/>
          </a:xfrm>
        </p:spPr>
        <p:txBody>
          <a:bodyPr lIns="91440" tIns="45720" rIns="91440" bIns="45720" anchor="t"/>
          <a:lstStyle/>
          <a:p>
            <a:r>
              <a:rPr lang="en-US" sz="2800">
                <a:cs typeface="Arial"/>
              </a:rPr>
              <a:t>“</a:t>
            </a:r>
            <a:r>
              <a:rPr lang="en-US" sz="2800" b="0" i="0">
                <a:effectLst/>
              </a:rPr>
              <a:t>The shelter has been marvelous. We can’t thank you enough. You may not need the thanks, but we can’t say it enough, or ever repay the kindness</a:t>
            </a:r>
            <a:r>
              <a:rPr lang="en-US" sz="2800" b="0" i="0">
                <a:effectLst/>
                <a:cs typeface="Arial"/>
              </a:rPr>
              <a:t>.</a:t>
            </a:r>
            <a:r>
              <a:rPr lang="en-US" sz="2800">
                <a:cs typeface="Arial"/>
              </a:rPr>
              <a:t>”</a:t>
            </a:r>
          </a:p>
        </p:txBody>
      </p:sp>
      <p:sp>
        <p:nvSpPr>
          <p:cNvPr id="9" name="Text Placeholder 8">
            <a:extLst>
              <a:ext uri="{FF2B5EF4-FFF2-40B4-BE49-F238E27FC236}">
                <a16:creationId xmlns:a16="http://schemas.microsoft.com/office/drawing/2014/main" id="{2F2F8190-5183-E942-8A07-5412F9514A8F}"/>
              </a:ext>
            </a:extLst>
          </p:cNvPr>
          <p:cNvSpPr>
            <a:spLocks noGrp="1"/>
          </p:cNvSpPr>
          <p:nvPr>
            <p:ph type="body" sz="quarter" idx="14"/>
          </p:nvPr>
        </p:nvSpPr>
        <p:spPr>
          <a:xfrm>
            <a:off x="5854701" y="3229041"/>
            <a:ext cx="3835400" cy="376518"/>
          </a:xfrm>
        </p:spPr>
        <p:txBody>
          <a:bodyPr lIns="91440" tIns="45720" rIns="91440" bIns="45720" anchor="t">
            <a:noAutofit/>
          </a:bodyPr>
          <a:lstStyle/>
          <a:p>
            <a:r>
              <a:rPr lang="en-US" sz="1200">
                <a:latin typeface="Arial"/>
                <a:cs typeface="Arial"/>
              </a:rPr>
              <a:t>Red Cross shelter resident Ethel, who, along with her husband George, stayed </a:t>
            </a:r>
            <a:r>
              <a:rPr lang="en-US" sz="1200" b="0" i="0">
                <a:effectLst/>
                <a:latin typeface="Arial"/>
                <a:cs typeface="Arial"/>
              </a:rPr>
              <a:t>at the </a:t>
            </a:r>
            <a:r>
              <a:rPr lang="en-US" sz="1200" b="0" i="0" err="1">
                <a:effectLst/>
                <a:latin typeface="Arial"/>
                <a:cs typeface="Arial"/>
              </a:rPr>
              <a:t>Peñasco</a:t>
            </a:r>
            <a:r>
              <a:rPr lang="en-US" sz="1200" b="0" i="0">
                <a:effectLst/>
                <a:latin typeface="Arial"/>
                <a:cs typeface="Arial"/>
              </a:rPr>
              <a:t> shelter in New Mexico for almost two weeks.</a:t>
            </a:r>
            <a:endParaRPr lang="en-US" sz="1200">
              <a:latin typeface="Arial"/>
              <a:cs typeface="Arial"/>
            </a:endParaRPr>
          </a:p>
        </p:txBody>
      </p:sp>
      <p:sp>
        <p:nvSpPr>
          <p:cNvPr id="21" name="Text Placeholder 20">
            <a:extLst>
              <a:ext uri="{FF2B5EF4-FFF2-40B4-BE49-F238E27FC236}">
                <a16:creationId xmlns:a16="http://schemas.microsoft.com/office/drawing/2014/main" id="{3D281588-E870-CF41-A126-B34CD675091E}"/>
              </a:ext>
            </a:extLst>
          </p:cNvPr>
          <p:cNvSpPr>
            <a:spLocks noGrp="1"/>
          </p:cNvSpPr>
          <p:nvPr>
            <p:ph type="body" sz="quarter" idx="16"/>
          </p:nvPr>
        </p:nvSpPr>
        <p:spPr>
          <a:xfrm>
            <a:off x="520801" y="4400487"/>
            <a:ext cx="9169300" cy="1710391"/>
          </a:xfrm>
        </p:spPr>
        <p:txBody>
          <a:bodyPr lIns="91440" tIns="45720" rIns="91440" bIns="45720" anchor="t">
            <a:noAutofit/>
          </a:bodyPr>
          <a:lstStyle/>
          <a:p>
            <a:r>
              <a:rPr lang="en-US">
                <a:latin typeface="Arial"/>
                <a:cs typeface="Arial"/>
              </a:rPr>
              <a:t>Red Cross teams provided a haven for people like Ethel and George of </a:t>
            </a:r>
            <a:r>
              <a:rPr lang="en-US" i="0">
                <a:effectLst/>
                <a:latin typeface="Arial"/>
                <a:cs typeface="Arial"/>
              </a:rPr>
              <a:t>Peñasco, New Mexico</a:t>
            </a:r>
            <a:r>
              <a:rPr lang="en-US">
                <a:latin typeface="Arial"/>
                <a:cs typeface="Arial"/>
              </a:rPr>
              <a:t>, who evacuated to avoid wildfires raging across the state. For them, and many of their neighbors, shelters became a community where they received warm meals, care, comfort and access to necessities like </a:t>
            </a:r>
            <a:r>
              <a:rPr lang="en-US" b="0" i="0">
                <a:effectLst/>
                <a:latin typeface="Arial"/>
                <a:cs typeface="Arial"/>
              </a:rPr>
              <a:t>personal hygiene kits and other critical relief supplies. Our caseworkers also met with those who needed extra help to determine what resources </a:t>
            </a:r>
            <a:r>
              <a:rPr lang="en-US">
                <a:latin typeface="Arial"/>
                <a:cs typeface="Arial"/>
              </a:rPr>
              <a:t>could</a:t>
            </a:r>
            <a:r>
              <a:rPr lang="en-US" b="0" i="0">
                <a:effectLst/>
                <a:latin typeface="Arial"/>
                <a:cs typeface="Arial"/>
              </a:rPr>
              <a:t> aid their recovery.</a:t>
            </a:r>
            <a:endParaRPr lang="en-US">
              <a:latin typeface="Arial"/>
              <a:cs typeface="Arial"/>
            </a:endParaRPr>
          </a:p>
        </p:txBody>
      </p:sp>
      <p:pic>
        <p:nvPicPr>
          <p:cNvPr id="8" name="Picture Placeholder 7" descr="A group of people sitting in chairs&#10;&#10;Description automatically generated with medium confidence">
            <a:extLst>
              <a:ext uri="{FF2B5EF4-FFF2-40B4-BE49-F238E27FC236}">
                <a16:creationId xmlns:a16="http://schemas.microsoft.com/office/drawing/2014/main" id="{464496E7-BD8F-4E83-A4C8-BAD7DF9C8AB7}"/>
              </a:ext>
            </a:extLst>
          </p:cNvPr>
          <p:cNvPicPr>
            <a:picLocks noGrp="1" noChangeAspect="1"/>
          </p:cNvPicPr>
          <p:nvPr>
            <p:ph type="pic" sz="quarter" idx="15"/>
          </p:nvPr>
        </p:nvPicPr>
        <p:blipFill rotWithShape="1">
          <a:blip r:embed="rId3"/>
          <a:srcRect l="18270" t="-212" r="10328" b="212"/>
          <a:stretch/>
        </p:blipFill>
        <p:spPr>
          <a:xfrm>
            <a:off x="615950" y="368300"/>
            <a:ext cx="3757613" cy="3508375"/>
          </a:xfrm>
        </p:spPr>
      </p:pic>
    </p:spTree>
    <p:extLst>
      <p:ext uri="{BB962C8B-B14F-4D97-AF65-F5344CB8AC3E}">
        <p14:creationId xmlns:p14="http://schemas.microsoft.com/office/powerpoint/2010/main" val="8648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3">
            <a:extLst>
              <a:ext uri="{FF2B5EF4-FFF2-40B4-BE49-F238E27FC236}">
                <a16:creationId xmlns:a16="http://schemas.microsoft.com/office/drawing/2014/main" id="{D6B09AA4-1088-485F-BEF4-3B087B433757}"/>
              </a:ext>
            </a:extLst>
          </p:cNvPr>
          <p:cNvSpPr>
            <a:spLocks noGrp="1"/>
          </p:cNvSpPr>
          <p:nvPr>
            <p:ph type="title"/>
          </p:nvPr>
        </p:nvSpPr>
        <p:spPr>
          <a:xfrm>
            <a:off x="382386" y="516559"/>
            <a:ext cx="8500358" cy="1116013"/>
          </a:xfrm>
        </p:spPr>
        <p:txBody>
          <a:bodyPr lIns="91440" tIns="45720" rIns="91440" bIns="45720" anchor="t">
            <a:noAutofit/>
          </a:bodyPr>
          <a:lstStyle/>
          <a:p>
            <a:r>
              <a:rPr lang="en-US" sz="2300" b="1">
                <a:solidFill>
                  <a:srgbClr val="ED1B24"/>
                </a:solidFill>
                <a:latin typeface="Arial"/>
                <a:cs typeface="Arial"/>
              </a:rPr>
              <a:t>In a shifting disaster landscape, we must be ready to help wherever and whenever we’re needed most.</a:t>
            </a:r>
            <a:br>
              <a:rPr lang="en-US" sz="2300"/>
            </a:br>
            <a:endParaRPr lang="en-US" sz="2300"/>
          </a:p>
        </p:txBody>
      </p:sp>
      <p:sp>
        <p:nvSpPr>
          <p:cNvPr id="10" name="Content Placeholder 6">
            <a:extLst>
              <a:ext uri="{FF2B5EF4-FFF2-40B4-BE49-F238E27FC236}">
                <a16:creationId xmlns:a16="http://schemas.microsoft.com/office/drawing/2014/main" id="{D226B610-D960-4903-ABB3-1A10E8A2508F}"/>
              </a:ext>
            </a:extLst>
          </p:cNvPr>
          <p:cNvSpPr txBox="1">
            <a:spLocks noGrp="1"/>
          </p:cNvSpPr>
          <p:nvPr>
            <p:ph idx="1"/>
          </p:nvPr>
        </p:nvSpPr>
        <p:spPr>
          <a:xfrm>
            <a:off x="382385" y="1713689"/>
            <a:ext cx="9031366" cy="1443344"/>
          </a:xfrm>
          <a:prstGeom prst="rect">
            <a:avLst/>
          </a:prstGeom>
          <a:noFill/>
        </p:spPr>
        <p:txBody>
          <a:bodyPr wrap="square" lIns="91440" tIns="45720" rIns="91440" bIns="45720" rtlCol="0" anchor="t">
            <a:spAutoFit/>
          </a:bodyPr>
          <a:lstStyle/>
          <a:p>
            <a:pPr>
              <a:lnSpc>
                <a:spcPts val="2700"/>
              </a:lnSpc>
            </a:pPr>
            <a:r>
              <a:rPr lang="en-US" sz="1800" b="0" i="0">
                <a:effectLst/>
                <a:latin typeface="Arial"/>
                <a:cs typeface="Arial"/>
              </a:rPr>
              <a:t>This quarter, we also readied our people and resources as the country heads into very active wildfire and Atlantic hurricane seasons</a:t>
            </a:r>
            <a:r>
              <a:rPr lang="en-US" sz="1800">
                <a:latin typeface="Arial"/>
                <a:cs typeface="Arial"/>
              </a:rPr>
              <a:t>. When someone is in need, we </a:t>
            </a:r>
            <a:r>
              <a:rPr lang="en-US" sz="1800" b="1" i="1">
                <a:latin typeface="Arial"/>
                <a:cs typeface="Arial"/>
              </a:rPr>
              <a:t>must</a:t>
            </a:r>
            <a:r>
              <a:rPr lang="en-US" sz="1800">
                <a:latin typeface="Arial"/>
                <a:cs typeface="Arial"/>
              </a:rPr>
              <a:t> be prepared to help, anywhere and anytime. We can only do that with the advance commitment of ADGP members like you.</a:t>
            </a:r>
          </a:p>
        </p:txBody>
      </p:sp>
      <p:pic>
        <p:nvPicPr>
          <p:cNvPr id="7" name="Picture Placeholder 6" descr="A picture containing person&#10;&#10;Description automatically generated">
            <a:extLst>
              <a:ext uri="{FF2B5EF4-FFF2-40B4-BE49-F238E27FC236}">
                <a16:creationId xmlns:a16="http://schemas.microsoft.com/office/drawing/2014/main" id="{8CC14630-98C2-46DF-A153-E4432C7B2684}"/>
              </a:ext>
            </a:extLst>
          </p:cNvPr>
          <p:cNvPicPr>
            <a:picLocks noGrp="1" noChangeAspect="1"/>
          </p:cNvPicPr>
          <p:nvPr>
            <p:ph type="pic" sz="quarter" idx="12"/>
          </p:nvPr>
        </p:nvPicPr>
        <p:blipFill rotWithShape="1">
          <a:blip r:embed="rId3"/>
          <a:srcRect t="8416" b="46012"/>
          <a:stretch/>
        </p:blipFill>
        <p:spPr>
          <a:xfrm>
            <a:off x="0" y="3344238"/>
            <a:ext cx="10058400" cy="3056562"/>
          </a:xfrm>
        </p:spPr>
      </p:pic>
    </p:spTree>
    <p:extLst>
      <p:ext uri="{BB962C8B-B14F-4D97-AF65-F5344CB8AC3E}">
        <p14:creationId xmlns:p14="http://schemas.microsoft.com/office/powerpoint/2010/main" val="358136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000px-Blank_US_Map.png">
            <a:extLst>
              <a:ext uri="{FF2B5EF4-FFF2-40B4-BE49-F238E27FC236}">
                <a16:creationId xmlns:a16="http://schemas.microsoft.com/office/drawing/2014/main" id="{0BD3FDF0-33DA-6943-8843-808075ABCBF2}"/>
              </a:ext>
            </a:extLst>
          </p:cNvPr>
          <p:cNvPicPr>
            <a:picLocks noChangeAspect="1"/>
          </p:cNvPicPr>
          <p:nvPr/>
        </p:nvPicPr>
        <p:blipFill>
          <a:blip r:embed="rId2" cstate="email">
            <a:lum bright="-9000" contrast="-30000"/>
            <a:extLst>
              <a:ext uri="{28A0092B-C50C-407E-A947-70E740481C1C}">
                <a14:useLocalDpi xmlns:a14="http://schemas.microsoft.com/office/drawing/2010/main"/>
              </a:ext>
            </a:extLst>
          </a:blip>
          <a:srcRect/>
          <a:stretch>
            <a:fillRect/>
          </a:stretch>
        </p:blipFill>
        <p:spPr bwMode="auto">
          <a:xfrm>
            <a:off x="3133372" y="1801349"/>
            <a:ext cx="6485741" cy="4008109"/>
          </a:xfrm>
          <a:prstGeom prst="rect">
            <a:avLst/>
          </a:prstGeom>
          <a:noFill/>
          <a:ln w="9525">
            <a:noFill/>
            <a:miter lim="800000"/>
            <a:headEnd/>
            <a:tailEnd/>
          </a:ln>
        </p:spPr>
      </p:pic>
      <p:sp>
        <p:nvSpPr>
          <p:cNvPr id="11" name="Oval 10">
            <a:extLst>
              <a:ext uri="{FF2B5EF4-FFF2-40B4-BE49-F238E27FC236}">
                <a16:creationId xmlns:a16="http://schemas.microsoft.com/office/drawing/2014/main" id="{D01FDA94-C0D0-FC48-8729-E2111EF7B8AD}"/>
              </a:ext>
            </a:extLst>
          </p:cNvPr>
          <p:cNvSpPr>
            <a:spLocks noChangeAspect="1" noChangeArrowheads="1"/>
          </p:cNvSpPr>
          <p:nvPr/>
        </p:nvSpPr>
        <p:spPr bwMode="auto">
          <a:xfrm>
            <a:off x="7739622" y="4304395"/>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a:t>
            </a:r>
          </a:p>
        </p:txBody>
      </p:sp>
      <p:sp>
        <p:nvSpPr>
          <p:cNvPr id="12" name="Oval 11">
            <a:extLst>
              <a:ext uri="{FF2B5EF4-FFF2-40B4-BE49-F238E27FC236}">
                <a16:creationId xmlns:a16="http://schemas.microsoft.com/office/drawing/2014/main" id="{A445D228-44D5-BD4F-BD99-64F46F741A69}"/>
              </a:ext>
            </a:extLst>
          </p:cNvPr>
          <p:cNvSpPr>
            <a:spLocks noChangeAspect="1" noChangeArrowheads="1"/>
          </p:cNvSpPr>
          <p:nvPr/>
        </p:nvSpPr>
        <p:spPr bwMode="auto">
          <a:xfrm>
            <a:off x="5997255" y="4453002"/>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2</a:t>
            </a:r>
          </a:p>
        </p:txBody>
      </p:sp>
      <p:sp>
        <p:nvSpPr>
          <p:cNvPr id="14" name="Oval 13">
            <a:extLst>
              <a:ext uri="{FF2B5EF4-FFF2-40B4-BE49-F238E27FC236}">
                <a16:creationId xmlns:a16="http://schemas.microsoft.com/office/drawing/2014/main" id="{F78D7917-6355-D840-9A4B-DF1A0603B31A}"/>
              </a:ext>
            </a:extLst>
          </p:cNvPr>
          <p:cNvSpPr>
            <a:spLocks noChangeAspect="1" noChangeArrowheads="1"/>
          </p:cNvSpPr>
          <p:nvPr/>
        </p:nvSpPr>
        <p:spPr bwMode="auto">
          <a:xfrm>
            <a:off x="5029200" y="3972335"/>
            <a:ext cx="456399"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3</a:t>
            </a:r>
          </a:p>
        </p:txBody>
      </p:sp>
      <p:sp>
        <p:nvSpPr>
          <p:cNvPr id="15" name="Oval 14">
            <a:extLst>
              <a:ext uri="{FF2B5EF4-FFF2-40B4-BE49-F238E27FC236}">
                <a16:creationId xmlns:a16="http://schemas.microsoft.com/office/drawing/2014/main" id="{DDCCDE44-8A5C-FC4B-AD96-2D6BC3E1A6C4}"/>
              </a:ext>
            </a:extLst>
          </p:cNvPr>
          <p:cNvSpPr>
            <a:spLocks noChangeAspect="1" noChangeArrowheads="1"/>
          </p:cNvSpPr>
          <p:nvPr/>
        </p:nvSpPr>
        <p:spPr bwMode="auto">
          <a:xfrm>
            <a:off x="5979680" y="3555998"/>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5</a:t>
            </a:r>
          </a:p>
        </p:txBody>
      </p:sp>
      <p:sp>
        <p:nvSpPr>
          <p:cNvPr id="16" name="Oval 15">
            <a:extLst>
              <a:ext uri="{FF2B5EF4-FFF2-40B4-BE49-F238E27FC236}">
                <a16:creationId xmlns:a16="http://schemas.microsoft.com/office/drawing/2014/main" id="{3B2B92C4-4EA9-6F47-A473-F611F031E0C2}"/>
              </a:ext>
            </a:extLst>
          </p:cNvPr>
          <p:cNvSpPr>
            <a:spLocks noChangeAspect="1" noChangeArrowheads="1"/>
          </p:cNvSpPr>
          <p:nvPr/>
        </p:nvSpPr>
        <p:spPr bwMode="auto">
          <a:xfrm>
            <a:off x="6075822" y="3965514"/>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6</a:t>
            </a:r>
          </a:p>
        </p:txBody>
      </p:sp>
      <p:sp>
        <p:nvSpPr>
          <p:cNvPr id="19" name="Oval 18">
            <a:extLst>
              <a:ext uri="{FF2B5EF4-FFF2-40B4-BE49-F238E27FC236}">
                <a16:creationId xmlns:a16="http://schemas.microsoft.com/office/drawing/2014/main" id="{762FA090-8C80-A649-945A-3C3D2DF94594}"/>
              </a:ext>
            </a:extLst>
          </p:cNvPr>
          <p:cNvSpPr>
            <a:spLocks noChangeAspect="1" noChangeArrowheads="1"/>
          </p:cNvSpPr>
          <p:nvPr/>
        </p:nvSpPr>
        <p:spPr bwMode="auto">
          <a:xfrm>
            <a:off x="7401526" y="2676229"/>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9</a:t>
            </a:r>
          </a:p>
        </p:txBody>
      </p:sp>
      <p:sp>
        <p:nvSpPr>
          <p:cNvPr id="22" name="Oval 21">
            <a:extLst>
              <a:ext uri="{FF2B5EF4-FFF2-40B4-BE49-F238E27FC236}">
                <a16:creationId xmlns:a16="http://schemas.microsoft.com/office/drawing/2014/main" id="{60A9EE4F-9295-8F43-A49D-EFD6643BD068}"/>
              </a:ext>
            </a:extLst>
          </p:cNvPr>
          <p:cNvSpPr>
            <a:spLocks noChangeAspect="1" noChangeArrowheads="1"/>
          </p:cNvSpPr>
          <p:nvPr/>
        </p:nvSpPr>
        <p:spPr bwMode="auto">
          <a:xfrm>
            <a:off x="4801001" y="2319547"/>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13</a:t>
            </a:r>
          </a:p>
        </p:txBody>
      </p:sp>
      <p:sp>
        <p:nvSpPr>
          <p:cNvPr id="27" name="Rectangle 26">
            <a:extLst>
              <a:ext uri="{FF2B5EF4-FFF2-40B4-BE49-F238E27FC236}">
                <a16:creationId xmlns:a16="http://schemas.microsoft.com/office/drawing/2014/main" id="{E7A65B6B-E645-5C40-AFD3-503D94212AC4}"/>
              </a:ext>
            </a:extLst>
          </p:cNvPr>
          <p:cNvSpPr/>
          <p:nvPr/>
        </p:nvSpPr>
        <p:spPr>
          <a:xfrm>
            <a:off x="262170" y="1331061"/>
            <a:ext cx="3074507" cy="4418710"/>
          </a:xfrm>
          <a:prstGeom prst="rect">
            <a:avLst/>
          </a:prstGeom>
        </p:spPr>
        <p:txBody>
          <a:bodyPr wrap="square" lIns="91440" tIns="45720" rIns="91440" bIns="45720" anchor="t">
            <a:spAutoFit/>
          </a:bodyPr>
          <a:lstStyle/>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GA Storms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Dallas TX Multi-Family Fire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New Mexico Wildfire Command (Level 4)</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AL/MS Floods and Tornadoes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KS Tornadoes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OK Tornadoes (Level 4)</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Buffalo NY Civil Disturbance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MN Floods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MI Tornadoes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Uvalde TX Civil Disturbance (Level 4)</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IL Multi-Family Fire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MN Tornadoes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MT Floods (Level 4)</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IN Storms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MO Transportation Incident (Level 3)</a:t>
            </a:r>
          </a:p>
        </p:txBody>
      </p:sp>
      <p:cxnSp>
        <p:nvCxnSpPr>
          <p:cNvPr id="50" name="Straight Connector 49">
            <a:extLst>
              <a:ext uri="{FF2B5EF4-FFF2-40B4-BE49-F238E27FC236}">
                <a16:creationId xmlns:a16="http://schemas.microsoft.com/office/drawing/2014/main" id="{19904702-5EFD-EB49-AA99-B63A21C35194}"/>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48" name="Title 4">
            <a:extLst>
              <a:ext uri="{FF2B5EF4-FFF2-40B4-BE49-F238E27FC236}">
                <a16:creationId xmlns:a16="http://schemas.microsoft.com/office/drawing/2014/main" id="{C4A483B1-E3F0-4B85-8294-F2BE9153D696}"/>
              </a:ext>
            </a:extLst>
          </p:cNvPr>
          <p:cNvSpPr>
            <a:spLocks noGrp="1"/>
          </p:cNvSpPr>
          <p:nvPr>
            <p:ph type="title"/>
          </p:nvPr>
        </p:nvSpPr>
        <p:spPr>
          <a:xfrm>
            <a:off x="178904" y="205300"/>
            <a:ext cx="8675370" cy="742433"/>
          </a:xfrm>
        </p:spPr>
        <p:txBody>
          <a:bodyPr/>
          <a:lstStyle/>
          <a:p>
            <a:r>
              <a:rPr lang="en-US"/>
              <a:t>Domestic Response Quarterly Totals</a:t>
            </a:r>
          </a:p>
        </p:txBody>
      </p:sp>
      <p:sp>
        <p:nvSpPr>
          <p:cNvPr id="51" name="Title 1">
            <a:extLst>
              <a:ext uri="{FF2B5EF4-FFF2-40B4-BE49-F238E27FC236}">
                <a16:creationId xmlns:a16="http://schemas.microsoft.com/office/drawing/2014/main" id="{AE33CDA3-FF86-426D-A1A5-86C8703D6E1A}"/>
              </a:ext>
            </a:extLst>
          </p:cNvPr>
          <p:cNvSpPr txBox="1">
            <a:spLocks/>
          </p:cNvSpPr>
          <p:nvPr/>
        </p:nvSpPr>
        <p:spPr>
          <a:xfrm>
            <a:off x="3434132" y="1039588"/>
            <a:ext cx="6281320" cy="828218"/>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kumimoji="0" lang="en-US" sz="3600" b="1" i="0" u="none" strike="noStrike" kern="1200" cap="none" spc="0" normalizeH="0" baseline="0" noProof="0">
                <a:ln>
                  <a:noFill/>
                </a:ln>
                <a:solidFill>
                  <a:srgbClr val="ED1B24"/>
                </a:solidFill>
                <a:effectLst/>
                <a:uLnTx/>
                <a:uFillTx/>
                <a:latin typeface="Arial"/>
                <a:ea typeface="+mj-ea"/>
                <a:cs typeface="Arial"/>
              </a:rPr>
              <a:t> </a:t>
            </a:r>
            <a:r>
              <a:rPr kumimoji="0" lang="en-US" sz="1800" b="1" i="0" u="none" strike="noStrike" kern="1200" cap="none" spc="0" normalizeH="0" baseline="0" noProof="0">
                <a:ln>
                  <a:noFill/>
                </a:ln>
                <a:solidFill>
                  <a:srgbClr val="6D6E70"/>
                </a:solidFill>
                <a:effectLst/>
                <a:uLnTx/>
                <a:uFillTx/>
                <a:latin typeface="Arial"/>
                <a:ea typeface="+mj-ea"/>
                <a:cs typeface="Arial"/>
              </a:rPr>
              <a:t>The Red Cross responded to </a:t>
            </a:r>
            <a:r>
              <a:rPr lang="en-US" sz="1800">
                <a:latin typeface="Arial"/>
                <a:cs typeface="Arial"/>
              </a:rPr>
              <a:t>84 large</a:t>
            </a:r>
            <a:r>
              <a:rPr kumimoji="0" lang="en-US" sz="1800" b="1" i="0" u="none" strike="noStrike" kern="1200" cap="none" spc="0" normalizeH="0" baseline="0" noProof="0">
                <a:ln>
                  <a:noFill/>
                </a:ln>
                <a:effectLst/>
                <a:uLnTx/>
                <a:uFillTx/>
                <a:latin typeface="Arial"/>
                <a:ea typeface="+mj-ea"/>
                <a:cs typeface="Arial"/>
              </a:rPr>
              <a:t> disasters </a:t>
            </a:r>
            <a:r>
              <a:rPr kumimoji="0" lang="en-US" sz="1800" b="1" i="0" u="none" strike="noStrike" kern="1200" cap="none" spc="0" normalizeH="0" baseline="0" noProof="0">
                <a:ln>
                  <a:noFill/>
                </a:ln>
                <a:solidFill>
                  <a:srgbClr val="6D6E70"/>
                </a:solidFill>
                <a:effectLst/>
                <a:uLnTx/>
                <a:uFillTx/>
                <a:latin typeface="Arial"/>
                <a:ea typeface="+mj-ea"/>
                <a:cs typeface="Arial"/>
              </a:rPr>
              <a:t>across the country, including </a:t>
            </a:r>
            <a:r>
              <a:rPr lang="en-US" sz="1800">
                <a:solidFill>
                  <a:srgbClr val="FF0000"/>
                </a:solidFill>
                <a:latin typeface="Arial"/>
                <a:cs typeface="Arial"/>
              </a:rPr>
              <a:t>15 </a:t>
            </a:r>
            <a:r>
              <a:rPr lang="en-US" sz="1800">
                <a:latin typeface="Arial"/>
                <a:cs typeface="Arial"/>
              </a:rPr>
              <a:t>very</a:t>
            </a:r>
            <a:r>
              <a:rPr kumimoji="0" lang="en-US" sz="1800" b="1" i="0" u="none" strike="noStrike" kern="1200" cap="none" spc="0" normalizeH="0" baseline="0" noProof="0">
                <a:ln>
                  <a:noFill/>
                </a:ln>
                <a:effectLst/>
                <a:uLnTx/>
                <a:uFillTx/>
                <a:latin typeface="Arial"/>
                <a:ea typeface="+mj-ea"/>
                <a:cs typeface="Arial"/>
              </a:rPr>
              <a:t> large events</a:t>
            </a:r>
            <a:r>
              <a:rPr kumimoji="0" lang="en-US" sz="1800" b="1" i="0" u="none" strike="noStrike" kern="1200" cap="none" spc="0" normalizeH="0" baseline="0" noProof="0">
                <a:ln>
                  <a:noFill/>
                </a:ln>
                <a:solidFill>
                  <a:srgbClr val="6D6E70"/>
                </a:solidFill>
                <a:effectLst/>
                <a:uLnTx/>
                <a:uFillTx/>
                <a:latin typeface="Arial"/>
                <a:ea typeface="+mj-ea"/>
                <a:cs typeface="Arial"/>
              </a:rPr>
              <a:t>.</a:t>
            </a:r>
          </a:p>
        </p:txBody>
      </p:sp>
      <p:sp>
        <p:nvSpPr>
          <p:cNvPr id="32" name="Rectangle 31">
            <a:extLst>
              <a:ext uri="{FF2B5EF4-FFF2-40B4-BE49-F238E27FC236}">
                <a16:creationId xmlns:a16="http://schemas.microsoft.com/office/drawing/2014/main" id="{FFBFBA9D-59FA-41CE-9DDC-02C0060E41A8}"/>
              </a:ext>
            </a:extLst>
          </p:cNvPr>
          <p:cNvSpPr/>
          <p:nvPr/>
        </p:nvSpPr>
        <p:spPr>
          <a:xfrm>
            <a:off x="4746380" y="5877972"/>
            <a:ext cx="5152766" cy="577081"/>
          </a:xfrm>
          <a:prstGeom prst="rect">
            <a:avLst/>
          </a:prstGeom>
        </p:spPr>
        <p:txBody>
          <a:bodyPr wrap="squar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br>
              <a:rPr kumimoji="0" lang="en-US" sz="900" b="0" i="0" u="none" strike="noStrike" kern="1200" cap="none" spc="0" normalizeH="0" baseline="30000" noProof="0">
                <a:ln>
                  <a:noFill/>
                </a:ln>
                <a:solidFill>
                  <a:srgbClr val="6D6E70"/>
                </a:solidFill>
                <a:effectLst/>
                <a:uLnTx/>
                <a:uFillTx/>
                <a:latin typeface="Arial" charset="0"/>
                <a:ea typeface="+mn-ea"/>
                <a:cs typeface="Arial" charset="0"/>
              </a:rPr>
            </a:br>
            <a:r>
              <a:rPr lang="en-US" sz="850">
                <a:solidFill>
                  <a:srgbClr val="6D6E70"/>
                </a:solidFill>
                <a:effectLst/>
                <a:latin typeface="Arial" panose="020B0604020202020204" pitchFamily="34" charset="0"/>
                <a:ea typeface="Calibri" panose="020F0502020204030204" pitchFamily="34" charset="0"/>
              </a:rPr>
              <a:t>“Large”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$10,000+ (i.e., level 2 and higher)</a:t>
            </a:r>
            <a:r>
              <a:rPr lang="en-US" sz="850">
                <a:solidFill>
                  <a:srgbClr val="6D6E70"/>
                </a:solidFill>
                <a:effectLst/>
                <a:latin typeface="Arial" panose="020B0604020202020204" pitchFamily="34" charset="0"/>
                <a:ea typeface="Calibri" panose="020F0502020204030204" pitchFamily="34" charset="0"/>
              </a:rPr>
              <a:t>.</a:t>
            </a:r>
          </a:p>
          <a:p>
            <a:pPr lvl="0" algn="r" fontAlgn="base">
              <a:spcBef>
                <a:spcPct val="0"/>
              </a:spcBef>
              <a:spcAft>
                <a:spcPct val="0"/>
              </a:spcAft>
              <a:defRPr/>
            </a:pPr>
            <a:r>
              <a:rPr lang="en-US" sz="850">
                <a:solidFill>
                  <a:srgbClr val="6D6E70"/>
                </a:solidFill>
                <a:latin typeface="Arial" panose="020B0604020202020204" pitchFamily="34" charset="0"/>
                <a:cs typeface="Arial" charset="0"/>
              </a:rPr>
              <a:t>“Very 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$50,000+ (i.e., level 3 and higher)</a:t>
            </a:r>
            <a:r>
              <a:rPr lang="en-US" sz="850">
                <a:solidFill>
                  <a:srgbClr val="6D6E70"/>
                </a:solidFill>
                <a:effectLst/>
                <a:latin typeface="Arial" panose="020B0604020202020204" pitchFamily="34" charset="0"/>
                <a:ea typeface="Calibri" panose="020F0502020204030204" pitchFamily="34" charset="0"/>
              </a:rPr>
              <a:t>.</a:t>
            </a:r>
            <a:endParaRPr lang="en-US" sz="850">
              <a:solidFill>
                <a:srgbClr val="6D6E70"/>
              </a:solidFill>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charset="0"/>
                <a:ea typeface="+mn-ea"/>
                <a:cs typeface="Arial" charset="0"/>
              </a:rPr>
              <a:t>  </a:t>
            </a:r>
          </a:p>
        </p:txBody>
      </p:sp>
      <p:sp>
        <p:nvSpPr>
          <p:cNvPr id="33" name="Oval 32">
            <a:extLst>
              <a:ext uri="{FF2B5EF4-FFF2-40B4-BE49-F238E27FC236}">
                <a16:creationId xmlns:a16="http://schemas.microsoft.com/office/drawing/2014/main" id="{558CE25E-96A9-41FC-A90C-5907D07006EA}"/>
              </a:ext>
            </a:extLst>
          </p:cNvPr>
          <p:cNvSpPr>
            <a:spLocks noChangeArrowheads="1"/>
          </p:cNvSpPr>
          <p:nvPr/>
        </p:nvSpPr>
        <p:spPr bwMode="auto">
          <a:xfrm>
            <a:off x="8144213" y="2734485"/>
            <a:ext cx="457200"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91440" tIns="45720" rIns="91440" bIns="4572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34" name="Oval 33">
            <a:extLst>
              <a:ext uri="{FF2B5EF4-FFF2-40B4-BE49-F238E27FC236}">
                <a16:creationId xmlns:a16="http://schemas.microsoft.com/office/drawing/2014/main" id="{E904DE43-B311-094B-8BCC-DAEFC5896261}"/>
              </a:ext>
            </a:extLst>
          </p:cNvPr>
          <p:cNvSpPr>
            <a:spLocks noChangeAspect="1" noChangeArrowheads="1"/>
          </p:cNvSpPr>
          <p:nvPr/>
        </p:nvSpPr>
        <p:spPr bwMode="auto">
          <a:xfrm>
            <a:off x="6419856" y="2219696"/>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8</a:t>
            </a:r>
          </a:p>
        </p:txBody>
      </p:sp>
      <p:sp>
        <p:nvSpPr>
          <p:cNvPr id="24" name="Oval 23">
            <a:extLst>
              <a:ext uri="{FF2B5EF4-FFF2-40B4-BE49-F238E27FC236}">
                <a16:creationId xmlns:a16="http://schemas.microsoft.com/office/drawing/2014/main" id="{71CA4B12-E915-4823-8ED4-DE0926C924C6}"/>
              </a:ext>
            </a:extLst>
          </p:cNvPr>
          <p:cNvSpPr>
            <a:spLocks noChangeAspect="1" noChangeArrowheads="1"/>
          </p:cNvSpPr>
          <p:nvPr/>
        </p:nvSpPr>
        <p:spPr bwMode="auto">
          <a:xfrm>
            <a:off x="7323427" y="3185256"/>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14</a:t>
            </a:r>
          </a:p>
        </p:txBody>
      </p:sp>
      <p:sp>
        <p:nvSpPr>
          <p:cNvPr id="25" name="Oval 24">
            <a:extLst>
              <a:ext uri="{FF2B5EF4-FFF2-40B4-BE49-F238E27FC236}">
                <a16:creationId xmlns:a16="http://schemas.microsoft.com/office/drawing/2014/main" id="{19842FD6-2A00-4471-8357-EBAD52130D55}"/>
              </a:ext>
            </a:extLst>
          </p:cNvPr>
          <p:cNvSpPr>
            <a:spLocks noChangeAspect="1" noChangeArrowheads="1"/>
          </p:cNvSpPr>
          <p:nvPr/>
        </p:nvSpPr>
        <p:spPr bwMode="auto">
          <a:xfrm>
            <a:off x="6280821" y="2544108"/>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12</a:t>
            </a:r>
          </a:p>
        </p:txBody>
      </p:sp>
      <p:sp>
        <p:nvSpPr>
          <p:cNvPr id="26" name="Oval 25">
            <a:extLst>
              <a:ext uri="{FF2B5EF4-FFF2-40B4-BE49-F238E27FC236}">
                <a16:creationId xmlns:a16="http://schemas.microsoft.com/office/drawing/2014/main" id="{897BFD24-2995-49EC-A769-14693355A800}"/>
              </a:ext>
            </a:extLst>
          </p:cNvPr>
          <p:cNvSpPr>
            <a:spLocks noChangeAspect="1" noChangeArrowheads="1"/>
          </p:cNvSpPr>
          <p:nvPr/>
        </p:nvSpPr>
        <p:spPr bwMode="auto">
          <a:xfrm>
            <a:off x="6999592" y="3091418"/>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11</a:t>
            </a:r>
          </a:p>
        </p:txBody>
      </p:sp>
      <p:sp>
        <p:nvSpPr>
          <p:cNvPr id="28" name="Oval 27">
            <a:extLst>
              <a:ext uri="{FF2B5EF4-FFF2-40B4-BE49-F238E27FC236}">
                <a16:creationId xmlns:a16="http://schemas.microsoft.com/office/drawing/2014/main" id="{8F8DE632-D8C8-4360-B0C0-2060993F802E}"/>
              </a:ext>
            </a:extLst>
          </p:cNvPr>
          <p:cNvSpPr>
            <a:spLocks noChangeAspect="1" noChangeArrowheads="1"/>
          </p:cNvSpPr>
          <p:nvPr/>
        </p:nvSpPr>
        <p:spPr bwMode="auto">
          <a:xfrm>
            <a:off x="5751481" y="4886735"/>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10</a:t>
            </a:r>
          </a:p>
        </p:txBody>
      </p:sp>
      <p:sp>
        <p:nvSpPr>
          <p:cNvPr id="31" name="Oval 30">
            <a:extLst>
              <a:ext uri="{FF2B5EF4-FFF2-40B4-BE49-F238E27FC236}">
                <a16:creationId xmlns:a16="http://schemas.microsoft.com/office/drawing/2014/main" id="{B85DA20D-C004-44E9-9837-0C59CCC26829}"/>
              </a:ext>
            </a:extLst>
          </p:cNvPr>
          <p:cNvSpPr>
            <a:spLocks noChangeAspect="1" noChangeArrowheads="1"/>
          </p:cNvSpPr>
          <p:nvPr/>
        </p:nvSpPr>
        <p:spPr bwMode="auto">
          <a:xfrm>
            <a:off x="6551990" y="3395171"/>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15</a:t>
            </a:r>
          </a:p>
        </p:txBody>
      </p:sp>
      <p:sp>
        <p:nvSpPr>
          <p:cNvPr id="38" name="Oval 37">
            <a:extLst>
              <a:ext uri="{FF2B5EF4-FFF2-40B4-BE49-F238E27FC236}">
                <a16:creationId xmlns:a16="http://schemas.microsoft.com/office/drawing/2014/main" id="{D96B69EC-F21A-4552-9BAC-8A36969BB0EB}"/>
              </a:ext>
            </a:extLst>
          </p:cNvPr>
          <p:cNvSpPr>
            <a:spLocks noChangeAspect="1" noChangeArrowheads="1"/>
          </p:cNvSpPr>
          <p:nvPr/>
        </p:nvSpPr>
        <p:spPr bwMode="auto">
          <a:xfrm>
            <a:off x="7094564" y="4429535"/>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4</a:t>
            </a:r>
          </a:p>
        </p:txBody>
      </p:sp>
      <p:sp>
        <p:nvSpPr>
          <p:cNvPr id="23" name="Oval 22">
            <a:extLst>
              <a:ext uri="{FF2B5EF4-FFF2-40B4-BE49-F238E27FC236}">
                <a16:creationId xmlns:a16="http://schemas.microsoft.com/office/drawing/2014/main" id="{ABAC7B81-0B9E-4346-B677-8E79AE437569}"/>
              </a:ext>
            </a:extLst>
          </p:cNvPr>
          <p:cNvSpPr>
            <a:spLocks noChangeArrowheads="1"/>
          </p:cNvSpPr>
          <p:nvPr/>
        </p:nvSpPr>
        <p:spPr bwMode="auto">
          <a:xfrm>
            <a:off x="7213035" y="33855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9" name="Oval 28">
            <a:extLst>
              <a:ext uri="{FF2B5EF4-FFF2-40B4-BE49-F238E27FC236}">
                <a16:creationId xmlns:a16="http://schemas.microsoft.com/office/drawing/2014/main" id="{C79B8587-7EDA-4427-8B52-F0C960D03E3B}"/>
              </a:ext>
            </a:extLst>
          </p:cNvPr>
          <p:cNvSpPr>
            <a:spLocks noChangeArrowheads="1"/>
          </p:cNvSpPr>
          <p:nvPr/>
        </p:nvSpPr>
        <p:spPr bwMode="auto">
          <a:xfrm>
            <a:off x="6326350" y="404805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0" name="Oval 29">
            <a:extLst>
              <a:ext uri="{FF2B5EF4-FFF2-40B4-BE49-F238E27FC236}">
                <a16:creationId xmlns:a16="http://schemas.microsoft.com/office/drawing/2014/main" id="{13C2B868-320F-4F68-A997-0B33F6F77DEB}"/>
              </a:ext>
            </a:extLst>
          </p:cNvPr>
          <p:cNvSpPr>
            <a:spLocks noChangeArrowheads="1"/>
          </p:cNvSpPr>
          <p:nvPr/>
        </p:nvSpPr>
        <p:spPr bwMode="auto">
          <a:xfrm>
            <a:off x="6236387" y="450363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5" name="Oval 34">
            <a:extLst>
              <a:ext uri="{FF2B5EF4-FFF2-40B4-BE49-F238E27FC236}">
                <a16:creationId xmlns:a16="http://schemas.microsoft.com/office/drawing/2014/main" id="{25A900D5-4E70-40D9-9C4F-7B503E31169A}"/>
              </a:ext>
            </a:extLst>
          </p:cNvPr>
          <p:cNvSpPr>
            <a:spLocks noChangeArrowheads="1"/>
          </p:cNvSpPr>
          <p:nvPr/>
        </p:nvSpPr>
        <p:spPr bwMode="auto">
          <a:xfrm>
            <a:off x="7346262" y="405747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6" name="Oval 35">
            <a:extLst>
              <a:ext uri="{FF2B5EF4-FFF2-40B4-BE49-F238E27FC236}">
                <a16:creationId xmlns:a16="http://schemas.microsoft.com/office/drawing/2014/main" id="{72DC5398-69AE-4492-8D89-3C7CF0D6DE51}"/>
              </a:ext>
            </a:extLst>
          </p:cNvPr>
          <p:cNvSpPr>
            <a:spLocks noChangeArrowheads="1"/>
          </p:cNvSpPr>
          <p:nvPr/>
        </p:nvSpPr>
        <p:spPr bwMode="auto">
          <a:xfrm>
            <a:off x="3441231" y="338666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7" name="Oval 36">
            <a:extLst>
              <a:ext uri="{FF2B5EF4-FFF2-40B4-BE49-F238E27FC236}">
                <a16:creationId xmlns:a16="http://schemas.microsoft.com/office/drawing/2014/main" id="{149F9640-D01A-4229-82CA-3FEA65B33DC4}"/>
              </a:ext>
            </a:extLst>
          </p:cNvPr>
          <p:cNvSpPr>
            <a:spLocks noChangeArrowheads="1"/>
          </p:cNvSpPr>
          <p:nvPr/>
        </p:nvSpPr>
        <p:spPr bwMode="auto">
          <a:xfrm>
            <a:off x="9055399" y="282209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9" name="Oval 38">
            <a:extLst>
              <a:ext uri="{FF2B5EF4-FFF2-40B4-BE49-F238E27FC236}">
                <a16:creationId xmlns:a16="http://schemas.microsoft.com/office/drawing/2014/main" id="{9E1CCF2B-47AE-4E72-A142-48F2326FBB1E}"/>
              </a:ext>
            </a:extLst>
          </p:cNvPr>
          <p:cNvSpPr>
            <a:spLocks noChangeArrowheads="1"/>
          </p:cNvSpPr>
          <p:nvPr/>
        </p:nvSpPr>
        <p:spPr bwMode="auto">
          <a:xfrm>
            <a:off x="8438219" y="317107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0" name="Oval 39">
            <a:extLst>
              <a:ext uri="{FF2B5EF4-FFF2-40B4-BE49-F238E27FC236}">
                <a16:creationId xmlns:a16="http://schemas.microsoft.com/office/drawing/2014/main" id="{A6FF8CDE-39FB-4D80-B1BC-5D025840A145}"/>
              </a:ext>
            </a:extLst>
          </p:cNvPr>
          <p:cNvSpPr>
            <a:spLocks noChangeArrowheads="1"/>
          </p:cNvSpPr>
          <p:nvPr/>
        </p:nvSpPr>
        <p:spPr bwMode="auto">
          <a:xfrm>
            <a:off x="7670097" y="348555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1" name="Oval 40">
            <a:extLst>
              <a:ext uri="{FF2B5EF4-FFF2-40B4-BE49-F238E27FC236}">
                <a16:creationId xmlns:a16="http://schemas.microsoft.com/office/drawing/2014/main" id="{B03C171D-C2FA-484D-8872-8CA37372A14A}"/>
              </a:ext>
            </a:extLst>
          </p:cNvPr>
          <p:cNvSpPr>
            <a:spLocks noChangeArrowheads="1"/>
          </p:cNvSpPr>
          <p:nvPr/>
        </p:nvSpPr>
        <p:spPr bwMode="auto">
          <a:xfrm>
            <a:off x="8841953" y="303655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2" name="Oval 41">
            <a:extLst>
              <a:ext uri="{FF2B5EF4-FFF2-40B4-BE49-F238E27FC236}">
                <a16:creationId xmlns:a16="http://schemas.microsoft.com/office/drawing/2014/main" id="{FE564B0A-C2AA-42E4-9205-3D3E7617DDD6}"/>
              </a:ext>
            </a:extLst>
          </p:cNvPr>
          <p:cNvSpPr>
            <a:spLocks noChangeArrowheads="1"/>
          </p:cNvSpPr>
          <p:nvPr/>
        </p:nvSpPr>
        <p:spPr bwMode="auto">
          <a:xfrm>
            <a:off x="3707539" y="404131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3" name="Oval 42">
            <a:extLst>
              <a:ext uri="{FF2B5EF4-FFF2-40B4-BE49-F238E27FC236}">
                <a16:creationId xmlns:a16="http://schemas.microsoft.com/office/drawing/2014/main" id="{D54BB01F-8D19-4D46-B9CB-7A9974546C4B}"/>
              </a:ext>
            </a:extLst>
          </p:cNvPr>
          <p:cNvSpPr>
            <a:spLocks noChangeArrowheads="1"/>
          </p:cNvSpPr>
          <p:nvPr/>
        </p:nvSpPr>
        <p:spPr bwMode="auto">
          <a:xfrm>
            <a:off x="8573282" y="317107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4" name="Oval 43">
            <a:extLst>
              <a:ext uri="{FF2B5EF4-FFF2-40B4-BE49-F238E27FC236}">
                <a16:creationId xmlns:a16="http://schemas.microsoft.com/office/drawing/2014/main" id="{F0FD2196-466A-4819-9A73-34C5F9A46493}"/>
              </a:ext>
            </a:extLst>
          </p:cNvPr>
          <p:cNvSpPr>
            <a:spLocks noChangeArrowheads="1"/>
          </p:cNvSpPr>
          <p:nvPr/>
        </p:nvSpPr>
        <p:spPr bwMode="auto">
          <a:xfrm>
            <a:off x="8821946" y="309067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5" name="Oval 44">
            <a:extLst>
              <a:ext uri="{FF2B5EF4-FFF2-40B4-BE49-F238E27FC236}">
                <a16:creationId xmlns:a16="http://schemas.microsoft.com/office/drawing/2014/main" id="{90373428-4F12-4DE9-9CFB-8C2CB6009282}"/>
              </a:ext>
            </a:extLst>
          </p:cNvPr>
          <p:cNvSpPr>
            <a:spLocks noChangeArrowheads="1"/>
          </p:cNvSpPr>
          <p:nvPr/>
        </p:nvSpPr>
        <p:spPr bwMode="auto">
          <a:xfrm>
            <a:off x="8454240" y="393158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6" name="Oval 45">
            <a:extLst>
              <a:ext uri="{FF2B5EF4-FFF2-40B4-BE49-F238E27FC236}">
                <a16:creationId xmlns:a16="http://schemas.microsoft.com/office/drawing/2014/main" id="{FAA9B5AE-B4FC-40F9-8023-51C58DBC86BE}"/>
              </a:ext>
            </a:extLst>
          </p:cNvPr>
          <p:cNvSpPr>
            <a:spLocks noChangeArrowheads="1"/>
          </p:cNvSpPr>
          <p:nvPr/>
        </p:nvSpPr>
        <p:spPr bwMode="auto">
          <a:xfrm>
            <a:off x="8493622" y="309067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7" name="Oval 46">
            <a:extLst>
              <a:ext uri="{FF2B5EF4-FFF2-40B4-BE49-F238E27FC236}">
                <a16:creationId xmlns:a16="http://schemas.microsoft.com/office/drawing/2014/main" id="{57B0D5C1-F3BB-4728-865F-D83F7A93EBE6}"/>
              </a:ext>
            </a:extLst>
          </p:cNvPr>
          <p:cNvSpPr>
            <a:spLocks noChangeArrowheads="1"/>
          </p:cNvSpPr>
          <p:nvPr/>
        </p:nvSpPr>
        <p:spPr bwMode="auto">
          <a:xfrm>
            <a:off x="9009678" y="275547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9" name="Oval 48">
            <a:extLst>
              <a:ext uri="{FF2B5EF4-FFF2-40B4-BE49-F238E27FC236}">
                <a16:creationId xmlns:a16="http://schemas.microsoft.com/office/drawing/2014/main" id="{AE5E9F6D-FC2E-4295-B2AA-1A97592F6F4D}"/>
              </a:ext>
            </a:extLst>
          </p:cNvPr>
          <p:cNvSpPr>
            <a:spLocks noChangeArrowheads="1"/>
          </p:cNvSpPr>
          <p:nvPr/>
        </p:nvSpPr>
        <p:spPr bwMode="auto">
          <a:xfrm>
            <a:off x="8931674" y="292757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2" name="Oval 51">
            <a:extLst>
              <a:ext uri="{FF2B5EF4-FFF2-40B4-BE49-F238E27FC236}">
                <a16:creationId xmlns:a16="http://schemas.microsoft.com/office/drawing/2014/main" id="{12459F4F-07E2-4A84-8446-487C2473AE2E}"/>
              </a:ext>
            </a:extLst>
          </p:cNvPr>
          <p:cNvSpPr>
            <a:spLocks noChangeArrowheads="1"/>
          </p:cNvSpPr>
          <p:nvPr/>
        </p:nvSpPr>
        <p:spPr bwMode="auto">
          <a:xfrm>
            <a:off x="6857833" y="481646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3" name="Oval 52">
            <a:extLst>
              <a:ext uri="{FF2B5EF4-FFF2-40B4-BE49-F238E27FC236}">
                <a16:creationId xmlns:a16="http://schemas.microsoft.com/office/drawing/2014/main" id="{1BD1CA62-C322-41A4-90FF-3995E826598A}"/>
              </a:ext>
            </a:extLst>
          </p:cNvPr>
          <p:cNvSpPr>
            <a:spLocks noChangeArrowheads="1"/>
          </p:cNvSpPr>
          <p:nvPr/>
        </p:nvSpPr>
        <p:spPr bwMode="auto">
          <a:xfrm>
            <a:off x="7745237" y="321250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4" name="Oval 53">
            <a:extLst>
              <a:ext uri="{FF2B5EF4-FFF2-40B4-BE49-F238E27FC236}">
                <a16:creationId xmlns:a16="http://schemas.microsoft.com/office/drawing/2014/main" id="{B748DDA4-13EF-44D7-A9C4-8D39A44C8747}"/>
              </a:ext>
            </a:extLst>
          </p:cNvPr>
          <p:cNvSpPr>
            <a:spLocks noChangeArrowheads="1"/>
          </p:cNvSpPr>
          <p:nvPr/>
        </p:nvSpPr>
        <p:spPr bwMode="auto">
          <a:xfrm>
            <a:off x="8718678" y="292757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5" name="Oval 54">
            <a:extLst>
              <a:ext uri="{FF2B5EF4-FFF2-40B4-BE49-F238E27FC236}">
                <a16:creationId xmlns:a16="http://schemas.microsoft.com/office/drawing/2014/main" id="{D15B3C79-EC75-45BC-905A-79916245FDBA}"/>
              </a:ext>
            </a:extLst>
          </p:cNvPr>
          <p:cNvSpPr>
            <a:spLocks noChangeArrowheads="1"/>
          </p:cNvSpPr>
          <p:nvPr/>
        </p:nvSpPr>
        <p:spPr bwMode="auto">
          <a:xfrm>
            <a:off x="4509788" y="411234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6" name="Oval 55">
            <a:extLst>
              <a:ext uri="{FF2B5EF4-FFF2-40B4-BE49-F238E27FC236}">
                <a16:creationId xmlns:a16="http://schemas.microsoft.com/office/drawing/2014/main" id="{4DB648B0-9EA3-4862-8525-CB5D29339744}"/>
              </a:ext>
            </a:extLst>
          </p:cNvPr>
          <p:cNvSpPr>
            <a:spLocks noChangeArrowheads="1"/>
          </p:cNvSpPr>
          <p:nvPr/>
        </p:nvSpPr>
        <p:spPr bwMode="auto">
          <a:xfrm>
            <a:off x="4441139" y="434327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7" name="Oval 56">
            <a:extLst>
              <a:ext uri="{FF2B5EF4-FFF2-40B4-BE49-F238E27FC236}">
                <a16:creationId xmlns:a16="http://schemas.microsoft.com/office/drawing/2014/main" id="{7F571943-9EBB-4F73-B4DE-F72553E14C90}"/>
              </a:ext>
            </a:extLst>
          </p:cNvPr>
          <p:cNvSpPr>
            <a:spLocks noChangeArrowheads="1"/>
          </p:cNvSpPr>
          <p:nvPr/>
        </p:nvSpPr>
        <p:spPr bwMode="auto">
          <a:xfrm>
            <a:off x="6126659" y="517612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8" name="Oval 57">
            <a:extLst>
              <a:ext uri="{FF2B5EF4-FFF2-40B4-BE49-F238E27FC236}">
                <a16:creationId xmlns:a16="http://schemas.microsoft.com/office/drawing/2014/main" id="{2F462DE5-1D4E-48BC-99F4-F8F192C2EED9}"/>
              </a:ext>
            </a:extLst>
          </p:cNvPr>
          <p:cNvSpPr>
            <a:spLocks noChangeArrowheads="1"/>
          </p:cNvSpPr>
          <p:nvPr/>
        </p:nvSpPr>
        <p:spPr bwMode="auto">
          <a:xfrm>
            <a:off x="8740532" y="308236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9" name="Oval 58">
            <a:extLst>
              <a:ext uri="{FF2B5EF4-FFF2-40B4-BE49-F238E27FC236}">
                <a16:creationId xmlns:a16="http://schemas.microsoft.com/office/drawing/2014/main" id="{BD336FE3-B31D-4172-816E-39E35C523772}"/>
              </a:ext>
            </a:extLst>
          </p:cNvPr>
          <p:cNvSpPr>
            <a:spLocks noChangeArrowheads="1"/>
          </p:cNvSpPr>
          <p:nvPr/>
        </p:nvSpPr>
        <p:spPr bwMode="auto">
          <a:xfrm>
            <a:off x="6269920" y="458878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0" name="Oval 59">
            <a:extLst>
              <a:ext uri="{FF2B5EF4-FFF2-40B4-BE49-F238E27FC236}">
                <a16:creationId xmlns:a16="http://schemas.microsoft.com/office/drawing/2014/main" id="{2BA0D717-9ADD-40F0-BD73-0D4B0896C444}"/>
              </a:ext>
            </a:extLst>
          </p:cNvPr>
          <p:cNvSpPr>
            <a:spLocks noChangeArrowheads="1"/>
          </p:cNvSpPr>
          <p:nvPr/>
        </p:nvSpPr>
        <p:spPr bwMode="auto">
          <a:xfrm>
            <a:off x="8905837" y="308929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1" name="Oval 60">
            <a:extLst>
              <a:ext uri="{FF2B5EF4-FFF2-40B4-BE49-F238E27FC236}">
                <a16:creationId xmlns:a16="http://schemas.microsoft.com/office/drawing/2014/main" id="{8DD55BFB-7F78-49A7-88C8-43A7725A00A6}"/>
              </a:ext>
            </a:extLst>
          </p:cNvPr>
          <p:cNvSpPr>
            <a:spLocks noChangeArrowheads="1"/>
          </p:cNvSpPr>
          <p:nvPr/>
        </p:nvSpPr>
        <p:spPr bwMode="auto">
          <a:xfrm>
            <a:off x="8263085" y="501918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2" name="Oval 61">
            <a:extLst>
              <a:ext uri="{FF2B5EF4-FFF2-40B4-BE49-F238E27FC236}">
                <a16:creationId xmlns:a16="http://schemas.microsoft.com/office/drawing/2014/main" id="{6BE79362-1AE5-4691-A25F-A3B08EFED1D5}"/>
              </a:ext>
            </a:extLst>
          </p:cNvPr>
          <p:cNvSpPr>
            <a:spLocks noChangeArrowheads="1"/>
          </p:cNvSpPr>
          <p:nvPr/>
        </p:nvSpPr>
        <p:spPr bwMode="auto">
          <a:xfrm>
            <a:off x="6628362" y="411234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3" name="Oval 62">
            <a:extLst>
              <a:ext uri="{FF2B5EF4-FFF2-40B4-BE49-F238E27FC236}">
                <a16:creationId xmlns:a16="http://schemas.microsoft.com/office/drawing/2014/main" id="{E6ED8799-6D6E-49A7-8776-CE7F34EF6D00}"/>
              </a:ext>
            </a:extLst>
          </p:cNvPr>
          <p:cNvSpPr>
            <a:spLocks noChangeArrowheads="1"/>
          </p:cNvSpPr>
          <p:nvPr/>
        </p:nvSpPr>
        <p:spPr bwMode="auto">
          <a:xfrm>
            <a:off x="3640685" y="408367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4" name="Oval 63">
            <a:extLst>
              <a:ext uri="{FF2B5EF4-FFF2-40B4-BE49-F238E27FC236}">
                <a16:creationId xmlns:a16="http://schemas.microsoft.com/office/drawing/2014/main" id="{8E2360A7-88EC-4C67-88C1-22D9CEBB2125}"/>
              </a:ext>
            </a:extLst>
          </p:cNvPr>
          <p:cNvSpPr>
            <a:spLocks noChangeArrowheads="1"/>
          </p:cNvSpPr>
          <p:nvPr/>
        </p:nvSpPr>
        <p:spPr bwMode="auto">
          <a:xfrm>
            <a:off x="7985136" y="35933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5" name="Oval 64">
            <a:extLst>
              <a:ext uri="{FF2B5EF4-FFF2-40B4-BE49-F238E27FC236}">
                <a16:creationId xmlns:a16="http://schemas.microsoft.com/office/drawing/2014/main" id="{F9F9F3CE-6197-41CE-B34B-66FDBF14F944}"/>
              </a:ext>
            </a:extLst>
          </p:cNvPr>
          <p:cNvSpPr>
            <a:spLocks noChangeArrowheads="1"/>
          </p:cNvSpPr>
          <p:nvPr/>
        </p:nvSpPr>
        <p:spPr bwMode="auto">
          <a:xfrm>
            <a:off x="6766526" y="423913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6" name="Oval 65">
            <a:extLst>
              <a:ext uri="{FF2B5EF4-FFF2-40B4-BE49-F238E27FC236}">
                <a16:creationId xmlns:a16="http://schemas.microsoft.com/office/drawing/2014/main" id="{12FF434B-25DA-42E5-B4FD-A8A770AAF58D}"/>
              </a:ext>
            </a:extLst>
          </p:cNvPr>
          <p:cNvSpPr>
            <a:spLocks noChangeArrowheads="1"/>
          </p:cNvSpPr>
          <p:nvPr/>
        </p:nvSpPr>
        <p:spPr bwMode="auto">
          <a:xfrm>
            <a:off x="6983017" y="364824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7" name="Oval 66">
            <a:extLst>
              <a:ext uri="{FF2B5EF4-FFF2-40B4-BE49-F238E27FC236}">
                <a16:creationId xmlns:a16="http://schemas.microsoft.com/office/drawing/2014/main" id="{9391BB4E-0AFE-4F6D-9ECE-B4A985203B8F}"/>
              </a:ext>
            </a:extLst>
          </p:cNvPr>
          <p:cNvSpPr>
            <a:spLocks noChangeArrowheads="1"/>
          </p:cNvSpPr>
          <p:nvPr/>
        </p:nvSpPr>
        <p:spPr bwMode="auto">
          <a:xfrm>
            <a:off x="3714799" y="412129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8" name="Oval 67">
            <a:extLst>
              <a:ext uri="{FF2B5EF4-FFF2-40B4-BE49-F238E27FC236}">
                <a16:creationId xmlns:a16="http://schemas.microsoft.com/office/drawing/2014/main" id="{52EC52C1-D1F7-427C-8D67-42BA6F472A8B}"/>
              </a:ext>
            </a:extLst>
          </p:cNvPr>
          <p:cNvSpPr>
            <a:spLocks noChangeArrowheads="1"/>
          </p:cNvSpPr>
          <p:nvPr/>
        </p:nvSpPr>
        <p:spPr bwMode="auto">
          <a:xfrm>
            <a:off x="6236387" y="292150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9" name="Oval 68">
            <a:extLst>
              <a:ext uri="{FF2B5EF4-FFF2-40B4-BE49-F238E27FC236}">
                <a16:creationId xmlns:a16="http://schemas.microsoft.com/office/drawing/2014/main" id="{E0266B38-17A2-457E-AC0A-CD80D732BF6E}"/>
              </a:ext>
            </a:extLst>
          </p:cNvPr>
          <p:cNvSpPr>
            <a:spLocks noChangeArrowheads="1"/>
          </p:cNvSpPr>
          <p:nvPr/>
        </p:nvSpPr>
        <p:spPr bwMode="auto">
          <a:xfrm>
            <a:off x="8938673" y="284490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0" name="Oval 69">
            <a:extLst>
              <a:ext uri="{FF2B5EF4-FFF2-40B4-BE49-F238E27FC236}">
                <a16:creationId xmlns:a16="http://schemas.microsoft.com/office/drawing/2014/main" id="{CFFCB0EB-E022-41E0-A639-7320C1FCD0EA}"/>
              </a:ext>
            </a:extLst>
          </p:cNvPr>
          <p:cNvSpPr>
            <a:spLocks noChangeArrowheads="1"/>
          </p:cNvSpPr>
          <p:nvPr/>
        </p:nvSpPr>
        <p:spPr bwMode="auto">
          <a:xfrm>
            <a:off x="3621951" y="401156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1" name="Oval 70">
            <a:extLst>
              <a:ext uri="{FF2B5EF4-FFF2-40B4-BE49-F238E27FC236}">
                <a16:creationId xmlns:a16="http://schemas.microsoft.com/office/drawing/2014/main" id="{6031222B-D7B3-4D01-809B-C70EAD9769F3}"/>
              </a:ext>
            </a:extLst>
          </p:cNvPr>
          <p:cNvSpPr>
            <a:spLocks noChangeArrowheads="1"/>
          </p:cNvSpPr>
          <p:nvPr/>
        </p:nvSpPr>
        <p:spPr bwMode="auto">
          <a:xfrm>
            <a:off x="3700730" y="419085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2" name="Oval 71">
            <a:extLst>
              <a:ext uri="{FF2B5EF4-FFF2-40B4-BE49-F238E27FC236}">
                <a16:creationId xmlns:a16="http://schemas.microsoft.com/office/drawing/2014/main" id="{1DDF50D1-37BD-4BA6-A48F-0A4BE2D1228D}"/>
              </a:ext>
            </a:extLst>
          </p:cNvPr>
          <p:cNvSpPr>
            <a:spLocks noChangeArrowheads="1"/>
          </p:cNvSpPr>
          <p:nvPr/>
        </p:nvSpPr>
        <p:spPr bwMode="auto">
          <a:xfrm>
            <a:off x="7498336" y="346924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3" name="Oval 72">
            <a:extLst>
              <a:ext uri="{FF2B5EF4-FFF2-40B4-BE49-F238E27FC236}">
                <a16:creationId xmlns:a16="http://schemas.microsoft.com/office/drawing/2014/main" id="{3CC59E3E-39A5-41B1-8CC0-FC55ED1AC402}"/>
              </a:ext>
            </a:extLst>
          </p:cNvPr>
          <p:cNvSpPr>
            <a:spLocks noChangeArrowheads="1"/>
          </p:cNvSpPr>
          <p:nvPr/>
        </p:nvSpPr>
        <p:spPr bwMode="auto">
          <a:xfrm>
            <a:off x="7848785" y="434327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4" name="Oval 73">
            <a:extLst>
              <a:ext uri="{FF2B5EF4-FFF2-40B4-BE49-F238E27FC236}">
                <a16:creationId xmlns:a16="http://schemas.microsoft.com/office/drawing/2014/main" id="{D8409D02-94B3-45CA-923B-1B698C7D1E88}"/>
              </a:ext>
            </a:extLst>
          </p:cNvPr>
          <p:cNvSpPr>
            <a:spLocks noChangeArrowheads="1"/>
          </p:cNvSpPr>
          <p:nvPr/>
        </p:nvSpPr>
        <p:spPr bwMode="auto">
          <a:xfrm>
            <a:off x="8500455" y="360336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5" name="Oval 74">
            <a:extLst>
              <a:ext uri="{FF2B5EF4-FFF2-40B4-BE49-F238E27FC236}">
                <a16:creationId xmlns:a16="http://schemas.microsoft.com/office/drawing/2014/main" id="{1FADF6E6-35B5-4D00-8205-01C553A7B153}"/>
              </a:ext>
            </a:extLst>
          </p:cNvPr>
          <p:cNvSpPr>
            <a:spLocks noChangeArrowheads="1"/>
          </p:cNvSpPr>
          <p:nvPr/>
        </p:nvSpPr>
        <p:spPr bwMode="auto">
          <a:xfrm>
            <a:off x="3312830" y="339086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6" name="Oval 75">
            <a:extLst>
              <a:ext uri="{FF2B5EF4-FFF2-40B4-BE49-F238E27FC236}">
                <a16:creationId xmlns:a16="http://schemas.microsoft.com/office/drawing/2014/main" id="{A60B7E61-7763-4305-8F76-D5225BA67730}"/>
              </a:ext>
            </a:extLst>
          </p:cNvPr>
          <p:cNvSpPr>
            <a:spLocks noChangeArrowheads="1"/>
          </p:cNvSpPr>
          <p:nvPr/>
        </p:nvSpPr>
        <p:spPr bwMode="auto">
          <a:xfrm>
            <a:off x="6792621" y="274610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7" name="Oval 76">
            <a:extLst>
              <a:ext uri="{FF2B5EF4-FFF2-40B4-BE49-F238E27FC236}">
                <a16:creationId xmlns:a16="http://schemas.microsoft.com/office/drawing/2014/main" id="{CB4AB2FA-DB9E-4D29-BC90-5BFC842789D7}"/>
              </a:ext>
            </a:extLst>
          </p:cNvPr>
          <p:cNvSpPr>
            <a:spLocks noChangeArrowheads="1"/>
          </p:cNvSpPr>
          <p:nvPr/>
        </p:nvSpPr>
        <p:spPr bwMode="auto">
          <a:xfrm>
            <a:off x="6145604" y="450746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8" name="Oval 77">
            <a:extLst>
              <a:ext uri="{FF2B5EF4-FFF2-40B4-BE49-F238E27FC236}">
                <a16:creationId xmlns:a16="http://schemas.microsoft.com/office/drawing/2014/main" id="{B7B1CB1F-A34E-4800-86A4-1AD33F72676B}"/>
              </a:ext>
            </a:extLst>
          </p:cNvPr>
          <p:cNvSpPr>
            <a:spLocks noChangeArrowheads="1"/>
          </p:cNvSpPr>
          <p:nvPr/>
        </p:nvSpPr>
        <p:spPr bwMode="auto">
          <a:xfrm>
            <a:off x="7940416" y="434327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9" name="Oval 78">
            <a:extLst>
              <a:ext uri="{FF2B5EF4-FFF2-40B4-BE49-F238E27FC236}">
                <a16:creationId xmlns:a16="http://schemas.microsoft.com/office/drawing/2014/main" id="{B3232BEE-7314-4505-902F-0571FEFFF44E}"/>
              </a:ext>
            </a:extLst>
          </p:cNvPr>
          <p:cNvSpPr>
            <a:spLocks noChangeArrowheads="1"/>
          </p:cNvSpPr>
          <p:nvPr/>
        </p:nvSpPr>
        <p:spPr bwMode="auto">
          <a:xfrm>
            <a:off x="6821390" y="416704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0" name="Oval 79">
            <a:extLst>
              <a:ext uri="{FF2B5EF4-FFF2-40B4-BE49-F238E27FC236}">
                <a16:creationId xmlns:a16="http://schemas.microsoft.com/office/drawing/2014/main" id="{A65C8899-B9A5-4E9D-B4BA-67B5CBBF3223}"/>
              </a:ext>
            </a:extLst>
          </p:cNvPr>
          <p:cNvSpPr>
            <a:spLocks noChangeArrowheads="1"/>
          </p:cNvSpPr>
          <p:nvPr/>
        </p:nvSpPr>
        <p:spPr bwMode="auto">
          <a:xfrm>
            <a:off x="8208221" y="322605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1" name="Oval 80">
            <a:extLst>
              <a:ext uri="{FF2B5EF4-FFF2-40B4-BE49-F238E27FC236}">
                <a16:creationId xmlns:a16="http://schemas.microsoft.com/office/drawing/2014/main" id="{A5EF5AF9-2461-4B78-85D5-33C59D6AED72}"/>
              </a:ext>
            </a:extLst>
          </p:cNvPr>
          <p:cNvSpPr>
            <a:spLocks noChangeArrowheads="1"/>
          </p:cNvSpPr>
          <p:nvPr/>
        </p:nvSpPr>
        <p:spPr bwMode="auto">
          <a:xfrm>
            <a:off x="5369166" y="354850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2" name="Oval 81">
            <a:extLst>
              <a:ext uri="{FF2B5EF4-FFF2-40B4-BE49-F238E27FC236}">
                <a16:creationId xmlns:a16="http://schemas.microsoft.com/office/drawing/2014/main" id="{2264A5EE-5CF0-4D40-9A78-62A86457F375}"/>
              </a:ext>
            </a:extLst>
          </p:cNvPr>
          <p:cNvSpPr>
            <a:spLocks noChangeArrowheads="1"/>
          </p:cNvSpPr>
          <p:nvPr/>
        </p:nvSpPr>
        <p:spPr bwMode="auto">
          <a:xfrm>
            <a:off x="3804914" y="196655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3" name="Oval 82">
            <a:extLst>
              <a:ext uri="{FF2B5EF4-FFF2-40B4-BE49-F238E27FC236}">
                <a16:creationId xmlns:a16="http://schemas.microsoft.com/office/drawing/2014/main" id="{93A50044-252C-4F57-B55D-B3492673640E}"/>
              </a:ext>
            </a:extLst>
          </p:cNvPr>
          <p:cNvSpPr>
            <a:spLocks noChangeArrowheads="1"/>
          </p:cNvSpPr>
          <p:nvPr/>
        </p:nvSpPr>
        <p:spPr bwMode="auto">
          <a:xfrm>
            <a:off x="7873168" y="339551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4" name="Oval 83">
            <a:extLst>
              <a:ext uri="{FF2B5EF4-FFF2-40B4-BE49-F238E27FC236}">
                <a16:creationId xmlns:a16="http://schemas.microsoft.com/office/drawing/2014/main" id="{479B114F-0F9B-43D6-ABF5-7F8C02D6F912}"/>
              </a:ext>
            </a:extLst>
          </p:cNvPr>
          <p:cNvSpPr>
            <a:spLocks noChangeArrowheads="1"/>
          </p:cNvSpPr>
          <p:nvPr/>
        </p:nvSpPr>
        <p:spPr bwMode="auto">
          <a:xfrm>
            <a:off x="8850973" y="291761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5" name="Oval 84">
            <a:extLst>
              <a:ext uri="{FF2B5EF4-FFF2-40B4-BE49-F238E27FC236}">
                <a16:creationId xmlns:a16="http://schemas.microsoft.com/office/drawing/2014/main" id="{536176F6-109D-4E52-9008-43A50BB39CB2}"/>
              </a:ext>
            </a:extLst>
          </p:cNvPr>
          <p:cNvSpPr>
            <a:spLocks noChangeArrowheads="1"/>
          </p:cNvSpPr>
          <p:nvPr/>
        </p:nvSpPr>
        <p:spPr bwMode="auto">
          <a:xfrm>
            <a:off x="8828945" y="315513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6" name="Oval 85">
            <a:extLst>
              <a:ext uri="{FF2B5EF4-FFF2-40B4-BE49-F238E27FC236}">
                <a16:creationId xmlns:a16="http://schemas.microsoft.com/office/drawing/2014/main" id="{196370BA-DFEE-40C1-B8B8-BE0A3B21560F}"/>
              </a:ext>
            </a:extLst>
          </p:cNvPr>
          <p:cNvSpPr>
            <a:spLocks noChangeArrowheads="1"/>
          </p:cNvSpPr>
          <p:nvPr/>
        </p:nvSpPr>
        <p:spPr bwMode="auto">
          <a:xfrm>
            <a:off x="9032259" y="287090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7" name="Oval 86">
            <a:extLst>
              <a:ext uri="{FF2B5EF4-FFF2-40B4-BE49-F238E27FC236}">
                <a16:creationId xmlns:a16="http://schemas.microsoft.com/office/drawing/2014/main" id="{D02150CE-9648-4A84-8B2E-851372717745}"/>
              </a:ext>
            </a:extLst>
          </p:cNvPr>
          <p:cNvSpPr>
            <a:spLocks noChangeArrowheads="1"/>
          </p:cNvSpPr>
          <p:nvPr/>
        </p:nvSpPr>
        <p:spPr bwMode="auto">
          <a:xfrm>
            <a:off x="8905837" y="314415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8" name="Oval 87">
            <a:extLst>
              <a:ext uri="{FF2B5EF4-FFF2-40B4-BE49-F238E27FC236}">
                <a16:creationId xmlns:a16="http://schemas.microsoft.com/office/drawing/2014/main" id="{26B02CFA-FA7F-47B0-9EFB-6C0902520269}"/>
              </a:ext>
            </a:extLst>
          </p:cNvPr>
          <p:cNvSpPr>
            <a:spLocks noChangeArrowheads="1"/>
          </p:cNvSpPr>
          <p:nvPr/>
        </p:nvSpPr>
        <p:spPr bwMode="auto">
          <a:xfrm>
            <a:off x="8498490" y="320362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9" name="Oval 88">
            <a:extLst>
              <a:ext uri="{FF2B5EF4-FFF2-40B4-BE49-F238E27FC236}">
                <a16:creationId xmlns:a16="http://schemas.microsoft.com/office/drawing/2014/main" id="{A74FF48F-D201-484A-972F-1B3A0A8E387D}"/>
              </a:ext>
            </a:extLst>
          </p:cNvPr>
          <p:cNvSpPr>
            <a:spLocks noChangeArrowheads="1"/>
          </p:cNvSpPr>
          <p:nvPr/>
        </p:nvSpPr>
        <p:spPr bwMode="auto">
          <a:xfrm>
            <a:off x="7504053" y="400302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0" name="Oval 89">
            <a:extLst>
              <a:ext uri="{FF2B5EF4-FFF2-40B4-BE49-F238E27FC236}">
                <a16:creationId xmlns:a16="http://schemas.microsoft.com/office/drawing/2014/main" id="{07D826AD-12FE-483D-9EC1-5C6C0DBBDEC9}"/>
              </a:ext>
            </a:extLst>
          </p:cNvPr>
          <p:cNvSpPr>
            <a:spLocks noChangeArrowheads="1"/>
          </p:cNvSpPr>
          <p:nvPr/>
        </p:nvSpPr>
        <p:spPr bwMode="auto">
          <a:xfrm>
            <a:off x="8263085" y="429400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1" name="Oval 90">
            <a:extLst>
              <a:ext uri="{FF2B5EF4-FFF2-40B4-BE49-F238E27FC236}">
                <a16:creationId xmlns:a16="http://schemas.microsoft.com/office/drawing/2014/main" id="{407CAF83-2BFC-49F3-9C11-ACD6C5D11AB3}"/>
              </a:ext>
            </a:extLst>
          </p:cNvPr>
          <p:cNvSpPr>
            <a:spLocks noChangeArrowheads="1"/>
          </p:cNvSpPr>
          <p:nvPr/>
        </p:nvSpPr>
        <p:spPr bwMode="auto">
          <a:xfrm>
            <a:off x="7555415" y="404131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2" name="Oval 91">
            <a:extLst>
              <a:ext uri="{FF2B5EF4-FFF2-40B4-BE49-F238E27FC236}">
                <a16:creationId xmlns:a16="http://schemas.microsoft.com/office/drawing/2014/main" id="{44215FE8-1897-43C8-81E2-047223A6FE08}"/>
              </a:ext>
            </a:extLst>
          </p:cNvPr>
          <p:cNvSpPr>
            <a:spLocks noChangeArrowheads="1"/>
          </p:cNvSpPr>
          <p:nvPr/>
        </p:nvSpPr>
        <p:spPr bwMode="auto">
          <a:xfrm>
            <a:off x="6532458" y="258608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3" name="Oval 92">
            <a:extLst>
              <a:ext uri="{FF2B5EF4-FFF2-40B4-BE49-F238E27FC236}">
                <a16:creationId xmlns:a16="http://schemas.microsoft.com/office/drawing/2014/main" id="{C3D47C23-A6D4-4834-AFD4-43BFB7DE5982}"/>
              </a:ext>
            </a:extLst>
          </p:cNvPr>
          <p:cNvSpPr>
            <a:spLocks noChangeArrowheads="1"/>
          </p:cNvSpPr>
          <p:nvPr/>
        </p:nvSpPr>
        <p:spPr bwMode="auto">
          <a:xfrm>
            <a:off x="7695432" y="328112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4" name="Oval 93">
            <a:extLst>
              <a:ext uri="{FF2B5EF4-FFF2-40B4-BE49-F238E27FC236}">
                <a16:creationId xmlns:a16="http://schemas.microsoft.com/office/drawing/2014/main" id="{2B25B09A-1345-4E39-A34C-7D742642CF46}"/>
              </a:ext>
            </a:extLst>
          </p:cNvPr>
          <p:cNvSpPr>
            <a:spLocks noChangeArrowheads="1"/>
          </p:cNvSpPr>
          <p:nvPr/>
        </p:nvSpPr>
        <p:spPr bwMode="auto">
          <a:xfrm>
            <a:off x="8993537" y="310580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5" name="Oval 94">
            <a:extLst>
              <a:ext uri="{FF2B5EF4-FFF2-40B4-BE49-F238E27FC236}">
                <a16:creationId xmlns:a16="http://schemas.microsoft.com/office/drawing/2014/main" id="{3955ADF2-C033-4204-8794-917DB7E5FD82}"/>
              </a:ext>
            </a:extLst>
          </p:cNvPr>
          <p:cNvSpPr>
            <a:spLocks noChangeArrowheads="1"/>
          </p:cNvSpPr>
          <p:nvPr/>
        </p:nvSpPr>
        <p:spPr bwMode="auto">
          <a:xfrm>
            <a:off x="6300235" y="506047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53602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Domestic Response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357518" y="3320772"/>
            <a:ext cx="1679258" cy="1233488"/>
          </a:xfrm>
        </p:spPr>
        <p:txBody>
          <a:bodyPr lIns="91440" tIns="45720" rIns="91440" bIns="45720" anchor="t"/>
          <a:lstStyle/>
          <a:p>
            <a:pPr>
              <a:spcBef>
                <a:spcPct val="20000"/>
              </a:spcBef>
            </a:pPr>
            <a:r>
              <a:rPr lang="en-US" sz="2400" b="1">
                <a:solidFill>
                  <a:srgbClr val="ED1B2E"/>
                </a:solidFill>
                <a:latin typeface="Arial"/>
                <a:cs typeface="Arial"/>
              </a:rPr>
              <a:t>58,800</a:t>
            </a:r>
            <a:endParaRPr lang="en-US" sz="2400" b="1">
              <a:solidFill>
                <a:srgbClr val="ED1B2E"/>
              </a:solidFill>
            </a:endParaRPr>
          </a:p>
          <a:p>
            <a:r>
              <a:rPr lang="en-US">
                <a:solidFill>
                  <a:srgbClr val="6D6E70"/>
                </a:solidFill>
                <a:latin typeface="Arial"/>
                <a:cs typeface="Arial"/>
              </a:rPr>
              <a:t>meals and snacks served with partners</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248355" y="3321733"/>
            <a:ext cx="1973790" cy="1233488"/>
          </a:xfrm>
        </p:spPr>
        <p:txBody>
          <a:bodyPr lIns="91440" tIns="45720" rIns="91440" bIns="45720" anchor="t"/>
          <a:lstStyle/>
          <a:p>
            <a:r>
              <a:rPr lang="en-US" sz="2400" b="1" dirty="0">
                <a:solidFill>
                  <a:srgbClr val="ED1B2E"/>
                </a:solidFill>
                <a:latin typeface="Arial"/>
                <a:cs typeface="Arial"/>
              </a:rPr>
              <a:t>15,500</a:t>
            </a:r>
            <a:endParaRPr lang="en-US" dirty="0"/>
          </a:p>
          <a:p>
            <a:r>
              <a:rPr lang="en-US" dirty="0">
                <a:solidFill>
                  <a:srgbClr val="6D6E70"/>
                </a:solidFill>
                <a:latin typeface="Arial"/>
                <a:cs typeface="Arial"/>
              </a:rPr>
              <a:t>overnight stays in emergency lodging provided with partners</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433724" y="3324892"/>
            <a:ext cx="1800498" cy="1233488"/>
          </a:xfrm>
        </p:spPr>
        <p:txBody>
          <a:bodyPr lIns="91440" tIns="45720" rIns="91440" bIns="45720" anchor="t"/>
          <a:lstStyle/>
          <a:p>
            <a:r>
              <a:rPr lang="en-US" sz="2400" b="1">
                <a:solidFill>
                  <a:srgbClr val="ED1B2E"/>
                </a:solidFill>
                <a:latin typeface="Arial"/>
                <a:cs typeface="Arial"/>
              </a:rPr>
              <a:t>21,800</a:t>
            </a:r>
            <a:endParaRPr lang="en-US" sz="2400" b="1">
              <a:solidFill>
                <a:srgbClr val="ED1B2E"/>
              </a:solidFill>
            </a:endParaRPr>
          </a:p>
          <a:p>
            <a:r>
              <a:rPr lang="en-US">
                <a:solidFill>
                  <a:srgbClr val="6D6E70"/>
                </a:solidFill>
                <a:latin typeface="Arial"/>
                <a:cs typeface="Arial"/>
              </a:rPr>
              <a:t>relief items distributed</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450868" y="3319596"/>
            <a:ext cx="1658780" cy="1233488"/>
          </a:xfrm>
        </p:spPr>
        <p:txBody>
          <a:bodyPr lIns="91440" tIns="45720" rIns="91440" bIns="45720" anchor="t"/>
          <a:lstStyle/>
          <a:p>
            <a:r>
              <a:rPr lang="en-US" sz="2400" b="1">
                <a:solidFill>
                  <a:srgbClr val="ED1B2E"/>
                </a:solidFill>
                <a:latin typeface="Arial"/>
                <a:cs typeface="Arial"/>
              </a:rPr>
              <a:t>4,200</a:t>
            </a:r>
            <a:endParaRPr lang="en-US" sz="1800" b="1">
              <a:solidFill>
                <a:srgbClr val="ED1B2E"/>
              </a:solidFill>
            </a:endParaRPr>
          </a:p>
          <a:p>
            <a:r>
              <a:rPr lang="en-US">
                <a:solidFill>
                  <a:srgbClr val="6D6E70"/>
                </a:solidFill>
                <a:latin typeface="Arial"/>
                <a:cs typeface="Arial"/>
              </a:rPr>
              <a:t>households provided recovery support</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p:txBody>
          <a:bodyPr/>
          <a:lstStyle/>
          <a:p>
            <a:r>
              <a:rPr lang="en-US"/>
              <a:t>FY22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459747" y="4793672"/>
            <a:ext cx="1577029" cy="581891"/>
          </a:xfrm>
        </p:spPr>
        <p:txBody>
          <a:bodyPr lIns="91440" tIns="45720" rIns="91440" bIns="45720" anchor="t"/>
          <a:lstStyle/>
          <a:p>
            <a:r>
              <a:rPr lang="en-US">
                <a:latin typeface="Arial"/>
                <a:cs typeface="Arial"/>
              </a:rPr>
              <a:t>2 million</a:t>
            </a:r>
            <a:endParaRPr lang="en-US"/>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3478480" y="4793672"/>
            <a:ext cx="1529255" cy="581891"/>
          </a:xfrm>
        </p:spPr>
        <p:txBody>
          <a:bodyPr lIns="91440" tIns="45720" rIns="91440" bIns="45720" anchor="t"/>
          <a:lstStyle/>
          <a:p>
            <a:r>
              <a:rPr lang="en-US" dirty="0">
                <a:latin typeface="Arial"/>
                <a:cs typeface="Arial"/>
              </a:rPr>
              <a:t>149,400</a:t>
            </a:r>
            <a:endParaRPr lang="en-US" dirty="0">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5593618" y="4792453"/>
            <a:ext cx="1529255" cy="581891"/>
          </a:xfrm>
        </p:spPr>
        <p:txBody>
          <a:bodyPr lIns="91440" tIns="45720" rIns="91440" bIns="45720" anchor="t"/>
          <a:lstStyle/>
          <a:p>
            <a:r>
              <a:rPr lang="en-US">
                <a:latin typeface="Arial"/>
                <a:cs typeface="Arial"/>
              </a:rPr>
              <a:t>2.6 million</a:t>
            </a:r>
            <a:endParaRPr lang="en-US"/>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7566749" y="4769603"/>
            <a:ext cx="1427018" cy="581891"/>
          </a:xfrm>
        </p:spPr>
        <p:txBody>
          <a:bodyPr lIns="91440" tIns="45720" rIns="91440" bIns="45720" anchor="t"/>
          <a:lstStyle/>
          <a:p>
            <a:r>
              <a:rPr lang="en-US">
                <a:latin typeface="Arial"/>
                <a:cs typeface="Arial"/>
              </a:rPr>
              <a:t>40,000</a:t>
            </a:r>
            <a:endParaRPr lang="en-US"/>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141262" y="1145946"/>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This quarter, over </a:t>
            </a:r>
            <a:r>
              <a:rPr lang="en-US">
                <a:solidFill>
                  <a:srgbClr val="ED1B24"/>
                </a:solidFill>
                <a:latin typeface="Arial"/>
                <a:cs typeface="Arial"/>
              </a:rPr>
              <a:t>2,100 </a:t>
            </a:r>
            <a:r>
              <a:rPr lang="en-US">
                <a:solidFill>
                  <a:srgbClr val="ED1B2E"/>
                </a:solidFill>
                <a:latin typeface="Arial"/>
                <a:cs typeface="Arial"/>
              </a:rPr>
              <a:t>Red Cross disaster workers </a:t>
            </a:r>
            <a:r>
              <a:rPr lang="en-US">
                <a:solidFill>
                  <a:srgbClr val="6D6E70"/>
                </a:solidFill>
                <a:latin typeface="Arial"/>
                <a:cs typeface="Arial"/>
              </a:rPr>
              <a:t>provided</a:t>
            </a:r>
            <a:r>
              <a:rPr lang="en-US">
                <a:latin typeface="Arial"/>
                <a:cs typeface="Arial"/>
              </a:rPr>
              <a:t> </a:t>
            </a:r>
            <a:endParaRPr lang="en-US">
              <a:solidFill>
                <a:srgbClr val="6D6E70"/>
              </a:solidFill>
            </a:endParaRPr>
          </a:p>
          <a:p>
            <a:pPr algn="ctr">
              <a:tabLst>
                <a:tab pos="1198563" algn="l"/>
              </a:tabLst>
              <a:defRPr/>
            </a:pPr>
            <a:r>
              <a:rPr lang="en-US">
                <a:solidFill>
                  <a:srgbClr val="6D6E70"/>
                </a:solidFill>
                <a:latin typeface="Arial"/>
                <a:cs typeface="Arial"/>
              </a:rPr>
              <a:t>critical services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of $10,000+ (i.e., level 2 and higher).  </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43893" t="-5319" r="-43893" b="-5319"/>
          <a:stretch/>
        </p:blipFill>
        <p:spPr>
          <a:xfrm>
            <a:off x="5640663" y="2369778"/>
            <a:ext cx="1339570" cy="871688"/>
          </a:xfrm>
        </p:spPr>
      </p:pic>
      <p:pic>
        <p:nvPicPr>
          <p:cNvPr id="31" name="Picture Placeholder 35" descr="Shape, circle&#10;&#10;Description automatically generated">
            <a:extLst>
              <a:ext uri="{FF2B5EF4-FFF2-40B4-BE49-F238E27FC236}">
                <a16:creationId xmlns:a16="http://schemas.microsoft.com/office/drawing/2014/main" id="{2CE7072C-1884-4835-B903-197A9044BD35}"/>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l="-16927" t="-10973" r="-16927" b="-10973"/>
          <a:stretch/>
        </p:blipFill>
        <p:spPr>
          <a:xfrm>
            <a:off x="1474240" y="2326004"/>
            <a:ext cx="1427163" cy="928687"/>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5" cstate="print">
            <a:extLst>
              <a:ext uri="{28A0092B-C50C-407E-A947-70E740481C1C}">
                <a14:useLocalDpi xmlns:a14="http://schemas.microsoft.com/office/drawing/2010/main"/>
              </a:ext>
            </a:extLst>
          </a:blip>
          <a:srcRect l="-48439" t="-12495" r="-48439" b="-12495"/>
          <a:stretch/>
        </p:blipFill>
        <p:spPr>
          <a:xfrm>
            <a:off x="3478480" y="2291852"/>
            <a:ext cx="1496942" cy="974094"/>
          </a:xfrm>
        </p:spPr>
      </p:pic>
      <p:pic>
        <p:nvPicPr>
          <p:cNvPr id="39" name="Picture Placeholder 33" descr="A picture containing text, clipart, vector graphics&#10;&#10;Description automatically generated">
            <a:extLst>
              <a:ext uri="{FF2B5EF4-FFF2-40B4-BE49-F238E27FC236}">
                <a16:creationId xmlns:a16="http://schemas.microsoft.com/office/drawing/2014/main" id="{890BFE95-9A95-4DB1-BEB4-47AF103B078F}"/>
              </a:ext>
            </a:extLst>
          </p:cNvPr>
          <p:cNvPicPr>
            <a:picLocks noGrp="1" noChangeAspect="1"/>
          </p:cNvPicPr>
          <p:nvPr>
            <p:ph type="pic" sz="quarter" idx="14"/>
          </p:nvPr>
        </p:nvPicPr>
        <p:blipFill rotWithShape="1">
          <a:blip r:embed="rId6" cstate="print">
            <a:extLst>
              <a:ext uri="{28A0092B-C50C-407E-A947-70E740481C1C}">
                <a14:useLocalDpi xmlns:a14="http://schemas.microsoft.com/office/drawing/2010/main"/>
              </a:ext>
            </a:extLst>
          </a:blip>
          <a:srcRect l="-24596" t="-1982" r="-24596" b="-1982"/>
          <a:stretch/>
        </p:blipFill>
        <p:spPr>
          <a:xfrm>
            <a:off x="7619179" y="2407689"/>
            <a:ext cx="1301633" cy="847002"/>
          </a:xfrm>
        </p:spPr>
      </p:pic>
    </p:spTree>
    <p:extLst>
      <p:ext uri="{BB962C8B-B14F-4D97-AF65-F5344CB8AC3E}">
        <p14:creationId xmlns:p14="http://schemas.microsoft.com/office/powerpoint/2010/main" val="128951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Home Fire Campaign</a:t>
            </a:r>
          </a:p>
        </p:txBody>
      </p:sp>
    </p:spTree>
    <p:extLst>
      <p:ext uri="{BB962C8B-B14F-4D97-AF65-F5344CB8AC3E}">
        <p14:creationId xmlns:p14="http://schemas.microsoft.com/office/powerpoint/2010/main" val="377393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Home Fire Campaign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2576499" y="3329023"/>
            <a:ext cx="1698434" cy="1234440"/>
          </a:xfrm>
        </p:spPr>
        <p:txBody>
          <a:bodyPr lIns="91440" tIns="45720" rIns="91440" bIns="45720" anchor="t"/>
          <a:lstStyle/>
          <a:p>
            <a:pPr>
              <a:spcBef>
                <a:spcPct val="20000"/>
              </a:spcBef>
            </a:pPr>
            <a:r>
              <a:rPr lang="en-US" sz="2400" b="1">
                <a:solidFill>
                  <a:srgbClr val="ED1B2E"/>
                </a:solidFill>
                <a:latin typeface="Arial"/>
                <a:cs typeface="Arial"/>
              </a:rPr>
              <a:t>56,900</a:t>
            </a:r>
            <a:endParaRPr lang="en-US" sz="2400" b="1">
              <a:solidFill>
                <a:srgbClr val="ED1B2E"/>
              </a:solidFill>
            </a:endParaRPr>
          </a:p>
          <a:p>
            <a:r>
              <a:rPr lang="en-US">
                <a:latin typeface="Arial"/>
                <a:cs typeface="Arial"/>
              </a:rPr>
              <a:t>individuals received financial assistance</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770395" y="3330291"/>
            <a:ext cx="1649468" cy="1233488"/>
          </a:xfrm>
        </p:spPr>
        <p:txBody>
          <a:bodyPr lIns="91440" tIns="45720" rIns="91440" bIns="45720" anchor="t"/>
          <a:lstStyle/>
          <a:p>
            <a:r>
              <a:rPr lang="en-US" sz="2400" b="1">
                <a:solidFill>
                  <a:srgbClr val="ED1B2E"/>
                </a:solidFill>
                <a:latin typeface="Arial"/>
                <a:cs typeface="Arial"/>
              </a:rPr>
              <a:t>52,900</a:t>
            </a:r>
            <a:endParaRPr lang="en-US" sz="2400" b="1">
              <a:solidFill>
                <a:srgbClr val="ED1B2E"/>
              </a:solidFill>
            </a:endParaRPr>
          </a:p>
          <a:p>
            <a:r>
              <a:rPr lang="en-US">
                <a:solidFill>
                  <a:srgbClr val="6D6E70"/>
                </a:solidFill>
                <a:latin typeface="Arial"/>
                <a:cs typeface="Arial"/>
              </a:rPr>
              <a:t>youth reached with preparedness education</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996034" y="4794557"/>
            <a:ext cx="1554480" cy="581891"/>
          </a:xfrm>
        </p:spPr>
        <p:txBody>
          <a:bodyPr lIns="91440" tIns="45720" rIns="91440" bIns="45720" anchor="t"/>
          <a:lstStyle/>
          <a:p>
            <a:r>
              <a:rPr lang="en-US">
                <a:latin typeface="Arial"/>
                <a:cs typeface="Arial"/>
              </a:rPr>
              <a:t>60,700</a:t>
            </a:r>
            <a:endParaRPr lang="en-US">
              <a:solidFill>
                <a:srgbClr val="6D6E70"/>
              </a:solidFill>
              <a:latin typeface="Arial"/>
              <a:cs typeface="Arial"/>
            </a:endParaRP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2640310" y="4786073"/>
            <a:ext cx="1554480" cy="581891"/>
          </a:xfrm>
        </p:spPr>
        <p:txBody>
          <a:bodyPr lIns="91440" tIns="45720" rIns="91440" bIns="45720" anchor="t"/>
          <a:lstStyle/>
          <a:p>
            <a:r>
              <a:rPr lang="en-US">
                <a:solidFill>
                  <a:srgbClr val="6D6E70"/>
                </a:solidFill>
                <a:latin typeface="Arial"/>
                <a:cs typeface="Arial"/>
              </a:rPr>
              <a:t>229,300</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4441343" y="4772965"/>
            <a:ext cx="1554480" cy="592897"/>
          </a:xfrm>
        </p:spPr>
        <p:txBody>
          <a:bodyPr lIns="91440" tIns="45720" rIns="91440" bIns="45720" anchor="t"/>
          <a:lstStyle/>
          <a:p>
            <a:r>
              <a:rPr lang="en-US">
                <a:solidFill>
                  <a:srgbClr val="6D6E70"/>
                </a:solidFill>
                <a:latin typeface="Arial"/>
                <a:cs typeface="Arial"/>
              </a:rPr>
              <a:t>77,200</a:t>
            </a: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4"/>
          </p:nvPr>
        </p:nvSpPr>
        <p:spPr>
          <a:xfrm>
            <a:off x="6137905" y="4773499"/>
            <a:ext cx="1554480" cy="581891"/>
          </a:xfrm>
        </p:spPr>
        <p:txBody>
          <a:bodyPr lIns="91440" tIns="45720" rIns="91440" bIns="45720" anchor="t"/>
          <a:lstStyle/>
          <a:p>
            <a:r>
              <a:rPr lang="en-US">
                <a:solidFill>
                  <a:srgbClr val="6D6E70"/>
                </a:solidFill>
                <a:latin typeface="Arial"/>
                <a:cs typeface="Arial"/>
              </a:rPr>
              <a:t>177,600</a:t>
            </a:r>
            <a:endParaRPr lang="en-US">
              <a:solidFill>
                <a:srgbClr val="6D6E70"/>
              </a:solidFill>
            </a:endParaRPr>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7821404" y="4769603"/>
            <a:ext cx="1554480" cy="581891"/>
          </a:xfrm>
        </p:spPr>
        <p:txBody>
          <a:bodyPr lIns="91440" tIns="45720" rIns="91440" bIns="45720" anchor="t"/>
          <a:lstStyle/>
          <a:p>
            <a:r>
              <a:rPr lang="en-US">
                <a:solidFill>
                  <a:srgbClr val="6D6E70"/>
                </a:solidFill>
                <a:latin typeface="Arial"/>
                <a:cs typeface="Arial"/>
              </a:rPr>
              <a:t>174,400</a:t>
            </a:r>
            <a:endParaRPr lang="en-US">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under $50,000 (i.e., level 1 and 2 disasters).</a:t>
            </a:r>
          </a:p>
        </p:txBody>
      </p:sp>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l="-10186" t="-12495" r="-21065" b="-12495"/>
          <a:stretch/>
        </p:blipFill>
        <p:spPr>
          <a:xfrm>
            <a:off x="4740482" y="2301610"/>
            <a:ext cx="1039204" cy="1014350"/>
          </a:xfrm>
        </p:spPr>
      </p:pic>
      <p:pic>
        <p:nvPicPr>
          <p:cNvPr id="37" name="Picture Placeholder 29" descr="Icon&#10;&#10;Description automatically generated">
            <a:extLst>
              <a:ext uri="{FF2B5EF4-FFF2-40B4-BE49-F238E27FC236}">
                <a16:creationId xmlns:a16="http://schemas.microsoft.com/office/drawing/2014/main" id="{2942AA5C-0A36-43EF-AA3A-625291650AB7}"/>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l="-19468" t="-12703" r="-19468" b="-12703"/>
          <a:stretch/>
        </p:blipFill>
        <p:spPr>
          <a:xfrm>
            <a:off x="2725602" y="2385214"/>
            <a:ext cx="1466159" cy="954063"/>
          </a:xfrm>
        </p:spPr>
      </p:pic>
      <p:pic>
        <p:nvPicPr>
          <p:cNvPr id="2" name="Picture Placeholder 1">
            <a:extLst>
              <a:ext uri="{FF2B5EF4-FFF2-40B4-BE49-F238E27FC236}">
                <a16:creationId xmlns:a16="http://schemas.microsoft.com/office/drawing/2014/main" id="{F71004C8-0E68-4A65-8026-C1BE7A8965D9}"/>
              </a:ext>
            </a:extLst>
          </p:cNvPr>
          <p:cNvPicPr>
            <a:picLocks noGrp="1" noChangeAspect="1"/>
          </p:cNvPicPr>
          <p:nvPr>
            <p:ph type="pic" sz="quarter" idx="10"/>
          </p:nvPr>
        </p:nvPicPr>
        <p:blipFill>
          <a:blip r:embed="rId5">
            <a:extLst>
              <a:ext uri="{28A0092B-C50C-407E-A947-70E740481C1C}">
                <a14:useLocalDpi xmlns:a14="http://schemas.microsoft.com/office/drawing/2010/main"/>
              </a:ext>
            </a:extLst>
          </a:blip>
          <a:srcRect/>
          <a:stretch>
            <a:fillRect/>
          </a:stretch>
        </p:blipFill>
        <p:spPr>
          <a:xfrm>
            <a:off x="6266697" y="2377013"/>
            <a:ext cx="1466159" cy="954063"/>
          </a:xfrm>
          <a:prstGeom prst="rect">
            <a:avLst/>
          </a:prstGeom>
        </p:spPr>
      </p:pic>
      <p:pic>
        <p:nvPicPr>
          <p:cNvPr id="31" name="Picture 30">
            <a:extLst>
              <a:ext uri="{FF2B5EF4-FFF2-40B4-BE49-F238E27FC236}">
                <a16:creationId xmlns:a16="http://schemas.microsoft.com/office/drawing/2014/main" id="{6C97D549-192E-45ED-BE77-D9ABB8D66D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42171" y="2352770"/>
            <a:ext cx="925023" cy="984647"/>
          </a:xfrm>
          <a:prstGeom prst="rect">
            <a:avLst/>
          </a:prstGeom>
        </p:spPr>
      </p:pic>
      <p:sp>
        <p:nvSpPr>
          <p:cNvPr id="26" name="Text Placeholder 18">
            <a:extLst>
              <a:ext uri="{FF2B5EF4-FFF2-40B4-BE49-F238E27FC236}">
                <a16:creationId xmlns:a16="http://schemas.microsoft.com/office/drawing/2014/main" id="{AE89F44E-93F9-4F1C-93D4-671FF72E81DD}"/>
              </a:ext>
            </a:extLst>
          </p:cNvPr>
          <p:cNvSpPr>
            <a:spLocks noGrp="1"/>
          </p:cNvSpPr>
          <p:nvPr>
            <p:ph type="body" sz="quarter" idx="26"/>
          </p:nvPr>
        </p:nvSpPr>
        <p:spPr>
          <a:xfrm>
            <a:off x="1141262" y="1145946"/>
            <a:ext cx="8161767" cy="1066800"/>
          </a:xfrm>
        </p:spPr>
        <p:txBody>
          <a:bodyPr lIns="91440" tIns="45720" rIns="91440" bIns="45720" anchor="t"/>
          <a:lstStyle/>
          <a:p>
            <a:pPr algn="ctr"/>
            <a:r>
              <a:rPr lang="en-US">
                <a:effectLst/>
              </a:rPr>
              <a:t>We’re also committed to making families safer from home fires — </a:t>
            </a:r>
          </a:p>
          <a:p>
            <a:pPr algn="ctr"/>
            <a:r>
              <a:rPr lang="en-US">
                <a:effectLst/>
              </a:rPr>
              <a:t>and helping when they do happen.</a:t>
            </a:r>
            <a:r>
              <a:rPr lang="en-US"/>
              <a:t> </a:t>
            </a:r>
            <a:endParaRPr lang="en-US" baseline="36000">
              <a:solidFill>
                <a:srgbClr val="6D6E70"/>
              </a:solidFill>
            </a:endParaRPr>
          </a:p>
        </p:txBody>
      </p:sp>
      <p:pic>
        <p:nvPicPr>
          <p:cNvPr id="28" name="Picture 27">
            <a:extLst>
              <a:ext uri="{FF2B5EF4-FFF2-40B4-BE49-F238E27FC236}">
                <a16:creationId xmlns:a16="http://schemas.microsoft.com/office/drawing/2014/main" id="{2083ADCE-2DFB-4A0F-AABF-45AD684DAF2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21671" y="2358554"/>
            <a:ext cx="933577" cy="974094"/>
          </a:xfrm>
          <a:prstGeom prst="rect">
            <a:avLst/>
          </a:prstGeom>
        </p:spPr>
      </p:pic>
      <p:sp>
        <p:nvSpPr>
          <p:cNvPr id="22" name="Rectangle 21">
            <a:extLst>
              <a:ext uri="{FF2B5EF4-FFF2-40B4-BE49-F238E27FC236}">
                <a16:creationId xmlns:a16="http://schemas.microsoft.com/office/drawing/2014/main" id="{B48BF6A2-A48F-42CF-9B09-96E297FCCE69}"/>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Text Placeholder 12">
            <a:extLst>
              <a:ext uri="{FF2B5EF4-FFF2-40B4-BE49-F238E27FC236}">
                <a16:creationId xmlns:a16="http://schemas.microsoft.com/office/drawing/2014/main" id="{4861CBBA-BBC1-453A-AB45-A50FEB060571}"/>
              </a:ext>
            </a:extLst>
          </p:cNvPr>
          <p:cNvSpPr>
            <a:spLocks noGrp="1"/>
          </p:cNvSpPr>
          <p:nvPr>
            <p:ph type="body" sz="quarter" idx="20"/>
          </p:nvPr>
        </p:nvSpPr>
        <p:spPr>
          <a:xfrm>
            <a:off x="96838" y="4665334"/>
            <a:ext cx="1053089" cy="790430"/>
          </a:xfrm>
        </p:spPr>
        <p:txBody>
          <a:bodyPr/>
          <a:lstStyle/>
          <a:p>
            <a:r>
              <a:rPr lang="en-US"/>
              <a:t>FY22 Totals</a:t>
            </a:r>
          </a:p>
        </p:txBody>
      </p:sp>
      <p:sp>
        <p:nvSpPr>
          <p:cNvPr id="25" name="Text Placeholder 7">
            <a:extLst>
              <a:ext uri="{FF2B5EF4-FFF2-40B4-BE49-F238E27FC236}">
                <a16:creationId xmlns:a16="http://schemas.microsoft.com/office/drawing/2014/main" id="{B20E766D-EE34-40A0-8FD8-9B554A0AA52B}"/>
              </a:ext>
            </a:extLst>
          </p:cNvPr>
          <p:cNvSpPr txBox="1">
            <a:spLocks/>
          </p:cNvSpPr>
          <p:nvPr/>
        </p:nvSpPr>
        <p:spPr>
          <a:xfrm>
            <a:off x="4439090" y="3329023"/>
            <a:ext cx="1554480" cy="1234440"/>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400" b="1">
                <a:solidFill>
                  <a:srgbClr val="ED1B2E"/>
                </a:solidFill>
                <a:latin typeface="Arial"/>
                <a:cs typeface="Arial"/>
              </a:rPr>
              <a:t>37,200</a:t>
            </a:r>
            <a:endParaRPr lang="en-US" sz="2400" b="1">
              <a:solidFill>
                <a:srgbClr val="ED1B2E"/>
              </a:solidFill>
            </a:endParaRPr>
          </a:p>
          <a:p>
            <a:r>
              <a:rPr lang="en-US">
                <a:latin typeface="Arial"/>
                <a:cs typeface="Arial"/>
              </a:rPr>
              <a:t>homes made safer</a:t>
            </a:r>
          </a:p>
        </p:txBody>
      </p:sp>
      <p:sp>
        <p:nvSpPr>
          <p:cNvPr id="29" name="Text Placeholder 7">
            <a:extLst>
              <a:ext uri="{FF2B5EF4-FFF2-40B4-BE49-F238E27FC236}">
                <a16:creationId xmlns:a16="http://schemas.microsoft.com/office/drawing/2014/main" id="{E0DFC548-0FD5-43BF-9A13-E599F6BDFD29}"/>
              </a:ext>
            </a:extLst>
          </p:cNvPr>
          <p:cNvSpPr txBox="1">
            <a:spLocks/>
          </p:cNvSpPr>
          <p:nvPr/>
        </p:nvSpPr>
        <p:spPr>
          <a:xfrm>
            <a:off x="1000232" y="3322635"/>
            <a:ext cx="1554480" cy="1234440"/>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400" b="1">
                <a:solidFill>
                  <a:srgbClr val="ED1B2E"/>
                </a:solidFill>
                <a:latin typeface="Arial"/>
                <a:cs typeface="Arial"/>
              </a:rPr>
              <a:t>14,900</a:t>
            </a:r>
            <a:endParaRPr lang="en-US" sz="2400" b="1">
              <a:solidFill>
                <a:srgbClr val="ED1B2E"/>
              </a:solidFill>
            </a:endParaRPr>
          </a:p>
          <a:p>
            <a:r>
              <a:rPr lang="en-US">
                <a:latin typeface="Arial"/>
                <a:cs typeface="Arial"/>
              </a:rPr>
              <a:t>home fire responses</a:t>
            </a:r>
          </a:p>
        </p:txBody>
      </p:sp>
      <p:sp>
        <p:nvSpPr>
          <p:cNvPr id="30" name="Text Placeholder 7">
            <a:extLst>
              <a:ext uri="{FF2B5EF4-FFF2-40B4-BE49-F238E27FC236}">
                <a16:creationId xmlns:a16="http://schemas.microsoft.com/office/drawing/2014/main" id="{A1049F51-A71C-4BE8-B9D3-E16F6602B9E3}"/>
              </a:ext>
            </a:extLst>
          </p:cNvPr>
          <p:cNvSpPr txBox="1">
            <a:spLocks/>
          </p:cNvSpPr>
          <p:nvPr/>
        </p:nvSpPr>
        <p:spPr>
          <a:xfrm>
            <a:off x="6090411" y="3330643"/>
            <a:ext cx="1649468" cy="1234440"/>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400" b="1">
                <a:solidFill>
                  <a:srgbClr val="ED1B2E"/>
                </a:solidFill>
                <a:latin typeface="Arial"/>
                <a:cs typeface="Arial"/>
              </a:rPr>
              <a:t>87,400</a:t>
            </a:r>
            <a:endParaRPr lang="en-US" sz="2400" b="1">
              <a:solidFill>
                <a:srgbClr val="ED1B2E"/>
              </a:solidFill>
            </a:endParaRPr>
          </a:p>
          <a:p>
            <a:r>
              <a:rPr lang="en-US">
                <a:solidFill>
                  <a:srgbClr val="6D6E70"/>
                </a:solidFill>
                <a:latin typeface="Arial"/>
                <a:cs typeface="Arial"/>
              </a:rPr>
              <a:t>smoke alarms installed</a:t>
            </a:r>
          </a:p>
        </p:txBody>
      </p:sp>
    </p:spTree>
    <p:extLst>
      <p:ext uri="{BB962C8B-B14F-4D97-AF65-F5344CB8AC3E}">
        <p14:creationId xmlns:p14="http://schemas.microsoft.com/office/powerpoint/2010/main" val="10055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469" ma:contentTypeDescription="Create a new document." ma:contentTypeScope="" ma:versionID="785e4973c06fe98e45460818fc73aefd">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cdb9772321e29d155551095b77b3b56c"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2afc66fd-001a-486f-8913-8a1209be5e5e}" ma:internalName="TaxCatchAll" ma:showField="CatchAllData" ma:web="15cf46a6-57b0-493a-b6e0-0817c4a110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dfb93c61-09fd-40ff-8f23-56ad7d9a9b29" xsi:nil="true"/>
    <_ip_UnifiedCompliancePolicyProperties xmlns="http://schemas.microsoft.com/sharepoint/v3" xsi:nil="true"/>
    <_dlc_DocId xmlns="15cf46a6-57b0-493a-b6e0-0817c4a110d6">Z7UVSJU4EYRE-43553385-156949</_dlc_DocId>
    <_dlc_DocIdUrl xmlns="15cf46a6-57b0-493a-b6e0-0817c4a110d6">
      <Url>https://americanredcross.sharepoint.com/sites/HumSvc/HSO/DevOps/_layouts/15/DocIdRedir.aspx?ID=Z7UVSJU4EYRE-43553385-156949</Url>
      <Description>Z7UVSJU4EYRE-43553385-156949</Description>
    </_dlc_DocIdUrl>
    <lcf76f155ced4ddcb4097134ff3c332f xmlns="dfb93c61-09fd-40ff-8f23-56ad7d9a9b29">
      <Terms xmlns="http://schemas.microsoft.com/office/infopath/2007/PartnerControls"/>
    </lcf76f155ced4ddcb4097134ff3c332f>
    <TaxCatchAll xmlns="15cf46a6-57b0-493a-b6e0-0817c4a110d6" xsi:nil="true"/>
  </documentManagement>
</p:properties>
</file>

<file path=customXml/itemProps1.xml><?xml version="1.0" encoding="utf-8"?>
<ds:datastoreItem xmlns:ds="http://schemas.openxmlformats.org/officeDocument/2006/customXml" ds:itemID="{E7478ACD-D967-4BFC-8CB9-D6742FE1C652}">
  <ds:schemaRefs>
    <ds:schemaRef ds:uri="http://schemas.microsoft.com/sharepoint/events"/>
  </ds:schemaRefs>
</ds:datastoreItem>
</file>

<file path=customXml/itemProps2.xml><?xml version="1.0" encoding="utf-8"?>
<ds:datastoreItem xmlns:ds="http://schemas.openxmlformats.org/officeDocument/2006/customXml" ds:itemID="{B51DF4D5-6A24-4091-B1A9-52064BE4E38B}">
  <ds:schemaRefs>
    <ds:schemaRef ds:uri="http://schemas.microsoft.com/sharepoint/v3/contenttype/forms"/>
  </ds:schemaRefs>
</ds:datastoreItem>
</file>

<file path=customXml/itemProps3.xml><?xml version="1.0" encoding="utf-8"?>
<ds:datastoreItem xmlns:ds="http://schemas.openxmlformats.org/officeDocument/2006/customXml" ds:itemID="{A13A6184-061B-4646-9C87-F9238DE2CAEA}">
  <ds:schemaRefs>
    <ds:schemaRef ds:uri="15cf46a6-57b0-493a-b6e0-0817c4a110d6"/>
    <ds:schemaRef ds:uri="3ba72d68-eddd-44e1-847b-51506bb268af"/>
    <ds:schemaRef ds:uri="dfb93c61-09fd-40ff-8f23-56ad7d9a9b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45CB2A4-5E58-42FB-B787-DB493392B713}">
  <ds:schemaRef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http://schemas.microsoft.com/office/infopath/2007/PartnerControls"/>
    <ds:schemaRef ds:uri="http://purl.org/dc/dcmitype/"/>
    <ds:schemaRef ds:uri="3ba72d68-eddd-44e1-847b-51506bb268af"/>
    <ds:schemaRef ds:uri="dfb93c61-09fd-40ff-8f23-56ad7d9a9b29"/>
    <ds:schemaRef ds:uri="15cf46a6-57b0-493a-b6e0-0817c4a110d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11</TotalTime>
  <Words>1726</Words>
  <Application>Microsoft Office PowerPoint</Application>
  <PresentationFormat>Custom</PresentationFormat>
  <Paragraphs>198</Paragraphs>
  <Slides>22</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Courier New</vt:lpstr>
      <vt:lpstr>Georgia</vt:lpstr>
      <vt:lpstr>Helvetica</vt:lpstr>
      <vt:lpstr>Open Sans</vt:lpstr>
      <vt:lpstr>System Font Regular</vt:lpstr>
      <vt:lpstr>Office Theme</vt:lpstr>
      <vt:lpstr>Quarterly Disaster Update</vt:lpstr>
      <vt:lpstr>Quarterly Disaster Update</vt:lpstr>
      <vt:lpstr>Between April and June 2022, we stood with thousands of families as they faced devastating crises and looked for hope.</vt:lpstr>
      <vt:lpstr>PowerPoint Presentation</vt:lpstr>
      <vt:lpstr>In a shifting disaster landscape, we must be ready to help wherever and whenever we’re needed most. </vt:lpstr>
      <vt:lpstr>Domestic Response Quarterly Totals</vt:lpstr>
      <vt:lpstr>Domestic Response Quarterly Totals</vt:lpstr>
      <vt:lpstr>Home Fire Campaign</vt:lpstr>
      <vt:lpstr>Home Fire Campaign Quarterly Totals</vt:lpstr>
      <vt:lpstr>Making Homes Safer, Nationwide</vt:lpstr>
      <vt:lpstr>PowerPoint Presentation</vt:lpstr>
      <vt:lpstr>International Services</vt:lpstr>
      <vt:lpstr>PowerPoint Presentation</vt:lpstr>
      <vt:lpstr>PowerPoint Presentation</vt:lpstr>
      <vt:lpstr>International Services Quarterly Totals</vt:lpstr>
      <vt:lpstr>International Services Quarterly Totals</vt:lpstr>
      <vt:lpstr>Your Partnership</vt:lpstr>
      <vt:lpstr>Benefits and Resources</vt:lpstr>
      <vt:lpstr>   </vt:lpstr>
      <vt:lpstr>Looking Ahead: Mission Adaptations</vt:lpstr>
      <vt:lpstr>Adapting our Mission to Meet Urgent Needs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Danaceau, Jessica</dc:creator>
  <cp:lastModifiedBy>Danaceau, Jessica</cp:lastModifiedBy>
  <cp:revision>2</cp:revision>
  <dcterms:created xsi:type="dcterms:W3CDTF">2021-06-10T02:51:28Z</dcterms:created>
  <dcterms:modified xsi:type="dcterms:W3CDTF">2022-08-04T18:24:06Z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_dlc_DocIdItemGuid">
    <vt:lpwstr>482602c5-caa5-4ad9-be78-e8e5b6e89dbd</vt:lpwstr>
  </property>
  <property fmtid="{D5CDD505-2E9C-101B-9397-08002B2CF9AE}" pid="4" name="MediaServiceImageTags">
    <vt:lpwstr/>
  </property>
  <property fmtid="{D5CDD505-2E9C-101B-9397-08002B2CF9AE}" pid="5" name="ArticulateGUID">
    <vt:lpwstr>990A7C95-73B0-4D74-8CEB-6CDDBF933351</vt:lpwstr>
  </property>
  <property fmtid="{D5CDD505-2E9C-101B-9397-08002B2CF9AE}" pid="6" name="ArticulatePath">
    <vt:lpwstr>https://americanredcross-my.sharepoint.com/personal/jessica_danaceau_redcross_org/Documents/SHARED FILES/Red Cross Quarterly Disaster Update ADGP FY22_Q4</vt:lpwstr>
  </property>
</Properties>
</file>