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35"/>
  </p:notesMasterIdLst>
  <p:sldIdLst>
    <p:sldId id="2145707362" r:id="rId6"/>
    <p:sldId id="2145707383" r:id="rId7"/>
    <p:sldId id="861" r:id="rId8"/>
    <p:sldId id="882" r:id="rId9"/>
    <p:sldId id="2145707369" r:id="rId10"/>
    <p:sldId id="2145707353" r:id="rId11"/>
    <p:sldId id="2145707395" r:id="rId12"/>
    <p:sldId id="2145707391" r:id="rId13"/>
    <p:sldId id="2145707344" r:id="rId14"/>
    <p:sldId id="845" r:id="rId15"/>
    <p:sldId id="2145707380" r:id="rId16"/>
    <p:sldId id="2145707342" r:id="rId17"/>
    <p:sldId id="2145707355" r:id="rId18"/>
    <p:sldId id="2145707346" r:id="rId19"/>
    <p:sldId id="2145707387" r:id="rId20"/>
    <p:sldId id="2145707370" r:id="rId21"/>
    <p:sldId id="2145707350" r:id="rId22"/>
    <p:sldId id="2145707400" r:id="rId23"/>
    <p:sldId id="880" r:id="rId24"/>
    <p:sldId id="2145707377" r:id="rId25"/>
    <p:sldId id="2145707393" r:id="rId26"/>
    <p:sldId id="2145707394" r:id="rId27"/>
    <p:sldId id="2145707397" r:id="rId28"/>
    <p:sldId id="869" r:id="rId29"/>
    <p:sldId id="859" r:id="rId30"/>
    <p:sldId id="863" r:id="rId31"/>
    <p:sldId id="857" r:id="rId32"/>
    <p:sldId id="2145707399" r:id="rId33"/>
    <p:sldId id="828" r:id="rId34"/>
  </p:sldIdLst>
  <p:sldSz cx="100584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E2E8A0E-E7B3-7808-609F-151E36FA48FC}" name="Duncan, Ash" initials="DA" userId="S::Ash.Duncan@redcross.org::7c13885b-5bdc-41cf-904a-513b728f08aa" providerId="AD"/>
  <p188:author id="{2E11DC18-3FA3-09C4-D719-01CC798328B6}" name="Duncan, Ash" initials="DA" userId="S::ash.duncan@redcross.org::7c13885b-5bdc-41cf-904a-513b728f08aa" providerId="AD"/>
  <p188:author id="{C9115D20-9934-DCF2-0480-B224DD4B420F}" name="Oriatti, Janet" initials="OJ" userId="S::Janet.Oriatti@redcross.org::b2200e2f-f819-4d2a-9e45-efa24cc58936" providerId="AD"/>
  <p188:author id="{B11EA022-54E1-CBF2-A7E4-D0C545F30FF3}" name="Bunte, Kara" initials="BK" userId="S::kara.bunte@redcross.org::a8c35118-e84f-4936-9628-cee33c4d6bc0" providerId="AD"/>
  <p188:author id="{1B974A5C-3495-7064-9102-7C20EF8AD36D}" name="Shuffield, Michelle" initials="SM" userId="S::michelle.shuffield@redcross.org::5bda2f20-688d-40ea-bef1-17b4962a1ad5" providerId="AD"/>
  <p188:author id="{51E19165-B38C-D70A-6F4A-65CA9AC7D7C3}" name="Brown, Anne" initials="BA" userId="S::anne.brown@redcross.org::6648a100-430f-4e89-a29f-356c52c69f0b" providerId="AD"/>
  <p188:author id="{0AAF8566-399F-EEF5-09A6-E3E002AC6E63}" name="Schulze, Rachel" initials="SR" userId="S::rachel.schulze@redcross.org::e5379fe1-2a29-45fb-a56e-88027be1986f" providerId="AD"/>
  <p188:author id="{7C24CC6C-93AE-9B22-80C5-C48DE36EC786}" name="Householder-Glenn, Lynn A." initials="HGLA" userId="S::lynn.householder-glenn@redcross.org::a56a91b1-31e4-44a1-aaea-5f504a46255b" providerId="AD"/>
  <p188:author id="{1594E66E-7C5A-2A34-EC8F-9B28B1ABEA76}" name="Nguyen, Alex" initials="NA" userId="S::alex.nguyen@redcross.org::9a2cf77f-8331-403c-bcb8-0c0bd8e8bd9e" providerId="AD"/>
  <p188:author id="{CCDDD980-E808-8CF5-EA8E-60548B33EF1F}" name="Patterson, David" initials="PD" userId="S::david.patterson@redcross.org::22496692-aa8e-49b1-b494-2e92ac5746d6" providerId="AD"/>
  <p188:author id="{F26C808A-92AE-8168-3D65-F724CE52367E}" name="Rosenbaum, Lindsey" initials="RL" userId="S::lindsey.rosenbaum@redcross.org::52f17f25-fece-4ffa-bff9-33c769ef549e" providerId="AD"/>
  <p188:author id="{5ABB8997-CF4D-A8C5-DA79-C095FAA206F8}" name="Greeson, Stephanie" initials="GS" userId="S::stephanie.greeson@redcross.org::76f4832f-a39d-49c3-8c80-0960cd02d2cd" providerId="AD"/>
  <p188:author id="{D16BBF97-9806-E4B2-DCCC-F1DD9EBD9C8F}" name="Poole, Adriana" initials="PA" userId="S::adriana.poole@redcross.org::bde6ed49-d324-4c49-a091-94440083c491" providerId="AD"/>
  <p188:author id="{0F72C5BD-CED5-7281-2FF1-E307B745FDB0}" name="Rowland, Holly" initials="RH" userId="S::holly.rowland@redcross.org::2f595c04-0b0c-4ffa-98ff-58ccc37c7145" providerId="AD"/>
  <p188:author id="{8F87FBCE-F180-D152-6C04-BBCA21A1A74B}" name="Long, Jodi" initials="LJ" userId="S::jodi.long@redcross.org::e530ea39-c8b8-47e7-8edf-c927ee5d3ae3" providerId="AD"/>
  <p188:author id="{590CFBE2-EFF7-8C8D-5635-CA226D070EC5}" name="Paris Scott" initials="PS" userId="S::paris.scott@redcross.org::1770630b-da13-4f7a-b628-1442aef61264" providerId="AD"/>
  <p188:author id="{D077BEE8-2DD6-7A6E-B128-7617B7580848}" name="Brownlee, Denise" initials="BD" userId="S::denise.brownlee@redcross.org::10343502-358a-4fc1-8963-0cd03cd3550c" providerId="AD"/>
  <p188:author id="{427F59F4-1C3E-CED7-D31F-5B423B0671B7}" name="Saldivar, Natalie" initials="SN" userId="S::natalie.saldivar@redcross.org::4e2f6ffb-d0f4-4bdc-b3ea-b69b85d4ca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MOU" lastIdx="15" clrIdx="6"/>
  <p:cmAuthor id="1" name="Ferguson, Mark L." initials="FML" lastIdx="55" clrIdx="0">
    <p:extLst>
      <p:ext uri="{19B8F6BF-5375-455C-9EA6-DF929625EA0E}">
        <p15:presenceInfo xmlns:p15="http://schemas.microsoft.com/office/powerpoint/2012/main" userId="S::mark.ferguson@redcross.org::6d025f89-8b83-4b56-b860-0b2f4db0f5ac" providerId="AD"/>
      </p:ext>
    </p:extLst>
  </p:cmAuthor>
  <p:cmAuthor id="2" name="Danaceau, Jessica" initials="DJ" lastIdx="43" clrIdx="1">
    <p:extLst>
      <p:ext uri="{19B8F6BF-5375-455C-9EA6-DF929625EA0E}">
        <p15:presenceInfo xmlns:p15="http://schemas.microsoft.com/office/powerpoint/2012/main" userId="S::Jessica.Danaceau@redcross.org::3ff65d48-838a-42df-94bb-165ab8ba4a2e" providerId="AD"/>
      </p:ext>
    </p:extLst>
  </p:cmAuthor>
  <p:cmAuthor id="3" name="Brown, Anne" initials="BA" lastIdx="15" clrIdx="2">
    <p:extLst>
      <p:ext uri="{19B8F6BF-5375-455C-9EA6-DF929625EA0E}">
        <p15:presenceInfo xmlns:p15="http://schemas.microsoft.com/office/powerpoint/2012/main" userId="S::anne.brown@redcross.org::6648a100-430f-4e89-a29f-356c52c69f0b" providerId="AD"/>
      </p:ext>
    </p:extLst>
  </p:cmAuthor>
  <p:cmAuthor id="4" name="Householder-Glenn, Lynn A." initials="HA" lastIdx="6" clrIdx="3">
    <p:extLst>
      <p:ext uri="{19B8F6BF-5375-455C-9EA6-DF929625EA0E}">
        <p15:presenceInfo xmlns:p15="http://schemas.microsoft.com/office/powerpoint/2012/main" userId="S::lynn.householder-glenn@redcross.org::a56a91b1-31e4-44a1-aaea-5f504a46255b" providerId="AD"/>
      </p:ext>
    </p:extLst>
  </p:cmAuthor>
  <p:cmAuthor id="5" name="Poole, Adriana" initials="PA" lastIdx="1" clrIdx="4">
    <p:extLst>
      <p:ext uri="{19B8F6BF-5375-455C-9EA6-DF929625EA0E}">
        <p15:presenceInfo xmlns:p15="http://schemas.microsoft.com/office/powerpoint/2012/main" userId="S::adriana.poole@redcross.org::bde6ed49-d324-4c49-a091-94440083c491" providerId="AD"/>
      </p:ext>
    </p:extLst>
  </p:cmAuthor>
  <p:cmAuthor id="6" name="Saldivar, Natalie" initials="SN" lastIdx="10" clrIdx="5">
    <p:extLst>
      <p:ext uri="{19B8F6BF-5375-455C-9EA6-DF929625EA0E}">
        <p15:presenceInfo xmlns:p15="http://schemas.microsoft.com/office/powerpoint/2012/main" userId="S::natalie.saldivar@redcross.org::4e2f6ffb-d0f4-4bdc-b3ea-b69b85d4ca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6E70"/>
    <a:srgbClr val="4784B5"/>
    <a:srgbClr val="9F9FA3"/>
    <a:srgbClr val="B4A996"/>
    <a:srgbClr val="E2D7AC"/>
    <a:srgbClr val="ED1B2E"/>
    <a:srgbClr val="FCE7E8"/>
    <a:srgbClr val="537B35"/>
    <a:srgbClr val="7F181B"/>
    <a:srgbClr val="ED1B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F0A568-7084-4A72-87A5-3F047743B22E}" v="1" dt="2023-02-06T15:20:09.6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54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218E8-7CCD-D246-9B51-C4B870448914}" type="datetimeFigureOut">
              <a:rPr lang="en-US" smtClean="0"/>
              <a:t>4/18/2023</a:t>
            </a:fld>
            <a:endParaRPr lang="en-US"/>
          </a:p>
        </p:txBody>
      </p:sp>
      <p:sp>
        <p:nvSpPr>
          <p:cNvPr id="4" name="Slide Image Placeholder 3"/>
          <p:cNvSpPr>
            <a:spLocks noGrp="1" noRot="1" noChangeAspect="1"/>
          </p:cNvSpPr>
          <p:nvPr>
            <p:ph type="sldImg" idx="2"/>
          </p:nvPr>
        </p:nvSpPr>
        <p:spPr>
          <a:xfrm>
            <a:off x="1004888" y="1143000"/>
            <a:ext cx="4848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174D4-E392-6941-8B91-4B86EA1ADCB7}" type="slidenum">
              <a:rPr lang="en-US" smtClean="0"/>
              <a:t>‹#›</a:t>
            </a:fld>
            <a:endParaRPr lang="en-US"/>
          </a:p>
        </p:txBody>
      </p:sp>
    </p:spTree>
    <p:extLst>
      <p:ext uri="{BB962C8B-B14F-4D97-AF65-F5344CB8AC3E}">
        <p14:creationId xmlns:p14="http://schemas.microsoft.com/office/powerpoint/2010/main" val="3604050494"/>
      </p:ext>
    </p:extLst>
  </p:cSld>
  <p:clrMap bg1="lt1" tx1="dk1" bg2="lt2" tx2="dk2" accent1="accent1" accent2="accent2" accent3="accent3" accent4="accent4" accent5="accent5" accent6="accent6" hlink="hlink" folHlink="folHlink"/>
  <p:notesStyle>
    <a:lvl1pPr marL="0" algn="l" defTabSz="790042" rtl="0" eaLnBrk="1" latinLnBrk="0" hangingPunct="1">
      <a:defRPr sz="1037" kern="1200">
        <a:solidFill>
          <a:schemeClr val="tx1"/>
        </a:solidFill>
        <a:latin typeface="+mn-lt"/>
        <a:ea typeface="+mn-ea"/>
        <a:cs typeface="+mn-cs"/>
      </a:defRPr>
    </a:lvl1pPr>
    <a:lvl2pPr marL="395021" algn="l" defTabSz="790042" rtl="0" eaLnBrk="1" latinLnBrk="0" hangingPunct="1">
      <a:defRPr sz="1037" kern="1200">
        <a:solidFill>
          <a:schemeClr val="tx1"/>
        </a:solidFill>
        <a:latin typeface="+mn-lt"/>
        <a:ea typeface="+mn-ea"/>
        <a:cs typeface="+mn-cs"/>
      </a:defRPr>
    </a:lvl2pPr>
    <a:lvl3pPr marL="790042" algn="l" defTabSz="790042" rtl="0" eaLnBrk="1" latinLnBrk="0" hangingPunct="1">
      <a:defRPr sz="1037" kern="1200">
        <a:solidFill>
          <a:schemeClr val="tx1"/>
        </a:solidFill>
        <a:latin typeface="+mn-lt"/>
        <a:ea typeface="+mn-ea"/>
        <a:cs typeface="+mn-cs"/>
      </a:defRPr>
    </a:lvl3pPr>
    <a:lvl4pPr marL="1185062" algn="l" defTabSz="790042" rtl="0" eaLnBrk="1" latinLnBrk="0" hangingPunct="1">
      <a:defRPr sz="1037" kern="1200">
        <a:solidFill>
          <a:schemeClr val="tx1"/>
        </a:solidFill>
        <a:latin typeface="+mn-lt"/>
        <a:ea typeface="+mn-ea"/>
        <a:cs typeface="+mn-cs"/>
      </a:defRPr>
    </a:lvl4pPr>
    <a:lvl5pPr marL="1580083" algn="l" defTabSz="790042" rtl="0" eaLnBrk="1" latinLnBrk="0" hangingPunct="1">
      <a:defRPr sz="1037" kern="1200">
        <a:solidFill>
          <a:schemeClr val="tx1"/>
        </a:solidFill>
        <a:latin typeface="+mn-lt"/>
        <a:ea typeface="+mn-ea"/>
        <a:cs typeface="+mn-cs"/>
      </a:defRPr>
    </a:lvl5pPr>
    <a:lvl6pPr marL="1975104" algn="l" defTabSz="790042" rtl="0" eaLnBrk="1" latinLnBrk="0" hangingPunct="1">
      <a:defRPr sz="1037" kern="1200">
        <a:solidFill>
          <a:schemeClr val="tx1"/>
        </a:solidFill>
        <a:latin typeface="+mn-lt"/>
        <a:ea typeface="+mn-ea"/>
        <a:cs typeface="+mn-cs"/>
      </a:defRPr>
    </a:lvl6pPr>
    <a:lvl7pPr marL="2370125" algn="l" defTabSz="790042" rtl="0" eaLnBrk="1" latinLnBrk="0" hangingPunct="1">
      <a:defRPr sz="1037" kern="1200">
        <a:solidFill>
          <a:schemeClr val="tx1"/>
        </a:solidFill>
        <a:latin typeface="+mn-lt"/>
        <a:ea typeface="+mn-ea"/>
        <a:cs typeface="+mn-cs"/>
      </a:defRPr>
    </a:lvl7pPr>
    <a:lvl8pPr marL="2765146" algn="l" defTabSz="790042" rtl="0" eaLnBrk="1" latinLnBrk="0" hangingPunct="1">
      <a:defRPr sz="1037" kern="1200">
        <a:solidFill>
          <a:schemeClr val="tx1"/>
        </a:solidFill>
        <a:latin typeface="+mn-lt"/>
        <a:ea typeface="+mn-ea"/>
        <a:cs typeface="+mn-cs"/>
      </a:defRPr>
    </a:lvl8pPr>
    <a:lvl9pPr marL="3160166" algn="l" defTabSz="790042" rtl="0" eaLnBrk="1" latinLnBrk="0" hangingPunct="1">
      <a:defRPr sz="10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a:t>
            </a:fld>
            <a:endParaRPr lang="en-US"/>
          </a:p>
        </p:txBody>
      </p:sp>
    </p:spTree>
    <p:extLst>
      <p:ext uri="{BB962C8B-B14F-4D97-AF65-F5344CB8AC3E}">
        <p14:creationId xmlns:p14="http://schemas.microsoft.com/office/powerpoint/2010/main" val="689123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12</a:t>
            </a:fld>
            <a:endParaRPr lang="en-US"/>
          </a:p>
        </p:txBody>
      </p:sp>
    </p:spTree>
    <p:extLst>
      <p:ext uri="{BB962C8B-B14F-4D97-AF65-F5344CB8AC3E}">
        <p14:creationId xmlns:p14="http://schemas.microsoft.com/office/powerpoint/2010/main" val="316850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13</a:t>
            </a:fld>
            <a:endParaRPr lang="en-US"/>
          </a:p>
        </p:txBody>
      </p:sp>
    </p:spTree>
    <p:extLst>
      <p:ext uri="{BB962C8B-B14F-4D97-AF65-F5344CB8AC3E}">
        <p14:creationId xmlns:p14="http://schemas.microsoft.com/office/powerpoint/2010/main" val="2046864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include FY23 totals for Q2, Q3 and Q4.</a:t>
            </a:r>
          </a:p>
        </p:txBody>
      </p:sp>
      <p:sp>
        <p:nvSpPr>
          <p:cNvPr id="4" name="Slide Number Placeholder 3"/>
          <p:cNvSpPr>
            <a:spLocks noGrp="1"/>
          </p:cNvSpPr>
          <p:nvPr>
            <p:ph type="sldNum" sz="quarter" idx="5"/>
          </p:nvPr>
        </p:nvSpPr>
        <p:spPr/>
        <p:txBody>
          <a:bodyPr/>
          <a:lstStyle/>
          <a:p>
            <a:fld id="{B8D174D4-E392-6941-8B91-4B86EA1ADCB7}" type="slidenum">
              <a:rPr lang="en-US" smtClean="0"/>
              <a:t>14</a:t>
            </a:fld>
            <a:endParaRPr lang="en-US"/>
          </a:p>
        </p:txBody>
      </p:sp>
    </p:spTree>
    <p:extLst>
      <p:ext uri="{BB962C8B-B14F-4D97-AF65-F5344CB8AC3E}">
        <p14:creationId xmlns:p14="http://schemas.microsoft.com/office/powerpoint/2010/main" val="2444964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16</a:t>
            </a:fld>
            <a:endParaRPr lang="en-US"/>
          </a:p>
        </p:txBody>
      </p:sp>
    </p:spTree>
    <p:extLst>
      <p:ext uri="{BB962C8B-B14F-4D97-AF65-F5344CB8AC3E}">
        <p14:creationId xmlns:p14="http://schemas.microsoft.com/office/powerpoint/2010/main" val="697679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17</a:t>
            </a:fld>
            <a:endParaRPr lang="en-US"/>
          </a:p>
        </p:txBody>
      </p:sp>
    </p:spTree>
    <p:extLst>
      <p:ext uri="{BB962C8B-B14F-4D97-AF65-F5344CB8AC3E}">
        <p14:creationId xmlns:p14="http://schemas.microsoft.com/office/powerpoint/2010/main" val="2226643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18</a:t>
            </a:fld>
            <a:endParaRPr lang="en-US"/>
          </a:p>
        </p:txBody>
      </p:sp>
    </p:spTree>
    <p:extLst>
      <p:ext uri="{BB962C8B-B14F-4D97-AF65-F5344CB8AC3E}">
        <p14:creationId xmlns:p14="http://schemas.microsoft.com/office/powerpoint/2010/main" val="815135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19</a:t>
            </a:fld>
            <a:endParaRPr lang="en-US"/>
          </a:p>
        </p:txBody>
      </p:sp>
    </p:spTree>
    <p:extLst>
      <p:ext uri="{BB962C8B-B14F-4D97-AF65-F5344CB8AC3E}">
        <p14:creationId xmlns:p14="http://schemas.microsoft.com/office/powerpoint/2010/main" val="3394432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22</a:t>
            </a:fld>
            <a:endParaRPr lang="en-US"/>
          </a:p>
        </p:txBody>
      </p:sp>
    </p:spTree>
    <p:extLst>
      <p:ext uri="{BB962C8B-B14F-4D97-AF65-F5344CB8AC3E}">
        <p14:creationId xmlns:p14="http://schemas.microsoft.com/office/powerpoint/2010/main" val="1929824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23</a:t>
            </a:fld>
            <a:endParaRPr lang="en-US"/>
          </a:p>
        </p:txBody>
      </p:sp>
    </p:spTree>
    <p:extLst>
      <p:ext uri="{BB962C8B-B14F-4D97-AF65-F5344CB8AC3E}">
        <p14:creationId xmlns:p14="http://schemas.microsoft.com/office/powerpoint/2010/main" val="2238666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b="1">
              <a:solidFill>
                <a:srgbClr val="ED1B2E"/>
              </a:solidFill>
            </a:endParaRPr>
          </a:p>
        </p:txBody>
      </p:sp>
      <p:sp>
        <p:nvSpPr>
          <p:cNvPr id="4" name="Slide Number Placeholder 3"/>
          <p:cNvSpPr>
            <a:spLocks noGrp="1"/>
          </p:cNvSpPr>
          <p:nvPr>
            <p:ph type="sldNum" sz="quarter" idx="5"/>
          </p:nvPr>
        </p:nvSpPr>
        <p:spPr/>
        <p:txBody>
          <a:bodyPr/>
          <a:lstStyle/>
          <a:p>
            <a:fld id="{B8D174D4-E392-6941-8B91-4B86EA1ADCB7}" type="slidenum">
              <a:rPr lang="en-US" smtClean="0"/>
              <a:t>24</a:t>
            </a:fld>
            <a:endParaRPr lang="en-US"/>
          </a:p>
        </p:txBody>
      </p:sp>
    </p:spTree>
    <p:extLst>
      <p:ext uri="{BB962C8B-B14F-4D97-AF65-F5344CB8AC3E}">
        <p14:creationId xmlns:p14="http://schemas.microsoft.com/office/powerpoint/2010/main" val="30450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a:t>
            </a:fld>
            <a:endParaRPr lang="en-US"/>
          </a:p>
        </p:txBody>
      </p:sp>
    </p:spTree>
    <p:extLst>
      <p:ext uri="{BB962C8B-B14F-4D97-AF65-F5344CB8AC3E}">
        <p14:creationId xmlns:p14="http://schemas.microsoft.com/office/powerpoint/2010/main" val="1013828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26</a:t>
            </a:fld>
            <a:endParaRPr lang="en-US"/>
          </a:p>
        </p:txBody>
      </p:sp>
    </p:spTree>
    <p:extLst>
      <p:ext uri="{BB962C8B-B14F-4D97-AF65-F5344CB8AC3E}">
        <p14:creationId xmlns:p14="http://schemas.microsoft.com/office/powerpoint/2010/main" val="2302382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29</a:t>
            </a:fld>
            <a:endParaRPr lang="en-US"/>
          </a:p>
        </p:txBody>
      </p:sp>
    </p:spTree>
    <p:extLst>
      <p:ext uri="{BB962C8B-B14F-4D97-AF65-F5344CB8AC3E}">
        <p14:creationId xmlns:p14="http://schemas.microsoft.com/office/powerpoint/2010/main" val="393265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3</a:t>
            </a:fld>
            <a:endParaRPr lang="en-US"/>
          </a:p>
        </p:txBody>
      </p:sp>
    </p:spTree>
    <p:extLst>
      <p:ext uri="{BB962C8B-B14F-4D97-AF65-F5344CB8AC3E}">
        <p14:creationId xmlns:p14="http://schemas.microsoft.com/office/powerpoint/2010/main" val="122111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a:spcBef>
                <a:spcPts val="0"/>
              </a:spcBef>
              <a:spcAft>
                <a:spcPts val="0"/>
              </a:spcAft>
            </a:pPr>
            <a:endParaRPr lang="en-US"/>
          </a:p>
        </p:txBody>
      </p:sp>
      <p:sp>
        <p:nvSpPr>
          <p:cNvPr id="4" name="Slide Number Placeholder 3"/>
          <p:cNvSpPr>
            <a:spLocks noGrp="1"/>
          </p:cNvSpPr>
          <p:nvPr>
            <p:ph type="sldNum" sz="quarter" idx="5"/>
          </p:nvPr>
        </p:nvSpPr>
        <p:spPr/>
        <p:txBody>
          <a:bodyPr/>
          <a:lstStyle/>
          <a:p>
            <a:pPr>
              <a:defRPr/>
            </a:pPr>
            <a:fld id="{4F81BA3F-54D8-44D3-9B0A-79E91CF04203}" type="slidenum">
              <a:rPr lang="en-US" smtClean="0"/>
              <a:pPr>
                <a:defRPr/>
              </a:pPr>
              <a:t>4</a:t>
            </a:fld>
            <a:endParaRPr lang="en-US"/>
          </a:p>
        </p:txBody>
      </p:sp>
    </p:spTree>
    <p:extLst>
      <p:ext uri="{BB962C8B-B14F-4D97-AF65-F5344CB8AC3E}">
        <p14:creationId xmlns:p14="http://schemas.microsoft.com/office/powerpoint/2010/main" val="198728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5</a:t>
            </a:fld>
            <a:endParaRPr lang="en-US"/>
          </a:p>
        </p:txBody>
      </p:sp>
    </p:spTree>
    <p:extLst>
      <p:ext uri="{BB962C8B-B14F-4D97-AF65-F5344CB8AC3E}">
        <p14:creationId xmlns:p14="http://schemas.microsoft.com/office/powerpoint/2010/main" val="3255609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6</a:t>
            </a:fld>
            <a:endParaRPr lang="en-US"/>
          </a:p>
        </p:txBody>
      </p:sp>
    </p:spTree>
    <p:extLst>
      <p:ext uri="{BB962C8B-B14F-4D97-AF65-F5344CB8AC3E}">
        <p14:creationId xmlns:p14="http://schemas.microsoft.com/office/powerpoint/2010/main" val="1644045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147365-E455-3545-B722-CC3F3EF8BD17}" type="slidenum">
              <a:rPr lang="en-US" altLang="en-US" smtClean="0"/>
              <a:pPr/>
              <a:t>7</a:t>
            </a:fld>
            <a:endParaRPr lang="en-US" altLang="en-US"/>
          </a:p>
        </p:txBody>
      </p:sp>
    </p:spTree>
    <p:extLst>
      <p:ext uri="{BB962C8B-B14F-4D97-AF65-F5344CB8AC3E}">
        <p14:creationId xmlns:p14="http://schemas.microsoft.com/office/powerpoint/2010/main" val="4170351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8</a:t>
            </a:fld>
            <a:endParaRPr lang="en-US"/>
          </a:p>
        </p:txBody>
      </p:sp>
    </p:spTree>
    <p:extLst>
      <p:ext uri="{BB962C8B-B14F-4D97-AF65-F5344CB8AC3E}">
        <p14:creationId xmlns:p14="http://schemas.microsoft.com/office/powerpoint/2010/main" val="2691867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D174D4-E392-6941-8B91-4B86EA1ADCB7}" type="slidenum">
              <a:rPr lang="en-US" smtClean="0"/>
              <a:t>10</a:t>
            </a:fld>
            <a:endParaRPr lang="en-US"/>
          </a:p>
        </p:txBody>
      </p:sp>
    </p:spTree>
    <p:extLst>
      <p:ext uri="{BB962C8B-B14F-4D97-AF65-F5344CB8AC3E}">
        <p14:creationId xmlns:p14="http://schemas.microsoft.com/office/powerpoint/2010/main" val="2662978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pic>
        <p:nvPicPr>
          <p:cNvPr id="5" name="Picture 4">
            <a:extLst>
              <a:ext uri="{FF2B5EF4-FFF2-40B4-BE49-F238E27FC236}">
                <a16:creationId xmlns:a16="http://schemas.microsoft.com/office/drawing/2014/main" id="{BB94E52A-050C-A44F-804E-EB99FC968AFF}"/>
              </a:ext>
            </a:extLst>
          </p:cNvPr>
          <p:cNvPicPr>
            <a:picLocks noChangeAspect="1"/>
          </p:cNvPicPr>
          <p:nvPr userDrawn="1"/>
        </p:nvPicPr>
        <p:blipFill>
          <a:blip r:embed="rId2"/>
          <a:srcRect/>
          <a:stretch/>
        </p:blipFill>
        <p:spPr>
          <a:xfrm>
            <a:off x="7309182" y="5381075"/>
            <a:ext cx="2682664" cy="434188"/>
          </a:xfrm>
          <a:prstGeom prst="rect">
            <a:avLst/>
          </a:prstGeom>
        </p:spPr>
      </p:pic>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4" y="5443538"/>
            <a:ext cx="6772358"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1306046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11354" y="503127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423217" y="4720130"/>
            <a:ext cx="2788137" cy="166128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Tree>
    <p:extLst>
      <p:ext uri="{BB962C8B-B14F-4D97-AF65-F5344CB8AC3E}">
        <p14:creationId xmlns:p14="http://schemas.microsoft.com/office/powerpoint/2010/main" val="893352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s and Photo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543C56-3172-4E42-8F07-22FE422AC846}"/>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2" name="Title 1"/>
          <p:cNvSpPr>
            <a:spLocks noGrp="1"/>
          </p:cNvSpPr>
          <p:nvPr userDrawn="1">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3" name="Content Placeholder 2"/>
          <p:cNvSpPr>
            <a:spLocks noGrp="1"/>
          </p:cNvSpPr>
          <p:nvPr userDrawn="1">
            <p:ph idx="1" hasCustomPrompt="1"/>
          </p:nvPr>
        </p:nvSpPr>
        <p:spPr>
          <a:xfrm>
            <a:off x="665922" y="1659836"/>
            <a:ext cx="8922578" cy="1779104"/>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a:t>
            </a:r>
            <a:r>
              <a:rPr lang="en-US" err="1"/>
              <a:t>malesuada</a:t>
            </a:r>
            <a:endParaRPr lang="en-US"/>
          </a:p>
        </p:txBody>
      </p:sp>
      <p:sp>
        <p:nvSpPr>
          <p:cNvPr id="6" name="Picture Placeholder 5">
            <a:extLst>
              <a:ext uri="{FF2B5EF4-FFF2-40B4-BE49-F238E27FC236}">
                <a16:creationId xmlns:a16="http://schemas.microsoft.com/office/drawing/2014/main" id="{78529451-779C-5A45-9721-C5A277AAA4DF}"/>
              </a:ext>
            </a:extLst>
          </p:cNvPr>
          <p:cNvSpPr>
            <a:spLocks noGrp="1"/>
          </p:cNvSpPr>
          <p:nvPr>
            <p:ph type="pic" sz="quarter" idx="12"/>
          </p:nvPr>
        </p:nvSpPr>
        <p:spPr>
          <a:xfrm>
            <a:off x="0" y="3344238"/>
            <a:ext cx="10058400" cy="3056562"/>
          </a:xfrm>
          <a:prstGeom prst="rect">
            <a:avLst/>
          </a:prstGeom>
          <a:solidFill>
            <a:schemeClr val="tx2"/>
          </a:solidFill>
        </p:spPr>
        <p:txBody>
          <a:bodyPr anchor="ctr"/>
          <a:lstStyle>
            <a:lvl1pPr algn="ctr">
              <a:buNone/>
              <a:defRPr>
                <a:solidFill>
                  <a:schemeClr val="bg1"/>
                </a:solidFill>
              </a:defRPr>
            </a:lvl1pPr>
          </a:lstStyle>
          <a:p>
            <a:endParaRPr lang="en-US"/>
          </a:p>
        </p:txBody>
      </p:sp>
    </p:spTree>
    <p:extLst>
      <p:ext uri="{BB962C8B-B14F-4D97-AF65-F5344CB8AC3E}">
        <p14:creationId xmlns:p14="http://schemas.microsoft.com/office/powerpoint/2010/main" val="74768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701696" cy="742433"/>
          </a:xfrm>
          <a:prstGeom prst="rect">
            <a:avLst/>
          </a:prstGeom>
        </p:spPr>
        <p:txBody>
          <a:bodyPr anchor="t"/>
          <a:lstStyle>
            <a:lvl1pPr>
              <a:defRPr>
                <a:solidFill>
                  <a:srgbClr val="4784B5"/>
                </a:solidFill>
              </a:defRPr>
            </a:lvl1pPr>
          </a:lstStyle>
          <a:p>
            <a:r>
              <a:rPr lang="en-US"/>
              <a:t>Quarterly XPROGRAMX Update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5" y="1039911"/>
            <a:ext cx="5813425"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19" name="Text Placeholder 15">
            <a:extLst>
              <a:ext uri="{FF2B5EF4-FFF2-40B4-BE49-F238E27FC236}">
                <a16:creationId xmlns:a16="http://schemas.microsoft.com/office/drawing/2014/main" id="{A96093E8-FA3A-2F42-9D21-B6F402507EC1}"/>
              </a:ext>
            </a:extLst>
          </p:cNvPr>
          <p:cNvSpPr>
            <a:spLocks noGrp="1"/>
          </p:cNvSpPr>
          <p:nvPr>
            <p:ph type="body" sz="quarter" idx="12" hasCustomPrompt="1"/>
          </p:nvPr>
        </p:nvSpPr>
        <p:spPr>
          <a:xfrm>
            <a:off x="304800" y="1905000"/>
            <a:ext cx="5440017" cy="461682"/>
          </a:xfrm>
          <a:prstGeom prst="rect">
            <a:avLst/>
          </a:prstGeom>
        </p:spPr>
        <p:txBody>
          <a:bodyPr>
            <a:noAutofit/>
          </a:bodyPr>
          <a:lstStyle>
            <a:lvl1pPr>
              <a:buNone/>
              <a:defRPr sz="2000" b="1">
                <a:solidFill>
                  <a:srgbClr val="ED1B2E"/>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A9875B2D-8A10-2E49-A957-9640E79161C0}"/>
              </a:ext>
            </a:extLst>
          </p:cNvPr>
          <p:cNvSpPr>
            <a:spLocks noGrp="1"/>
          </p:cNvSpPr>
          <p:nvPr>
            <p:ph type="body" sz="quarter" idx="14" hasCustomPrompt="1"/>
          </p:nvPr>
        </p:nvSpPr>
        <p:spPr>
          <a:xfrm>
            <a:off x="333391" y="2441986"/>
            <a:ext cx="5272087" cy="3506377"/>
          </a:xfrm>
          <a:prstGeom prst="rect">
            <a:avLst/>
          </a:prstGeom>
        </p:spPr>
        <p:txBody>
          <a:bodyPr>
            <a:noAutofit/>
          </a:bodyPr>
          <a:lstStyle>
            <a:lvl1pPr marL="1376363" indent="-1376363">
              <a:buNone/>
              <a:tabLst/>
              <a:defRPr sz="1800">
                <a:solidFill>
                  <a:srgbClr val="6D6E70"/>
                </a:solidFill>
              </a:defRPr>
            </a:lvl1pPr>
          </a:lstStyle>
          <a:p>
            <a:pPr lvl="0"/>
            <a:r>
              <a:rPr lang="en-US"/>
              <a:t>Slide Num	Title of Section.</a:t>
            </a:r>
          </a:p>
          <a:p>
            <a:pPr lvl="0"/>
            <a:r>
              <a:rPr lang="en-US"/>
              <a:t>Slide Num	Bold slide numbers in first column to left</a:t>
            </a:r>
          </a:p>
          <a:p>
            <a:pPr lvl="0"/>
            <a:r>
              <a:rPr lang="en-US"/>
              <a:t>Slide Num	Reduce font size to accommodate as needed</a:t>
            </a:r>
          </a:p>
        </p:txBody>
      </p:sp>
    </p:spTree>
    <p:extLst>
      <p:ext uri="{BB962C8B-B14F-4D97-AF65-F5344CB8AC3E}">
        <p14:creationId xmlns:p14="http://schemas.microsoft.com/office/powerpoint/2010/main" val="1440838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Text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6"/>
            <a:ext cx="9543830" cy="778950"/>
          </a:xfrm>
          <a:prstGeom prst="rect">
            <a:avLst/>
          </a:prstGeom>
        </p:spPr>
        <p:txBody>
          <a:bodyPr anchor="t"/>
          <a:lstStyle>
            <a:lvl1pPr>
              <a:defRPr>
                <a:solidFill>
                  <a:srgbClr val="4784B5"/>
                </a:solidFill>
              </a:defRPr>
            </a:lvl1pPr>
          </a:lstStyle>
          <a:p>
            <a:r>
              <a:rPr lang="en-US"/>
              <a:t>Click to edit Master title style</a:t>
            </a:r>
          </a:p>
        </p:txBody>
      </p:sp>
      <p:sp>
        <p:nvSpPr>
          <p:cNvPr id="16" name="Text Placeholder 15">
            <a:extLst>
              <a:ext uri="{FF2B5EF4-FFF2-40B4-BE49-F238E27FC236}">
                <a16:creationId xmlns:a16="http://schemas.microsoft.com/office/drawing/2014/main" id="{0AA94722-5D35-5E41-9ADF-13105D050E13}"/>
              </a:ext>
            </a:extLst>
          </p:cNvPr>
          <p:cNvSpPr>
            <a:spLocks noGrp="1"/>
          </p:cNvSpPr>
          <p:nvPr>
            <p:ph type="body" sz="quarter" idx="10"/>
          </p:nvPr>
        </p:nvSpPr>
        <p:spPr>
          <a:xfrm>
            <a:off x="168276" y="1039911"/>
            <a:ext cx="5838986" cy="778950"/>
          </a:xfrm>
          <a:prstGeom prst="rect">
            <a:avLst/>
          </a:prstGeom>
        </p:spPr>
        <p:txBody>
          <a:bodyPr>
            <a:noAutofit/>
          </a:bodyPr>
          <a:lstStyle>
            <a:lvl1pPr>
              <a:buNone/>
              <a:defRPr sz="2000" b="1">
                <a:solidFill>
                  <a:srgbClr val="4784B5"/>
                </a:solidFill>
              </a:defRPr>
            </a:lvl1pPr>
            <a:lvl2pPr>
              <a:buNone/>
              <a:defRPr/>
            </a:lvl2pPr>
          </a:lstStyle>
          <a:p>
            <a:pPr lvl="0"/>
            <a:r>
              <a:rPr lang="en-US"/>
              <a:t>Click to edit Master text styles</a:t>
            </a:r>
          </a:p>
        </p:txBody>
      </p:sp>
      <p:sp>
        <p:nvSpPr>
          <p:cNvPr id="3" name="Text Placeholder 2">
            <a:extLst>
              <a:ext uri="{FF2B5EF4-FFF2-40B4-BE49-F238E27FC236}">
                <a16:creationId xmlns:a16="http://schemas.microsoft.com/office/drawing/2014/main" id="{5AF00C73-8029-6641-968A-A1BD4BBF71E4}"/>
              </a:ext>
            </a:extLst>
          </p:cNvPr>
          <p:cNvSpPr>
            <a:spLocks noGrp="1"/>
          </p:cNvSpPr>
          <p:nvPr>
            <p:ph type="body" sz="quarter" idx="12"/>
          </p:nvPr>
        </p:nvSpPr>
        <p:spPr>
          <a:xfrm>
            <a:off x="158750" y="1768475"/>
            <a:ext cx="5824538" cy="4413250"/>
          </a:xfrm>
          <a:prstGeom prst="rect">
            <a:avLst/>
          </a:prstGeom>
        </p:spPr>
        <p:txBody>
          <a:bodyPr/>
          <a:lstStyle>
            <a:lvl1pPr>
              <a:defRPr>
                <a:solidFill>
                  <a:srgbClr val="6D6E70"/>
                </a:solidFill>
              </a:defRPr>
            </a:lvl1pPr>
            <a:lvl2pPr>
              <a:defRPr>
                <a:solidFill>
                  <a:srgbClr val="6D6E70"/>
                </a:solidFill>
              </a:defRPr>
            </a:lvl2pPr>
            <a:lvl3pPr>
              <a:defRPr>
                <a:solidFill>
                  <a:srgbClr val="6D6E70"/>
                </a:solidFill>
              </a:defRPr>
            </a:lvl3pPr>
            <a:lvl4pPr>
              <a:defRPr>
                <a:solidFill>
                  <a:srgbClr val="6D6E70"/>
                </a:solidFill>
              </a:defRPr>
            </a:lvl4pPr>
            <a:lvl5pPr>
              <a:defRPr>
                <a:solidFill>
                  <a:srgbClr val="6D6E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374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C5F00B-3442-3247-8068-31A1BC0EBCAD}"/>
              </a:ext>
            </a:extLst>
          </p:cNvPr>
          <p:cNvSpPr>
            <a:spLocks noGrp="1"/>
          </p:cNvSpPr>
          <p:nvPr>
            <p:ph type="body" sz="quarter" idx="12" hasCustomPrompt="1"/>
          </p:nvPr>
        </p:nvSpPr>
        <p:spPr>
          <a:xfrm>
            <a:off x="218521" y="1053616"/>
            <a:ext cx="9034463" cy="2136845"/>
          </a:xfrm>
          <a:prstGeom prst="rect">
            <a:avLst/>
          </a:prstGeom>
        </p:spPr>
        <p:txBody>
          <a:bodyPr/>
          <a:lstStyle>
            <a:lvl1pPr marL="9525" indent="-9525">
              <a:lnSpc>
                <a:spcPts val="2900"/>
              </a:lnSpc>
              <a:spcBef>
                <a:spcPts val="0"/>
              </a:spcBef>
              <a:spcAft>
                <a:spcPts val="1200"/>
              </a:spcAft>
              <a:buNone/>
              <a:tabLst/>
              <a:defRPr sz="17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 </a:t>
            </a:r>
            <a:r>
              <a:rPr lang="en-US" err="1"/>
              <a:t>Mauris</a:t>
            </a:r>
            <a:r>
              <a:rPr lang="en-US"/>
              <a:t> et </a:t>
            </a:r>
            <a:r>
              <a:rPr lang="en-US" err="1"/>
              <a:t>orci</a:t>
            </a:r>
            <a:r>
              <a:rPr lang="en-US"/>
              <a:t>.</a:t>
            </a:r>
          </a:p>
          <a:p>
            <a:pPr lvl="0"/>
            <a:endParaRPr lang="en-US"/>
          </a:p>
        </p:txBody>
      </p:sp>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0" y="3329608"/>
            <a:ext cx="10058400" cy="3071191"/>
          </a:xfrm>
          <a:prstGeom prst="rect">
            <a:avLst/>
          </a:prstGeom>
          <a:solidFill>
            <a:schemeClr val="accent2"/>
          </a:solidFill>
        </p:spPr>
        <p:txBody>
          <a:bodyPr anchor="ctr"/>
          <a:lstStyle>
            <a:lvl1pPr algn="ctr">
              <a:buNone/>
              <a:defRPr>
                <a:solidFill>
                  <a:schemeClr val="bg1"/>
                </a:solidFill>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9ECEC88C-D9B5-354A-8754-2FC3DDF4C7D8}"/>
              </a:ext>
            </a:extLst>
          </p:cNvPr>
          <p:cNvSpPr>
            <a:spLocks noGrp="1"/>
          </p:cNvSpPr>
          <p:nvPr>
            <p:ph type="body" sz="quarter" idx="13" hasCustomPrompt="1"/>
          </p:nvPr>
        </p:nvSpPr>
        <p:spPr>
          <a:xfrm>
            <a:off x="158887" y="109897"/>
            <a:ext cx="9771063" cy="965200"/>
          </a:xfrm>
          <a:prstGeom prst="rect">
            <a:avLst/>
          </a:prstGeom>
        </p:spPr>
        <p:txBody>
          <a:bodyPr/>
          <a:lstStyle>
            <a:lvl1pPr>
              <a:buNone/>
              <a:defRPr sz="3600" b="1">
                <a:solidFill>
                  <a:srgbClr val="4784B5"/>
                </a:solidFill>
              </a:defRPr>
            </a:lvl1pPr>
          </a:lstStyle>
          <a:p>
            <a:pPr lvl="0"/>
            <a:r>
              <a:rPr lang="en-US"/>
              <a:t>This Quarter</a:t>
            </a:r>
          </a:p>
        </p:txBody>
      </p:sp>
    </p:spTree>
    <p:extLst>
      <p:ext uri="{BB962C8B-B14F-4D97-AF65-F5344CB8AC3E}">
        <p14:creationId xmlns:p14="http://schemas.microsoft.com/office/powerpoint/2010/main" val="2693670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Tree>
    <p:extLst>
      <p:ext uri="{BB962C8B-B14F-4D97-AF65-F5344CB8AC3E}">
        <p14:creationId xmlns:p14="http://schemas.microsoft.com/office/powerpoint/2010/main" val="31889917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186819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344553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angle 19">
            <a:extLst>
              <a:ext uri="{FF2B5EF4-FFF2-40B4-BE49-F238E27FC236}">
                <a16:creationId xmlns:a16="http://schemas.microsoft.com/office/drawing/2014/main" id="{80B9EBB7-A6FB-6843-BDFA-9DCC2017D4BA}"/>
              </a:ext>
            </a:extLst>
          </p:cNvPr>
          <p:cNvSpPr/>
          <p:nvPr userDrawn="1"/>
        </p:nvSpPr>
        <p:spPr>
          <a:xfrm>
            <a:off x="-17912" y="5029200"/>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18681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344869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9" name="Picture Placeholder 17">
            <a:extLst>
              <a:ext uri="{FF2B5EF4-FFF2-40B4-BE49-F238E27FC236}">
                <a16:creationId xmlns:a16="http://schemas.microsoft.com/office/drawing/2014/main" id="{DB648224-49A8-C04A-93B0-91F1F10BB806}"/>
              </a:ext>
            </a:extLst>
          </p:cNvPr>
          <p:cNvSpPr>
            <a:spLocks noGrp="1"/>
          </p:cNvSpPr>
          <p:nvPr>
            <p:ph type="pic" sz="quarter" idx="13"/>
          </p:nvPr>
        </p:nvSpPr>
        <p:spPr>
          <a:xfrm>
            <a:off x="-17912" y="5032362"/>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197781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3" name="Text Placeholder 4">
            <a:extLst>
              <a:ext uri="{FF2B5EF4-FFF2-40B4-BE49-F238E27FC236}">
                <a16:creationId xmlns:a16="http://schemas.microsoft.com/office/drawing/2014/main" id="{D5C292B3-470E-FB43-9B04-15B7288A3251}"/>
              </a:ext>
            </a:extLst>
          </p:cNvPr>
          <p:cNvSpPr>
            <a:spLocks noGrp="1"/>
          </p:cNvSpPr>
          <p:nvPr>
            <p:ph type="body" sz="quarter" idx="16" hasCustomPrompt="1"/>
          </p:nvPr>
        </p:nvSpPr>
        <p:spPr>
          <a:xfrm>
            <a:off x="2503971" y="5122645"/>
            <a:ext cx="7464425" cy="1252398"/>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353501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1503725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3" y="192965"/>
            <a:ext cx="9763749" cy="742433"/>
          </a:xfrm>
          <a:prstGeom prst="rect">
            <a:avLst/>
          </a:prstGeom>
        </p:spPr>
        <p:txBody>
          <a:bodyPr anchor="t"/>
          <a:lstStyle>
            <a:lvl1pPr>
              <a:defRPr>
                <a:solidFill>
                  <a:srgbClr val="4784B5"/>
                </a:solidFill>
              </a:defRPr>
            </a:lvl1pPr>
          </a:lstStyle>
          <a:p>
            <a:r>
              <a:rPr lang="en-US"/>
              <a:t>Click to edit Master title style</a:t>
            </a:r>
          </a:p>
        </p:txBody>
      </p:sp>
      <p:sp>
        <p:nvSpPr>
          <p:cNvPr id="16" name="Rectangle 15">
            <a:extLst>
              <a:ext uri="{FF2B5EF4-FFF2-40B4-BE49-F238E27FC236}">
                <a16:creationId xmlns:a16="http://schemas.microsoft.com/office/drawing/2014/main" id="{C40FB129-93F8-1A4E-944B-0E933ABF5F5C}"/>
              </a:ext>
            </a:extLst>
          </p:cNvPr>
          <p:cNvSpPr/>
          <p:nvPr userDrawn="1"/>
        </p:nvSpPr>
        <p:spPr>
          <a:xfrm>
            <a:off x="0" y="2416838"/>
            <a:ext cx="10058400"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C0481E30-946B-714B-A799-CD479019BC1A}"/>
              </a:ext>
            </a:extLst>
          </p:cNvPr>
          <p:cNvSpPr/>
          <p:nvPr userDrawn="1"/>
        </p:nvSpPr>
        <p:spPr>
          <a:xfrm>
            <a:off x="-17912" y="4124807"/>
            <a:ext cx="10058399" cy="1371600"/>
          </a:xfrm>
          <a:prstGeom prst="rect">
            <a:avLst/>
          </a:prstGeom>
          <a:solidFill>
            <a:srgbClr val="E7F2FB"/>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Picture Placeholder 17">
            <a:extLst>
              <a:ext uri="{FF2B5EF4-FFF2-40B4-BE49-F238E27FC236}">
                <a16:creationId xmlns:a16="http://schemas.microsoft.com/office/drawing/2014/main" id="{0D8AE487-B670-484D-B52B-BAA5A1EDDD33}"/>
              </a:ext>
            </a:extLst>
          </p:cNvPr>
          <p:cNvSpPr>
            <a:spLocks noGrp="1"/>
          </p:cNvSpPr>
          <p:nvPr>
            <p:ph type="pic" sz="quarter" idx="11"/>
          </p:nvPr>
        </p:nvSpPr>
        <p:spPr>
          <a:xfrm>
            <a:off x="17911" y="241683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28" name="Picture Placeholder 17">
            <a:extLst>
              <a:ext uri="{FF2B5EF4-FFF2-40B4-BE49-F238E27FC236}">
                <a16:creationId xmlns:a16="http://schemas.microsoft.com/office/drawing/2014/main" id="{32768780-3940-684A-B10D-BD3BB0CDC97E}"/>
              </a:ext>
            </a:extLst>
          </p:cNvPr>
          <p:cNvSpPr>
            <a:spLocks noGrp="1"/>
          </p:cNvSpPr>
          <p:nvPr>
            <p:ph type="pic" sz="quarter" idx="12"/>
          </p:nvPr>
        </p:nvSpPr>
        <p:spPr>
          <a:xfrm>
            <a:off x="7767620" y="4127969"/>
            <a:ext cx="2290780" cy="1365276"/>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3" name="Text Placeholder 2">
            <a:extLst>
              <a:ext uri="{FF2B5EF4-FFF2-40B4-BE49-F238E27FC236}">
                <a16:creationId xmlns:a16="http://schemas.microsoft.com/office/drawing/2014/main" id="{A902C6C3-86FB-054B-912E-79E2DDF7E3FB}"/>
              </a:ext>
            </a:extLst>
          </p:cNvPr>
          <p:cNvSpPr>
            <a:spLocks noGrp="1"/>
          </p:cNvSpPr>
          <p:nvPr>
            <p:ph type="body" sz="quarter" idx="14" hasCustomPrompt="1"/>
          </p:nvPr>
        </p:nvSpPr>
        <p:spPr>
          <a:xfrm>
            <a:off x="288235" y="964236"/>
            <a:ext cx="9442174" cy="874504"/>
          </a:xfrm>
          <a:prstGeom prst="rect">
            <a:avLst/>
          </a:prstGeom>
        </p:spPr>
        <p:txBody>
          <a:bodyPr/>
          <a:lstStyle>
            <a:lvl1pPr algn="ctr">
              <a:lnSpc>
                <a:spcPts val="2700"/>
              </a:lnSpc>
              <a:spcBef>
                <a:spcPts val="0"/>
              </a:spcBef>
              <a:spcAft>
                <a:spcPts val="0"/>
              </a:spcAft>
              <a:buNone/>
              <a:defRPr sz="2000" b="1">
                <a:solidFill>
                  <a:srgbClr val="6D6E70"/>
                </a:solidFill>
              </a:defRPr>
            </a:lvl1pPr>
          </a:lstStyle>
          <a:p>
            <a:pPr lvl="0"/>
            <a:r>
              <a:rPr lang="en-US"/>
              <a:t>Lorem ipsum dolor sit amet, consectetuer adipiscing elit. </a:t>
            </a:r>
            <a:br>
              <a:rPr lang="en-US"/>
            </a:br>
            <a:r>
              <a:rPr lang="en-US"/>
              <a:t>Maecenas porttitor congue massa. </a:t>
            </a:r>
          </a:p>
        </p:txBody>
      </p:sp>
      <p:sp>
        <p:nvSpPr>
          <p:cNvPr id="5" name="Text Placeholder 4">
            <a:extLst>
              <a:ext uri="{FF2B5EF4-FFF2-40B4-BE49-F238E27FC236}">
                <a16:creationId xmlns:a16="http://schemas.microsoft.com/office/drawing/2014/main" id="{DCB66AB6-8FE3-E646-8D26-4047E3B61C8B}"/>
              </a:ext>
            </a:extLst>
          </p:cNvPr>
          <p:cNvSpPr>
            <a:spLocks noGrp="1"/>
          </p:cNvSpPr>
          <p:nvPr>
            <p:ph type="body" sz="quarter" idx="15" hasCustomPrompt="1"/>
          </p:nvPr>
        </p:nvSpPr>
        <p:spPr>
          <a:xfrm>
            <a:off x="2503971" y="2526459"/>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
        <p:nvSpPr>
          <p:cNvPr id="24" name="Text Placeholder 4">
            <a:extLst>
              <a:ext uri="{FF2B5EF4-FFF2-40B4-BE49-F238E27FC236}">
                <a16:creationId xmlns:a16="http://schemas.microsoft.com/office/drawing/2014/main" id="{CA6A7499-19AF-E142-B667-E8F270116711}"/>
              </a:ext>
            </a:extLst>
          </p:cNvPr>
          <p:cNvSpPr>
            <a:spLocks noGrp="1"/>
          </p:cNvSpPr>
          <p:nvPr>
            <p:ph type="body" sz="quarter" idx="17" hasCustomPrompt="1"/>
          </p:nvPr>
        </p:nvSpPr>
        <p:spPr>
          <a:xfrm>
            <a:off x="228600" y="4214287"/>
            <a:ext cx="7464425" cy="1272277"/>
          </a:xfrm>
          <a:prstGeom prst="rect">
            <a:avLst/>
          </a:prstGeom>
        </p:spPr>
        <p:txBody>
          <a:bodyPr/>
          <a:lstStyle>
            <a:lvl1pPr marL="9525" indent="0">
              <a:lnSpc>
                <a:spcPts val="2200"/>
              </a:lnSpc>
              <a:spcBef>
                <a:spcPts val="0"/>
              </a:spcBef>
              <a:spcAft>
                <a:spcPts val="0"/>
              </a:spcAft>
              <a:buNone/>
              <a:tabLst/>
              <a:defRPr sz="1600">
                <a:solidFill>
                  <a:srgbClr val="6D6E70"/>
                </a:solidFill>
              </a:defRPr>
            </a:lvl1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 </a:t>
            </a:r>
            <a:r>
              <a:rPr lang="en-US" err="1"/>
              <a:t>Pellentesque</a:t>
            </a:r>
            <a:r>
              <a:rPr lang="en-US"/>
              <a:t> habitant </a:t>
            </a:r>
            <a:r>
              <a:rPr lang="en-US" err="1"/>
              <a:t>morb</a:t>
            </a:r>
            <a:r>
              <a:rPr lang="en-US"/>
              <a:t>.</a:t>
            </a:r>
          </a:p>
        </p:txBody>
      </p:sp>
    </p:spTree>
    <p:extLst>
      <p:ext uri="{BB962C8B-B14F-4D97-AF65-F5344CB8AC3E}">
        <p14:creationId xmlns:p14="http://schemas.microsoft.com/office/powerpoint/2010/main" val="3881185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5" name="Picture Placeholder 17">
            <a:extLst>
              <a:ext uri="{FF2B5EF4-FFF2-40B4-BE49-F238E27FC236}">
                <a16:creationId xmlns:a16="http://schemas.microsoft.com/office/drawing/2014/main" id="{DB02C5B9-5C60-F540-9709-A6ACD88E8590}"/>
              </a:ext>
            </a:extLst>
          </p:cNvPr>
          <p:cNvSpPr>
            <a:spLocks noGrp="1"/>
          </p:cNvSpPr>
          <p:nvPr>
            <p:ph type="pic" sz="quarter" idx="16"/>
          </p:nvPr>
        </p:nvSpPr>
        <p:spPr>
          <a:xfrm>
            <a:off x="6073361" y="874712"/>
            <a:ext cx="3646488" cy="531812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2" name="Picture Placeholder 6">
            <a:extLst>
              <a:ext uri="{FF2B5EF4-FFF2-40B4-BE49-F238E27FC236}">
                <a16:creationId xmlns:a16="http://schemas.microsoft.com/office/drawing/2014/main" id="{A18FE854-AD4D-154A-A5AF-4A567BE274B2}"/>
              </a:ext>
            </a:extLst>
          </p:cNvPr>
          <p:cNvSpPr>
            <a:spLocks noGrp="1"/>
          </p:cNvSpPr>
          <p:nvPr>
            <p:ph type="pic" sz="quarter" idx="14"/>
          </p:nvPr>
        </p:nvSpPr>
        <p:spPr>
          <a:xfrm>
            <a:off x="706438" y="1295400"/>
            <a:ext cx="1274762" cy="1233487"/>
          </a:xfrm>
          <a:prstGeom prst="rect">
            <a:avLst/>
          </a:prstGeom>
        </p:spPr>
        <p:txBody>
          <a:bodyPr anchor="ctr"/>
          <a:lstStyle>
            <a:lvl1pPr algn="ctr">
              <a:buNone/>
              <a:defRPr/>
            </a:lvl1pPr>
          </a:lstStyle>
          <a:p>
            <a:endParaRPr lang="en-US"/>
          </a:p>
        </p:txBody>
      </p:sp>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01704" cy="742433"/>
          </a:xfrm>
          <a:prstGeom prst="rect">
            <a:avLst/>
          </a:prstGeom>
        </p:spPr>
        <p:txBody>
          <a:bodyPr anchor="t"/>
          <a:lstStyle>
            <a:lvl1pPr>
              <a:defRPr>
                <a:solidFill>
                  <a:srgbClr val="4784B5"/>
                </a:solidFill>
              </a:defRPr>
            </a:lvl1pPr>
          </a:lstStyle>
          <a:p>
            <a:r>
              <a:rPr lang="en-US"/>
              <a:t>Click to edit Master title style</a:t>
            </a:r>
          </a:p>
        </p:txBody>
      </p:sp>
      <p:sp>
        <p:nvSpPr>
          <p:cNvPr id="3" name="Text Placeholder 2">
            <a:extLst>
              <a:ext uri="{FF2B5EF4-FFF2-40B4-BE49-F238E27FC236}">
                <a16:creationId xmlns:a16="http://schemas.microsoft.com/office/drawing/2014/main" id="{E57C3ABD-300F-7A48-8152-251DDADD34F6}"/>
              </a:ext>
            </a:extLst>
          </p:cNvPr>
          <p:cNvSpPr>
            <a:spLocks noGrp="1"/>
          </p:cNvSpPr>
          <p:nvPr>
            <p:ph type="body" sz="quarter" idx="10" hasCustomPrompt="1"/>
          </p:nvPr>
        </p:nvSpPr>
        <p:spPr>
          <a:xfrm>
            <a:off x="2230582" y="1330325"/>
            <a:ext cx="3782291" cy="1149639"/>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a:t>Lorem ipsum dolor sit amet, consectetuer adipiscing elit. Maecenas porttitor congue </a:t>
            </a:r>
            <a:r>
              <a:rPr lang="en-US" err="1"/>
              <a:t>massa</a:t>
            </a:r>
            <a:r>
              <a:rPr lang="en-US"/>
              <a:t>.</a:t>
            </a:r>
          </a:p>
        </p:txBody>
      </p:sp>
      <p:sp>
        <p:nvSpPr>
          <p:cNvPr id="9" name="Text Placeholder 2">
            <a:extLst>
              <a:ext uri="{FF2B5EF4-FFF2-40B4-BE49-F238E27FC236}">
                <a16:creationId xmlns:a16="http://schemas.microsoft.com/office/drawing/2014/main" id="{721F4062-9B7E-6842-A9DB-5D3A4E639B9A}"/>
              </a:ext>
            </a:extLst>
          </p:cNvPr>
          <p:cNvSpPr>
            <a:spLocks noGrp="1"/>
          </p:cNvSpPr>
          <p:nvPr>
            <p:ph type="body" sz="quarter" idx="11" hasCustomPrompt="1"/>
          </p:nvPr>
        </p:nvSpPr>
        <p:spPr>
          <a:xfrm>
            <a:off x="2230582" y="2923315"/>
            <a:ext cx="3796145" cy="1205345"/>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10" name="Text Placeholder 2">
            <a:extLst>
              <a:ext uri="{FF2B5EF4-FFF2-40B4-BE49-F238E27FC236}">
                <a16:creationId xmlns:a16="http://schemas.microsoft.com/office/drawing/2014/main" id="{C5C1CB32-77F4-2E47-99BB-2CF80026E716}"/>
              </a:ext>
            </a:extLst>
          </p:cNvPr>
          <p:cNvSpPr>
            <a:spLocks noGrp="1"/>
          </p:cNvSpPr>
          <p:nvPr>
            <p:ph type="body" sz="quarter" idx="12" hasCustomPrompt="1"/>
          </p:nvPr>
        </p:nvSpPr>
        <p:spPr>
          <a:xfrm>
            <a:off x="2230582" y="4502734"/>
            <a:ext cx="3810000" cy="1177630"/>
          </a:xfrm>
          <a:prstGeom prst="rect">
            <a:avLst/>
          </a:prstGeom>
        </p:spPr>
        <p:txBody>
          <a:bodyPr/>
          <a:lstStyle>
            <a:lvl1pPr marL="0" indent="0">
              <a:lnSpc>
                <a:spcPts val="2500"/>
              </a:lnSpc>
              <a:spcBef>
                <a:spcPts val="0"/>
              </a:spcBef>
              <a:spcAft>
                <a:spcPts val="0"/>
              </a:spcAft>
              <a:buNone/>
              <a:tabLst/>
              <a:defRPr sz="1600" b="1">
                <a:solidFill>
                  <a:srgbClr val="6D6E70"/>
                </a:solidFill>
              </a:defRPr>
            </a:lvl1pPr>
            <a:lvl2pPr>
              <a:buNone/>
              <a:defRPr/>
            </a:lvl2pPr>
          </a:lstStyle>
          <a:p>
            <a:pPr lvl="0"/>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r>
              <a:rPr lang="en-US"/>
              <a:t> fames ac </a:t>
            </a:r>
            <a:r>
              <a:rPr lang="en-US" err="1"/>
              <a:t>turpis</a:t>
            </a:r>
            <a:r>
              <a:rPr lang="en-US"/>
              <a:t> </a:t>
            </a:r>
            <a:r>
              <a:rPr lang="en-US" err="1"/>
              <a:t>egestas</a:t>
            </a:r>
            <a:r>
              <a:rPr lang="en-US"/>
              <a:t>. Proin pharetra </a:t>
            </a:r>
            <a:r>
              <a:rPr lang="en-US" err="1"/>
              <a:t>nonummy</a:t>
            </a:r>
            <a:r>
              <a:rPr lang="en-US"/>
              <a:t> </a:t>
            </a:r>
            <a:r>
              <a:rPr lang="en-US" err="1"/>
              <a:t>pede</a:t>
            </a:r>
            <a:r>
              <a:rPr lang="en-US"/>
              <a:t>.</a:t>
            </a:r>
          </a:p>
          <a:p>
            <a:pPr lvl="0"/>
            <a:endParaRPr lang="en-US"/>
          </a:p>
        </p:txBody>
      </p:sp>
      <p:sp>
        <p:nvSpPr>
          <p:cNvPr id="7" name="Picture Placeholder 6">
            <a:extLst>
              <a:ext uri="{FF2B5EF4-FFF2-40B4-BE49-F238E27FC236}">
                <a16:creationId xmlns:a16="http://schemas.microsoft.com/office/drawing/2014/main" id="{C1A380F2-AC6D-2446-91B2-B05A685EE551}"/>
              </a:ext>
            </a:extLst>
          </p:cNvPr>
          <p:cNvSpPr>
            <a:spLocks noGrp="1"/>
          </p:cNvSpPr>
          <p:nvPr>
            <p:ph type="pic" sz="quarter" idx="13"/>
          </p:nvPr>
        </p:nvSpPr>
        <p:spPr>
          <a:xfrm>
            <a:off x="706438" y="2798763"/>
            <a:ext cx="1274762" cy="1233487"/>
          </a:xfrm>
          <a:prstGeom prst="rect">
            <a:avLst/>
          </a:prstGeom>
        </p:spPr>
        <p:txBody>
          <a:bodyPr anchor="ctr"/>
          <a:lstStyle>
            <a:lvl1pPr algn="ctr">
              <a:buNone/>
              <a:defRPr/>
            </a:lvl1pPr>
          </a:lstStyle>
          <a:p>
            <a:endParaRPr lang="en-US"/>
          </a:p>
        </p:txBody>
      </p:sp>
      <p:sp>
        <p:nvSpPr>
          <p:cNvPr id="13" name="Picture Placeholder 6">
            <a:extLst>
              <a:ext uri="{FF2B5EF4-FFF2-40B4-BE49-F238E27FC236}">
                <a16:creationId xmlns:a16="http://schemas.microsoft.com/office/drawing/2014/main" id="{818B8ECD-C2F5-F048-85A2-1463C8135952}"/>
              </a:ext>
            </a:extLst>
          </p:cNvPr>
          <p:cNvSpPr>
            <a:spLocks noGrp="1"/>
          </p:cNvSpPr>
          <p:nvPr>
            <p:ph type="pic" sz="quarter" idx="15"/>
          </p:nvPr>
        </p:nvSpPr>
        <p:spPr>
          <a:xfrm>
            <a:off x="706438" y="4495800"/>
            <a:ext cx="1274762" cy="1233487"/>
          </a:xfrm>
          <a:prstGeom prst="rect">
            <a:avLst/>
          </a:prstGeom>
        </p:spPr>
        <p:txBody>
          <a:bodyPr anchor="ctr"/>
          <a:lstStyle>
            <a:lvl1pPr algn="ctr">
              <a:buNone/>
              <a:defRPr/>
            </a:lvl1pPr>
          </a:lstStyle>
          <a:p>
            <a:endParaRPr lang="en-US"/>
          </a:p>
        </p:txBody>
      </p:sp>
    </p:spTree>
    <p:extLst>
      <p:ext uri="{BB962C8B-B14F-4D97-AF65-F5344CB8AC3E}">
        <p14:creationId xmlns:p14="http://schemas.microsoft.com/office/powerpoint/2010/main" val="3355850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4" y="192965"/>
            <a:ext cx="9613278" cy="742433"/>
          </a:xfrm>
          <a:prstGeom prst="rect">
            <a:avLst/>
          </a:prstGeom>
        </p:spPr>
        <p:txBody>
          <a:bodyPr anchor="t"/>
          <a:lstStyle>
            <a:lvl1pPr>
              <a:defRPr>
                <a:solidFill>
                  <a:srgbClr val="4784B5"/>
                </a:solidFill>
              </a:defRPr>
            </a:lvl1pPr>
          </a:lstStyle>
          <a:p>
            <a:r>
              <a:rPr lang="en-US"/>
              <a:t>FY## Q# XXXXX Totals</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CDB8AD6C-542B-0D40-96FD-72BFAC5CCB9C}"/>
              </a:ext>
            </a:extLst>
          </p:cNvPr>
          <p:cNvSpPr>
            <a:spLocks noGrp="1"/>
          </p:cNvSpPr>
          <p:nvPr>
            <p:ph type="pic" sz="quarter" idx="10"/>
          </p:nvPr>
        </p:nvSpPr>
        <p:spPr>
          <a:xfrm>
            <a:off x="1232771"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E2629B44-6E7D-E04B-9D4E-7E728DFEDE10}"/>
              </a:ext>
            </a:extLst>
          </p:cNvPr>
          <p:cNvSpPr>
            <a:spLocks noGrp="1"/>
          </p:cNvSpPr>
          <p:nvPr>
            <p:ph type="pic" sz="quarter" idx="11"/>
          </p:nvPr>
        </p:nvSpPr>
        <p:spPr>
          <a:xfrm>
            <a:off x="2917902"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9" name="Picture Placeholder 2">
            <a:extLst>
              <a:ext uri="{FF2B5EF4-FFF2-40B4-BE49-F238E27FC236}">
                <a16:creationId xmlns:a16="http://schemas.microsoft.com/office/drawing/2014/main" id="{D049DC45-4CC0-A444-AA88-F2B0EADEFF3C}"/>
              </a:ext>
            </a:extLst>
          </p:cNvPr>
          <p:cNvSpPr>
            <a:spLocks noGrp="1"/>
          </p:cNvSpPr>
          <p:nvPr>
            <p:ph type="pic" sz="quarter" idx="12"/>
          </p:nvPr>
        </p:nvSpPr>
        <p:spPr>
          <a:xfrm>
            <a:off x="4603033"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0" name="Picture Placeholder 2">
            <a:extLst>
              <a:ext uri="{FF2B5EF4-FFF2-40B4-BE49-F238E27FC236}">
                <a16:creationId xmlns:a16="http://schemas.microsoft.com/office/drawing/2014/main" id="{B251C97A-2D9E-AB46-9787-558592D7441D}"/>
              </a:ext>
            </a:extLst>
          </p:cNvPr>
          <p:cNvSpPr>
            <a:spLocks noGrp="1"/>
          </p:cNvSpPr>
          <p:nvPr>
            <p:ph type="pic" sz="quarter" idx="13"/>
          </p:nvPr>
        </p:nvSpPr>
        <p:spPr>
          <a:xfrm>
            <a:off x="6288164"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11" name="Picture Placeholder 2">
            <a:extLst>
              <a:ext uri="{FF2B5EF4-FFF2-40B4-BE49-F238E27FC236}">
                <a16:creationId xmlns:a16="http://schemas.microsoft.com/office/drawing/2014/main" id="{5A2BCB82-5E45-6645-97D9-34E969A68AC7}"/>
              </a:ext>
            </a:extLst>
          </p:cNvPr>
          <p:cNvSpPr>
            <a:spLocks noGrp="1"/>
          </p:cNvSpPr>
          <p:nvPr>
            <p:ph type="pic" sz="quarter" idx="14"/>
          </p:nvPr>
        </p:nvSpPr>
        <p:spPr>
          <a:xfrm>
            <a:off x="7973296" y="2325342"/>
            <a:ext cx="1427163" cy="928687"/>
          </a:xfrm>
          <a:prstGeom prst="rect">
            <a:avLst/>
          </a:prstGeom>
          <a:noFill/>
        </p:spPr>
        <p:txBody>
          <a:bodyPr anchor="ctr"/>
          <a:lstStyle>
            <a:lvl1pPr algn="ctr">
              <a:buNone/>
              <a:defRPr>
                <a:solidFill>
                  <a:schemeClr val="bg1"/>
                </a:solidFill>
              </a:defRPr>
            </a:lvl1pPr>
          </a:lstStyle>
          <a:p>
            <a:endParaRPr lang="en-US"/>
          </a:p>
        </p:txBody>
      </p:sp>
      <p:sp>
        <p:nvSpPr>
          <p:cNvPr id="6" name="Text Placeholder 5">
            <a:extLst>
              <a:ext uri="{FF2B5EF4-FFF2-40B4-BE49-F238E27FC236}">
                <a16:creationId xmlns:a16="http://schemas.microsoft.com/office/drawing/2014/main" id="{8349067E-D414-154F-BC57-B0ED0A6265C8}"/>
              </a:ext>
            </a:extLst>
          </p:cNvPr>
          <p:cNvSpPr>
            <a:spLocks noGrp="1"/>
          </p:cNvSpPr>
          <p:nvPr>
            <p:ph type="body" sz="quarter" idx="15" hasCustomPrompt="1"/>
          </p:nvPr>
        </p:nvSpPr>
        <p:spPr>
          <a:xfrm>
            <a:off x="1149644"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3" name="Text Placeholder 5">
            <a:extLst>
              <a:ext uri="{FF2B5EF4-FFF2-40B4-BE49-F238E27FC236}">
                <a16:creationId xmlns:a16="http://schemas.microsoft.com/office/drawing/2014/main" id="{EA634961-3365-2B45-9C05-94905CE1E36D}"/>
              </a:ext>
            </a:extLst>
          </p:cNvPr>
          <p:cNvSpPr>
            <a:spLocks noGrp="1"/>
          </p:cNvSpPr>
          <p:nvPr>
            <p:ph type="body" sz="quarter" idx="16" hasCustomPrompt="1"/>
          </p:nvPr>
        </p:nvSpPr>
        <p:spPr>
          <a:xfrm>
            <a:off x="28609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5" name="Text Placeholder 5">
            <a:extLst>
              <a:ext uri="{FF2B5EF4-FFF2-40B4-BE49-F238E27FC236}">
                <a16:creationId xmlns:a16="http://schemas.microsoft.com/office/drawing/2014/main" id="{E184AE5B-B041-A649-A824-07312192637B}"/>
              </a:ext>
            </a:extLst>
          </p:cNvPr>
          <p:cNvSpPr>
            <a:spLocks noGrp="1"/>
          </p:cNvSpPr>
          <p:nvPr>
            <p:ph type="body" sz="quarter" idx="17" hasCustomPrompt="1"/>
          </p:nvPr>
        </p:nvSpPr>
        <p:spPr>
          <a:xfrm>
            <a:off x="45373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6" name="Text Placeholder 5">
            <a:extLst>
              <a:ext uri="{FF2B5EF4-FFF2-40B4-BE49-F238E27FC236}">
                <a16:creationId xmlns:a16="http://schemas.microsoft.com/office/drawing/2014/main" id="{A3256773-93B4-8144-B43E-F53A229CE3F2}"/>
              </a:ext>
            </a:extLst>
          </p:cNvPr>
          <p:cNvSpPr>
            <a:spLocks noGrp="1"/>
          </p:cNvSpPr>
          <p:nvPr>
            <p:ph type="body" sz="quarter" idx="18" hasCustomPrompt="1"/>
          </p:nvPr>
        </p:nvSpPr>
        <p:spPr>
          <a:xfrm>
            <a:off x="62137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18" name="Text Placeholder 5">
            <a:extLst>
              <a:ext uri="{FF2B5EF4-FFF2-40B4-BE49-F238E27FC236}">
                <a16:creationId xmlns:a16="http://schemas.microsoft.com/office/drawing/2014/main" id="{87312CEB-034F-A040-A4D1-7D2601B9A3DB}"/>
              </a:ext>
            </a:extLst>
          </p:cNvPr>
          <p:cNvSpPr>
            <a:spLocks noGrp="1"/>
          </p:cNvSpPr>
          <p:nvPr>
            <p:ph type="body" sz="quarter" idx="19" hasCustomPrompt="1"/>
          </p:nvPr>
        </p:nvSpPr>
        <p:spPr>
          <a:xfrm>
            <a:off x="7890169" y="3364579"/>
            <a:ext cx="1538143" cy="1233488"/>
          </a:xfrm>
          <a:prstGeom prst="rect">
            <a:avLst/>
          </a:prstGeom>
        </p:spPr>
        <p:txBody>
          <a:bodyPr/>
          <a:lstStyle>
            <a:lvl1pPr marL="12700" indent="-12700" algn="ctr">
              <a:spcBef>
                <a:spcPts val="0"/>
              </a:spcBef>
              <a:spcAft>
                <a:spcPts val="0"/>
              </a:spcAft>
              <a:buNone/>
              <a:tabLst/>
              <a:defRPr sz="1400">
                <a:solidFill>
                  <a:srgbClr val="6D6E70"/>
                </a:solidFill>
              </a:defRPr>
            </a:lvl1pPr>
          </a:lstStyle>
          <a:p>
            <a:pPr lvl="0"/>
            <a:r>
              <a:rPr lang="en-US"/>
              <a:t>Number format above 24pt bold and red</a:t>
            </a:r>
          </a:p>
        </p:txBody>
      </p:sp>
      <p:sp>
        <p:nvSpPr>
          <p:cNvPr id="20" name="Text Placeholder 19">
            <a:extLst>
              <a:ext uri="{FF2B5EF4-FFF2-40B4-BE49-F238E27FC236}">
                <a16:creationId xmlns:a16="http://schemas.microsoft.com/office/drawing/2014/main" id="{954DCD6A-44F5-504B-B1C5-95D782D26110}"/>
              </a:ext>
            </a:extLst>
          </p:cNvPr>
          <p:cNvSpPr>
            <a:spLocks noGrp="1"/>
          </p:cNvSpPr>
          <p:nvPr>
            <p:ph type="body" sz="quarter" idx="20" hasCustomPrompt="1"/>
          </p:nvPr>
        </p:nvSpPr>
        <p:spPr>
          <a:xfrm>
            <a:off x="96838" y="4665334"/>
            <a:ext cx="1053089" cy="790430"/>
          </a:xfrm>
          <a:prstGeom prst="rect">
            <a:avLst/>
          </a:prstGeom>
        </p:spPr>
        <p:txBody>
          <a:bodyPr/>
          <a:lstStyle>
            <a:lvl1pPr marL="12700" indent="-12700" algn="ctr">
              <a:buNone/>
              <a:tabLst/>
              <a:defRPr sz="2100" b="1">
                <a:solidFill>
                  <a:srgbClr val="6D6E70"/>
                </a:solidFill>
              </a:defRPr>
            </a:lvl1pPr>
          </a:lstStyle>
          <a:p>
            <a:pPr lvl="0"/>
            <a:r>
              <a:rPr lang="en-US"/>
              <a:t>FY ## Totals</a:t>
            </a:r>
          </a:p>
        </p:txBody>
      </p:sp>
      <p:sp>
        <p:nvSpPr>
          <p:cNvPr id="21" name="Text Placeholder 19">
            <a:extLst>
              <a:ext uri="{FF2B5EF4-FFF2-40B4-BE49-F238E27FC236}">
                <a16:creationId xmlns:a16="http://schemas.microsoft.com/office/drawing/2014/main" id="{681422CB-E003-8945-94DB-30086611BE4D}"/>
              </a:ext>
            </a:extLst>
          </p:cNvPr>
          <p:cNvSpPr>
            <a:spLocks noGrp="1"/>
          </p:cNvSpPr>
          <p:nvPr>
            <p:ph type="body" sz="quarter" idx="21" hasCustomPrompt="1"/>
          </p:nvPr>
        </p:nvSpPr>
        <p:spPr>
          <a:xfrm>
            <a:off x="1260764" y="4793672"/>
            <a:ext cx="1427018" cy="581891"/>
          </a:xfrm>
          <a:prstGeom prst="rect">
            <a:avLst/>
          </a:prstGeom>
        </p:spPr>
        <p:txBody>
          <a:bodyPr/>
          <a:lstStyle>
            <a:lvl1pPr marL="0" indent="0" algn="ctr">
              <a:buNone/>
              <a:tabLst/>
              <a:defRPr sz="2100" b="1">
                <a:solidFill>
                  <a:srgbClr val="6D6E70"/>
                </a:solidFill>
              </a:defRPr>
            </a:lvl1pPr>
          </a:lstStyle>
          <a:p>
            <a:pPr lvl="0"/>
            <a:r>
              <a:rPr lang="en-US"/>
              <a:t>Number</a:t>
            </a:r>
          </a:p>
        </p:txBody>
      </p:sp>
      <p:sp>
        <p:nvSpPr>
          <p:cNvPr id="22" name="Text Placeholder 19">
            <a:extLst>
              <a:ext uri="{FF2B5EF4-FFF2-40B4-BE49-F238E27FC236}">
                <a16:creationId xmlns:a16="http://schemas.microsoft.com/office/drawing/2014/main" id="{C526D3C3-029B-9F4A-B32C-26CA1FA21A38}"/>
              </a:ext>
            </a:extLst>
          </p:cNvPr>
          <p:cNvSpPr>
            <a:spLocks noGrp="1"/>
          </p:cNvSpPr>
          <p:nvPr>
            <p:ph type="body" sz="quarter" idx="22" hasCustomPrompt="1"/>
          </p:nvPr>
        </p:nvSpPr>
        <p:spPr>
          <a:xfrm>
            <a:off x="28956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3" name="Text Placeholder 19">
            <a:extLst>
              <a:ext uri="{FF2B5EF4-FFF2-40B4-BE49-F238E27FC236}">
                <a16:creationId xmlns:a16="http://schemas.microsoft.com/office/drawing/2014/main" id="{03584F19-24AF-734C-9B15-2D52DFB5DACC}"/>
              </a:ext>
            </a:extLst>
          </p:cNvPr>
          <p:cNvSpPr>
            <a:spLocks noGrp="1"/>
          </p:cNvSpPr>
          <p:nvPr>
            <p:ph type="body" sz="quarter" idx="23" hasCustomPrompt="1"/>
          </p:nvPr>
        </p:nvSpPr>
        <p:spPr>
          <a:xfrm>
            <a:off x="45720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4" name="Text Placeholder 19">
            <a:extLst>
              <a:ext uri="{FF2B5EF4-FFF2-40B4-BE49-F238E27FC236}">
                <a16:creationId xmlns:a16="http://schemas.microsoft.com/office/drawing/2014/main" id="{2A35E9DD-C2F7-C24D-813E-7912A63191D5}"/>
              </a:ext>
            </a:extLst>
          </p:cNvPr>
          <p:cNvSpPr>
            <a:spLocks noGrp="1"/>
          </p:cNvSpPr>
          <p:nvPr>
            <p:ph type="body" sz="quarter" idx="24" hasCustomPrompt="1"/>
          </p:nvPr>
        </p:nvSpPr>
        <p:spPr>
          <a:xfrm>
            <a:off x="62484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5" name="Text Placeholder 19">
            <a:extLst>
              <a:ext uri="{FF2B5EF4-FFF2-40B4-BE49-F238E27FC236}">
                <a16:creationId xmlns:a16="http://schemas.microsoft.com/office/drawing/2014/main" id="{FC959E1B-1BB1-3D42-8F2D-73F74CD21387}"/>
              </a:ext>
            </a:extLst>
          </p:cNvPr>
          <p:cNvSpPr>
            <a:spLocks noGrp="1"/>
          </p:cNvSpPr>
          <p:nvPr>
            <p:ph type="body" sz="quarter" idx="25" hasCustomPrompt="1"/>
          </p:nvPr>
        </p:nvSpPr>
        <p:spPr>
          <a:xfrm>
            <a:off x="7924800" y="4793672"/>
            <a:ext cx="1427018" cy="581891"/>
          </a:xfrm>
          <a:prstGeom prst="rect">
            <a:avLst/>
          </a:prstGeom>
        </p:spPr>
        <p:txBody>
          <a:bodyPr/>
          <a:lstStyle>
            <a:lvl1pPr marL="0" indent="0" algn="ctr">
              <a:spcBef>
                <a:spcPts val="0"/>
              </a:spcBef>
              <a:spcAft>
                <a:spcPts val="0"/>
              </a:spcAft>
              <a:buNone/>
              <a:tabLst/>
              <a:defRPr sz="2100" b="1">
                <a:solidFill>
                  <a:srgbClr val="6D6E70"/>
                </a:solidFill>
              </a:defRPr>
            </a:lvl1pPr>
          </a:lstStyle>
          <a:p>
            <a:pPr lvl="0"/>
            <a:r>
              <a:rPr lang="en-US"/>
              <a:t>Number</a:t>
            </a:r>
          </a:p>
        </p:txBody>
      </p:sp>
      <p:sp>
        <p:nvSpPr>
          <p:cNvPr id="27" name="Text Placeholder 26">
            <a:extLst>
              <a:ext uri="{FF2B5EF4-FFF2-40B4-BE49-F238E27FC236}">
                <a16:creationId xmlns:a16="http://schemas.microsoft.com/office/drawing/2014/main" id="{B8DEA5F3-93ED-CF4B-B918-D7C79434B7A4}"/>
              </a:ext>
            </a:extLst>
          </p:cNvPr>
          <p:cNvSpPr>
            <a:spLocks noGrp="1"/>
          </p:cNvSpPr>
          <p:nvPr>
            <p:ph type="body" sz="quarter" idx="26"/>
          </p:nvPr>
        </p:nvSpPr>
        <p:spPr>
          <a:xfrm>
            <a:off x="1136073" y="1148429"/>
            <a:ext cx="8230177" cy="1066800"/>
          </a:xfrm>
          <a:prstGeom prst="rect">
            <a:avLst/>
          </a:prstGeom>
        </p:spPr>
        <p:txBody>
          <a:bodyPr/>
          <a:lstStyle>
            <a:lvl1pPr marL="12700" indent="-12700">
              <a:lnSpc>
                <a:spcPts val="2680"/>
              </a:lnSpc>
              <a:spcBef>
                <a:spcPts val="0"/>
              </a:spcBef>
              <a:spcAft>
                <a:spcPts val="0"/>
              </a:spcAft>
              <a:buNone/>
              <a:tabLst/>
              <a:defRPr sz="2000" b="1" spc="-100" baseline="0">
                <a:solidFill>
                  <a:srgbClr val="6D6E70"/>
                </a:solidFill>
              </a:defRPr>
            </a:lvl1pPr>
            <a:lvl2pPr>
              <a:buNone/>
              <a:defRPr/>
            </a:lvl2pPr>
          </a:lstStyle>
          <a:p>
            <a:pPr lvl="0"/>
            <a:r>
              <a:rPr lang="en-US"/>
              <a:t>Click to edit Master text styles</a:t>
            </a:r>
          </a:p>
        </p:txBody>
      </p:sp>
    </p:spTree>
    <p:extLst>
      <p:ext uri="{BB962C8B-B14F-4D97-AF65-F5344CB8AC3E}">
        <p14:creationId xmlns:p14="http://schemas.microsoft.com/office/powerpoint/2010/main" val="1787990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76F98-8D82-544E-A1B4-FECACDD62FED}"/>
              </a:ext>
            </a:extLst>
          </p:cNvPr>
          <p:cNvSpPr/>
          <p:nvPr userDrawn="1"/>
        </p:nvSpPr>
        <p:spPr>
          <a:xfrm>
            <a:off x="1" y="4697128"/>
            <a:ext cx="10058400" cy="1722895"/>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D6E70"/>
              </a:solidFill>
            </a:endParaRPr>
          </a:p>
        </p:txBody>
      </p:sp>
      <p:sp>
        <p:nvSpPr>
          <p:cNvPr id="2" name="Title 1">
            <a:extLst>
              <a:ext uri="{FF2B5EF4-FFF2-40B4-BE49-F238E27FC236}">
                <a16:creationId xmlns:a16="http://schemas.microsoft.com/office/drawing/2014/main" id="{9A9E1435-9153-E74A-ACEE-8DED7879E6A9}"/>
              </a:ext>
            </a:extLst>
          </p:cNvPr>
          <p:cNvSpPr>
            <a:spLocks noGrp="1"/>
          </p:cNvSpPr>
          <p:nvPr>
            <p:ph type="title" hasCustomPrompt="1"/>
          </p:nvPr>
        </p:nvSpPr>
        <p:spPr>
          <a:xfrm>
            <a:off x="393700" y="4857516"/>
            <a:ext cx="6705600" cy="575083"/>
          </a:xfrm>
          <a:prstGeom prst="rect">
            <a:avLst/>
          </a:prstGeom>
        </p:spPr>
        <p:txBody>
          <a:bodyPr>
            <a:noAutofit/>
          </a:bodyPr>
          <a:lstStyle>
            <a:lvl1pPr>
              <a:lnSpc>
                <a:spcPts val="3200"/>
              </a:lnSpc>
              <a:defRPr sz="3000">
                <a:solidFill>
                  <a:schemeClr val="bg1"/>
                </a:solidFill>
              </a:defRPr>
            </a:lvl1pPr>
          </a:lstStyle>
          <a:p>
            <a:r>
              <a:rPr lang="en-US"/>
              <a:t>Click add Title</a:t>
            </a:r>
          </a:p>
        </p:txBody>
      </p:sp>
      <p:sp>
        <p:nvSpPr>
          <p:cNvPr id="13" name="Picture Placeholder 12">
            <a:extLst>
              <a:ext uri="{FF2B5EF4-FFF2-40B4-BE49-F238E27FC236}">
                <a16:creationId xmlns:a16="http://schemas.microsoft.com/office/drawing/2014/main" id="{9877618C-1C5E-B046-88BC-311EBBBACB5F}"/>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sp>
        <p:nvSpPr>
          <p:cNvPr id="9" name="Content Placeholder 17">
            <a:extLst>
              <a:ext uri="{FF2B5EF4-FFF2-40B4-BE49-F238E27FC236}">
                <a16:creationId xmlns:a16="http://schemas.microsoft.com/office/drawing/2014/main" id="{293A37C4-606C-734B-82F2-A4C209FE45EC}"/>
              </a:ext>
            </a:extLst>
          </p:cNvPr>
          <p:cNvSpPr>
            <a:spLocks noGrp="1"/>
          </p:cNvSpPr>
          <p:nvPr>
            <p:ph sz="quarter" idx="13" hasCustomPrompt="1"/>
          </p:nvPr>
        </p:nvSpPr>
        <p:spPr>
          <a:xfrm>
            <a:off x="407376" y="5884695"/>
            <a:ext cx="6691924" cy="376405"/>
          </a:xfrm>
          <a:prstGeom prst="rect">
            <a:avLst/>
          </a:prstGeom>
          <a:noFill/>
        </p:spPr>
        <p:txBody>
          <a:bodyPr>
            <a:noAutofit/>
          </a:bodyPr>
          <a:lstStyle>
            <a:lvl1pPr marL="0" indent="0">
              <a:buNone/>
              <a:defRPr sz="1050">
                <a:solidFill>
                  <a:schemeClr val="bg1"/>
                </a:solidFill>
              </a:defRPr>
            </a:lvl1pPr>
            <a:lvl2pPr marL="377190" indent="0">
              <a:buNone/>
              <a:defRPr sz="1050"/>
            </a:lvl2pPr>
            <a:lvl3pPr marL="754380" indent="0">
              <a:buNone/>
              <a:defRPr sz="1050"/>
            </a:lvl3pPr>
            <a:lvl4pPr marL="1131570" indent="0">
              <a:buNone/>
              <a:defRPr sz="1050"/>
            </a:lvl4pPr>
            <a:lvl5pPr marL="1508760" indent="0">
              <a:buNone/>
              <a:defRPr sz="1050"/>
            </a:lvl5pPr>
          </a:lstStyle>
          <a:p>
            <a:pPr lvl="0"/>
            <a:r>
              <a:rPr lang="en-US"/>
              <a:t>Prepared for [Company | Date]</a:t>
            </a:r>
          </a:p>
        </p:txBody>
      </p:sp>
      <p:sp>
        <p:nvSpPr>
          <p:cNvPr id="6" name="Text Placeholder 5">
            <a:extLst>
              <a:ext uri="{FF2B5EF4-FFF2-40B4-BE49-F238E27FC236}">
                <a16:creationId xmlns:a16="http://schemas.microsoft.com/office/drawing/2014/main" id="{F222EA92-94A7-7C48-9C2A-7BBC2FE87829}"/>
              </a:ext>
            </a:extLst>
          </p:cNvPr>
          <p:cNvSpPr>
            <a:spLocks noGrp="1"/>
          </p:cNvSpPr>
          <p:nvPr>
            <p:ph type="body" sz="quarter" idx="14" hasCustomPrompt="1"/>
          </p:nvPr>
        </p:nvSpPr>
        <p:spPr>
          <a:xfrm>
            <a:off x="398463" y="5443538"/>
            <a:ext cx="8885237" cy="655637"/>
          </a:xfrm>
          <a:prstGeom prst="rect">
            <a:avLst/>
          </a:prstGeom>
        </p:spPr>
        <p:txBody>
          <a:bodyPr>
            <a:noAutofit/>
          </a:bodyPr>
          <a:lstStyle>
            <a:lvl1pPr>
              <a:buNone/>
              <a:defRPr sz="2400" b="1">
                <a:solidFill>
                  <a:schemeClr val="bg1"/>
                </a:solidFill>
              </a:defRPr>
            </a:lvl1pPr>
          </a:lstStyle>
          <a:p>
            <a:pPr lvl="0"/>
            <a:r>
              <a:rPr lang="en-US"/>
              <a:t>Click to Add Timeframe</a:t>
            </a:r>
          </a:p>
        </p:txBody>
      </p:sp>
    </p:spTree>
    <p:extLst>
      <p:ext uri="{BB962C8B-B14F-4D97-AF65-F5344CB8AC3E}">
        <p14:creationId xmlns:p14="http://schemas.microsoft.com/office/powerpoint/2010/main" val="902915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Response Total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p:nvPr>
        </p:nvSpPr>
        <p:spPr>
          <a:xfrm>
            <a:off x="178904" y="192965"/>
            <a:ext cx="9613278" cy="742433"/>
          </a:xfrm>
          <a:prstGeom prst="rect">
            <a:avLst/>
          </a:prstGeom>
        </p:spPr>
        <p:txBody>
          <a:bodyPr anchor="t"/>
          <a:lstStyle>
            <a:lvl1pPr>
              <a:defRPr>
                <a:solidFill>
                  <a:srgbClr val="4784B5"/>
                </a:solidFill>
              </a:defRPr>
            </a:lvl1pPr>
          </a:lstStyle>
          <a:p>
            <a:r>
              <a:rPr lang="en-US"/>
              <a:t>Click to edit Master title style</a:t>
            </a:r>
          </a:p>
        </p:txBody>
      </p:sp>
      <p:sp>
        <p:nvSpPr>
          <p:cNvPr id="4" name="Rectangle 3">
            <a:extLst>
              <a:ext uri="{FF2B5EF4-FFF2-40B4-BE49-F238E27FC236}">
                <a16:creationId xmlns:a16="http://schemas.microsoft.com/office/drawing/2014/main" id="{51EAF7E7-5863-4F4E-91CF-6A78A37B59CA}"/>
              </a:ext>
            </a:extLst>
          </p:cNvPr>
          <p:cNvSpPr/>
          <p:nvPr userDrawn="1"/>
        </p:nvSpPr>
        <p:spPr>
          <a:xfrm>
            <a:off x="0" y="2203008"/>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064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ll Quote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6651B5-9C37-6344-A3F2-1BC5542E2C1B}"/>
              </a:ext>
            </a:extLst>
          </p:cNvPr>
          <p:cNvSpPr/>
          <p:nvPr userDrawn="1"/>
        </p:nvSpPr>
        <p:spPr>
          <a:xfrm>
            <a:off x="1" y="4115675"/>
            <a:ext cx="10058400" cy="2337376"/>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A87E9607-77AD-6249-9730-A5114403A325}"/>
              </a:ext>
            </a:extLst>
          </p:cNvPr>
          <p:cNvSpPr>
            <a:spLocks noGrp="1"/>
          </p:cNvSpPr>
          <p:nvPr>
            <p:ph type="body" sz="quarter" idx="13" hasCustomPrompt="1"/>
          </p:nvPr>
        </p:nvSpPr>
        <p:spPr>
          <a:xfrm>
            <a:off x="4672013" y="368300"/>
            <a:ext cx="5018087" cy="2325688"/>
          </a:xfrm>
          <a:prstGeom prst="rect">
            <a:avLst/>
          </a:prstGeom>
        </p:spPr>
        <p:txBody>
          <a:bodyPr/>
          <a:lstStyle>
            <a:lvl1pPr algn="r">
              <a:buNone/>
              <a:defRPr sz="3000">
                <a:solidFill>
                  <a:srgbClr val="4784B5"/>
                </a:solidFill>
                <a:latin typeface="Georgia" panose="02040502050405020303" pitchFamily="18" charset="0"/>
              </a:defRPr>
            </a:lvl1pPr>
            <a:lvl2pPr>
              <a:buNone/>
              <a:defRPr/>
            </a:lvl2pPr>
          </a:lstStyle>
          <a:p>
            <a:pPr lvl="0"/>
            <a:r>
              <a:rPr lang="en-US"/>
              <a:t>Lorem ipsum dolor sit amet, consectetuer adipiscing elit. Maecenas porttitor congue massa. </a:t>
            </a:r>
          </a:p>
        </p:txBody>
      </p:sp>
      <p:sp>
        <p:nvSpPr>
          <p:cNvPr id="13" name="Text Placeholder 12">
            <a:extLst>
              <a:ext uri="{FF2B5EF4-FFF2-40B4-BE49-F238E27FC236}">
                <a16:creationId xmlns:a16="http://schemas.microsoft.com/office/drawing/2014/main" id="{21C21924-6FE1-CE48-A931-C19D81A8784E}"/>
              </a:ext>
            </a:extLst>
          </p:cNvPr>
          <p:cNvSpPr>
            <a:spLocks noGrp="1"/>
          </p:cNvSpPr>
          <p:nvPr>
            <p:ph type="body" sz="quarter" idx="14" hasCustomPrompt="1"/>
          </p:nvPr>
        </p:nvSpPr>
        <p:spPr>
          <a:xfrm>
            <a:off x="4681538" y="2733261"/>
            <a:ext cx="4989512" cy="1113252"/>
          </a:xfrm>
          <a:prstGeom prst="rect">
            <a:avLst/>
          </a:prstGeom>
        </p:spPr>
        <p:txBody>
          <a:bodyPr>
            <a:noAutofit/>
          </a:bodyPr>
          <a:lstStyle>
            <a:lvl1pPr algn="r">
              <a:spcBef>
                <a:spcPts val="0"/>
              </a:spcBef>
              <a:spcAft>
                <a:spcPts val="0"/>
              </a:spcAft>
              <a:buNone/>
              <a:defRPr sz="1300">
                <a:solidFill>
                  <a:srgbClr val="6D6E70"/>
                </a:solidFill>
              </a:defRPr>
            </a:lvl1pPr>
          </a:lstStyle>
          <a:p>
            <a:pPr lvl="0"/>
            <a:r>
              <a:rPr lang="en-US"/>
              <a:t>Client, description of their circumstance</a:t>
            </a:r>
          </a:p>
        </p:txBody>
      </p:sp>
      <p:sp>
        <p:nvSpPr>
          <p:cNvPr id="15" name="Picture Placeholder 14">
            <a:extLst>
              <a:ext uri="{FF2B5EF4-FFF2-40B4-BE49-F238E27FC236}">
                <a16:creationId xmlns:a16="http://schemas.microsoft.com/office/drawing/2014/main" id="{CE3685AD-DB90-B648-BE48-BF126308714F}"/>
              </a:ext>
            </a:extLst>
          </p:cNvPr>
          <p:cNvSpPr>
            <a:spLocks noGrp="1"/>
          </p:cNvSpPr>
          <p:nvPr>
            <p:ph type="pic" sz="quarter" idx="15"/>
          </p:nvPr>
        </p:nvSpPr>
        <p:spPr>
          <a:xfrm>
            <a:off x="615950" y="368300"/>
            <a:ext cx="3757613" cy="3508375"/>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17" name="Text Placeholder 16">
            <a:extLst>
              <a:ext uri="{FF2B5EF4-FFF2-40B4-BE49-F238E27FC236}">
                <a16:creationId xmlns:a16="http://schemas.microsoft.com/office/drawing/2014/main" id="{E4DA59BA-2BAB-004F-A37A-6C7B88ECC99B}"/>
              </a:ext>
            </a:extLst>
          </p:cNvPr>
          <p:cNvSpPr>
            <a:spLocks noGrp="1"/>
          </p:cNvSpPr>
          <p:nvPr>
            <p:ph type="body" sz="quarter" idx="16" hasCustomPrompt="1"/>
          </p:nvPr>
        </p:nvSpPr>
        <p:spPr>
          <a:xfrm>
            <a:off x="546928" y="4273550"/>
            <a:ext cx="8984697" cy="2236788"/>
          </a:xfrm>
          <a:prstGeom prst="rect">
            <a:avLst/>
          </a:prstGeom>
        </p:spPr>
        <p:txBody>
          <a:bodyPr>
            <a:noAutofit/>
          </a:bodyPr>
          <a:lstStyle>
            <a:lvl1pPr marL="9525" indent="-9525">
              <a:lnSpc>
                <a:spcPts val="2500"/>
              </a:lnSpc>
              <a:spcBef>
                <a:spcPts val="0"/>
              </a:spcBef>
              <a:spcAft>
                <a:spcPts val="1800"/>
              </a:spcAft>
              <a:buNone/>
              <a:tabLst/>
              <a:defRPr sz="1600">
                <a:solidFill>
                  <a:srgbClr val="6D6E70"/>
                </a:solidFill>
              </a:defRPr>
            </a:lvl1pPr>
            <a:lvl2pPr>
              <a:buNone/>
              <a:defRPr/>
            </a:lvl2pPr>
          </a:lstStyle>
          <a:p>
            <a:pPr lvl="0"/>
            <a:r>
              <a:rPr lang="en-US"/>
              <a:t>Lorem ipsum dolor sit amet, consectetuer adipiscing elit. Maecenas porttitor congue massa. Fusce posuere, magna sed pulvinar ultricies, purus lectus malesuada libero, sit amet commodo magna eros quis </a:t>
            </a:r>
            <a:r>
              <a:rPr lang="en-US" err="1"/>
              <a:t>urna.Nunc</a:t>
            </a:r>
            <a:r>
              <a:rPr lang="en-US"/>
              <a:t> viverra imperdiet enim. Fusce est. Vivamus a </a:t>
            </a:r>
            <a:r>
              <a:rPr lang="en-US" err="1"/>
              <a:t>tellus</a:t>
            </a:r>
            <a:r>
              <a:rPr lang="en-US"/>
              <a:t>.  </a:t>
            </a:r>
            <a:r>
              <a:rPr lang="en-US" err="1"/>
              <a:t>Pellentesque</a:t>
            </a:r>
            <a:r>
              <a:rPr lang="en-US"/>
              <a:t> habitant morbi tristique senectus et netus et malesuada fames ac turpis egestas. Proin pharetra nonummy pede. Mauris et orci.</a:t>
            </a:r>
          </a:p>
          <a:p>
            <a:pPr lvl="0"/>
            <a:endParaRPr lang="en-US"/>
          </a:p>
        </p:txBody>
      </p:sp>
    </p:spTree>
    <p:extLst>
      <p:ext uri="{BB962C8B-B14F-4D97-AF65-F5344CB8AC3E}">
        <p14:creationId xmlns:p14="http://schemas.microsoft.com/office/powerpoint/2010/main" val="35947022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E1455DCB-6AAB-CF4A-8F37-B90CE3208002}"/>
              </a:ext>
            </a:extLst>
          </p:cNvPr>
          <p:cNvCxnSpPr>
            <a:cxnSpLocks/>
          </p:cNvCxnSpPr>
          <p:nvPr userDrawn="1"/>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4" name="Title 13">
            <a:extLst>
              <a:ext uri="{FF2B5EF4-FFF2-40B4-BE49-F238E27FC236}">
                <a16:creationId xmlns:a16="http://schemas.microsoft.com/office/drawing/2014/main" id="{51F09ED5-C402-6542-9A60-05AA25C6F2BA}"/>
              </a:ext>
            </a:extLst>
          </p:cNvPr>
          <p:cNvSpPr>
            <a:spLocks noGrp="1"/>
          </p:cNvSpPr>
          <p:nvPr>
            <p:ph type="title" hasCustomPrompt="1"/>
          </p:nvPr>
        </p:nvSpPr>
        <p:spPr>
          <a:xfrm>
            <a:off x="178903" y="192965"/>
            <a:ext cx="9451233" cy="742433"/>
          </a:xfrm>
          <a:prstGeom prst="rect">
            <a:avLst/>
          </a:prstGeom>
        </p:spPr>
        <p:txBody>
          <a:bodyPr anchor="t"/>
          <a:lstStyle>
            <a:lvl1pPr>
              <a:defRPr>
                <a:solidFill>
                  <a:srgbClr val="4784B5"/>
                </a:solidFill>
              </a:defRPr>
            </a:lvl1pPr>
          </a:lstStyle>
          <a:p>
            <a:r>
              <a:rPr lang="en-US">
                <a:solidFill>
                  <a:srgbClr val="4784B5"/>
                </a:solidFill>
              </a:rPr>
              <a:t>Your Benefits and Resources</a:t>
            </a:r>
          </a:p>
        </p:txBody>
      </p:sp>
      <p:sp>
        <p:nvSpPr>
          <p:cNvPr id="3" name="Text Placeholder 2">
            <a:extLst>
              <a:ext uri="{FF2B5EF4-FFF2-40B4-BE49-F238E27FC236}">
                <a16:creationId xmlns:a16="http://schemas.microsoft.com/office/drawing/2014/main" id="{9119F0B8-5225-0A4F-93B6-20490B6D9D7B}"/>
              </a:ext>
            </a:extLst>
          </p:cNvPr>
          <p:cNvSpPr>
            <a:spLocks noGrp="1"/>
          </p:cNvSpPr>
          <p:nvPr>
            <p:ph type="body" sz="quarter" idx="10" hasCustomPrompt="1"/>
          </p:nvPr>
        </p:nvSpPr>
        <p:spPr>
          <a:xfrm>
            <a:off x="219038" y="996781"/>
            <a:ext cx="4190915" cy="1103520"/>
          </a:xfrm>
          <a:prstGeom prst="rect">
            <a:avLst/>
          </a:prstGeom>
        </p:spPr>
        <p:txBody>
          <a:bodyPr>
            <a:noAutofit/>
          </a:bodyPr>
          <a:lstStyle>
            <a:lvl1pPr marL="9525" indent="-9525">
              <a:buNone/>
              <a:tabLst/>
              <a:defRPr sz="2000" b="1">
                <a:solidFill>
                  <a:srgbClr val="6D6E70"/>
                </a:solidFill>
              </a:defRPr>
            </a:lvl1pPr>
          </a:lstStyle>
          <a:p>
            <a:pPr lvl="0"/>
            <a:r>
              <a:rPr lang="en-US"/>
              <a:t>Lorem ipsum dolor sit amet, consectetuer adipiscing elit. Maecenas </a:t>
            </a:r>
            <a:r>
              <a:rPr lang="en-US" err="1"/>
              <a:t>porttitor</a:t>
            </a:r>
            <a:r>
              <a:rPr lang="en-US"/>
              <a:t> </a:t>
            </a:r>
            <a:r>
              <a:rPr lang="en-US" err="1"/>
              <a:t>congue</a:t>
            </a:r>
            <a:endParaRPr lang="en-US"/>
          </a:p>
          <a:p>
            <a:pPr lvl="0"/>
            <a:endParaRPr lang="en-US"/>
          </a:p>
        </p:txBody>
      </p:sp>
      <p:sp>
        <p:nvSpPr>
          <p:cNvPr id="10" name="Text Placeholder 9">
            <a:extLst>
              <a:ext uri="{FF2B5EF4-FFF2-40B4-BE49-F238E27FC236}">
                <a16:creationId xmlns:a16="http://schemas.microsoft.com/office/drawing/2014/main" id="{171C27A8-1921-9043-9259-951A0C48E8C6}"/>
              </a:ext>
            </a:extLst>
          </p:cNvPr>
          <p:cNvSpPr>
            <a:spLocks noGrp="1"/>
          </p:cNvSpPr>
          <p:nvPr>
            <p:ph type="body" sz="quarter" idx="11"/>
          </p:nvPr>
        </p:nvSpPr>
        <p:spPr>
          <a:xfrm>
            <a:off x="228219" y="2110310"/>
            <a:ext cx="4181735" cy="4154487"/>
          </a:xfrm>
          <a:prstGeom prst="rect">
            <a:avLst/>
          </a:prstGeom>
        </p:spPr>
        <p:txBody>
          <a:bodyPr/>
          <a:lstStyle>
            <a:lvl1pPr marL="295275" indent="-295275">
              <a:lnSpc>
                <a:spcPts val="1500"/>
              </a:lnSpc>
              <a:spcBef>
                <a:spcPts val="600"/>
              </a:spcBef>
              <a:spcAft>
                <a:spcPts val="600"/>
              </a:spcAft>
              <a:buSzPct val="100000"/>
              <a:tabLst/>
              <a:defRPr sz="1200">
                <a:solidFill>
                  <a:srgbClr val="6D6E70"/>
                </a:solidFill>
              </a:defRPr>
            </a:lvl1pPr>
            <a:lvl2pPr marL="628650" indent="-295275">
              <a:lnSpc>
                <a:spcPts val="1500"/>
              </a:lnSpc>
              <a:spcBef>
                <a:spcPts val="600"/>
              </a:spcBef>
              <a:spcAft>
                <a:spcPts val="600"/>
              </a:spcAft>
              <a:buSzPct val="100000"/>
              <a:buFont typeface="Courier New" panose="02070309020205020404" pitchFamily="49" charset="0"/>
              <a:buChar char="o"/>
              <a:tabLst/>
              <a:defRPr sz="1200">
                <a:solidFill>
                  <a:srgbClr val="6D6E70"/>
                </a:solidFill>
              </a:defRPr>
            </a:lvl2pPr>
            <a:lvl3pPr marL="914400" indent="-236538">
              <a:lnSpc>
                <a:spcPts val="1500"/>
              </a:lnSpc>
              <a:spcBef>
                <a:spcPts val="600"/>
              </a:spcBef>
              <a:spcAft>
                <a:spcPts val="600"/>
              </a:spcAft>
              <a:buSzPct val="100000"/>
              <a:buFont typeface="System Font Regular"/>
              <a:buChar char="–"/>
              <a:tabLst/>
              <a:defRPr sz="1200">
                <a:solidFill>
                  <a:srgbClr val="6D6E70"/>
                </a:solidFill>
              </a:defRPr>
            </a:lvl3pPr>
            <a:lvl4pPr>
              <a:lnSpc>
                <a:spcPts val="1500"/>
              </a:lnSpc>
              <a:spcBef>
                <a:spcPts val="600"/>
              </a:spcBef>
              <a:spcAft>
                <a:spcPts val="600"/>
              </a:spcAft>
              <a:defRPr sz="1500"/>
            </a:lvl4pPr>
            <a:lvl5pPr>
              <a:lnSpc>
                <a:spcPts val="1500"/>
              </a:lnSpc>
              <a:spcBef>
                <a:spcPts val="600"/>
              </a:spcBef>
              <a:spcAft>
                <a:spcPts val="600"/>
              </a:spcAft>
              <a:defRPr sz="15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64633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53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losing Thank You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12">
            <a:extLst>
              <a:ext uri="{FF2B5EF4-FFF2-40B4-BE49-F238E27FC236}">
                <a16:creationId xmlns:a16="http://schemas.microsoft.com/office/drawing/2014/main" id="{BC1D1527-B920-F245-8FCF-E16934EA8D45}"/>
              </a:ext>
            </a:extLst>
          </p:cNvPr>
          <p:cNvSpPr>
            <a:spLocks noGrp="1"/>
          </p:cNvSpPr>
          <p:nvPr>
            <p:ph type="pic" sz="quarter" idx="11"/>
          </p:nvPr>
        </p:nvSpPr>
        <p:spPr>
          <a:xfrm>
            <a:off x="0" y="0"/>
            <a:ext cx="10058400" cy="4697413"/>
          </a:xfrm>
          <a:prstGeom prst="rect">
            <a:avLst/>
          </a:prstGeom>
          <a:solidFill>
            <a:schemeClr val="accent3">
              <a:lumMod val="20000"/>
              <a:lumOff val="80000"/>
            </a:schemeClr>
          </a:solidFill>
        </p:spPr>
        <p:txBody>
          <a:bodyPr anchor="ctr"/>
          <a:lstStyle>
            <a:lvl1pPr algn="ctr">
              <a:buNone/>
              <a:defRPr/>
            </a:lvl1pPr>
          </a:lstStyle>
          <a:p>
            <a:endParaRPr lang="en-US"/>
          </a:p>
        </p:txBody>
      </p:sp>
      <p:pic>
        <p:nvPicPr>
          <p:cNvPr id="6" name="Picture 5">
            <a:extLst>
              <a:ext uri="{FF2B5EF4-FFF2-40B4-BE49-F238E27FC236}">
                <a16:creationId xmlns:a16="http://schemas.microsoft.com/office/drawing/2014/main" id="{20144A04-583E-8740-AD5B-6727B0E48F6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04032" y="4620854"/>
            <a:ext cx="2788137" cy="1779946"/>
          </a:xfrm>
          <a:prstGeom prst="rect">
            <a:avLst/>
          </a:prstGeom>
        </p:spPr>
      </p:pic>
      <p:pic>
        <p:nvPicPr>
          <p:cNvPr id="9" name="Picture 6" descr="ARC_Logo_Bttn_HorizStkd_RGB.png">
            <a:extLst>
              <a:ext uri="{FF2B5EF4-FFF2-40B4-BE49-F238E27FC236}">
                <a16:creationId xmlns:a16="http://schemas.microsoft.com/office/drawing/2014/main" id="{18E5F6C4-DDB0-5845-B93E-617E1C3C446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auto">
          <a:xfrm>
            <a:off x="5248787" y="5019802"/>
            <a:ext cx="3560129" cy="930533"/>
          </a:xfrm>
          <a:prstGeom prst="rect">
            <a:avLst/>
          </a:prstGeom>
          <a:noFill/>
          <a:ln w="9525">
            <a:noFill/>
            <a:miter lim="800000"/>
            <a:headEnd/>
            <a:tailEnd/>
          </a:ln>
        </p:spPr>
      </p:pic>
    </p:spTree>
    <p:extLst>
      <p:ext uri="{BB962C8B-B14F-4D97-AF65-F5344CB8AC3E}">
        <p14:creationId xmlns:p14="http://schemas.microsoft.com/office/powerpoint/2010/main" val="41401947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67F01ADB-B9D8-1544-B45E-B317B21B7B6B}"/>
              </a:ext>
            </a:extLst>
          </p:cNvPr>
          <p:cNvSpPr>
            <a:spLocks noGrp="1"/>
          </p:cNvSpPr>
          <p:nvPr>
            <p:ph type="pic" sz="quarter" idx="11"/>
          </p:nvPr>
        </p:nvSpPr>
        <p:spPr>
          <a:xfrm>
            <a:off x="5566299" y="1659835"/>
            <a:ext cx="4153550" cy="4533002"/>
          </a:xfrm>
          <a:prstGeom prst="rect">
            <a:avLst/>
          </a:prstGeom>
          <a:solidFill>
            <a:schemeClr val="accent2"/>
          </a:solidFill>
        </p:spPr>
        <p:txBody>
          <a:bodyPr anchor="ctr"/>
          <a:lstStyle>
            <a:lvl1pPr algn="ctr">
              <a:buNone/>
              <a:defRPr>
                <a:solidFill>
                  <a:schemeClr val="bg1"/>
                </a:solidFill>
              </a:defRPr>
            </a:lvl1pPr>
          </a:lstStyle>
          <a:p>
            <a:endParaRPr lang="en-US"/>
          </a:p>
        </p:txBody>
      </p:sp>
      <p:sp>
        <p:nvSpPr>
          <p:cNvPr id="9" name="Rectangle 8">
            <a:extLst>
              <a:ext uri="{FF2B5EF4-FFF2-40B4-BE49-F238E27FC236}">
                <a16:creationId xmlns:a16="http://schemas.microsoft.com/office/drawing/2014/main" id="{D73E8299-5786-4B19-A1AA-81EEDC33C4A0}"/>
              </a:ext>
            </a:extLst>
          </p:cNvPr>
          <p:cNvSpPr/>
          <p:nvPr userDrawn="1"/>
        </p:nvSpPr>
        <p:spPr>
          <a:xfrm>
            <a:off x="0" y="243439"/>
            <a:ext cx="10058400" cy="1338620"/>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784B5"/>
              </a:solidFill>
            </a:endParaRPr>
          </a:p>
        </p:txBody>
      </p:sp>
      <p:sp>
        <p:nvSpPr>
          <p:cNvPr id="10" name="Title 1">
            <a:extLst>
              <a:ext uri="{FF2B5EF4-FFF2-40B4-BE49-F238E27FC236}">
                <a16:creationId xmlns:a16="http://schemas.microsoft.com/office/drawing/2014/main" id="{09526BD0-2B68-4724-B795-CDCC319B6A91}"/>
              </a:ext>
            </a:extLst>
          </p:cNvPr>
          <p:cNvSpPr>
            <a:spLocks noGrp="1"/>
          </p:cNvSpPr>
          <p:nvPr>
            <p:ph type="title" hasCustomPrompt="1"/>
          </p:nvPr>
        </p:nvSpPr>
        <p:spPr>
          <a:xfrm>
            <a:off x="696798" y="491145"/>
            <a:ext cx="8904402" cy="1089176"/>
          </a:xfrm>
          <a:prstGeom prst="rect">
            <a:avLst/>
          </a:prstGeom>
        </p:spPr>
        <p:txBody>
          <a:bodyPr anchor="t">
            <a:noAutofit/>
          </a:bodyPr>
          <a:lstStyle>
            <a:lvl1pPr>
              <a:lnSpc>
                <a:spcPts val="2900"/>
              </a:lnSpc>
              <a:defRPr sz="2400">
                <a:solidFill>
                  <a:srgbClr val="ED1B2E"/>
                </a:solidFill>
              </a:defRPr>
            </a:lvl1pPr>
          </a:lstStyle>
          <a:p>
            <a:r>
              <a:rPr lang="en-US"/>
              <a:t>Click to edit Master title and keep content to no more than two lines in total, Lorem ipsum dolor sit amet, </a:t>
            </a:r>
            <a:r>
              <a:rPr lang="en-US" err="1"/>
              <a:t>malesuada</a:t>
            </a:r>
            <a:r>
              <a:rPr lang="en-US"/>
              <a:t>.</a:t>
            </a:r>
            <a:br>
              <a:rPr lang="en-US"/>
            </a:br>
            <a:endParaRPr lang="en-US"/>
          </a:p>
        </p:txBody>
      </p:sp>
      <p:sp>
        <p:nvSpPr>
          <p:cNvPr id="11" name="Content Placeholder 2">
            <a:extLst>
              <a:ext uri="{FF2B5EF4-FFF2-40B4-BE49-F238E27FC236}">
                <a16:creationId xmlns:a16="http://schemas.microsoft.com/office/drawing/2014/main" id="{58B7FDD7-1DC1-43E1-B131-723333CB129A}"/>
              </a:ext>
            </a:extLst>
          </p:cNvPr>
          <p:cNvSpPr>
            <a:spLocks noGrp="1"/>
          </p:cNvSpPr>
          <p:nvPr>
            <p:ph idx="1" hasCustomPrompt="1"/>
          </p:nvPr>
        </p:nvSpPr>
        <p:spPr>
          <a:xfrm>
            <a:off x="665922" y="1659835"/>
            <a:ext cx="4589659" cy="4163915"/>
          </a:xfrm>
          <a:prstGeom prst="rect">
            <a:avLst/>
          </a:prstGeom>
        </p:spPr>
        <p:txBody>
          <a:bodyPr>
            <a:noAutofit/>
          </a:bodyPr>
          <a:lstStyle>
            <a:lvl1pPr marL="9525" indent="-9525">
              <a:lnSpc>
                <a:spcPts val="2900"/>
              </a:lnSpc>
              <a:spcBef>
                <a:spcPts val="0"/>
              </a:spcBef>
              <a:spcAft>
                <a:spcPts val="1200"/>
              </a:spcAft>
              <a:buNone/>
              <a:tabLst/>
              <a:defRPr sz="1700">
                <a:solidFill>
                  <a:srgbClr val="6D6E70"/>
                </a:solidFill>
              </a:defRPr>
            </a:lvl1pPr>
            <a:lvl2pPr>
              <a:defRPr sz="1400">
                <a:solidFill>
                  <a:srgbClr val="717073"/>
                </a:solidFill>
              </a:defRPr>
            </a:lvl2pPr>
            <a:lvl3pPr>
              <a:defRPr sz="1200">
                <a:solidFill>
                  <a:srgbClr val="717073"/>
                </a:solidFill>
              </a:defRPr>
            </a:lvl3pPr>
            <a:lvl4pPr>
              <a:defRPr sz="1200">
                <a:solidFill>
                  <a:srgbClr val="717073"/>
                </a:solidFill>
              </a:defRPr>
            </a:lvl4pPr>
            <a:lvl5pPr>
              <a:defRPr sz="1200">
                <a:solidFill>
                  <a:srgbClr val="717073"/>
                </a:solidFill>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urna.Nunc</a:t>
            </a:r>
            <a:r>
              <a:rPr lang="en-US"/>
              <a:t> </a:t>
            </a:r>
            <a:r>
              <a:rPr lang="en-US" err="1"/>
              <a:t>viverra</a:t>
            </a:r>
            <a:r>
              <a:rPr lang="en-US"/>
              <a:t> </a:t>
            </a:r>
            <a:r>
              <a:rPr lang="en-US" err="1"/>
              <a:t>imperdiet</a:t>
            </a:r>
            <a:r>
              <a:rPr lang="en-US"/>
              <a:t> </a:t>
            </a:r>
            <a:r>
              <a:rPr lang="en-US" err="1"/>
              <a:t>enim</a:t>
            </a:r>
            <a:r>
              <a:rPr lang="en-US"/>
              <a:t>. </a:t>
            </a:r>
            <a:r>
              <a:rPr lang="en-US" err="1"/>
              <a:t>Fusce</a:t>
            </a:r>
            <a:r>
              <a:rPr lang="en-US"/>
              <a:t> est. </a:t>
            </a:r>
            <a:r>
              <a:rPr lang="en-US" err="1"/>
              <a:t>Vivamus</a:t>
            </a:r>
            <a:r>
              <a:rPr lang="en-US"/>
              <a:t> a </a:t>
            </a:r>
            <a:r>
              <a:rPr lang="en-US" err="1"/>
              <a:t>tellus</a:t>
            </a:r>
            <a:r>
              <a:rPr lang="en-US"/>
              <a:t>. </a:t>
            </a:r>
            <a:r>
              <a:rPr lang="en-US" err="1"/>
              <a:t>Pellentesque</a:t>
            </a:r>
            <a:r>
              <a:rPr lang="en-US"/>
              <a:t> habitant </a:t>
            </a:r>
            <a:r>
              <a:rPr lang="en-US" err="1"/>
              <a:t>morbi</a:t>
            </a:r>
            <a:r>
              <a:rPr lang="en-US"/>
              <a:t> </a:t>
            </a:r>
            <a:r>
              <a:rPr lang="en-US" err="1"/>
              <a:t>tristique</a:t>
            </a:r>
            <a:r>
              <a:rPr lang="en-US"/>
              <a:t> </a:t>
            </a:r>
            <a:r>
              <a:rPr lang="en-US" err="1"/>
              <a:t>senectus</a:t>
            </a:r>
            <a:r>
              <a:rPr lang="en-US"/>
              <a:t> et </a:t>
            </a:r>
            <a:r>
              <a:rPr lang="en-US" err="1"/>
              <a:t>netus</a:t>
            </a:r>
            <a:r>
              <a:rPr lang="en-US"/>
              <a:t> et </a:t>
            </a:r>
            <a:r>
              <a:rPr lang="en-US" err="1"/>
              <a:t>malesuada</a:t>
            </a:r>
            <a:endParaRPr lang="en-US"/>
          </a:p>
        </p:txBody>
      </p:sp>
    </p:spTree>
    <p:extLst>
      <p:ext uri="{BB962C8B-B14F-4D97-AF65-F5344CB8AC3E}">
        <p14:creationId xmlns:p14="http://schemas.microsoft.com/office/powerpoint/2010/main" val="23458075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2891" y="455170"/>
            <a:ext cx="9052560" cy="507068"/>
          </a:xfrm>
          <a:prstGeom prst="rect">
            <a:avLst/>
          </a:prstGeom>
        </p:spPr>
        <p:txBody>
          <a:bodyPr wrap="square" lIns="0" rIns="0" anchor="t">
            <a:noAutofit/>
          </a:bodyPr>
          <a:lstStyle>
            <a:lvl1pPr>
              <a:defRPr baseline="0">
                <a:solidFill>
                  <a:srgbClr val="ED1B2E"/>
                </a:solidFill>
              </a:defRPr>
            </a:lvl1pPr>
          </a:lstStyle>
          <a:p>
            <a:r>
              <a:rPr lang="en-US"/>
              <a:t>Click to edit Master title</a:t>
            </a:r>
          </a:p>
        </p:txBody>
      </p:sp>
      <p:sp>
        <p:nvSpPr>
          <p:cNvPr id="9" name="Text Placeholder 8"/>
          <p:cNvSpPr>
            <a:spLocks noGrp="1"/>
          </p:cNvSpPr>
          <p:nvPr>
            <p:ph type="body" sz="quarter" idx="12" hasCustomPrompt="1"/>
          </p:nvPr>
        </p:nvSpPr>
        <p:spPr>
          <a:xfrm>
            <a:off x="442891" y="1689375"/>
            <a:ext cx="9052560" cy="3692290"/>
          </a:xfrm>
        </p:spPr>
        <p:txBody>
          <a:bodyPr wrap="square"/>
          <a:lstStyle>
            <a:lvl1pPr>
              <a:defRPr>
                <a:solidFill>
                  <a:srgbClr val="313231"/>
                </a:solidFill>
              </a:defRPr>
            </a:lvl1pPr>
          </a:lstStyle>
          <a:p>
            <a:pPr lvl="0"/>
            <a:r>
              <a:rPr lang="en-US"/>
              <a:t>Click to edit Master text</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D11C6C0D-F237-DD44-814A-F06293C63A16}"/>
              </a:ext>
            </a:extLst>
          </p:cNvPr>
          <p:cNvSpPr>
            <a:spLocks noGrp="1"/>
          </p:cNvSpPr>
          <p:nvPr>
            <p:ph sz="quarter" idx="15"/>
          </p:nvPr>
        </p:nvSpPr>
        <p:spPr>
          <a:xfrm>
            <a:off x="442891" y="1007261"/>
            <a:ext cx="9052560" cy="393135"/>
          </a:xfrm>
        </p:spPr>
        <p:txBody>
          <a:bodyPr wrap="square" lIns="0" rIns="0"/>
          <a:lstStyle>
            <a:lvl1pPr marL="0" indent="0">
              <a:buNone/>
              <a:defRPr sz="1650" b="1"/>
            </a:lvl1pPr>
          </a:lstStyle>
          <a:p>
            <a:pPr lvl="0"/>
            <a:r>
              <a:rPr lang="en-US"/>
              <a:t>Edit Master text styles</a:t>
            </a:r>
          </a:p>
        </p:txBody>
      </p:sp>
      <p:sp>
        <p:nvSpPr>
          <p:cNvPr id="7" name="Slide Number Placeholder 8">
            <a:extLst>
              <a:ext uri="{FF2B5EF4-FFF2-40B4-BE49-F238E27FC236}">
                <a16:creationId xmlns:a16="http://schemas.microsoft.com/office/drawing/2014/main" id="{2365E554-2705-BC4F-9D60-91C108526FEE}"/>
              </a:ext>
            </a:extLst>
          </p:cNvPr>
          <p:cNvSpPr>
            <a:spLocks noGrp="1"/>
          </p:cNvSpPr>
          <p:nvPr>
            <p:ph type="sldNum" sz="quarter" idx="4"/>
          </p:nvPr>
        </p:nvSpPr>
        <p:spPr>
          <a:xfrm>
            <a:off x="320292" y="5930681"/>
            <a:ext cx="324966" cy="341772"/>
          </a:xfrm>
          <a:prstGeom prst="rect">
            <a:avLst/>
          </a:prstGeom>
        </p:spPr>
        <p:txBody>
          <a:bodyPr vert="horz" wrap="square" lIns="91440" tIns="45720" rIns="91440" bIns="45720" numCol="1" anchor="ctr" anchorCtr="0" compatLnSpc="1">
            <a:prstTxWarp prst="textNoShape">
              <a:avLst/>
            </a:prstTxWarp>
          </a:bodyPr>
          <a:lstStyle>
            <a:lvl1pPr algn="r">
              <a:defRPr sz="770">
                <a:solidFill>
                  <a:srgbClr val="C0C0C0"/>
                </a:solidFill>
                <a:latin typeface="Arial" panose="020B0604020202020204" pitchFamily="34" charset="0"/>
                <a:cs typeface="Arial" panose="020B0604020202020204" pitchFamily="34" charset="0"/>
              </a:defRPr>
            </a:lvl1pPr>
          </a:lstStyle>
          <a:p>
            <a:fld id="{C602A7E9-85B4-EB4A-8CED-A3527A5FD66A}" type="slidenum">
              <a:rPr lang="en-US" altLang="en-US" smtClean="0"/>
              <a:pPr/>
              <a:t>‹#›</a:t>
            </a:fld>
            <a:endParaRPr lang="en-US" altLang="en-US"/>
          </a:p>
        </p:txBody>
      </p:sp>
    </p:spTree>
    <p:extLst>
      <p:ext uri="{BB962C8B-B14F-4D97-AF65-F5344CB8AC3E}">
        <p14:creationId xmlns:p14="http://schemas.microsoft.com/office/powerpoint/2010/main" val="346185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chemeClr val="accent4">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627499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7F18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08160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537B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3508372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E2D7A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739750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B4A9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96393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Divider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2E32DB2-96A8-A640-B4FE-8F2D6A0D9A10}"/>
              </a:ext>
            </a:extLst>
          </p:cNvPr>
          <p:cNvSpPr/>
          <p:nvPr userDrawn="1"/>
        </p:nvSpPr>
        <p:spPr>
          <a:xfrm>
            <a:off x="0" y="1588527"/>
            <a:ext cx="10058400" cy="3223746"/>
          </a:xfrm>
          <a:prstGeom prst="rect">
            <a:avLst/>
          </a:prstGeom>
          <a:solidFill>
            <a:srgbClr val="9F9F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0" name="Title 1">
            <a:extLst>
              <a:ext uri="{FF2B5EF4-FFF2-40B4-BE49-F238E27FC236}">
                <a16:creationId xmlns:a16="http://schemas.microsoft.com/office/drawing/2014/main" id="{ED9F534D-88DE-0146-8E6F-2EABD3A8DAF4}"/>
              </a:ext>
            </a:extLst>
          </p:cNvPr>
          <p:cNvSpPr>
            <a:spLocks noGrp="1"/>
          </p:cNvSpPr>
          <p:nvPr>
            <p:ph type="title"/>
          </p:nvPr>
        </p:nvSpPr>
        <p:spPr>
          <a:xfrm>
            <a:off x="1497874" y="2308136"/>
            <a:ext cx="7062651" cy="2075188"/>
          </a:xfrm>
          <a:prstGeom prst="rect">
            <a:avLst/>
          </a:prstGeom>
        </p:spPr>
        <p:txBody>
          <a:bodyPr wrap="square" lIns="0" rIns="0" anchor="t">
            <a:noAutofit/>
          </a:bodyPr>
          <a:lstStyle>
            <a:lvl1pPr algn="ctr">
              <a:lnSpc>
                <a:spcPct val="100000"/>
              </a:lnSpc>
              <a:defRPr sz="3800" b="1">
                <a:solidFill>
                  <a:schemeClr val="bg1"/>
                </a:solidFill>
                <a:latin typeface="Arial" panose="020B0604020202020204" pitchFamily="34" charset="0"/>
                <a:cs typeface="Arial" panose="020B0604020202020204" pitchFamily="34" charset="0"/>
              </a:defRPr>
            </a:lvl1pPr>
          </a:lstStyle>
          <a:p>
            <a:r>
              <a:rPr lang="en-US"/>
              <a:t>Click to edit Master title</a:t>
            </a:r>
          </a:p>
        </p:txBody>
      </p:sp>
    </p:spTree>
    <p:extLst>
      <p:ext uri="{BB962C8B-B14F-4D97-AF65-F5344CB8AC3E}">
        <p14:creationId xmlns:p14="http://schemas.microsoft.com/office/powerpoint/2010/main" val="1117662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Thank You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3E6E03-B8FF-C24A-958B-44156F47F2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260544" y="2821941"/>
            <a:ext cx="2284150" cy="1039000"/>
          </a:xfrm>
          <a:prstGeom prst="rect">
            <a:avLst/>
          </a:prstGeom>
        </p:spPr>
      </p:pic>
      <p:pic>
        <p:nvPicPr>
          <p:cNvPr id="8" name="Picture 7">
            <a:extLst>
              <a:ext uri="{FF2B5EF4-FFF2-40B4-BE49-F238E27FC236}">
                <a16:creationId xmlns:a16="http://schemas.microsoft.com/office/drawing/2014/main" id="{38E35019-BEC8-BA41-B368-F9853291378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218040" y="1834188"/>
            <a:ext cx="4733779" cy="2820573"/>
          </a:xfrm>
          <a:prstGeom prst="rect">
            <a:avLst/>
          </a:prstGeom>
        </p:spPr>
      </p:pic>
      <p:sp>
        <p:nvSpPr>
          <p:cNvPr id="2" name="Rectangle 1">
            <a:extLst>
              <a:ext uri="{FF2B5EF4-FFF2-40B4-BE49-F238E27FC236}">
                <a16:creationId xmlns:a16="http://schemas.microsoft.com/office/drawing/2014/main" id="{6703339C-3728-5248-BAB9-CE4BE33313B6}"/>
              </a:ext>
            </a:extLst>
          </p:cNvPr>
          <p:cNvSpPr/>
          <p:nvPr userDrawn="1"/>
        </p:nvSpPr>
        <p:spPr>
          <a:xfrm>
            <a:off x="279400" y="5702300"/>
            <a:ext cx="2679700" cy="55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480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9742BBB1-EEFA-134D-ACDC-8B09B3BC084F}"/>
              </a:ext>
            </a:extLst>
          </p:cNvPr>
          <p:cNvSpPr txBox="1"/>
          <p:nvPr userDrawn="1"/>
        </p:nvSpPr>
        <p:spPr>
          <a:xfrm>
            <a:off x="457200" y="5997765"/>
            <a:ext cx="1654620" cy="207749"/>
          </a:xfrm>
          <a:prstGeom prst="rect">
            <a:avLst/>
          </a:prstGeom>
          <a:noFill/>
        </p:spPr>
        <p:txBody>
          <a:bodyPr wrap="none">
            <a:spAutoFit/>
          </a:bodyPr>
          <a:lstStyle/>
          <a:p>
            <a:pPr fontAlgn="auto">
              <a:spcBef>
                <a:spcPts val="0"/>
              </a:spcBef>
              <a:spcAft>
                <a:spcPts val="0"/>
              </a:spcAft>
              <a:defRPr/>
            </a:pPr>
            <a:fld id="{1B69F2FC-FFD8-4337-BD82-471D62A9E1EB}" type="slidenum">
              <a:rPr lang="en-US" sz="750">
                <a:solidFill>
                  <a:srgbClr val="9F9FA3"/>
                </a:solidFill>
                <a:latin typeface="Arial" pitchFamily="34" charset="0"/>
                <a:cs typeface="Arial" pitchFamily="34" charset="0"/>
              </a:rPr>
              <a:pPr fontAlgn="auto">
                <a:spcBef>
                  <a:spcPts val="0"/>
                </a:spcBef>
                <a:spcAft>
                  <a:spcPts val="0"/>
                </a:spcAft>
                <a:defRPr/>
              </a:pPr>
              <a:t>‹#›</a:t>
            </a:fld>
            <a:r>
              <a:rPr lang="en-US" sz="750">
                <a:solidFill>
                  <a:srgbClr val="9F9FA3"/>
                </a:solidFill>
                <a:latin typeface="Arial" pitchFamily="34" charset="0"/>
                <a:cs typeface="Arial" pitchFamily="34" charset="0"/>
              </a:rPr>
              <a:t>  |  American Red Cross Update</a:t>
            </a:r>
            <a:endParaRPr lang="en-US" sz="1000">
              <a:solidFill>
                <a:srgbClr val="9F9FA3"/>
              </a:solidFill>
              <a:latin typeface="Arial" pitchFamily="34" charset="0"/>
              <a:cs typeface="Arial" pitchFamily="34" charset="0"/>
            </a:endParaRPr>
          </a:p>
        </p:txBody>
      </p:sp>
    </p:spTree>
    <p:extLst>
      <p:ext uri="{BB962C8B-B14F-4D97-AF65-F5344CB8AC3E}">
        <p14:creationId xmlns:p14="http://schemas.microsoft.com/office/powerpoint/2010/main" val="1103288837"/>
      </p:ext>
    </p:extLst>
  </p:cSld>
  <p:clrMap bg1="lt1" tx1="dk1" bg2="lt2" tx2="dk2" accent1="accent1" accent2="accent2" accent3="accent3" accent4="accent4" accent5="accent5" accent6="accent6" hlink="hlink" folHlink="folHlink"/>
  <p:sldLayoutIdLst>
    <p:sldLayoutId id="2147483684" r:id="rId1"/>
    <p:sldLayoutId id="2147483701" r:id="rId2"/>
    <p:sldLayoutId id="2147483670" r:id="rId3"/>
    <p:sldLayoutId id="2147483705" r:id="rId4"/>
    <p:sldLayoutId id="2147483706" r:id="rId5"/>
    <p:sldLayoutId id="2147483707" r:id="rId6"/>
    <p:sldLayoutId id="2147483708" r:id="rId7"/>
    <p:sldLayoutId id="2147483709" r:id="rId8"/>
    <p:sldLayoutId id="2147483676" r:id="rId9"/>
    <p:sldLayoutId id="2147483685" r:id="rId10"/>
    <p:sldLayoutId id="2147483686" r:id="rId11"/>
    <p:sldLayoutId id="2147483687" r:id="rId12"/>
    <p:sldLayoutId id="2147483688" r:id="rId13"/>
    <p:sldLayoutId id="2147483689" r:id="rId14"/>
    <p:sldLayoutId id="2147483690" r:id="rId15"/>
    <p:sldLayoutId id="2147483702" r:id="rId16"/>
    <p:sldLayoutId id="2147483711" r:id="rId17"/>
    <p:sldLayoutId id="2147483694" r:id="rId18"/>
    <p:sldLayoutId id="2147483693" r:id="rId19"/>
    <p:sldLayoutId id="2147483695" r:id="rId20"/>
    <p:sldLayoutId id="2147483691" r:id="rId21"/>
    <p:sldLayoutId id="2147483692" r:id="rId22"/>
    <p:sldLayoutId id="2147483678" r:id="rId23"/>
    <p:sldLayoutId id="2147483700" r:id="rId24"/>
    <p:sldLayoutId id="2147483703" r:id="rId25"/>
    <p:sldLayoutId id="2147483710" r:id="rId26"/>
  </p:sldLayoutIdLst>
  <p:txStyles>
    <p:title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p:titleStyle>
    <p:body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9.emf"/><Relationship Id="rId2" Type="http://schemas.openxmlformats.org/officeDocument/2006/relationships/slideLayout" Target="../slideLayouts/slideLayout19.xml"/><Relationship Id="rId1" Type="http://schemas.openxmlformats.org/officeDocument/2006/relationships/tags" Target="../tags/tag2.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emf"/><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8.xml"/><Relationship Id="rId6" Type="http://schemas.openxmlformats.org/officeDocument/2006/relationships/hyperlink" Target="mailto:MODS@REDCROSS.ORG" TargetMode="External"/><Relationship Id="rId5" Type="http://schemas.openxmlformats.org/officeDocument/2006/relationships/image" Target="../media/image54.jpeg"/><Relationship Id="rId4" Type="http://schemas.openxmlformats.org/officeDocument/2006/relationships/image" Target="../media/image53.emf"/></Relationships>
</file>

<file path=ppt/slides/_rels/slide2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www.redcross.org/content/dam/redcross/donations/adgp-disaster-responder-program/membership-hub-resources/2023/adgpdr-sta-coordinated-ee-opportunities.pdf" TargetMode="External"/><Relationship Id="rId1" Type="http://schemas.openxmlformats.org/officeDocument/2006/relationships/slideLayout" Target="../slideLayouts/slideLayout18.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storymaps.arcgis.com/stories/bca06f25e9ae4290af7d8d0dfd120bc4" TargetMode="External"/><Relationship Id="rId4" Type="http://schemas.openxmlformats.org/officeDocument/2006/relationships/hyperlink" Target="https://www.redcross.org/content/dam/redcross/about-us/publications/2023-publications/ian-3-month-update.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ext, indoor, person, bed&#10;&#10;Description automatically generated">
            <a:extLst>
              <a:ext uri="{FF2B5EF4-FFF2-40B4-BE49-F238E27FC236}">
                <a16:creationId xmlns:a16="http://schemas.microsoft.com/office/drawing/2014/main" id="{04B3DA33-6483-9D1B-6403-9C737CCEE6D2}"/>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0" y="0"/>
            <a:ext cx="10058400" cy="4697413"/>
          </a:xfrm>
        </p:spPr>
      </p:pic>
      <p:sp>
        <p:nvSpPr>
          <p:cNvPr id="11" name="Title 10">
            <a:extLst>
              <a:ext uri="{FF2B5EF4-FFF2-40B4-BE49-F238E27FC236}">
                <a16:creationId xmlns:a16="http://schemas.microsoft.com/office/drawing/2014/main" id="{D67B402B-63F8-BD4A-9A47-80826B106380}"/>
              </a:ext>
            </a:extLst>
          </p:cNvPr>
          <p:cNvSpPr>
            <a:spLocks noGrp="1"/>
          </p:cNvSpPr>
          <p:nvPr>
            <p:ph type="title"/>
          </p:nvPr>
        </p:nvSpPr>
        <p:spPr>
          <a:xfrm>
            <a:off x="393700" y="4857516"/>
            <a:ext cx="6705600" cy="575083"/>
          </a:xfrm>
        </p:spPr>
        <p:txBody>
          <a:bodyPr/>
          <a:lstStyle/>
          <a:p>
            <a:r>
              <a:rPr lang="en-US"/>
              <a:t>Quarterly Partnership Update</a:t>
            </a:r>
          </a:p>
        </p:txBody>
      </p:sp>
      <p:sp>
        <p:nvSpPr>
          <p:cNvPr id="14" name="Text Placeholder 13">
            <a:extLst>
              <a:ext uri="{FF2B5EF4-FFF2-40B4-BE49-F238E27FC236}">
                <a16:creationId xmlns:a16="http://schemas.microsoft.com/office/drawing/2014/main" id="{965EAEAE-6FA6-DD4E-B71D-79C7A30138EF}"/>
              </a:ext>
            </a:extLst>
          </p:cNvPr>
          <p:cNvSpPr>
            <a:spLocks noGrp="1"/>
          </p:cNvSpPr>
          <p:nvPr>
            <p:ph type="body" sz="quarter" idx="14"/>
          </p:nvPr>
        </p:nvSpPr>
        <p:spPr>
          <a:xfrm>
            <a:off x="398463" y="5443538"/>
            <a:ext cx="8885237" cy="655637"/>
          </a:xfrm>
        </p:spPr>
        <p:txBody>
          <a:bodyPr lIns="91440" tIns="45720" rIns="91440" bIns="45720" anchor="t">
            <a:noAutofit/>
          </a:bodyPr>
          <a:lstStyle/>
          <a:p>
            <a:r>
              <a:rPr lang="en-US"/>
              <a:t>FY23 Q2 (October 2022 – December 2022)</a:t>
            </a:r>
          </a:p>
        </p:txBody>
      </p:sp>
      <p:sp>
        <p:nvSpPr>
          <p:cNvPr id="6" name="TextBox 5">
            <a:extLst>
              <a:ext uri="{FF2B5EF4-FFF2-40B4-BE49-F238E27FC236}">
                <a16:creationId xmlns:a16="http://schemas.microsoft.com/office/drawing/2014/main" id="{C95874FF-72A2-D540-AD41-03CE377A38EF}"/>
              </a:ext>
            </a:extLst>
          </p:cNvPr>
          <p:cNvSpPr txBox="1"/>
          <p:nvPr/>
        </p:nvSpPr>
        <p:spPr>
          <a:xfrm>
            <a:off x="0" y="-10939"/>
            <a:ext cx="4008474" cy="4247317"/>
          </a:xfrm>
          <a:prstGeom prst="rect">
            <a:avLst/>
          </a:prstGeom>
          <a:solidFill>
            <a:srgbClr val="FFFF00"/>
          </a:solidFill>
        </p:spPr>
        <p:txBody>
          <a:bodyPr wrap="square" lIns="91440" tIns="45720" rIns="91440" bIns="45720" rtlCol="0" anchor="t">
            <a:spAutoFit/>
          </a:bodyPr>
          <a:lstStyle/>
          <a:p>
            <a:r>
              <a:rPr lang="en-US"/>
              <a:t>Fundraiser Guidance: </a:t>
            </a:r>
          </a:p>
          <a:p>
            <a:endParaRPr lang="en-US"/>
          </a:p>
          <a:p>
            <a:pPr marL="342900" indent="-342900">
              <a:buFont typeface="Arial" panose="020B0604020202020204" pitchFamily="34" charset="0"/>
              <a:buChar char="•"/>
            </a:pPr>
            <a:r>
              <a:rPr lang="en-US"/>
              <a:t>Insert company name and date.</a:t>
            </a:r>
          </a:p>
          <a:p>
            <a:pPr marL="342900" indent="-342900">
              <a:buFont typeface="Arial" panose="020B0604020202020204" pitchFamily="34" charset="0"/>
              <a:buChar char="•"/>
            </a:pPr>
            <a:r>
              <a:rPr lang="en-US"/>
              <a:t>Customize deck content based on donor’s giving history and/or interests. </a:t>
            </a:r>
          </a:p>
          <a:p>
            <a:pPr marL="342900" indent="-342900">
              <a:buFont typeface="Arial" panose="020B0604020202020204" pitchFamily="34" charset="0"/>
              <a:buChar char="•"/>
            </a:pPr>
            <a:r>
              <a:rPr lang="en-US"/>
              <a:t>Delete slides that are not relevant to donor. </a:t>
            </a:r>
          </a:p>
          <a:p>
            <a:pPr marL="342900" indent="-342900">
              <a:buFont typeface="Arial" panose="020B0604020202020204" pitchFamily="34" charset="0"/>
              <a:buChar char="•"/>
            </a:pPr>
            <a:r>
              <a:rPr lang="en-US">
                <a:cs typeface="Calibri" panose="020F0502020204030204"/>
              </a:rPr>
              <a:t>If donor has primarily or exclusively supported Blood Saves Lives or Service to the Armed Forces, consider using one of the alternate covers at the back of this deck.</a:t>
            </a:r>
          </a:p>
          <a:p>
            <a:endParaRPr lang="en-US"/>
          </a:p>
          <a:p>
            <a:r>
              <a:rPr lang="en-US" b="1"/>
              <a:t>Delete this box.</a:t>
            </a:r>
          </a:p>
        </p:txBody>
      </p:sp>
      <p:sp>
        <p:nvSpPr>
          <p:cNvPr id="7" name="Content Placeholder 6">
            <a:extLst>
              <a:ext uri="{FF2B5EF4-FFF2-40B4-BE49-F238E27FC236}">
                <a16:creationId xmlns:a16="http://schemas.microsoft.com/office/drawing/2014/main" id="{016E3ABB-2768-07EF-D4B0-5B8D4CCD1B7D}"/>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734397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Domestic Response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342385" y="3320772"/>
            <a:ext cx="1749949" cy="1233488"/>
          </a:xfrm>
        </p:spPr>
        <p:txBody>
          <a:bodyPr lIns="91440" tIns="45720" rIns="91440" bIns="45720" anchor="t"/>
          <a:lstStyle/>
          <a:p>
            <a:pPr>
              <a:spcBef>
                <a:spcPct val="20000"/>
              </a:spcBef>
            </a:pPr>
            <a:r>
              <a:rPr lang="en-US" sz="2400" b="1">
                <a:solidFill>
                  <a:srgbClr val="ED1B24"/>
                </a:solidFill>
                <a:latin typeface="Arial"/>
                <a:cs typeface="Arial"/>
              </a:rPr>
              <a:t>142,000</a:t>
            </a:r>
            <a:endParaRPr lang="en-US" sz="2400" b="1">
              <a:solidFill>
                <a:srgbClr val="ED1B24"/>
              </a:solidFill>
            </a:endParaRPr>
          </a:p>
          <a:p>
            <a:r>
              <a:rPr lang="en-US">
                <a:solidFill>
                  <a:srgbClr val="6D6E70"/>
                </a:solidFill>
                <a:latin typeface="Arial"/>
                <a:cs typeface="Arial"/>
              </a:rPr>
              <a:t>meals and snacks served with partners</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248355" y="3321733"/>
            <a:ext cx="1973790" cy="1233488"/>
          </a:xfrm>
        </p:spPr>
        <p:txBody>
          <a:bodyPr lIns="91440" tIns="45720" rIns="91440" bIns="45720" anchor="t"/>
          <a:lstStyle/>
          <a:p>
            <a:r>
              <a:rPr lang="en-US" sz="2400" b="1">
                <a:solidFill>
                  <a:srgbClr val="ED1B24"/>
                </a:solidFill>
                <a:latin typeface="Arial"/>
                <a:cs typeface="Arial"/>
              </a:rPr>
              <a:t>10,400</a:t>
            </a:r>
            <a:endParaRPr lang="en-US">
              <a:solidFill>
                <a:srgbClr val="ED1B24"/>
              </a:solidFill>
            </a:endParaRPr>
          </a:p>
          <a:p>
            <a:r>
              <a:rPr lang="en-US">
                <a:solidFill>
                  <a:srgbClr val="6D6E70"/>
                </a:solidFill>
                <a:latin typeface="Arial"/>
                <a:cs typeface="Arial"/>
              </a:rPr>
              <a:t>overnight stays in emergency lodging provided with partners</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433724" y="3324892"/>
            <a:ext cx="1749949" cy="1233488"/>
          </a:xfrm>
        </p:spPr>
        <p:txBody>
          <a:bodyPr lIns="91440" tIns="45720" rIns="91440" bIns="45720" anchor="t"/>
          <a:lstStyle/>
          <a:p>
            <a:r>
              <a:rPr lang="en-US" sz="2400" b="1">
                <a:solidFill>
                  <a:srgbClr val="ED1B24"/>
                </a:solidFill>
                <a:latin typeface="Arial"/>
                <a:cs typeface="Arial"/>
              </a:rPr>
              <a:t>3,000</a:t>
            </a:r>
            <a:endParaRPr lang="en-US" sz="2400" b="1">
              <a:solidFill>
                <a:srgbClr val="ED1B24"/>
              </a:solidFill>
            </a:endParaRPr>
          </a:p>
          <a:p>
            <a:r>
              <a:rPr lang="en-US">
                <a:latin typeface="Arial"/>
                <a:cs typeface="Arial"/>
              </a:rPr>
              <a:t>h</a:t>
            </a:r>
            <a:r>
              <a:rPr lang="en-US">
                <a:solidFill>
                  <a:srgbClr val="6D6E70"/>
                </a:solidFill>
                <a:latin typeface="Arial"/>
                <a:cs typeface="Arial"/>
              </a:rPr>
              <a:t>ouseholds </a:t>
            </a:r>
            <a:r>
              <a:rPr lang="en-US">
                <a:latin typeface="Arial"/>
                <a:cs typeface="Arial"/>
              </a:rPr>
              <a:t>provided </a:t>
            </a:r>
            <a:r>
              <a:rPr lang="en-US">
                <a:solidFill>
                  <a:srgbClr val="6D6E70"/>
                </a:solidFill>
                <a:latin typeface="Arial"/>
                <a:cs typeface="Arial"/>
              </a:rPr>
              <a:t>relief items</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7450868" y="3319596"/>
            <a:ext cx="1658780" cy="1233488"/>
          </a:xfrm>
        </p:spPr>
        <p:txBody>
          <a:bodyPr lIns="91440" tIns="45720" rIns="91440" bIns="45720" anchor="t"/>
          <a:lstStyle/>
          <a:p>
            <a:r>
              <a:rPr lang="en-US" sz="2400" b="1">
                <a:solidFill>
                  <a:srgbClr val="ED1B24"/>
                </a:solidFill>
                <a:latin typeface="Arial"/>
                <a:cs typeface="Arial"/>
              </a:rPr>
              <a:t>5,500</a:t>
            </a:r>
            <a:endParaRPr lang="en-US" sz="1800" b="1">
              <a:solidFill>
                <a:srgbClr val="ED1B24"/>
              </a:solidFill>
            </a:endParaRPr>
          </a:p>
          <a:p>
            <a:r>
              <a:rPr lang="en-US">
                <a:solidFill>
                  <a:srgbClr val="6D6E70"/>
                </a:solidFill>
                <a:latin typeface="Arial"/>
                <a:cs typeface="Arial"/>
              </a:rPr>
              <a:t>households provided recovery support</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p:txBody>
          <a:bodyPr/>
          <a:lstStyle/>
          <a:p>
            <a:r>
              <a:rPr lang="en-US"/>
              <a:t>FY23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459747" y="4793672"/>
            <a:ext cx="1577029" cy="581891"/>
          </a:xfrm>
        </p:spPr>
        <p:txBody>
          <a:bodyPr lIns="91440" tIns="45720" rIns="91440" bIns="45720" anchor="t"/>
          <a:lstStyle/>
          <a:p>
            <a:r>
              <a:rPr lang="en-US">
                <a:latin typeface="Arial"/>
                <a:cs typeface="Arial"/>
              </a:rPr>
              <a:t>1.7 million</a:t>
            </a:r>
            <a:endParaRPr lang="en-US"/>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3478480" y="4793672"/>
            <a:ext cx="1529255" cy="581891"/>
          </a:xfrm>
        </p:spPr>
        <p:txBody>
          <a:bodyPr lIns="91440" tIns="45720" rIns="91440" bIns="45720" anchor="t"/>
          <a:lstStyle/>
          <a:p>
            <a:r>
              <a:rPr lang="en-US">
                <a:latin typeface="Arial"/>
                <a:cs typeface="Arial"/>
              </a:rPr>
              <a:t>55,900</a:t>
            </a:r>
            <a:endParaRPr lang="en-US">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5593618" y="4792453"/>
            <a:ext cx="1529255" cy="581891"/>
          </a:xfrm>
        </p:spPr>
        <p:txBody>
          <a:bodyPr lIns="91440" tIns="45720" rIns="91440" bIns="45720" anchor="t"/>
          <a:lstStyle/>
          <a:p>
            <a:r>
              <a:rPr lang="en-US">
                <a:latin typeface="Arial"/>
                <a:cs typeface="Arial"/>
              </a:rPr>
              <a:t>124,500</a:t>
            </a:r>
            <a:endParaRPr lang="en-US"/>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7566749" y="4769603"/>
            <a:ext cx="1427018" cy="581891"/>
          </a:xfrm>
        </p:spPr>
        <p:txBody>
          <a:bodyPr lIns="91440" tIns="45720" rIns="91440" bIns="45720" anchor="t"/>
          <a:lstStyle/>
          <a:p>
            <a:r>
              <a:rPr lang="en-US">
                <a:latin typeface="Arial"/>
                <a:cs typeface="Arial"/>
              </a:rPr>
              <a:t>11,600</a:t>
            </a:r>
            <a:endParaRPr lang="en-US"/>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141262" y="1145946"/>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This quarter, over </a:t>
            </a:r>
            <a:r>
              <a:rPr lang="en-US">
                <a:solidFill>
                  <a:srgbClr val="ED1B24"/>
                </a:solidFill>
                <a:latin typeface="Arial"/>
                <a:cs typeface="Arial"/>
              </a:rPr>
              <a:t>800 Red Cross disaster workers </a:t>
            </a:r>
            <a:r>
              <a:rPr lang="en-US">
                <a:solidFill>
                  <a:srgbClr val="6D6E70"/>
                </a:solidFill>
                <a:latin typeface="Arial"/>
                <a:cs typeface="Arial"/>
              </a:rPr>
              <a:t>provided</a:t>
            </a:r>
            <a:r>
              <a:rPr lang="en-US">
                <a:latin typeface="Arial"/>
                <a:cs typeface="Arial"/>
              </a:rPr>
              <a:t> </a:t>
            </a:r>
            <a:endParaRPr lang="en-US">
              <a:solidFill>
                <a:srgbClr val="6D6E70"/>
              </a:solidFill>
            </a:endParaRPr>
          </a:p>
          <a:p>
            <a:pPr algn="ctr">
              <a:tabLst>
                <a:tab pos="1198563" algn="l"/>
              </a:tabLst>
              <a:defRPr/>
            </a:pPr>
            <a:r>
              <a:rPr lang="en-US">
                <a:solidFill>
                  <a:srgbClr val="6D6E70"/>
                </a:solidFill>
                <a:latin typeface="Arial"/>
                <a:cs typeface="Arial"/>
              </a:rPr>
              <a:t>critical services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of $10,000+ (i.e., level 2 and higher).  </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43893" t="-5319" r="-43893" b="-5319"/>
          <a:stretch/>
        </p:blipFill>
        <p:spPr>
          <a:xfrm>
            <a:off x="5640663" y="2369778"/>
            <a:ext cx="1339570" cy="871688"/>
          </a:xfrm>
        </p:spPr>
      </p:pic>
      <p:pic>
        <p:nvPicPr>
          <p:cNvPr id="31" name="Picture Placeholder 35" descr="Shape, circle&#10;&#10;Description automatically generated">
            <a:extLst>
              <a:ext uri="{FF2B5EF4-FFF2-40B4-BE49-F238E27FC236}">
                <a16:creationId xmlns:a16="http://schemas.microsoft.com/office/drawing/2014/main" id="{2CE7072C-1884-4835-B903-197A9044BD35}"/>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a:ext>
            </a:extLst>
          </a:blip>
          <a:srcRect l="-16927" t="-10973" r="-16927" b="-10973"/>
          <a:stretch/>
        </p:blipFill>
        <p:spPr>
          <a:xfrm>
            <a:off x="1474240" y="2326004"/>
            <a:ext cx="1427163" cy="928687"/>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5" cstate="print">
            <a:extLst>
              <a:ext uri="{28A0092B-C50C-407E-A947-70E740481C1C}">
                <a14:useLocalDpi xmlns:a14="http://schemas.microsoft.com/office/drawing/2010/main"/>
              </a:ext>
            </a:extLst>
          </a:blip>
          <a:srcRect l="-48439" t="-12495" r="-48439" b="-12495"/>
          <a:stretch/>
        </p:blipFill>
        <p:spPr>
          <a:xfrm>
            <a:off x="3478480" y="2291852"/>
            <a:ext cx="1496942" cy="974094"/>
          </a:xfrm>
        </p:spPr>
      </p:pic>
      <p:pic>
        <p:nvPicPr>
          <p:cNvPr id="39" name="Picture Placeholder 33" descr="A picture containing text, clipart, vector graphics&#10;&#10;Description automatically generated">
            <a:extLst>
              <a:ext uri="{FF2B5EF4-FFF2-40B4-BE49-F238E27FC236}">
                <a16:creationId xmlns:a16="http://schemas.microsoft.com/office/drawing/2014/main" id="{890BFE95-9A95-4DB1-BEB4-47AF103B078F}"/>
              </a:ext>
            </a:extLst>
          </p:cNvPr>
          <p:cNvPicPr>
            <a:picLocks noGrp="1" noChangeAspect="1"/>
          </p:cNvPicPr>
          <p:nvPr>
            <p:ph type="pic" sz="quarter" idx="14"/>
          </p:nvPr>
        </p:nvPicPr>
        <p:blipFill rotWithShape="1">
          <a:blip r:embed="rId6" cstate="print">
            <a:extLst>
              <a:ext uri="{28A0092B-C50C-407E-A947-70E740481C1C}">
                <a14:useLocalDpi xmlns:a14="http://schemas.microsoft.com/office/drawing/2010/main"/>
              </a:ext>
            </a:extLst>
          </a:blip>
          <a:srcRect l="-24596" t="-1982" r="-24596" b="-1982"/>
          <a:stretch/>
        </p:blipFill>
        <p:spPr>
          <a:xfrm>
            <a:off x="7619179" y="2407689"/>
            <a:ext cx="1301633" cy="847002"/>
          </a:xfrm>
        </p:spPr>
      </p:pic>
    </p:spTree>
    <p:extLst>
      <p:ext uri="{BB962C8B-B14F-4D97-AF65-F5344CB8AC3E}">
        <p14:creationId xmlns:p14="http://schemas.microsoft.com/office/powerpoint/2010/main" val="128951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270750" y="2401345"/>
            <a:ext cx="6890751" cy="2075188"/>
          </a:xfrm>
        </p:spPr>
        <p:txBody>
          <a:bodyPr wrap="square" lIns="0" tIns="45720" rIns="0" bIns="45720" anchor="t">
            <a:noAutofit/>
          </a:bodyPr>
          <a:lstStyle/>
          <a:p>
            <a:pPr algn="l"/>
            <a:r>
              <a:rPr lang="en-US">
                <a:latin typeface="Arial"/>
                <a:cs typeface="Arial"/>
              </a:rPr>
              <a:t>Helping People Impacted From Home Fires</a:t>
            </a:r>
            <a:endParaRPr lang="en-US"/>
          </a:p>
        </p:txBody>
      </p:sp>
      <p:pic>
        <p:nvPicPr>
          <p:cNvPr id="3" name="Picture 2">
            <a:extLst>
              <a:ext uri="{FF2B5EF4-FFF2-40B4-BE49-F238E27FC236}">
                <a16:creationId xmlns:a16="http://schemas.microsoft.com/office/drawing/2014/main" id="{49AE9E19-2126-E586-C774-28B1C3016074}"/>
              </a:ext>
            </a:extLst>
          </p:cNvPr>
          <p:cNvPicPr>
            <a:picLocks noChangeAspect="1"/>
          </p:cNvPicPr>
          <p:nvPr/>
        </p:nvPicPr>
        <p:blipFill>
          <a:blip r:embed="rId2"/>
          <a:stretch>
            <a:fillRect/>
          </a:stretch>
        </p:blipFill>
        <p:spPr>
          <a:xfrm>
            <a:off x="7288315" y="2564368"/>
            <a:ext cx="1093628" cy="1075760"/>
          </a:xfrm>
          <a:prstGeom prst="rect">
            <a:avLst/>
          </a:prstGeom>
        </p:spPr>
      </p:pic>
    </p:spTree>
    <p:extLst>
      <p:ext uri="{BB962C8B-B14F-4D97-AF65-F5344CB8AC3E}">
        <p14:creationId xmlns:p14="http://schemas.microsoft.com/office/powerpoint/2010/main" val="397293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696798" y="411633"/>
            <a:ext cx="8904402" cy="1089176"/>
          </a:xfrm>
        </p:spPr>
        <p:txBody>
          <a:bodyPr lIns="91440" tIns="45720" rIns="91440" bIns="45720" anchor="ctr">
            <a:noAutofit/>
          </a:bodyPr>
          <a:lstStyle/>
          <a:p>
            <a:pPr>
              <a:lnSpc>
                <a:spcPts val="3700"/>
              </a:lnSpc>
            </a:pPr>
            <a:r>
              <a:rPr lang="en-US">
                <a:latin typeface="Arial"/>
                <a:cs typeface="Arial"/>
              </a:rPr>
              <a:t>Financial Assistance Helps Longtime Volunteer in </a:t>
            </a:r>
            <a:br>
              <a:rPr lang="en-US">
                <a:latin typeface="Arial"/>
                <a:cs typeface="Arial"/>
              </a:rPr>
            </a:br>
            <a:r>
              <a:rPr lang="en-US">
                <a:latin typeface="Arial"/>
                <a:cs typeface="Arial"/>
              </a:rPr>
              <a:t>Minnesota Home Fire’s Aftermath</a:t>
            </a:r>
            <a:endParaRPr lang="en-US"/>
          </a:p>
        </p:txBody>
      </p:sp>
      <p:sp>
        <p:nvSpPr>
          <p:cNvPr id="8" name="Text Placeholder 6">
            <a:extLst>
              <a:ext uri="{FF2B5EF4-FFF2-40B4-BE49-F238E27FC236}">
                <a16:creationId xmlns:a16="http://schemas.microsoft.com/office/drawing/2014/main" id="{5C5406D5-39A8-20A9-BD27-6A063091F1BF}"/>
              </a:ext>
            </a:extLst>
          </p:cNvPr>
          <p:cNvSpPr txBox="1">
            <a:spLocks/>
          </p:cNvSpPr>
          <p:nvPr/>
        </p:nvSpPr>
        <p:spPr>
          <a:xfrm>
            <a:off x="696798" y="1960705"/>
            <a:ext cx="4452201" cy="2022359"/>
          </a:xfrm>
          <a:prstGeom prst="rect">
            <a:avLst/>
          </a:prstGeom>
        </p:spPr>
        <p:txBody>
          <a:bodyPr lIns="91440" tIns="45720" rIns="91440" bIns="45720" anchor="t"/>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buNone/>
            </a:pPr>
            <a:r>
              <a:rPr lang="en-US" sz="2800">
                <a:solidFill>
                  <a:srgbClr val="4784B5"/>
                </a:solidFill>
                <a:latin typeface="Georgia"/>
                <a:cs typeface="Arial"/>
              </a:rPr>
              <a:t>“The outreach has been humbling. Local help has made the devastation a little easier.”</a:t>
            </a:r>
            <a:endParaRPr lang="en-US" sz="2800">
              <a:solidFill>
                <a:srgbClr val="4784B5"/>
              </a:solidFill>
            </a:endParaRPr>
          </a:p>
        </p:txBody>
      </p:sp>
      <p:sp>
        <p:nvSpPr>
          <p:cNvPr id="10" name="Text Placeholder 8">
            <a:extLst>
              <a:ext uri="{FF2B5EF4-FFF2-40B4-BE49-F238E27FC236}">
                <a16:creationId xmlns:a16="http://schemas.microsoft.com/office/drawing/2014/main" id="{5E7CEC6F-D94C-D03E-95FA-51FA06367754}"/>
              </a:ext>
            </a:extLst>
          </p:cNvPr>
          <p:cNvSpPr txBox="1">
            <a:spLocks/>
          </p:cNvSpPr>
          <p:nvPr/>
        </p:nvSpPr>
        <p:spPr>
          <a:xfrm>
            <a:off x="696797" y="3904959"/>
            <a:ext cx="4243337" cy="1311708"/>
          </a:xfrm>
          <a:prstGeom prst="rect">
            <a:avLst/>
          </a:prstGeom>
        </p:spPr>
        <p:txBody>
          <a:bodyPr lIns="91440" tIns="45720" rIns="91440" bIns="45720" anchor="t"/>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ts val="0"/>
              </a:spcBef>
              <a:spcAft>
                <a:spcPts val="0"/>
              </a:spcAft>
              <a:buFont typeface="System Font Regular"/>
              <a:buChar char="-"/>
            </a:pPr>
            <a:r>
              <a:rPr lang="en-US" sz="1400">
                <a:latin typeface="Arial"/>
                <a:cs typeface="Arial"/>
              </a:rPr>
              <a:t>Sterling </a:t>
            </a:r>
            <a:r>
              <a:rPr lang="en-US" sz="1400" err="1">
                <a:latin typeface="Arial"/>
                <a:cs typeface="Arial"/>
              </a:rPr>
              <a:t>Molby</a:t>
            </a:r>
            <a:r>
              <a:rPr lang="en-US" sz="1400">
                <a:latin typeface="Arial"/>
                <a:cs typeface="Arial"/>
              </a:rPr>
              <a:t>, a veteran and longtime Red Cross volunteer from Minnesota, suffered the devastation of a home fire last October. </a:t>
            </a:r>
            <a:endParaRPr lang="en-US"/>
          </a:p>
          <a:p>
            <a:pPr marL="0" indent="0">
              <a:spcBef>
                <a:spcPts val="0"/>
              </a:spcBef>
              <a:spcAft>
                <a:spcPts val="0"/>
              </a:spcAft>
              <a:buNone/>
            </a:pPr>
            <a:endParaRPr lang="en-US" sz="1400">
              <a:latin typeface="Arial"/>
              <a:cs typeface="Arial"/>
            </a:endParaRPr>
          </a:p>
          <a:p>
            <a:pPr marL="228600" indent="0">
              <a:spcBef>
                <a:spcPts val="0"/>
              </a:spcBef>
              <a:spcAft>
                <a:spcPts val="0"/>
              </a:spcAft>
              <a:buNone/>
            </a:pPr>
            <a:r>
              <a:rPr lang="en-US" sz="1400">
                <a:latin typeface="Arial"/>
                <a:cs typeface="Arial"/>
              </a:rPr>
              <a:t>Within 30 minutes of contacting the Red Cross, Sterling received financial assistance to help him and his family secure temporary lodging. </a:t>
            </a:r>
            <a:endParaRPr lang="en-US" sz="2300"/>
          </a:p>
        </p:txBody>
      </p:sp>
      <p:pic>
        <p:nvPicPr>
          <p:cNvPr id="7" name="Picture 8">
            <a:extLst>
              <a:ext uri="{FF2B5EF4-FFF2-40B4-BE49-F238E27FC236}">
                <a16:creationId xmlns:a16="http://schemas.microsoft.com/office/drawing/2014/main" id="{20693799-E15B-C4A8-33BA-AE032F6682B0}"/>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576792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45136BF-E153-4570-91D9-0DF8C26CE518}"/>
              </a:ext>
            </a:extLst>
          </p:cNvPr>
          <p:cNvSpPr>
            <a:spLocks noGrp="1"/>
          </p:cNvSpPr>
          <p:nvPr>
            <p:ph type="title"/>
          </p:nvPr>
        </p:nvSpPr>
        <p:spPr>
          <a:xfrm>
            <a:off x="446095" y="482916"/>
            <a:ext cx="9232569" cy="880455"/>
          </a:xfrm>
        </p:spPr>
        <p:txBody>
          <a:bodyPr anchor="ctr"/>
          <a:lstStyle/>
          <a:p>
            <a:pPr>
              <a:lnSpc>
                <a:spcPts val="3800"/>
              </a:lnSpc>
            </a:pPr>
            <a:r>
              <a:rPr lang="en-US">
                <a:latin typeface="Arial"/>
                <a:cs typeface="Arial"/>
              </a:rPr>
              <a:t>Meeting the Growing Need for Home Fire Financial Assistance</a:t>
            </a:r>
            <a:endParaRPr lang="en-US"/>
          </a:p>
        </p:txBody>
      </p:sp>
      <p:sp>
        <p:nvSpPr>
          <p:cNvPr id="15" name="Text Placeholder 14">
            <a:extLst>
              <a:ext uri="{FF2B5EF4-FFF2-40B4-BE49-F238E27FC236}">
                <a16:creationId xmlns:a16="http://schemas.microsoft.com/office/drawing/2014/main" id="{A7A44B53-165C-AF4A-99F5-BDD75B0F958F}"/>
              </a:ext>
            </a:extLst>
          </p:cNvPr>
          <p:cNvSpPr>
            <a:spLocks noGrp="1"/>
          </p:cNvSpPr>
          <p:nvPr>
            <p:ph idx="1"/>
          </p:nvPr>
        </p:nvSpPr>
        <p:spPr>
          <a:xfrm>
            <a:off x="605111" y="1659836"/>
            <a:ext cx="8914539" cy="1564600"/>
          </a:xfrm>
        </p:spPr>
        <p:txBody>
          <a:bodyPr lIns="91440" tIns="45720" rIns="91440" bIns="45720" anchor="t"/>
          <a:lstStyle/>
          <a:p>
            <a:pPr>
              <a:lnSpc>
                <a:spcPct val="100000"/>
              </a:lnSpc>
              <a:spcBef>
                <a:spcPts val="1200"/>
              </a:spcBef>
            </a:pPr>
            <a:r>
              <a:rPr lang="en-US" sz="1800">
                <a:latin typeface="Arial"/>
                <a:cs typeface="Arial"/>
              </a:rPr>
              <a:t>We opened over </a:t>
            </a:r>
            <a:r>
              <a:rPr lang="en-US" sz="1800" b="1">
                <a:solidFill>
                  <a:srgbClr val="ED1B24"/>
                </a:solidFill>
                <a:latin typeface="Arial"/>
                <a:cs typeface="Arial"/>
              </a:rPr>
              <a:t>24,200 home fire cases </a:t>
            </a:r>
            <a:r>
              <a:rPr lang="en-US" sz="1800">
                <a:latin typeface="Arial"/>
                <a:cs typeface="Arial"/>
              </a:rPr>
              <a:t>in the second quarter of our 2023 fiscal year – a </a:t>
            </a:r>
            <a:r>
              <a:rPr lang="en-US" sz="1800" b="1">
                <a:solidFill>
                  <a:srgbClr val="ED1B24"/>
                </a:solidFill>
                <a:latin typeface="Arial"/>
                <a:cs typeface="Arial"/>
              </a:rPr>
              <a:t>16% increase </a:t>
            </a:r>
            <a:r>
              <a:rPr lang="en-US" sz="1800">
                <a:latin typeface="Arial"/>
                <a:cs typeface="Arial"/>
              </a:rPr>
              <a:t>compared to the same timeframe last year. </a:t>
            </a:r>
            <a:endParaRPr lang="en-US" sz="1800"/>
          </a:p>
          <a:p>
            <a:pPr>
              <a:lnSpc>
                <a:spcPct val="100000"/>
              </a:lnSpc>
              <a:spcBef>
                <a:spcPts val="1200"/>
              </a:spcBef>
            </a:pPr>
            <a:r>
              <a:rPr lang="en-US" sz="1800">
                <a:latin typeface="Arial"/>
                <a:cs typeface="Arial"/>
              </a:rPr>
              <a:t>We’re also distributing </a:t>
            </a:r>
            <a:r>
              <a:rPr lang="en-US" sz="1800" b="1">
                <a:solidFill>
                  <a:srgbClr val="ED1B24"/>
                </a:solidFill>
                <a:latin typeface="Arial"/>
                <a:cs typeface="Arial"/>
              </a:rPr>
              <a:t>more financial assistance</a:t>
            </a:r>
            <a:r>
              <a:rPr lang="en-US" sz="1800">
                <a:latin typeface="Arial"/>
                <a:cs typeface="Arial"/>
              </a:rPr>
              <a:t>. We provided </a:t>
            </a:r>
            <a:r>
              <a:rPr lang="en-US" sz="1800" b="1">
                <a:solidFill>
                  <a:srgbClr val="ED1B24"/>
                </a:solidFill>
                <a:latin typeface="Arial"/>
                <a:cs typeface="Arial"/>
              </a:rPr>
              <a:t>$16.1 million</a:t>
            </a:r>
            <a:r>
              <a:rPr lang="en-US" sz="1800">
                <a:solidFill>
                  <a:srgbClr val="ED1B24"/>
                </a:solidFill>
                <a:latin typeface="Arial"/>
                <a:cs typeface="Arial"/>
              </a:rPr>
              <a:t> </a:t>
            </a:r>
            <a:r>
              <a:rPr lang="en-US" sz="1800">
                <a:latin typeface="Arial"/>
                <a:cs typeface="Arial"/>
              </a:rPr>
              <a:t>in</a:t>
            </a:r>
            <a:r>
              <a:rPr lang="en-US" sz="1800">
                <a:solidFill>
                  <a:srgbClr val="ED1B24"/>
                </a:solidFill>
                <a:latin typeface="Arial"/>
                <a:cs typeface="Arial"/>
              </a:rPr>
              <a:t> </a:t>
            </a:r>
            <a:r>
              <a:rPr lang="en-US" sz="1800">
                <a:latin typeface="Arial"/>
                <a:cs typeface="Arial"/>
              </a:rPr>
              <a:t>the second quarter this year, </a:t>
            </a:r>
            <a:r>
              <a:rPr lang="en-US" sz="1800" b="1">
                <a:solidFill>
                  <a:srgbClr val="ED1B24"/>
                </a:solidFill>
                <a:latin typeface="Arial"/>
                <a:cs typeface="Arial"/>
              </a:rPr>
              <a:t>up 19% </a:t>
            </a:r>
            <a:r>
              <a:rPr lang="en-US" sz="1800">
                <a:latin typeface="Arial"/>
                <a:cs typeface="Arial"/>
              </a:rPr>
              <a:t>from this time in FY22. </a:t>
            </a:r>
            <a:endParaRPr lang="en-US" sz="1800"/>
          </a:p>
        </p:txBody>
      </p:sp>
      <p:pic>
        <p:nvPicPr>
          <p:cNvPr id="4" name="Picture Placeholder 3" descr="A group of women posing for a photo&#10;&#10;Description automatically generated with medium confidence">
            <a:extLst>
              <a:ext uri="{FF2B5EF4-FFF2-40B4-BE49-F238E27FC236}">
                <a16:creationId xmlns:a16="http://schemas.microsoft.com/office/drawing/2014/main" id="{6CEB7E0C-D194-4ED8-A270-8D15FB6F6236}"/>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0" y="3344238"/>
            <a:ext cx="10058400" cy="3056562"/>
          </a:xfrm>
        </p:spPr>
      </p:pic>
    </p:spTree>
    <p:extLst>
      <p:ext uri="{BB962C8B-B14F-4D97-AF65-F5344CB8AC3E}">
        <p14:creationId xmlns:p14="http://schemas.microsoft.com/office/powerpoint/2010/main" val="2005929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Home Fire Campaign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978468" y="3383280"/>
            <a:ext cx="1554480" cy="775812"/>
          </a:xfrm>
        </p:spPr>
        <p:txBody>
          <a:bodyPr lIns="91440" tIns="45720" rIns="91440" bIns="45720" anchor="t"/>
          <a:lstStyle/>
          <a:p>
            <a:pPr>
              <a:spcBef>
                <a:spcPct val="20000"/>
              </a:spcBef>
            </a:pPr>
            <a:r>
              <a:rPr lang="en-US" sz="2400" b="1">
                <a:solidFill>
                  <a:srgbClr val="ED1B24"/>
                </a:solidFill>
              </a:rPr>
              <a:t>52,500</a:t>
            </a:r>
          </a:p>
          <a:p>
            <a:r>
              <a:rPr lang="en-US">
                <a:solidFill>
                  <a:srgbClr val="6D6E70"/>
                </a:solidFill>
                <a:latin typeface="Arial"/>
                <a:cs typeface="Arial"/>
              </a:rPr>
              <a:t>smoke alarms installed</a:t>
            </a: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2713679" y="3383280"/>
            <a:ext cx="1554480" cy="756516"/>
          </a:xfrm>
        </p:spPr>
        <p:txBody>
          <a:bodyPr lIns="91440" tIns="45720" rIns="91440" bIns="45720" anchor="t"/>
          <a:lstStyle/>
          <a:p>
            <a:r>
              <a:rPr lang="en-US" sz="2400" b="1">
                <a:solidFill>
                  <a:srgbClr val="ED1B24"/>
                </a:solidFill>
              </a:rPr>
              <a:t>20,800</a:t>
            </a:r>
          </a:p>
          <a:p>
            <a:r>
              <a:rPr lang="en-US">
                <a:solidFill>
                  <a:srgbClr val="6D6E70"/>
                </a:solidFill>
                <a:latin typeface="Arial"/>
                <a:cs typeface="Arial"/>
              </a:rPr>
              <a:t>homes made </a:t>
            </a:r>
          </a:p>
          <a:p>
            <a:r>
              <a:rPr lang="en-US">
                <a:solidFill>
                  <a:srgbClr val="6D6E70"/>
                </a:solidFill>
                <a:latin typeface="Arial"/>
                <a:cs typeface="Arial"/>
              </a:rPr>
              <a:t>safer</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4585036" y="3383280"/>
            <a:ext cx="1554480" cy="756516"/>
          </a:xfrm>
        </p:spPr>
        <p:txBody>
          <a:bodyPr lIns="91440" tIns="45720" rIns="91440" bIns="45720" anchor="t"/>
          <a:lstStyle/>
          <a:p>
            <a:r>
              <a:rPr lang="en-US" sz="2400" b="1">
                <a:solidFill>
                  <a:srgbClr val="ED1B24"/>
                </a:solidFill>
                <a:latin typeface="Arial"/>
                <a:cs typeface="Arial"/>
              </a:rPr>
              <a:t>16,800</a:t>
            </a:r>
            <a:endParaRPr lang="en-US" sz="2400" b="1">
              <a:solidFill>
                <a:srgbClr val="ED1B24"/>
              </a:solidFill>
            </a:endParaRPr>
          </a:p>
          <a:p>
            <a:r>
              <a:rPr lang="en-US">
                <a:solidFill>
                  <a:srgbClr val="6D6E70"/>
                </a:solidFill>
                <a:latin typeface="Arial"/>
                <a:cs typeface="Arial"/>
              </a:rPr>
              <a:t>home fire </a:t>
            </a:r>
          </a:p>
          <a:p>
            <a:r>
              <a:rPr lang="en-US">
                <a:solidFill>
                  <a:srgbClr val="6D6E70"/>
                </a:solidFill>
                <a:latin typeface="Arial"/>
                <a:cs typeface="Arial"/>
              </a:rPr>
              <a:t>responses</a:t>
            </a: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6440996" y="3383280"/>
            <a:ext cx="1613257" cy="756516"/>
          </a:xfrm>
        </p:spPr>
        <p:txBody>
          <a:bodyPr lIns="91440" tIns="45720" rIns="91440" bIns="45720" anchor="t"/>
          <a:lstStyle/>
          <a:p>
            <a:r>
              <a:rPr lang="en-US" sz="2400" b="1">
                <a:solidFill>
                  <a:srgbClr val="ED1B24"/>
                </a:solidFill>
                <a:latin typeface="Arial"/>
                <a:cs typeface="Arial"/>
              </a:rPr>
              <a:t>64,600</a:t>
            </a:r>
            <a:endParaRPr lang="en-US" sz="2400" b="1">
              <a:solidFill>
                <a:srgbClr val="ED1B24"/>
              </a:solidFill>
            </a:endParaRPr>
          </a:p>
          <a:p>
            <a:r>
              <a:rPr lang="en-US">
                <a:solidFill>
                  <a:srgbClr val="6D6E70"/>
                </a:solidFill>
                <a:latin typeface="Arial"/>
                <a:cs typeface="Arial"/>
              </a:rPr>
              <a:t>individuals received financial assistance</a:t>
            </a:r>
          </a:p>
        </p:txBody>
      </p:sp>
      <p:sp>
        <p:nvSpPr>
          <p:cNvPr id="12" name="Text Placeholder 11">
            <a:extLst>
              <a:ext uri="{FF2B5EF4-FFF2-40B4-BE49-F238E27FC236}">
                <a16:creationId xmlns:a16="http://schemas.microsoft.com/office/drawing/2014/main" id="{CCFEA5D3-AACC-9149-9F78-4E3B3304E8D1}"/>
              </a:ext>
            </a:extLst>
          </p:cNvPr>
          <p:cNvSpPr>
            <a:spLocks noGrp="1"/>
          </p:cNvSpPr>
          <p:nvPr>
            <p:ph type="body" sz="quarter" idx="19"/>
          </p:nvPr>
        </p:nvSpPr>
        <p:spPr>
          <a:xfrm>
            <a:off x="8217366" y="3383280"/>
            <a:ext cx="1744196" cy="1233488"/>
          </a:xfrm>
        </p:spPr>
        <p:txBody>
          <a:bodyPr lIns="91440" tIns="45720" rIns="91440" bIns="45720" anchor="t"/>
          <a:lstStyle/>
          <a:p>
            <a:r>
              <a:rPr lang="en-US" sz="2400" b="1">
                <a:solidFill>
                  <a:srgbClr val="ED1B24"/>
                </a:solidFill>
                <a:latin typeface="Arial"/>
                <a:cs typeface="Arial"/>
              </a:rPr>
              <a:t>64,300</a:t>
            </a:r>
            <a:endParaRPr lang="en-US" sz="2400" b="1">
              <a:solidFill>
                <a:srgbClr val="ED1B24"/>
              </a:solidFill>
            </a:endParaRPr>
          </a:p>
          <a:p>
            <a:r>
              <a:rPr lang="en-US">
                <a:solidFill>
                  <a:srgbClr val="6D6E70"/>
                </a:solidFill>
                <a:latin typeface="Arial"/>
                <a:cs typeface="Arial"/>
              </a:rPr>
              <a:t>youth reached with preparedness education</a:t>
            </a:r>
          </a:p>
        </p:txBody>
      </p:sp>
      <p:sp>
        <p:nvSpPr>
          <p:cNvPr id="13" name="Text Placeholder 12">
            <a:extLst>
              <a:ext uri="{FF2B5EF4-FFF2-40B4-BE49-F238E27FC236}">
                <a16:creationId xmlns:a16="http://schemas.microsoft.com/office/drawing/2014/main" id="{9FA731E3-229A-F744-8A18-8AA2EAAF3AC7}"/>
              </a:ext>
            </a:extLst>
          </p:cNvPr>
          <p:cNvSpPr>
            <a:spLocks noGrp="1"/>
          </p:cNvSpPr>
          <p:nvPr>
            <p:ph type="body" sz="quarter" idx="20"/>
          </p:nvPr>
        </p:nvSpPr>
        <p:spPr>
          <a:xfrm>
            <a:off x="96838" y="4594355"/>
            <a:ext cx="1053089" cy="790430"/>
          </a:xfrm>
        </p:spPr>
        <p:txBody>
          <a:bodyPr/>
          <a:lstStyle/>
          <a:p>
            <a:r>
              <a:rPr lang="en-US"/>
              <a:t>FY23 Totals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1"/>
          </p:nvPr>
        </p:nvSpPr>
        <p:spPr>
          <a:xfrm>
            <a:off x="1028769" y="4730589"/>
            <a:ext cx="1554480" cy="581891"/>
          </a:xfrm>
        </p:spPr>
        <p:txBody>
          <a:bodyPr lIns="91440" tIns="45720" rIns="91440" bIns="45720" anchor="t"/>
          <a:lstStyle/>
          <a:p>
            <a:r>
              <a:rPr lang="en-US">
                <a:solidFill>
                  <a:srgbClr val="6D6E70"/>
                </a:solidFill>
                <a:latin typeface="Arial"/>
                <a:cs typeface="Arial"/>
              </a:rPr>
              <a:t>88,500</a:t>
            </a: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2"/>
          </p:nvPr>
        </p:nvSpPr>
        <p:spPr>
          <a:xfrm>
            <a:off x="2768560" y="4733776"/>
            <a:ext cx="1554480" cy="581891"/>
          </a:xfrm>
        </p:spPr>
        <p:txBody>
          <a:bodyPr lIns="91440" tIns="45720" rIns="91440" bIns="45720" anchor="t"/>
          <a:lstStyle/>
          <a:p>
            <a:r>
              <a:rPr lang="en-US">
                <a:latin typeface="Arial"/>
                <a:cs typeface="Arial"/>
              </a:rPr>
              <a:t>34,800</a:t>
            </a:r>
            <a:endParaRPr lang="en-US">
              <a:solidFill>
                <a:srgbClr val="6D6E70"/>
              </a:solidFill>
            </a:endParaRP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3"/>
          </p:nvPr>
        </p:nvSpPr>
        <p:spPr>
          <a:xfrm>
            <a:off x="4547439" y="4733776"/>
            <a:ext cx="1554480" cy="592897"/>
          </a:xfrm>
        </p:spPr>
        <p:txBody>
          <a:bodyPr lIns="91440" tIns="45720" rIns="91440" bIns="45720" anchor="t"/>
          <a:lstStyle/>
          <a:p>
            <a:r>
              <a:rPr lang="en-US">
                <a:solidFill>
                  <a:srgbClr val="6D6E70"/>
                </a:solidFill>
                <a:latin typeface="Arial"/>
                <a:cs typeface="Arial"/>
              </a:rPr>
              <a:t>29,800</a:t>
            </a:r>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4"/>
          </p:nvPr>
        </p:nvSpPr>
        <p:spPr>
          <a:xfrm>
            <a:off x="6499774" y="4733776"/>
            <a:ext cx="1554480" cy="581891"/>
          </a:xfrm>
        </p:spPr>
        <p:txBody>
          <a:bodyPr lIns="91440" tIns="45720" rIns="91440" bIns="45720" anchor="t"/>
          <a:lstStyle/>
          <a:p>
            <a:r>
              <a:rPr lang="en-US">
                <a:solidFill>
                  <a:srgbClr val="6D6E70"/>
                </a:solidFill>
                <a:latin typeface="Arial"/>
                <a:cs typeface="Arial"/>
              </a:rPr>
              <a:t>115,200</a:t>
            </a:r>
            <a:endParaRPr lang="en-US">
              <a:solidFill>
                <a:srgbClr val="6D6E70"/>
              </a:solidFill>
            </a:endParaRPr>
          </a:p>
        </p:txBody>
      </p:sp>
      <p:sp>
        <p:nvSpPr>
          <p:cNvPr id="18" name="Text Placeholder 17">
            <a:extLst>
              <a:ext uri="{FF2B5EF4-FFF2-40B4-BE49-F238E27FC236}">
                <a16:creationId xmlns:a16="http://schemas.microsoft.com/office/drawing/2014/main" id="{1B395616-A903-2F4F-B182-2C4599042502}"/>
              </a:ext>
            </a:extLst>
          </p:cNvPr>
          <p:cNvSpPr>
            <a:spLocks noGrp="1"/>
          </p:cNvSpPr>
          <p:nvPr>
            <p:ph type="body" sz="quarter" idx="25"/>
          </p:nvPr>
        </p:nvSpPr>
        <p:spPr>
          <a:xfrm>
            <a:off x="8305784" y="4733776"/>
            <a:ext cx="1554480" cy="581891"/>
          </a:xfrm>
        </p:spPr>
        <p:txBody>
          <a:bodyPr lIns="91440" tIns="45720" rIns="91440" bIns="45720" anchor="t"/>
          <a:lstStyle/>
          <a:p>
            <a:r>
              <a:rPr lang="en-US">
                <a:solidFill>
                  <a:srgbClr val="6D6E70"/>
                </a:solidFill>
                <a:latin typeface="Arial"/>
                <a:cs typeface="Arial"/>
              </a:rPr>
              <a:t>87,200</a:t>
            </a:r>
            <a:endParaRPr lang="en-US">
              <a:solidFill>
                <a:srgbClr val="6D6E70"/>
              </a:solidFill>
            </a:endParaRP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049131" y="964845"/>
            <a:ext cx="8161767" cy="1066800"/>
          </a:xfrm>
        </p:spPr>
        <p:txBody>
          <a:bodyPr lIns="91440" tIns="45720" rIns="91440" bIns="45720" anchor="t"/>
          <a:lstStyle/>
          <a:p>
            <a:pPr algn="ctr">
              <a:tabLst>
                <a:tab pos="1198563" algn="l"/>
              </a:tabLst>
              <a:defRPr/>
            </a:pPr>
            <a:r>
              <a:rPr lang="en-US">
                <a:solidFill>
                  <a:srgbClr val="6D6E70"/>
                </a:solidFill>
                <a:latin typeface="Arial"/>
                <a:cs typeface="Arial"/>
              </a:rPr>
              <a:t>This quarter, over </a:t>
            </a:r>
            <a:r>
              <a:rPr lang="en-US">
                <a:solidFill>
                  <a:srgbClr val="ED1B24"/>
                </a:solidFill>
                <a:latin typeface="Arial"/>
                <a:cs typeface="Arial"/>
              </a:rPr>
              <a:t>6,200 dedicated Red Cross home fire workers </a:t>
            </a:r>
            <a:r>
              <a:rPr lang="en-US">
                <a:solidFill>
                  <a:srgbClr val="6D6E70"/>
                </a:solidFill>
                <a:latin typeface="Arial"/>
                <a:cs typeface="Arial"/>
              </a:rPr>
              <a:t>provided</a:t>
            </a:r>
            <a:r>
              <a:rPr lang="en-US">
                <a:latin typeface="Arial"/>
                <a:cs typeface="Arial"/>
              </a:rPr>
              <a:t> </a:t>
            </a:r>
            <a:r>
              <a:rPr lang="en-US">
                <a:solidFill>
                  <a:srgbClr val="6D6E70"/>
                </a:solidFill>
                <a:latin typeface="Arial"/>
                <a:cs typeface="Arial"/>
              </a:rPr>
              <a:t>critical services to help families prepare for and recover from home fires in lockstep with our partners across the U.S.</a:t>
            </a:r>
            <a:r>
              <a:rPr lang="en-US">
                <a:latin typeface="Arial"/>
                <a:cs typeface="Arial"/>
              </a:rPr>
              <a:t> </a:t>
            </a:r>
            <a:endParaRPr lang="en-US" sz="2400" baseline="36000">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567274" y="5679438"/>
            <a:ext cx="7292990" cy="323165"/>
          </a:xfrm>
          <a:prstGeom prst="rect">
            <a:avLst/>
          </a:prstGeom>
        </p:spPr>
        <p:txBody>
          <a:bodyPr wrap="square">
            <a:spAutoFit/>
          </a:bodyPr>
          <a:lstStyle/>
          <a:p>
            <a:pPr algn="r"/>
            <a:br>
              <a:rPr lang="en-US" sz="900" baseline="30000">
                <a:solidFill>
                  <a:srgbClr val="717073"/>
                </a:solidFill>
                <a:latin typeface="Arial" panose="020B0604020202020204" pitchFamily="34" charset="0"/>
                <a:cs typeface="Arial" panose="020B0604020202020204" pitchFamily="34" charset="0"/>
              </a:rPr>
            </a:br>
            <a:r>
              <a:rPr lang="en-US" sz="850">
                <a:solidFill>
                  <a:srgbClr val="717073"/>
                </a:solidFill>
                <a:latin typeface="Arial" panose="020B0604020202020204" pitchFamily="34" charset="0"/>
                <a:cs typeface="Arial" panose="020B0604020202020204" pitchFamily="34" charset="0"/>
              </a:rPr>
              <a:t>Includes domestic disaster operations with costs under $50,000 (i.e., level 1 and 2 disasters).</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346347"/>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5" name="Picture Placeholder 27" descr="A picture containing text, first-aid kit&#10;&#10;Description automatically generated">
            <a:extLst>
              <a:ext uri="{FF2B5EF4-FFF2-40B4-BE49-F238E27FC236}">
                <a16:creationId xmlns:a16="http://schemas.microsoft.com/office/drawing/2014/main" id="{27139D01-E3F2-4847-9ED1-7EF98FDA5B16}"/>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l="-8469" t="-5319" r="-16722" b="-5319"/>
          <a:stretch/>
        </p:blipFill>
        <p:spPr>
          <a:xfrm>
            <a:off x="4930611" y="2433895"/>
            <a:ext cx="895224" cy="873814"/>
          </a:xfrm>
        </p:spPr>
      </p:pic>
      <p:pic>
        <p:nvPicPr>
          <p:cNvPr id="33" name="Picture Placeholder 25" descr="Icon&#10;&#10;Description automatically generated with low confidence">
            <a:extLst>
              <a:ext uri="{FF2B5EF4-FFF2-40B4-BE49-F238E27FC236}">
                <a16:creationId xmlns:a16="http://schemas.microsoft.com/office/drawing/2014/main" id="{127D86E1-F9B7-4BA5-9571-807CD8B4FDFC}"/>
              </a:ext>
            </a:extLst>
          </p:cNvPr>
          <p:cNvPicPr>
            <a:picLocks noGrp="1" noChangeAspect="1"/>
          </p:cNvPicPr>
          <p:nvPr>
            <p:ph type="pic" sz="quarter" idx="11"/>
          </p:nvPr>
        </p:nvPicPr>
        <p:blipFill rotWithShape="1">
          <a:blip r:embed="rId4" cstate="print">
            <a:extLst>
              <a:ext uri="{28A0092B-C50C-407E-A947-70E740481C1C}">
                <a14:useLocalDpi xmlns:a14="http://schemas.microsoft.com/office/drawing/2010/main"/>
              </a:ext>
            </a:extLst>
          </a:blip>
          <a:srcRect l="-10186" t="-12495" r="-21065" b="-12495"/>
          <a:stretch/>
        </p:blipFill>
        <p:spPr>
          <a:xfrm>
            <a:off x="3124200" y="2433895"/>
            <a:ext cx="914400" cy="892531"/>
          </a:xfrm>
        </p:spPr>
      </p:pic>
      <p:pic>
        <p:nvPicPr>
          <p:cNvPr id="37" name="Picture Placeholder 29" descr="Icon&#10;&#10;Description automatically generated">
            <a:extLst>
              <a:ext uri="{FF2B5EF4-FFF2-40B4-BE49-F238E27FC236}">
                <a16:creationId xmlns:a16="http://schemas.microsoft.com/office/drawing/2014/main" id="{2942AA5C-0A36-43EF-AA3A-625291650AB7}"/>
              </a:ext>
            </a:extLst>
          </p:cNvPr>
          <p:cNvPicPr>
            <a:picLocks noGrp="1" noChangeAspect="1"/>
          </p:cNvPicPr>
          <p:nvPr>
            <p:ph type="pic" sz="quarter" idx="13"/>
          </p:nvPr>
        </p:nvPicPr>
        <p:blipFill rotWithShape="1">
          <a:blip r:embed="rId5" cstate="print">
            <a:extLst>
              <a:ext uri="{28A0092B-C50C-407E-A947-70E740481C1C}">
                <a14:useLocalDpi xmlns:a14="http://schemas.microsoft.com/office/drawing/2010/main"/>
              </a:ext>
            </a:extLst>
          </a:blip>
          <a:srcRect l="-19468" t="-12703" r="-19468" b="-12703"/>
          <a:stretch/>
        </p:blipFill>
        <p:spPr>
          <a:xfrm>
            <a:off x="6541978" y="2386388"/>
            <a:ext cx="1463040" cy="952033"/>
          </a:xfrm>
        </p:spPr>
      </p:pic>
      <p:pic>
        <p:nvPicPr>
          <p:cNvPr id="2" name="Picture Placeholder 1">
            <a:extLst>
              <a:ext uri="{FF2B5EF4-FFF2-40B4-BE49-F238E27FC236}">
                <a16:creationId xmlns:a16="http://schemas.microsoft.com/office/drawing/2014/main" id="{F71004C8-0E68-4A65-8026-C1BE7A8965D9}"/>
              </a:ext>
            </a:extLst>
          </p:cNvPr>
          <p:cNvPicPr>
            <a:picLocks noGrp="1" noChangeAspect="1"/>
          </p:cNvPicPr>
          <p:nvPr>
            <p:ph type="pic" sz="quarter" idx="10"/>
          </p:nvPr>
        </p:nvPicPr>
        <p:blipFill>
          <a:blip r:embed="rId6" cstate="email">
            <a:extLst>
              <a:ext uri="{28A0092B-C50C-407E-A947-70E740481C1C}">
                <a14:useLocalDpi xmlns:a14="http://schemas.microsoft.com/office/drawing/2010/main"/>
              </a:ext>
            </a:extLst>
          </a:blip>
          <a:srcRect/>
          <a:stretch>
            <a:fillRect/>
          </a:stretch>
        </p:blipFill>
        <p:spPr>
          <a:xfrm>
            <a:off x="1153254" y="2404607"/>
            <a:ext cx="1371600" cy="892531"/>
          </a:xfrm>
          <a:prstGeom prst="rect">
            <a:avLst/>
          </a:prstGeom>
        </p:spPr>
      </p:pic>
      <p:pic>
        <p:nvPicPr>
          <p:cNvPr id="31" name="Picture 30">
            <a:extLst>
              <a:ext uri="{FF2B5EF4-FFF2-40B4-BE49-F238E27FC236}">
                <a16:creationId xmlns:a16="http://schemas.microsoft.com/office/drawing/2014/main" id="{6C97D549-192E-45ED-BE77-D9ABB8D66D3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64790" y="2427652"/>
            <a:ext cx="952033" cy="952033"/>
          </a:xfrm>
          <a:prstGeom prst="rect">
            <a:avLst/>
          </a:prstGeom>
        </p:spPr>
      </p:pic>
    </p:spTree>
    <p:extLst>
      <p:ext uri="{BB962C8B-B14F-4D97-AF65-F5344CB8AC3E}">
        <p14:creationId xmlns:p14="http://schemas.microsoft.com/office/powerpoint/2010/main" val="3065312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p:txBody>
          <a:bodyPr wrap="square" lIns="0" tIns="45720" rIns="0" bIns="45720" anchor="t">
            <a:noAutofit/>
          </a:bodyPr>
          <a:lstStyle/>
          <a:p>
            <a:pPr algn="l"/>
            <a:r>
              <a:rPr lang="en-US">
                <a:latin typeface="Arial"/>
                <a:cs typeface="Arial"/>
              </a:rPr>
              <a:t>Alleviating Suffering </a:t>
            </a:r>
            <a:br>
              <a:rPr lang="en-US">
                <a:latin typeface="Arial"/>
                <a:cs typeface="Arial"/>
              </a:rPr>
            </a:br>
            <a:r>
              <a:rPr lang="en-US">
                <a:latin typeface="Arial"/>
                <a:cs typeface="Arial"/>
              </a:rPr>
              <a:t>Around the World</a:t>
            </a:r>
            <a:endParaRPr lang="en-US"/>
          </a:p>
        </p:txBody>
      </p:sp>
      <p:pic>
        <p:nvPicPr>
          <p:cNvPr id="4" name="Picture 3">
            <a:extLst>
              <a:ext uri="{FF2B5EF4-FFF2-40B4-BE49-F238E27FC236}">
                <a16:creationId xmlns:a16="http://schemas.microsoft.com/office/drawing/2014/main" id="{2934D456-C9A7-064F-937A-6CDB066C7811}"/>
              </a:ext>
            </a:extLst>
          </p:cNvPr>
          <p:cNvPicPr>
            <a:picLocks noChangeAspect="1"/>
          </p:cNvPicPr>
          <p:nvPr/>
        </p:nvPicPr>
        <p:blipFill>
          <a:blip r:embed="rId2"/>
          <a:stretch>
            <a:fillRect/>
          </a:stretch>
        </p:blipFill>
        <p:spPr>
          <a:xfrm>
            <a:off x="6762307" y="2318769"/>
            <a:ext cx="1436711" cy="1242869"/>
          </a:xfrm>
          <a:prstGeom prst="rect">
            <a:avLst/>
          </a:prstGeom>
        </p:spPr>
      </p:pic>
      <p:sp>
        <p:nvSpPr>
          <p:cNvPr id="5" name="TextBox 4">
            <a:extLst>
              <a:ext uri="{FF2B5EF4-FFF2-40B4-BE49-F238E27FC236}">
                <a16:creationId xmlns:a16="http://schemas.microsoft.com/office/drawing/2014/main" id="{E843E79A-AF1E-4E55-8D0A-E09FE8FEB6A0}"/>
              </a:ext>
            </a:extLst>
          </p:cNvPr>
          <p:cNvSpPr txBox="1"/>
          <p:nvPr/>
        </p:nvSpPr>
        <p:spPr>
          <a:xfrm>
            <a:off x="0" y="-10939"/>
            <a:ext cx="4008474" cy="1477328"/>
          </a:xfrm>
          <a:prstGeom prst="rect">
            <a:avLst/>
          </a:prstGeom>
          <a:solidFill>
            <a:srgbClr val="FFFF00"/>
          </a:solidFill>
        </p:spPr>
        <p:txBody>
          <a:bodyPr wrap="square" lIns="91440" tIns="45720" rIns="91440" bIns="45720" rtlCol="0" anchor="t">
            <a:spAutoFit/>
          </a:bodyPr>
          <a:lstStyle/>
          <a:p>
            <a:r>
              <a:rPr lang="en-US"/>
              <a:t>Include this section if your member has given to International Services. Otherwise delete.</a:t>
            </a:r>
            <a:endParaRPr lang="en-US">
              <a:cs typeface="Calibri" panose="020F0502020204030204"/>
            </a:endParaRPr>
          </a:p>
          <a:p>
            <a:endParaRPr lang="en-US"/>
          </a:p>
          <a:p>
            <a:r>
              <a:rPr lang="en-US" b="1"/>
              <a:t>Delete this box.</a:t>
            </a:r>
          </a:p>
        </p:txBody>
      </p:sp>
    </p:spTree>
    <p:extLst>
      <p:ext uri="{BB962C8B-B14F-4D97-AF65-F5344CB8AC3E}">
        <p14:creationId xmlns:p14="http://schemas.microsoft.com/office/powerpoint/2010/main" val="417805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576999" y="339305"/>
            <a:ext cx="8904402" cy="1089176"/>
          </a:xfrm>
        </p:spPr>
        <p:txBody>
          <a:bodyPr anchor="ctr"/>
          <a:lstStyle/>
          <a:p>
            <a:pPr algn="ctr">
              <a:lnSpc>
                <a:spcPts val="3400"/>
              </a:lnSpc>
            </a:pPr>
            <a:r>
              <a:rPr lang="en-US"/>
              <a:t>Funds Help Ukrainian Mother and Daughter</a:t>
            </a:r>
          </a:p>
        </p:txBody>
      </p:sp>
      <p:sp>
        <p:nvSpPr>
          <p:cNvPr id="10" name="Text Placeholder 8">
            <a:extLst>
              <a:ext uri="{FF2B5EF4-FFF2-40B4-BE49-F238E27FC236}">
                <a16:creationId xmlns:a16="http://schemas.microsoft.com/office/drawing/2014/main" id="{5E7CEC6F-D94C-D03E-95FA-51FA06367754}"/>
              </a:ext>
            </a:extLst>
          </p:cNvPr>
          <p:cNvSpPr txBox="1">
            <a:spLocks/>
          </p:cNvSpPr>
          <p:nvPr/>
        </p:nvSpPr>
        <p:spPr>
          <a:xfrm>
            <a:off x="696797" y="4178300"/>
            <a:ext cx="4721869" cy="1511241"/>
          </a:xfrm>
          <a:prstGeom prst="rect">
            <a:avLst/>
          </a:prstGeom>
        </p:spPr>
        <p:txBody>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ts val="0"/>
              </a:spcBef>
              <a:spcAft>
                <a:spcPts val="0"/>
              </a:spcAft>
              <a:buFont typeface="System Font Regular"/>
              <a:buChar char="-"/>
            </a:pPr>
            <a:r>
              <a:rPr lang="en-US" sz="1400"/>
              <a:t>Alissa,* who fled Ukraine with her daughter at the </a:t>
            </a:r>
            <a:br>
              <a:rPr lang="en-US" sz="1400"/>
            </a:br>
            <a:r>
              <a:rPr lang="en-US" sz="1400"/>
              <a:t>start of the Russian invasion of Ukraine. She and her daughter found safe refuge at a Red Cross shelter in Hungary. The family has also received Red Cross financial assistance to help with essentials, like </a:t>
            </a:r>
            <a:br>
              <a:rPr lang="en-US" sz="1400"/>
            </a:br>
            <a:r>
              <a:rPr lang="en-US" sz="1400"/>
              <a:t>winter clothing. </a:t>
            </a:r>
          </a:p>
          <a:p>
            <a:pPr marL="0" indent="0">
              <a:spcBef>
                <a:spcPts val="0"/>
              </a:spcBef>
              <a:spcAft>
                <a:spcPts val="0"/>
              </a:spcAft>
              <a:buNone/>
            </a:pPr>
            <a:endParaRPr lang="en-US" sz="1400"/>
          </a:p>
          <a:p>
            <a:pPr marL="0" indent="0">
              <a:spcBef>
                <a:spcPts val="0"/>
              </a:spcBef>
              <a:spcAft>
                <a:spcPts val="0"/>
              </a:spcAft>
              <a:buNone/>
            </a:pPr>
            <a:endParaRPr lang="en-US" sz="1400"/>
          </a:p>
          <a:p>
            <a:pPr marL="0" indent="0" algn="r">
              <a:spcBef>
                <a:spcPts val="0"/>
              </a:spcBef>
              <a:spcAft>
                <a:spcPts val="0"/>
              </a:spcAft>
              <a:buNone/>
            </a:pPr>
            <a:r>
              <a:rPr lang="en-US" sz="1100" i="1"/>
              <a:t>*Name changed for privacy</a:t>
            </a:r>
          </a:p>
        </p:txBody>
      </p:sp>
      <p:pic>
        <p:nvPicPr>
          <p:cNvPr id="7" name="Picture Placeholder 11">
            <a:extLst>
              <a:ext uri="{FF2B5EF4-FFF2-40B4-BE49-F238E27FC236}">
                <a16:creationId xmlns:a16="http://schemas.microsoft.com/office/drawing/2014/main" id="{EBC5D113-115E-9762-3325-60880C11521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5566299" y="1659835"/>
            <a:ext cx="4142353" cy="4249820"/>
          </a:xfrm>
          <a:prstGeom prst="rect">
            <a:avLst/>
          </a:prstGeom>
        </p:spPr>
      </p:pic>
      <p:sp>
        <p:nvSpPr>
          <p:cNvPr id="11" name="TextBox 10">
            <a:extLst>
              <a:ext uri="{FF2B5EF4-FFF2-40B4-BE49-F238E27FC236}">
                <a16:creationId xmlns:a16="http://schemas.microsoft.com/office/drawing/2014/main" id="{930DFA87-C3C6-1518-5AF0-09254DDB59B9}"/>
              </a:ext>
            </a:extLst>
          </p:cNvPr>
          <p:cNvSpPr txBox="1"/>
          <p:nvPr/>
        </p:nvSpPr>
        <p:spPr>
          <a:xfrm>
            <a:off x="696798" y="1700177"/>
            <a:ext cx="4721869" cy="2246769"/>
          </a:xfrm>
          <a:prstGeom prst="rect">
            <a:avLst/>
          </a:prstGeom>
          <a:noFill/>
        </p:spPr>
        <p:txBody>
          <a:bodyPr wrap="square">
            <a:spAutoFit/>
          </a:bodyPr>
          <a:lstStyle/>
          <a:p>
            <a:r>
              <a:rPr lang="en-US" sz="2800">
                <a:solidFill>
                  <a:srgbClr val="4784B5"/>
                </a:solidFill>
                <a:latin typeface="Georgia" panose="02040502050405020303" pitchFamily="18" charset="0"/>
                <a:cs typeface="Arial"/>
              </a:rPr>
              <a:t>“With the funds I received from the Red Cross, I bought winter jackets for us as … we didn’t bring winter clothes with us.”</a:t>
            </a:r>
          </a:p>
        </p:txBody>
      </p:sp>
    </p:spTree>
    <p:extLst>
      <p:ext uri="{BB962C8B-B14F-4D97-AF65-F5344CB8AC3E}">
        <p14:creationId xmlns:p14="http://schemas.microsoft.com/office/powerpoint/2010/main" val="675960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79754E-DE51-4381-9254-82C475482D86}"/>
              </a:ext>
            </a:extLst>
          </p:cNvPr>
          <p:cNvSpPr>
            <a:spLocks noGrp="1"/>
          </p:cNvSpPr>
          <p:nvPr>
            <p:ph idx="1"/>
          </p:nvPr>
        </p:nvSpPr>
        <p:spPr>
          <a:xfrm>
            <a:off x="405114" y="1659835"/>
            <a:ext cx="4890786" cy="4163915"/>
          </a:xfrm>
        </p:spPr>
        <p:txBody>
          <a:bodyPr lIns="91440" tIns="45720" rIns="91440" bIns="45720" anchor="t">
            <a:noAutofit/>
          </a:bodyPr>
          <a:lstStyle/>
          <a:p>
            <a:pPr>
              <a:lnSpc>
                <a:spcPts val="2650"/>
              </a:lnSpc>
              <a:spcAft>
                <a:spcPts val="600"/>
              </a:spcAft>
            </a:pPr>
            <a:r>
              <a:rPr lang="en-US">
                <a:latin typeface="Arial"/>
                <a:cs typeface="Arial"/>
              </a:rPr>
              <a:t>Ash Carter deployed to Panama in November to support vital relief services for migrants facing extreme conditions while crossing the Darien Gap – a dangerous stretch between Colombia and Panama. </a:t>
            </a:r>
          </a:p>
          <a:p>
            <a:pPr>
              <a:lnSpc>
                <a:spcPts val="2650"/>
              </a:lnSpc>
              <a:spcAft>
                <a:spcPts val="600"/>
              </a:spcAft>
            </a:pPr>
            <a:r>
              <a:rPr lang="en-US">
                <a:latin typeface="Arial"/>
                <a:cs typeface="Arial"/>
              </a:rPr>
              <a:t>At neutral points established by the International Federation of the Red Cross, </a:t>
            </a:r>
            <a:r>
              <a:rPr lang="en-US" b="1">
                <a:solidFill>
                  <a:srgbClr val="FF0000"/>
                </a:solidFill>
                <a:latin typeface="Arial"/>
                <a:cs typeface="Arial"/>
              </a:rPr>
              <a:t>Carter and his colleagues provided first aid, health care, nutrition, water and other essentials</a:t>
            </a:r>
            <a:r>
              <a:rPr lang="en-US">
                <a:latin typeface="Arial"/>
                <a:cs typeface="Arial"/>
              </a:rPr>
              <a:t>. Migrants could also charge their phones to contact loved ones and connect with their families through the Red Cross Restoring Family Links Service. </a:t>
            </a:r>
          </a:p>
          <a:p>
            <a:pPr>
              <a:lnSpc>
                <a:spcPts val="2650"/>
              </a:lnSpc>
              <a:spcAft>
                <a:spcPts val="600"/>
              </a:spcAft>
            </a:pPr>
            <a:endParaRPr lang="en-US"/>
          </a:p>
        </p:txBody>
      </p:sp>
      <p:pic>
        <p:nvPicPr>
          <p:cNvPr id="9" name="Picture Placeholder 8" descr="A person wearing a red jacket&#10;&#10;Description automatically generated with low confidence">
            <a:extLst>
              <a:ext uri="{FF2B5EF4-FFF2-40B4-BE49-F238E27FC236}">
                <a16:creationId xmlns:a16="http://schemas.microsoft.com/office/drawing/2014/main" id="{A91E58BE-F4A3-4B6F-8C9D-633465355812}"/>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a:fillRect/>
          </a:stretch>
        </p:blipFill>
        <p:spPr/>
      </p:pic>
      <p:sp>
        <p:nvSpPr>
          <p:cNvPr id="10" name="Title 1">
            <a:extLst>
              <a:ext uri="{FF2B5EF4-FFF2-40B4-BE49-F238E27FC236}">
                <a16:creationId xmlns:a16="http://schemas.microsoft.com/office/drawing/2014/main" id="{B6159520-752D-409F-A53D-ADBE2B34DCBF}"/>
              </a:ext>
            </a:extLst>
          </p:cNvPr>
          <p:cNvSpPr txBox="1">
            <a:spLocks/>
          </p:cNvSpPr>
          <p:nvPr/>
        </p:nvSpPr>
        <p:spPr>
          <a:xfrm>
            <a:off x="638532" y="465461"/>
            <a:ext cx="9314735" cy="1089176"/>
          </a:xfrm>
          <a:prstGeom prst="rect">
            <a:avLst/>
          </a:prstGeom>
        </p:spPr>
        <p:txBody>
          <a:bodyPr anchor="ctr">
            <a:noAutofit/>
          </a:bodyPr>
          <a:lstStyle>
            <a:lvl1pPr algn="l" defTabSz="754380" rtl="0" eaLnBrk="1" latinLnBrk="0" hangingPunct="1">
              <a:lnSpc>
                <a:spcPts val="2900"/>
              </a:lnSpc>
              <a:spcBef>
                <a:spcPct val="0"/>
              </a:spcBef>
              <a:buNone/>
              <a:defRPr sz="2400" b="1" kern="1200">
                <a:solidFill>
                  <a:srgbClr val="ED1B2E"/>
                </a:solidFill>
                <a:latin typeface="Arial" panose="020B0604020202020204" pitchFamily="34" charset="0"/>
                <a:ea typeface="+mj-ea"/>
                <a:cs typeface="Arial" panose="020B0604020202020204" pitchFamily="34" charset="0"/>
              </a:defRPr>
            </a:lvl1pPr>
          </a:lstStyle>
          <a:p>
            <a:pPr algn="ctr">
              <a:lnSpc>
                <a:spcPts val="3400"/>
              </a:lnSpc>
            </a:pPr>
            <a:r>
              <a:rPr lang="en-US"/>
              <a:t>Red Cross Care Helps Migrants on Arduous Journey</a:t>
            </a:r>
          </a:p>
        </p:txBody>
      </p:sp>
    </p:spTree>
    <p:extLst>
      <p:ext uri="{BB962C8B-B14F-4D97-AF65-F5344CB8AC3E}">
        <p14:creationId xmlns:p14="http://schemas.microsoft.com/office/powerpoint/2010/main" val="77046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19904702-5EFD-EB49-AA99-B63A21C35194}"/>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53" name="Title 4">
            <a:extLst>
              <a:ext uri="{FF2B5EF4-FFF2-40B4-BE49-F238E27FC236}">
                <a16:creationId xmlns:a16="http://schemas.microsoft.com/office/drawing/2014/main" id="{C67027A2-B276-6B4B-A02E-919B44587E0E}"/>
              </a:ext>
            </a:extLst>
          </p:cNvPr>
          <p:cNvSpPr>
            <a:spLocks noGrp="1"/>
          </p:cNvSpPr>
          <p:nvPr>
            <p:ph type="title"/>
          </p:nvPr>
        </p:nvSpPr>
        <p:spPr>
          <a:xfrm>
            <a:off x="292985" y="142062"/>
            <a:ext cx="9902632" cy="742433"/>
          </a:xfrm>
        </p:spPr>
        <p:txBody>
          <a:bodyPr lIns="91440" tIns="45720" rIns="91440" bIns="45720" anchor="t"/>
          <a:lstStyle/>
          <a:p>
            <a:r>
              <a:rPr lang="en-US">
                <a:latin typeface="Arial"/>
                <a:cs typeface="Arial"/>
              </a:rPr>
              <a:t>7 Major Emergencies Around the World </a:t>
            </a:r>
            <a:endParaRPr lang="en-US"/>
          </a:p>
        </p:txBody>
      </p:sp>
      <p:sp>
        <p:nvSpPr>
          <p:cNvPr id="48" name="Content Placeholder 2">
            <a:extLst>
              <a:ext uri="{FF2B5EF4-FFF2-40B4-BE49-F238E27FC236}">
                <a16:creationId xmlns:a16="http://schemas.microsoft.com/office/drawing/2014/main" id="{29017EB2-81D3-1E4B-9BFD-610AE060BBB3}"/>
              </a:ext>
            </a:extLst>
          </p:cNvPr>
          <p:cNvSpPr txBox="1">
            <a:spLocks/>
          </p:cNvSpPr>
          <p:nvPr/>
        </p:nvSpPr>
        <p:spPr>
          <a:xfrm>
            <a:off x="257551" y="1194023"/>
            <a:ext cx="2711094" cy="4092689"/>
          </a:xfrm>
          <a:prstGeom prst="rect">
            <a:avLst/>
          </a:prstGeom>
        </p:spPr>
        <p:txBody>
          <a:bodyPr>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Bangladesh Cyclone </a:t>
            </a:r>
            <a:r>
              <a:rPr lang="en-US" sz="1200" err="1">
                <a:solidFill>
                  <a:srgbClr val="6D6E70"/>
                </a:solidFill>
                <a:latin typeface="Arial" charset="0"/>
                <a:cs typeface="Arial" charset="0"/>
              </a:rPr>
              <a:t>Sitrang</a:t>
            </a:r>
            <a:endParaRPr lang="en-US" sz="1200">
              <a:solidFill>
                <a:srgbClr val="6D6E70"/>
              </a:solidFill>
              <a:latin typeface="Arial" charset="0"/>
              <a:cs typeface="Arial" charset="0"/>
            </a:endParaRP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El Salvador Floods and Landslides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El Hurricane Ian (Cuba)</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Nepal Earthquake</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Nigeria Floods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Ukraine and Impacted Countries Crisis</a:t>
            </a:r>
          </a:p>
          <a:p>
            <a:pPr marL="228600" indent="-228600">
              <a:spcBef>
                <a:spcPts val="600"/>
              </a:spcBef>
              <a:spcAft>
                <a:spcPts val="600"/>
              </a:spcAft>
              <a:buFont typeface="Calibri" pitchFamily="34" charset="0"/>
              <a:buAutoNum type="arabicPeriod"/>
            </a:pPr>
            <a:r>
              <a:rPr lang="en-US" sz="1200">
                <a:solidFill>
                  <a:srgbClr val="6D6E70"/>
                </a:solidFill>
                <a:latin typeface="Arial" charset="0"/>
                <a:cs typeface="Arial" charset="0"/>
              </a:rPr>
              <a:t>Vietnam Typhoon </a:t>
            </a:r>
            <a:r>
              <a:rPr lang="en-US" sz="1200" err="1">
                <a:solidFill>
                  <a:srgbClr val="6D6E70"/>
                </a:solidFill>
                <a:latin typeface="Arial" charset="0"/>
                <a:cs typeface="Arial" charset="0"/>
              </a:rPr>
              <a:t>Sonca</a:t>
            </a:r>
            <a:endParaRPr lang="en-US" sz="1200">
              <a:solidFill>
                <a:srgbClr val="6D6E70"/>
              </a:solidFill>
              <a:latin typeface="Arial" charset="0"/>
              <a:cs typeface="Arial" charset="0"/>
            </a:endParaRPr>
          </a:p>
          <a:p>
            <a:pPr marL="228600" indent="-228600">
              <a:spcBef>
                <a:spcPts val="600"/>
              </a:spcBef>
              <a:spcAft>
                <a:spcPts val="900"/>
              </a:spcAft>
              <a:buFont typeface="Calibri" pitchFamily="34" charset="0"/>
              <a:buAutoNum type="arabicPeriod"/>
            </a:pPr>
            <a:endParaRPr lang="en-US" sz="1200">
              <a:latin typeface="Arial"/>
              <a:cs typeface="Arial"/>
            </a:endParaRPr>
          </a:p>
        </p:txBody>
      </p:sp>
      <p:pic>
        <p:nvPicPr>
          <p:cNvPr id="51" name="Picture 12" descr="Map for ARC.eps">
            <a:extLst>
              <a:ext uri="{FF2B5EF4-FFF2-40B4-BE49-F238E27FC236}">
                <a16:creationId xmlns:a16="http://schemas.microsoft.com/office/drawing/2014/main" id="{130C2674-EC70-7446-88B5-63EA374CBF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05608" y="1243703"/>
            <a:ext cx="6985214" cy="3799576"/>
          </a:xfrm>
          <a:prstGeom prst="rect">
            <a:avLst/>
          </a:prstGeom>
          <a:noFill/>
          <a:ln w="9525">
            <a:noFill/>
            <a:miter lim="800000"/>
            <a:headEnd/>
            <a:tailEnd/>
          </a:ln>
        </p:spPr>
      </p:pic>
      <p:sp>
        <p:nvSpPr>
          <p:cNvPr id="52" name="Oval 51">
            <a:extLst>
              <a:ext uri="{FF2B5EF4-FFF2-40B4-BE49-F238E27FC236}">
                <a16:creationId xmlns:a16="http://schemas.microsoft.com/office/drawing/2014/main" id="{E9FB9663-6C14-7C44-A98B-6DFF604FBAC6}"/>
              </a:ext>
            </a:extLst>
          </p:cNvPr>
          <p:cNvSpPr>
            <a:spLocks noChangeArrowheads="1"/>
          </p:cNvSpPr>
          <p:nvPr/>
        </p:nvSpPr>
        <p:spPr bwMode="auto">
          <a:xfrm>
            <a:off x="4007165" y="3333029"/>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2</a:t>
            </a:r>
          </a:p>
        </p:txBody>
      </p:sp>
      <p:sp>
        <p:nvSpPr>
          <p:cNvPr id="54" name="Oval 53">
            <a:extLst>
              <a:ext uri="{FF2B5EF4-FFF2-40B4-BE49-F238E27FC236}">
                <a16:creationId xmlns:a16="http://schemas.microsoft.com/office/drawing/2014/main" id="{A08E1BBE-5EB9-034A-AC44-3E7F65F373A9}"/>
              </a:ext>
            </a:extLst>
          </p:cNvPr>
          <p:cNvSpPr>
            <a:spLocks noChangeArrowheads="1"/>
          </p:cNvSpPr>
          <p:nvPr/>
        </p:nvSpPr>
        <p:spPr bwMode="auto">
          <a:xfrm>
            <a:off x="7619462" y="316429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1</a:t>
            </a:r>
          </a:p>
        </p:txBody>
      </p:sp>
      <p:sp>
        <p:nvSpPr>
          <p:cNvPr id="55" name="Oval 54">
            <a:extLst>
              <a:ext uri="{FF2B5EF4-FFF2-40B4-BE49-F238E27FC236}">
                <a16:creationId xmlns:a16="http://schemas.microsoft.com/office/drawing/2014/main" id="{74C3DCD9-B9FF-B647-9024-4268FED711EF}"/>
              </a:ext>
            </a:extLst>
          </p:cNvPr>
          <p:cNvSpPr>
            <a:spLocks noChangeArrowheads="1"/>
          </p:cNvSpPr>
          <p:nvPr/>
        </p:nvSpPr>
        <p:spPr bwMode="auto">
          <a:xfrm>
            <a:off x="5943809" y="3388323"/>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5</a:t>
            </a:r>
          </a:p>
        </p:txBody>
      </p:sp>
      <p:sp>
        <p:nvSpPr>
          <p:cNvPr id="56" name="Oval 55">
            <a:extLst>
              <a:ext uri="{FF2B5EF4-FFF2-40B4-BE49-F238E27FC236}">
                <a16:creationId xmlns:a16="http://schemas.microsoft.com/office/drawing/2014/main" id="{F360B18B-57EF-7C44-811D-95D57392065C}"/>
              </a:ext>
            </a:extLst>
          </p:cNvPr>
          <p:cNvSpPr>
            <a:spLocks noChangeArrowheads="1"/>
          </p:cNvSpPr>
          <p:nvPr/>
        </p:nvSpPr>
        <p:spPr bwMode="auto">
          <a:xfrm>
            <a:off x="7545464" y="2644454"/>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4</a:t>
            </a:r>
          </a:p>
        </p:txBody>
      </p:sp>
      <p:sp>
        <p:nvSpPr>
          <p:cNvPr id="57" name="Oval 56">
            <a:extLst>
              <a:ext uri="{FF2B5EF4-FFF2-40B4-BE49-F238E27FC236}">
                <a16:creationId xmlns:a16="http://schemas.microsoft.com/office/drawing/2014/main" id="{002BE198-DAA9-CC40-BC3D-D32A44E16600}"/>
              </a:ext>
            </a:extLst>
          </p:cNvPr>
          <p:cNvSpPr>
            <a:spLocks noChangeArrowheads="1"/>
          </p:cNvSpPr>
          <p:nvPr/>
        </p:nvSpPr>
        <p:spPr bwMode="auto">
          <a:xfrm>
            <a:off x="4467774" y="307904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3</a:t>
            </a:r>
          </a:p>
        </p:txBody>
      </p:sp>
      <p:sp>
        <p:nvSpPr>
          <p:cNvPr id="13" name="Oval 12">
            <a:extLst>
              <a:ext uri="{FF2B5EF4-FFF2-40B4-BE49-F238E27FC236}">
                <a16:creationId xmlns:a16="http://schemas.microsoft.com/office/drawing/2014/main" id="{598BCD11-EB09-47A7-9996-3E4623573BEC}"/>
              </a:ext>
            </a:extLst>
          </p:cNvPr>
          <p:cNvSpPr>
            <a:spLocks noChangeArrowheads="1"/>
          </p:cNvSpPr>
          <p:nvPr/>
        </p:nvSpPr>
        <p:spPr bwMode="auto">
          <a:xfrm>
            <a:off x="6364492" y="2242124"/>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6</a:t>
            </a:r>
          </a:p>
        </p:txBody>
      </p:sp>
      <p:sp>
        <p:nvSpPr>
          <p:cNvPr id="14" name="Oval 13">
            <a:extLst>
              <a:ext uri="{FF2B5EF4-FFF2-40B4-BE49-F238E27FC236}">
                <a16:creationId xmlns:a16="http://schemas.microsoft.com/office/drawing/2014/main" id="{6C159BAD-7255-4A59-A7BB-4F1692619ED5}"/>
              </a:ext>
            </a:extLst>
          </p:cNvPr>
          <p:cNvSpPr>
            <a:spLocks noChangeArrowheads="1"/>
          </p:cNvSpPr>
          <p:nvPr/>
        </p:nvSpPr>
        <p:spPr bwMode="auto">
          <a:xfrm>
            <a:off x="8082673" y="314349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solidFill>
                <a:effectLst/>
                <a:uLnTx/>
                <a:uFillTx/>
                <a:latin typeface="Arial"/>
                <a:ea typeface="+mn-ea"/>
                <a:cs typeface="Arial"/>
              </a:rPr>
              <a:t>7</a:t>
            </a:r>
          </a:p>
        </p:txBody>
      </p:sp>
      <p:sp>
        <p:nvSpPr>
          <p:cNvPr id="2" name="Rectangle 1">
            <a:extLst>
              <a:ext uri="{FF2B5EF4-FFF2-40B4-BE49-F238E27FC236}">
                <a16:creationId xmlns:a16="http://schemas.microsoft.com/office/drawing/2014/main" id="{C018C1D5-3D58-BC6C-4CD3-C6AFFCD8AA0A}"/>
              </a:ext>
            </a:extLst>
          </p:cNvPr>
          <p:cNvSpPr/>
          <p:nvPr/>
        </p:nvSpPr>
        <p:spPr>
          <a:xfrm>
            <a:off x="4696370" y="5823960"/>
            <a:ext cx="5152766" cy="353943"/>
          </a:xfrm>
          <a:prstGeom prst="rect">
            <a:avLst/>
          </a:prstGeom>
        </p:spPr>
        <p:txBody>
          <a:bodyPr wrap="square">
            <a:spAutoFit/>
          </a:bodyPr>
          <a:lstStyle/>
          <a:p>
            <a:pPr lvl="0" algn="r" fontAlgn="base">
              <a:spcBef>
                <a:spcPct val="0"/>
              </a:spcBef>
              <a:spcAft>
                <a:spcPct val="0"/>
              </a:spcAft>
              <a:defRPr/>
            </a:pPr>
            <a:r>
              <a:rPr lang="en-US" sz="850">
                <a:solidFill>
                  <a:srgbClr val="6D6E70"/>
                </a:solidFill>
                <a:latin typeface="Arial" panose="020B0604020202020204" pitchFamily="34" charset="0"/>
                <a:cs typeface="Arial" charset="0"/>
              </a:rPr>
              <a:t>Disasters listed chronologically.</a:t>
            </a:r>
            <a:endParaRPr lang="en-US" sz="850">
              <a:solidFill>
                <a:srgbClr val="6D6E70"/>
              </a:solidFill>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a:ln>
                  <a:noFill/>
                </a:ln>
                <a:solidFill>
                  <a:srgbClr val="6D6E70"/>
                </a:solidFill>
                <a:effectLst/>
                <a:uLnTx/>
                <a:uFillTx/>
                <a:latin typeface="Arial" charset="0"/>
                <a:ea typeface="+mn-ea"/>
                <a:cs typeface="Arial" charset="0"/>
              </a:rPr>
              <a:t>  </a:t>
            </a:r>
          </a:p>
        </p:txBody>
      </p:sp>
    </p:spTree>
    <p:custDataLst>
      <p:tags r:id="rId1"/>
    </p:custDataLst>
    <p:extLst>
      <p:ext uri="{BB962C8B-B14F-4D97-AF65-F5344CB8AC3E}">
        <p14:creationId xmlns:p14="http://schemas.microsoft.com/office/powerpoint/2010/main" val="3177261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International Services Impact </a:t>
            </a:r>
          </a:p>
        </p:txBody>
      </p:sp>
      <p:sp>
        <p:nvSpPr>
          <p:cNvPr id="8" name="Text Placeholder 7">
            <a:extLst>
              <a:ext uri="{FF2B5EF4-FFF2-40B4-BE49-F238E27FC236}">
                <a16:creationId xmlns:a16="http://schemas.microsoft.com/office/drawing/2014/main" id="{23A3F31C-431D-2740-833E-8D01E3D5EE39}"/>
              </a:ext>
            </a:extLst>
          </p:cNvPr>
          <p:cNvSpPr>
            <a:spLocks noGrp="1"/>
          </p:cNvSpPr>
          <p:nvPr>
            <p:ph type="body" sz="quarter" idx="15"/>
          </p:nvPr>
        </p:nvSpPr>
        <p:spPr>
          <a:xfrm>
            <a:off x="1230308" y="3385800"/>
            <a:ext cx="1852679" cy="1233488"/>
          </a:xfrm>
        </p:spPr>
        <p:txBody>
          <a:bodyPr lIns="91440" tIns="45720" rIns="91440" bIns="45720" anchor="t"/>
          <a:lstStyle/>
          <a:p>
            <a:pPr>
              <a:spcBef>
                <a:spcPct val="20000"/>
              </a:spcBef>
            </a:pPr>
            <a:r>
              <a:rPr lang="en-US" sz="2400" b="1">
                <a:solidFill>
                  <a:srgbClr val="ED1B24"/>
                </a:solidFill>
                <a:latin typeface="Arial"/>
                <a:cs typeface="Arial"/>
              </a:rPr>
              <a:t>$10.7M</a:t>
            </a:r>
            <a:endParaRPr lang="en-US" sz="2400" b="1">
              <a:solidFill>
                <a:srgbClr val="ED1B24"/>
              </a:solidFill>
            </a:endParaRPr>
          </a:p>
          <a:p>
            <a:r>
              <a:rPr lang="en-US">
                <a:solidFill>
                  <a:srgbClr val="6D6E70"/>
                </a:solidFill>
                <a:latin typeface="Arial"/>
                <a:cs typeface="Arial"/>
              </a:rPr>
              <a:t>donated to Red Cross and Red Crescent efforts*</a:t>
            </a:r>
            <a:r>
              <a:rPr lang="en-US">
                <a:latin typeface="Arial"/>
                <a:cs typeface="Arial"/>
              </a:rPr>
              <a:t> </a:t>
            </a:r>
            <a:endParaRPr lang="en-US">
              <a:solidFill>
                <a:srgbClr val="6D6E70"/>
              </a:solidFill>
            </a:endParaRPr>
          </a:p>
        </p:txBody>
      </p:sp>
      <p:sp>
        <p:nvSpPr>
          <p:cNvPr id="9" name="Text Placeholder 8">
            <a:extLst>
              <a:ext uri="{FF2B5EF4-FFF2-40B4-BE49-F238E27FC236}">
                <a16:creationId xmlns:a16="http://schemas.microsoft.com/office/drawing/2014/main" id="{AE4B0FA8-B681-9648-B690-C1A9C77BDB33}"/>
              </a:ext>
            </a:extLst>
          </p:cNvPr>
          <p:cNvSpPr>
            <a:spLocks noGrp="1"/>
          </p:cNvSpPr>
          <p:nvPr>
            <p:ph type="body" sz="quarter" idx="16"/>
          </p:nvPr>
        </p:nvSpPr>
        <p:spPr>
          <a:xfrm>
            <a:off x="3361348" y="3385800"/>
            <a:ext cx="1973790" cy="1233488"/>
          </a:xfrm>
        </p:spPr>
        <p:txBody>
          <a:bodyPr lIns="91440" tIns="45720" rIns="91440" bIns="45720" anchor="t"/>
          <a:lstStyle/>
          <a:p>
            <a:r>
              <a:rPr lang="en-US" sz="2400" b="1">
                <a:solidFill>
                  <a:srgbClr val="ED1B24"/>
                </a:solidFill>
                <a:latin typeface="Arial"/>
                <a:cs typeface="Arial"/>
              </a:rPr>
              <a:t>0</a:t>
            </a:r>
          </a:p>
          <a:p>
            <a:r>
              <a:rPr lang="en-US">
                <a:solidFill>
                  <a:srgbClr val="6D6E70"/>
                </a:solidFill>
                <a:latin typeface="Arial"/>
                <a:cs typeface="Arial"/>
              </a:rPr>
              <a:t>American Red Cross specialists deployed</a:t>
            </a:r>
          </a:p>
        </p:txBody>
      </p:sp>
      <p:sp>
        <p:nvSpPr>
          <p:cNvPr id="10" name="Text Placeholder 9">
            <a:extLst>
              <a:ext uri="{FF2B5EF4-FFF2-40B4-BE49-F238E27FC236}">
                <a16:creationId xmlns:a16="http://schemas.microsoft.com/office/drawing/2014/main" id="{CEFC13F3-5D82-6645-8E4F-460C134F442C}"/>
              </a:ext>
            </a:extLst>
          </p:cNvPr>
          <p:cNvSpPr>
            <a:spLocks noGrp="1"/>
          </p:cNvSpPr>
          <p:nvPr>
            <p:ph type="body" sz="quarter" idx="17"/>
          </p:nvPr>
        </p:nvSpPr>
        <p:spPr>
          <a:xfrm>
            <a:off x="5381860" y="3389447"/>
            <a:ext cx="2436271" cy="1233488"/>
          </a:xfrm>
        </p:spPr>
        <p:txBody>
          <a:bodyPr lIns="91440" tIns="45720" rIns="91440" bIns="45720" anchor="t"/>
          <a:lstStyle/>
          <a:p>
            <a:r>
              <a:rPr lang="en-US" sz="2400" b="1">
                <a:solidFill>
                  <a:srgbClr val="ED1B24"/>
                </a:solidFill>
                <a:latin typeface="Arial"/>
                <a:cs typeface="Arial"/>
              </a:rPr>
              <a:t>979</a:t>
            </a:r>
            <a:endParaRPr lang="en-US" sz="2400" b="1">
              <a:solidFill>
                <a:srgbClr val="ED1B24"/>
              </a:solidFill>
            </a:endParaRPr>
          </a:p>
          <a:p>
            <a:r>
              <a:rPr lang="en-US">
                <a:solidFill>
                  <a:srgbClr val="6D6E70"/>
                </a:solidFill>
                <a:latin typeface="Arial"/>
                <a:cs typeface="Arial"/>
              </a:rPr>
              <a:t>families</a:t>
            </a:r>
            <a:r>
              <a:rPr lang="en-US">
                <a:latin typeface="Arial"/>
                <a:cs typeface="Arial"/>
              </a:rPr>
              <a:t> </a:t>
            </a:r>
            <a:endParaRPr lang="en-US">
              <a:solidFill>
                <a:srgbClr val="6D6E70"/>
              </a:solidFill>
            </a:endParaRPr>
          </a:p>
          <a:p>
            <a:r>
              <a:rPr lang="en-US">
                <a:solidFill>
                  <a:srgbClr val="6D6E70"/>
                </a:solidFill>
                <a:latin typeface="Arial"/>
                <a:cs typeface="Arial"/>
              </a:rPr>
              <a:t>reconnected after disasters/</a:t>
            </a:r>
            <a:r>
              <a:rPr lang="en-US">
                <a:latin typeface="Arial"/>
                <a:cs typeface="Arial"/>
              </a:rPr>
              <a:t>conflict migration</a:t>
            </a:r>
            <a:endParaRPr lang="en-US">
              <a:solidFill>
                <a:srgbClr val="6D6E70"/>
              </a:solidFill>
              <a:latin typeface="Arial"/>
              <a:cs typeface="Arial"/>
            </a:endParaRPr>
          </a:p>
        </p:txBody>
      </p:sp>
      <p:sp>
        <p:nvSpPr>
          <p:cNvPr id="11" name="Text Placeholder 10">
            <a:extLst>
              <a:ext uri="{FF2B5EF4-FFF2-40B4-BE49-F238E27FC236}">
                <a16:creationId xmlns:a16="http://schemas.microsoft.com/office/drawing/2014/main" id="{45D49742-52D8-A24F-99AB-D6ECEB94A4D1}"/>
              </a:ext>
            </a:extLst>
          </p:cNvPr>
          <p:cNvSpPr>
            <a:spLocks noGrp="1"/>
          </p:cNvSpPr>
          <p:nvPr>
            <p:ph type="body" sz="quarter" idx="18"/>
          </p:nvPr>
        </p:nvSpPr>
        <p:spPr>
          <a:xfrm>
            <a:off x="8024464" y="3367949"/>
            <a:ext cx="1538143" cy="1233488"/>
          </a:xfrm>
        </p:spPr>
        <p:txBody>
          <a:bodyPr lIns="91440" tIns="45720" rIns="91440" bIns="45720" anchor="t"/>
          <a:lstStyle/>
          <a:p>
            <a:r>
              <a:rPr lang="en-US" sz="2400" b="1">
                <a:solidFill>
                  <a:srgbClr val="ED1B24"/>
                </a:solidFill>
              </a:rPr>
              <a:t>13</a:t>
            </a:r>
          </a:p>
          <a:p>
            <a:r>
              <a:rPr lang="en-US">
                <a:solidFill>
                  <a:srgbClr val="6D6E70"/>
                </a:solidFill>
                <a:latin typeface="Arial"/>
                <a:cs typeface="Arial"/>
              </a:rPr>
              <a:t>preparedness/ risk reduction projects</a:t>
            </a:r>
          </a:p>
        </p:txBody>
      </p:sp>
      <p:sp>
        <p:nvSpPr>
          <p:cNvPr id="14" name="Text Placeholder 13">
            <a:extLst>
              <a:ext uri="{FF2B5EF4-FFF2-40B4-BE49-F238E27FC236}">
                <a16:creationId xmlns:a16="http://schemas.microsoft.com/office/drawing/2014/main" id="{64D42807-7230-DC46-B939-9412AAC54CC4}"/>
              </a:ext>
            </a:extLst>
          </p:cNvPr>
          <p:cNvSpPr>
            <a:spLocks noGrp="1"/>
          </p:cNvSpPr>
          <p:nvPr>
            <p:ph type="body" sz="quarter" idx="20"/>
          </p:nvPr>
        </p:nvSpPr>
        <p:spPr>
          <a:xfrm>
            <a:off x="1252899" y="4777756"/>
            <a:ext cx="1807496" cy="581891"/>
          </a:xfrm>
        </p:spPr>
        <p:txBody>
          <a:bodyPr lIns="91440" tIns="45720" rIns="91440" bIns="45720" anchor="t"/>
          <a:lstStyle/>
          <a:p>
            <a:r>
              <a:rPr lang="en-US">
                <a:solidFill>
                  <a:srgbClr val="6D6E70"/>
                </a:solidFill>
                <a:latin typeface="Arial"/>
                <a:cs typeface="Arial"/>
              </a:rPr>
              <a:t>$</a:t>
            </a:r>
            <a:r>
              <a:rPr lang="en-US">
                <a:latin typeface="Arial"/>
                <a:cs typeface="Arial"/>
              </a:rPr>
              <a:t>18.3M</a:t>
            </a:r>
            <a:endParaRPr lang="en-US">
              <a:solidFill>
                <a:srgbClr val="6D6E70"/>
              </a:solidFill>
              <a:latin typeface="Arial"/>
              <a:cs typeface="Arial"/>
            </a:endParaRPr>
          </a:p>
        </p:txBody>
      </p:sp>
      <p:sp>
        <p:nvSpPr>
          <p:cNvPr id="15" name="Text Placeholder 14">
            <a:extLst>
              <a:ext uri="{FF2B5EF4-FFF2-40B4-BE49-F238E27FC236}">
                <a16:creationId xmlns:a16="http://schemas.microsoft.com/office/drawing/2014/main" id="{E20470D8-8AE6-0347-9D36-DE5C897487F1}"/>
              </a:ext>
            </a:extLst>
          </p:cNvPr>
          <p:cNvSpPr>
            <a:spLocks noGrp="1"/>
          </p:cNvSpPr>
          <p:nvPr>
            <p:ph type="body" sz="quarter" idx="21"/>
          </p:nvPr>
        </p:nvSpPr>
        <p:spPr>
          <a:xfrm>
            <a:off x="3583616" y="4777756"/>
            <a:ext cx="1529255" cy="581891"/>
          </a:xfrm>
        </p:spPr>
        <p:txBody>
          <a:bodyPr/>
          <a:lstStyle/>
          <a:p>
            <a:r>
              <a:rPr lang="en-US">
                <a:solidFill>
                  <a:srgbClr val="6D6E70"/>
                </a:solidFill>
              </a:rPr>
              <a:t>3</a:t>
            </a:r>
          </a:p>
        </p:txBody>
      </p:sp>
      <p:sp>
        <p:nvSpPr>
          <p:cNvPr id="16" name="Text Placeholder 15">
            <a:extLst>
              <a:ext uri="{FF2B5EF4-FFF2-40B4-BE49-F238E27FC236}">
                <a16:creationId xmlns:a16="http://schemas.microsoft.com/office/drawing/2014/main" id="{E1C61C60-9E72-724B-831E-E8963A91FF6D}"/>
              </a:ext>
            </a:extLst>
          </p:cNvPr>
          <p:cNvSpPr>
            <a:spLocks noGrp="1"/>
          </p:cNvSpPr>
          <p:nvPr>
            <p:ph type="body" sz="quarter" idx="22"/>
          </p:nvPr>
        </p:nvSpPr>
        <p:spPr>
          <a:xfrm>
            <a:off x="5818117" y="4777756"/>
            <a:ext cx="1529255" cy="581891"/>
          </a:xfrm>
        </p:spPr>
        <p:txBody>
          <a:bodyPr lIns="91440" tIns="45720" rIns="91440" bIns="45720" anchor="t"/>
          <a:lstStyle/>
          <a:p>
            <a:r>
              <a:rPr lang="en-US">
                <a:latin typeface="Arial"/>
                <a:cs typeface="Arial"/>
              </a:rPr>
              <a:t>1,990</a:t>
            </a:r>
            <a:endParaRPr lang="en-US"/>
          </a:p>
        </p:txBody>
      </p:sp>
      <p:sp>
        <p:nvSpPr>
          <p:cNvPr id="17" name="Text Placeholder 16">
            <a:extLst>
              <a:ext uri="{FF2B5EF4-FFF2-40B4-BE49-F238E27FC236}">
                <a16:creationId xmlns:a16="http://schemas.microsoft.com/office/drawing/2014/main" id="{A12E59BD-F948-1D47-8460-7174A7A828FF}"/>
              </a:ext>
            </a:extLst>
          </p:cNvPr>
          <p:cNvSpPr>
            <a:spLocks noGrp="1"/>
          </p:cNvSpPr>
          <p:nvPr>
            <p:ph type="body" sz="quarter" idx="23"/>
          </p:nvPr>
        </p:nvSpPr>
        <p:spPr>
          <a:xfrm>
            <a:off x="8078098" y="4777756"/>
            <a:ext cx="1427018" cy="581891"/>
          </a:xfrm>
        </p:spPr>
        <p:txBody>
          <a:bodyPr lIns="91440" tIns="45720" rIns="91440" bIns="45720" anchor="t"/>
          <a:lstStyle/>
          <a:p>
            <a:r>
              <a:rPr lang="en-US">
                <a:latin typeface="Arial"/>
                <a:cs typeface="Arial"/>
              </a:rPr>
              <a:t>31</a:t>
            </a:r>
            <a:endParaRPr lang="en-US">
              <a:solidFill>
                <a:srgbClr val="6D6E70"/>
              </a:solidFill>
            </a:endParaRPr>
          </a:p>
        </p:txBody>
      </p:sp>
      <p:sp>
        <p:nvSpPr>
          <p:cNvPr id="23" name="Rectangle 22">
            <a:extLst>
              <a:ext uri="{FF2B5EF4-FFF2-40B4-BE49-F238E27FC236}">
                <a16:creationId xmlns:a16="http://schemas.microsoft.com/office/drawing/2014/main" id="{4FE99BD0-6DBB-9042-A5A4-14A084389DDD}"/>
              </a:ext>
            </a:extLst>
          </p:cNvPr>
          <p:cNvSpPr/>
          <p:nvPr/>
        </p:nvSpPr>
        <p:spPr>
          <a:xfrm>
            <a:off x="2633701" y="5690744"/>
            <a:ext cx="7292990" cy="353943"/>
          </a:xfrm>
          <a:prstGeom prst="rect">
            <a:avLst/>
          </a:prstGeom>
        </p:spPr>
        <p:txBody>
          <a:bodyPr wrap="square">
            <a:spAutoFit/>
          </a:bodyPr>
          <a:lstStyle/>
          <a:p>
            <a:pPr lvl="0" algn="r" fontAlgn="base">
              <a:spcBef>
                <a:spcPct val="0"/>
              </a:spcBef>
              <a:spcAft>
                <a:spcPct val="0"/>
              </a:spcAft>
              <a:tabLst>
                <a:tab pos="169863" algn="l"/>
              </a:tabLst>
              <a:defRPr/>
            </a:pPr>
            <a:r>
              <a:rPr lang="en-US" sz="850">
                <a:solidFill>
                  <a:srgbClr val="717073"/>
                </a:solidFill>
                <a:latin typeface="Arial" charset="0"/>
                <a:cs typeface="Arial" charset="0"/>
              </a:rPr>
              <a:t>*Reflects funds donated by American Red Cross to the International Federation of Red Cross and Red Crescent Societies, the International Committee of the Red Cross, and Red Cross and Red Crescent national societies following specific disasters.</a:t>
            </a:r>
          </a:p>
        </p:txBody>
      </p:sp>
      <p:sp>
        <p:nvSpPr>
          <p:cNvPr id="24" name="Rectangle 23">
            <a:extLst>
              <a:ext uri="{FF2B5EF4-FFF2-40B4-BE49-F238E27FC236}">
                <a16:creationId xmlns:a16="http://schemas.microsoft.com/office/drawing/2014/main" id="{C15F9C50-5E30-244C-94FD-1BF23590ECEE}"/>
              </a:ext>
            </a:extLst>
          </p:cNvPr>
          <p:cNvSpPr/>
          <p:nvPr/>
        </p:nvSpPr>
        <p:spPr>
          <a:xfrm>
            <a:off x="1342386" y="5458891"/>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3" name="Picture 32">
            <a:extLst>
              <a:ext uri="{FF2B5EF4-FFF2-40B4-BE49-F238E27FC236}">
                <a16:creationId xmlns:a16="http://schemas.microsoft.com/office/drawing/2014/main" id="{1873A8EB-B912-0C41-A091-0712B64339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18504" y="2451674"/>
            <a:ext cx="1337888" cy="817031"/>
          </a:xfrm>
          <a:prstGeom prst="rect">
            <a:avLst/>
          </a:prstGeom>
        </p:spPr>
      </p:pic>
      <p:pic>
        <p:nvPicPr>
          <p:cNvPr id="31" name="Picture 30">
            <a:extLst>
              <a:ext uri="{FF2B5EF4-FFF2-40B4-BE49-F238E27FC236}">
                <a16:creationId xmlns:a16="http://schemas.microsoft.com/office/drawing/2014/main" id="{77DCC31F-4F8C-AA4D-81C1-BC31CF18746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88964" y="2424488"/>
            <a:ext cx="857974" cy="923972"/>
          </a:xfrm>
          <a:prstGeom prst="rect">
            <a:avLst/>
          </a:prstGeom>
        </p:spPr>
      </p:pic>
      <p:pic>
        <p:nvPicPr>
          <p:cNvPr id="35" name="Picture 34">
            <a:extLst>
              <a:ext uri="{FF2B5EF4-FFF2-40B4-BE49-F238E27FC236}">
                <a16:creationId xmlns:a16="http://schemas.microsoft.com/office/drawing/2014/main" id="{42DDD4ED-C397-C04D-B9C5-92CE823133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18451" y="2430175"/>
            <a:ext cx="876391" cy="876391"/>
          </a:xfrm>
          <a:prstGeom prst="rect">
            <a:avLst/>
          </a:prstGeom>
        </p:spPr>
      </p:pic>
      <p:pic>
        <p:nvPicPr>
          <p:cNvPr id="38" name="Picture 37">
            <a:extLst>
              <a:ext uri="{FF2B5EF4-FFF2-40B4-BE49-F238E27FC236}">
                <a16:creationId xmlns:a16="http://schemas.microsoft.com/office/drawing/2014/main" id="{E4B9C2EA-162C-1140-BA6B-2FF6DB29C4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02639" y="2451674"/>
            <a:ext cx="568093" cy="817032"/>
          </a:xfrm>
          <a:prstGeom prst="rect">
            <a:avLst/>
          </a:prstGeom>
        </p:spPr>
      </p:pic>
      <p:sp>
        <p:nvSpPr>
          <p:cNvPr id="21" name="Text Placeholder 18">
            <a:extLst>
              <a:ext uri="{FF2B5EF4-FFF2-40B4-BE49-F238E27FC236}">
                <a16:creationId xmlns:a16="http://schemas.microsoft.com/office/drawing/2014/main" id="{1CE35A36-BA17-44D1-9B3F-6DB6315DC74D}"/>
              </a:ext>
            </a:extLst>
          </p:cNvPr>
          <p:cNvSpPr txBox="1">
            <a:spLocks/>
          </p:cNvSpPr>
          <p:nvPr/>
        </p:nvSpPr>
        <p:spPr>
          <a:xfrm>
            <a:off x="1342386" y="1138206"/>
            <a:ext cx="7997557" cy="1066800"/>
          </a:xfrm>
          <a:prstGeom prst="rect">
            <a:avLst/>
          </a:prstGeom>
        </p:spPr>
        <p:txBody>
          <a:bodyPr lIns="91440" tIns="45720" rIns="91440" bIns="45720" anchor="t"/>
          <a:lstStyle>
            <a:lvl1pPr marL="12700" indent="-12700" algn="l" defTabSz="754380" rtl="0" eaLnBrk="1" latinLnBrk="0" hangingPunct="1">
              <a:lnSpc>
                <a:spcPts val="2680"/>
              </a:lnSpc>
              <a:spcBef>
                <a:spcPts val="0"/>
              </a:spcBef>
              <a:spcAft>
                <a:spcPts val="0"/>
              </a:spcAft>
              <a:buClr>
                <a:srgbClr val="ED1B2E"/>
              </a:buClr>
              <a:buSzPct val="80000"/>
              <a:buFont typeface="Arial" panose="020B0604020202020204" pitchFamily="34" charset="0"/>
              <a:buNone/>
              <a:tabLst/>
              <a:defRPr sz="2000" b="1" kern="1200" spc="-100" baseline="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None/>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gn="ctr">
              <a:tabLst>
                <a:tab pos="1198563" algn="l"/>
              </a:tabLst>
              <a:defRPr/>
            </a:pPr>
            <a:r>
              <a:rPr lang="en-US">
                <a:latin typeface="Arial"/>
                <a:cs typeface="Arial"/>
              </a:rPr>
              <a:t>The American Red Cross actively supported </a:t>
            </a:r>
            <a:br>
              <a:rPr lang="en-US">
                <a:latin typeface="Arial" charset="0"/>
                <a:cs typeface="Arial" charset="0"/>
              </a:rPr>
            </a:br>
            <a:r>
              <a:rPr lang="en-US">
                <a:latin typeface="Arial"/>
                <a:cs typeface="Arial"/>
              </a:rPr>
              <a:t>disaster preparedness, relief and recovery work in </a:t>
            </a:r>
            <a:r>
              <a:rPr lang="en-US" spc="-150">
                <a:solidFill>
                  <a:srgbClr val="ED1B24"/>
                </a:solidFill>
                <a:latin typeface="Arial"/>
                <a:cs typeface="Arial"/>
              </a:rPr>
              <a:t>23 countries</a:t>
            </a:r>
            <a:r>
              <a:rPr lang="en-US">
                <a:latin typeface="Arial"/>
                <a:cs typeface="Arial"/>
              </a:rPr>
              <a:t>. </a:t>
            </a:r>
            <a:endParaRPr lang="en-US" baseline="36000"/>
          </a:p>
        </p:txBody>
      </p:sp>
      <p:sp>
        <p:nvSpPr>
          <p:cNvPr id="29" name="Text Placeholder 12">
            <a:extLst>
              <a:ext uri="{FF2B5EF4-FFF2-40B4-BE49-F238E27FC236}">
                <a16:creationId xmlns:a16="http://schemas.microsoft.com/office/drawing/2014/main" id="{1B28EEE5-10F2-4A56-9ED2-4A6A5B44365E}"/>
              </a:ext>
            </a:extLst>
          </p:cNvPr>
          <p:cNvSpPr txBox="1">
            <a:spLocks/>
          </p:cNvSpPr>
          <p:nvPr/>
        </p:nvSpPr>
        <p:spPr>
          <a:xfrm>
            <a:off x="96838" y="4594355"/>
            <a:ext cx="1053089" cy="79043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FY23 Totals</a:t>
            </a:r>
          </a:p>
        </p:txBody>
      </p:sp>
    </p:spTree>
    <p:custDataLst>
      <p:tags r:id="rId1"/>
    </p:custDataLst>
    <p:extLst>
      <p:ext uri="{BB962C8B-B14F-4D97-AF65-F5344CB8AC3E}">
        <p14:creationId xmlns:p14="http://schemas.microsoft.com/office/powerpoint/2010/main" val="359634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D0B5787-9200-E8E5-6685-6B6D230523A9}"/>
              </a:ext>
            </a:extLst>
          </p:cNvPr>
          <p:cNvSpPr/>
          <p:nvPr/>
        </p:nvSpPr>
        <p:spPr>
          <a:xfrm>
            <a:off x="7076661" y="2589448"/>
            <a:ext cx="1451181" cy="107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a:xfrm>
            <a:off x="1266899" y="2499191"/>
            <a:ext cx="7062651" cy="2075188"/>
          </a:xfrm>
        </p:spPr>
        <p:txBody>
          <a:bodyPr wrap="square" lIns="0" tIns="45720" rIns="0" bIns="45720" anchor="t">
            <a:noAutofit/>
          </a:bodyPr>
          <a:lstStyle/>
          <a:p>
            <a:pPr algn="l"/>
            <a:r>
              <a:rPr lang="en-US">
                <a:latin typeface="Arial"/>
                <a:cs typeface="Arial"/>
              </a:rPr>
              <a:t>Alleviating Suffering </a:t>
            </a:r>
            <a:br>
              <a:rPr lang="en-US">
                <a:latin typeface="Arial"/>
                <a:cs typeface="Arial"/>
              </a:rPr>
            </a:br>
            <a:r>
              <a:rPr lang="en-US">
                <a:latin typeface="Arial"/>
                <a:cs typeface="Arial"/>
              </a:rPr>
              <a:t>Through Disaster Relief</a:t>
            </a:r>
            <a:endParaRPr lang="en-US"/>
          </a:p>
        </p:txBody>
      </p:sp>
      <p:pic>
        <p:nvPicPr>
          <p:cNvPr id="8" name="Picture 7" descr="A picture containing text, clipart, first-aid kit&#10;&#10;Description automatically generated">
            <a:extLst>
              <a:ext uri="{FF2B5EF4-FFF2-40B4-BE49-F238E27FC236}">
                <a16:creationId xmlns:a16="http://schemas.microsoft.com/office/drawing/2014/main" id="{42602CD9-341D-D463-B1CD-701B843449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6361" y="2856858"/>
            <a:ext cx="1129422" cy="588263"/>
          </a:xfrm>
          <a:prstGeom prst="rect">
            <a:avLst/>
          </a:prstGeom>
        </p:spPr>
      </p:pic>
    </p:spTree>
    <p:extLst>
      <p:ext uri="{BB962C8B-B14F-4D97-AF65-F5344CB8AC3E}">
        <p14:creationId xmlns:p14="http://schemas.microsoft.com/office/powerpoint/2010/main" val="2419877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9E12CF-FB8B-6929-1CA0-8462B4C4B954}"/>
              </a:ext>
            </a:extLst>
          </p:cNvPr>
          <p:cNvSpPr/>
          <p:nvPr/>
        </p:nvSpPr>
        <p:spPr>
          <a:xfrm>
            <a:off x="6973840" y="2372627"/>
            <a:ext cx="1436914" cy="1276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3D2ED8-6778-065F-DC60-292E3C43EAE6}"/>
              </a:ext>
            </a:extLst>
          </p:cNvPr>
          <p:cNvSpPr>
            <a:spLocks noGrp="1"/>
          </p:cNvSpPr>
          <p:nvPr>
            <p:ph type="title"/>
          </p:nvPr>
        </p:nvSpPr>
        <p:spPr/>
        <p:txBody>
          <a:bodyPr wrap="square" lIns="0" tIns="45720" rIns="0" bIns="45720" anchor="t">
            <a:noAutofit/>
          </a:bodyPr>
          <a:lstStyle/>
          <a:p>
            <a:pPr algn="l"/>
            <a:r>
              <a:rPr lang="en-US">
                <a:latin typeface="Arial"/>
                <a:cs typeface="Arial"/>
              </a:rPr>
              <a:t>Saving Lives Through </a:t>
            </a:r>
            <a:br>
              <a:rPr lang="en-US">
                <a:latin typeface="Arial"/>
                <a:cs typeface="Arial"/>
              </a:rPr>
            </a:br>
            <a:r>
              <a:rPr lang="en-US">
                <a:latin typeface="Arial"/>
                <a:cs typeface="Arial"/>
              </a:rPr>
              <a:t>Blood Services</a:t>
            </a:r>
            <a:endParaRPr lang="en-US"/>
          </a:p>
        </p:txBody>
      </p:sp>
      <p:pic>
        <p:nvPicPr>
          <p:cNvPr id="6" name="Picture 5" descr="A red and white sign&#10;&#10;Description automatically generated with low confidence">
            <a:extLst>
              <a:ext uri="{FF2B5EF4-FFF2-40B4-BE49-F238E27FC236}">
                <a16:creationId xmlns:a16="http://schemas.microsoft.com/office/drawing/2014/main" id="{7B5B9833-777C-E878-20A2-6BAAC0AAF3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86167" y="2435226"/>
            <a:ext cx="754201" cy="1148443"/>
          </a:xfrm>
          <a:prstGeom prst="rect">
            <a:avLst/>
          </a:prstGeom>
        </p:spPr>
      </p:pic>
      <p:sp>
        <p:nvSpPr>
          <p:cNvPr id="5" name="TextBox 4">
            <a:extLst>
              <a:ext uri="{FF2B5EF4-FFF2-40B4-BE49-F238E27FC236}">
                <a16:creationId xmlns:a16="http://schemas.microsoft.com/office/drawing/2014/main" id="{7DF0A682-24B8-444B-95B2-BF5C8B46C032}"/>
              </a:ext>
            </a:extLst>
          </p:cNvPr>
          <p:cNvSpPr txBox="1"/>
          <p:nvPr/>
        </p:nvSpPr>
        <p:spPr>
          <a:xfrm>
            <a:off x="0" y="-10939"/>
            <a:ext cx="4008474" cy="1477328"/>
          </a:xfrm>
          <a:prstGeom prst="rect">
            <a:avLst/>
          </a:prstGeom>
          <a:solidFill>
            <a:srgbClr val="FFFF00"/>
          </a:solidFill>
        </p:spPr>
        <p:txBody>
          <a:bodyPr wrap="square" lIns="91440" tIns="45720" rIns="91440" bIns="45720" rtlCol="0" anchor="t">
            <a:spAutoFit/>
          </a:bodyPr>
          <a:lstStyle/>
          <a:p>
            <a:r>
              <a:rPr lang="en-US"/>
              <a:t>Include this section if your member has given to or has an interest in our Blood Saves Lives mission. Otherwise delete.</a:t>
            </a:r>
            <a:endParaRPr lang="en-US">
              <a:cs typeface="Calibri" panose="020F0502020204030204"/>
            </a:endParaRPr>
          </a:p>
          <a:p>
            <a:endParaRPr lang="en-US"/>
          </a:p>
          <a:p>
            <a:r>
              <a:rPr lang="en-US" b="1"/>
              <a:t>Delete this box.</a:t>
            </a:r>
          </a:p>
        </p:txBody>
      </p:sp>
    </p:spTree>
    <p:extLst>
      <p:ext uri="{BB962C8B-B14F-4D97-AF65-F5344CB8AC3E}">
        <p14:creationId xmlns:p14="http://schemas.microsoft.com/office/powerpoint/2010/main" val="3454694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72FB629-567B-9DCA-2289-02F0CA7A1418}"/>
              </a:ext>
            </a:extLst>
          </p:cNvPr>
          <p:cNvSpPr>
            <a:spLocks noGrp="1"/>
          </p:cNvSpPr>
          <p:nvPr>
            <p:ph type="body" sz="quarter" idx="13"/>
          </p:nvPr>
        </p:nvSpPr>
        <p:spPr>
          <a:xfrm>
            <a:off x="5435601" y="368300"/>
            <a:ext cx="4254500" cy="2325688"/>
          </a:xfrm>
        </p:spPr>
        <p:txBody>
          <a:bodyPr/>
          <a:lstStyle/>
          <a:p>
            <a:r>
              <a:rPr lang="en-US" sz="3200">
                <a:solidFill>
                  <a:srgbClr val="4784B5"/>
                </a:solidFill>
                <a:latin typeface="Georgia"/>
                <a:cs typeface="Arial"/>
              </a:rPr>
              <a:t>“Blood is the ultimate gift; it helped save my life.”</a:t>
            </a:r>
          </a:p>
          <a:p>
            <a:endParaRPr lang="en-US"/>
          </a:p>
        </p:txBody>
      </p:sp>
      <p:sp>
        <p:nvSpPr>
          <p:cNvPr id="6" name="Text Placeholder 5">
            <a:extLst>
              <a:ext uri="{FF2B5EF4-FFF2-40B4-BE49-F238E27FC236}">
                <a16:creationId xmlns:a16="http://schemas.microsoft.com/office/drawing/2014/main" id="{62745366-8649-F62B-C0D7-103237A213D0}"/>
              </a:ext>
            </a:extLst>
          </p:cNvPr>
          <p:cNvSpPr>
            <a:spLocks noGrp="1"/>
          </p:cNvSpPr>
          <p:nvPr>
            <p:ph type="body" sz="quarter" idx="14"/>
          </p:nvPr>
        </p:nvSpPr>
        <p:spPr>
          <a:xfrm>
            <a:off x="4684183" y="2165212"/>
            <a:ext cx="4989512" cy="1113252"/>
          </a:xfrm>
        </p:spPr>
        <p:txBody>
          <a:bodyPr/>
          <a:lstStyle/>
          <a:p>
            <a:r>
              <a:rPr lang="en-US" sz="1400">
                <a:solidFill>
                  <a:srgbClr val="4784B5"/>
                </a:solidFill>
                <a:latin typeface="Georgia"/>
                <a:cs typeface="Arial"/>
              </a:rPr>
              <a:t>Liana Albers, blood recipient</a:t>
            </a:r>
          </a:p>
        </p:txBody>
      </p:sp>
      <p:sp>
        <p:nvSpPr>
          <p:cNvPr id="7" name="Picture Placeholder 6">
            <a:extLst>
              <a:ext uri="{FF2B5EF4-FFF2-40B4-BE49-F238E27FC236}">
                <a16:creationId xmlns:a16="http://schemas.microsoft.com/office/drawing/2014/main" id="{E42B0141-7936-3BD4-2E92-5A069666229C}"/>
              </a:ext>
            </a:extLst>
          </p:cNvPr>
          <p:cNvSpPr>
            <a:spLocks noGrp="1"/>
          </p:cNvSpPr>
          <p:nvPr>
            <p:ph type="pic" sz="quarter" idx="15"/>
          </p:nvPr>
        </p:nvSpPr>
        <p:spPr/>
      </p:sp>
      <p:pic>
        <p:nvPicPr>
          <p:cNvPr id="9" name="Picture Placeholder 13" descr="A group of women posing for a picture&#10;&#10;Description automatically generated with medium confidence">
            <a:extLst>
              <a:ext uri="{FF2B5EF4-FFF2-40B4-BE49-F238E27FC236}">
                <a16:creationId xmlns:a16="http://schemas.microsoft.com/office/drawing/2014/main" id="{B0D7C578-6F17-45EF-32AE-78FE53C5430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5950" y="368301"/>
            <a:ext cx="3757613" cy="3593822"/>
          </a:xfrm>
          <a:prstGeom prst="rect">
            <a:avLst/>
          </a:prstGeom>
          <a:solidFill>
            <a:schemeClr val="accent2"/>
          </a:solidFill>
        </p:spPr>
      </p:pic>
      <p:sp>
        <p:nvSpPr>
          <p:cNvPr id="10" name="Text Placeholder 7">
            <a:extLst>
              <a:ext uri="{FF2B5EF4-FFF2-40B4-BE49-F238E27FC236}">
                <a16:creationId xmlns:a16="http://schemas.microsoft.com/office/drawing/2014/main" id="{C6A5E7D9-1B90-49AE-B3E7-438E6E3232B5}"/>
              </a:ext>
            </a:extLst>
          </p:cNvPr>
          <p:cNvSpPr>
            <a:spLocks noGrp="1"/>
          </p:cNvSpPr>
          <p:nvPr>
            <p:ph type="body" sz="quarter" idx="16"/>
          </p:nvPr>
        </p:nvSpPr>
        <p:spPr>
          <a:xfrm>
            <a:off x="546928" y="4273550"/>
            <a:ext cx="8984697" cy="2236788"/>
          </a:xfrm>
        </p:spPr>
        <p:txBody>
          <a:bodyPr/>
          <a:lstStyle/>
          <a:p>
            <a:r>
              <a:rPr lang="en-US" sz="1600">
                <a:solidFill>
                  <a:schemeClr val="tx1">
                    <a:lumMod val="65000"/>
                    <a:lumOff val="35000"/>
                  </a:schemeClr>
                </a:solidFill>
                <a:latin typeface="Arial"/>
                <a:cs typeface="Arial"/>
              </a:rPr>
              <a:t>Katie </a:t>
            </a:r>
            <a:r>
              <a:rPr lang="en-US" sz="1600" err="1">
                <a:solidFill>
                  <a:schemeClr val="tx1">
                    <a:lumMod val="65000"/>
                    <a:lumOff val="35000"/>
                  </a:schemeClr>
                </a:solidFill>
                <a:latin typeface="Arial"/>
                <a:cs typeface="Arial"/>
              </a:rPr>
              <a:t>Quam</a:t>
            </a:r>
            <a:r>
              <a:rPr lang="en-US" sz="1600">
                <a:solidFill>
                  <a:schemeClr val="tx1">
                    <a:lumMod val="65000"/>
                    <a:lumOff val="35000"/>
                  </a:schemeClr>
                </a:solidFill>
                <a:latin typeface="Arial"/>
                <a:cs typeface="Arial"/>
              </a:rPr>
              <a:t>, Liana Albers and Annie </a:t>
            </a:r>
            <a:r>
              <a:rPr lang="en-US" sz="1600" err="1">
                <a:solidFill>
                  <a:schemeClr val="tx1">
                    <a:lumMod val="65000"/>
                    <a:lumOff val="35000"/>
                  </a:schemeClr>
                </a:solidFill>
                <a:latin typeface="Arial"/>
                <a:cs typeface="Arial"/>
              </a:rPr>
              <a:t>Sterle</a:t>
            </a:r>
            <a:r>
              <a:rPr lang="en-US" sz="1600">
                <a:solidFill>
                  <a:schemeClr val="tx1">
                    <a:lumMod val="65000"/>
                    <a:lumOff val="35000"/>
                  </a:schemeClr>
                </a:solidFill>
                <a:latin typeface="Arial"/>
                <a:cs typeface="Arial"/>
              </a:rPr>
              <a:t> (pictured) were brought together by shared traumatic experiences of an amniotic fluid embolism during childbirth. The complications from this condition occur suddenly and can be life-threatening. All three women credit blood donations with helping to save their lives and ensuring they’re still here to raise their children. </a:t>
            </a:r>
            <a:r>
              <a:rPr lang="en-US" sz="1600" b="1">
                <a:solidFill>
                  <a:schemeClr val="tx1">
                    <a:lumMod val="65000"/>
                    <a:lumOff val="35000"/>
                  </a:schemeClr>
                </a:solidFill>
                <a:latin typeface="Arial"/>
                <a:cs typeface="Arial"/>
              </a:rPr>
              <a:t>Together, they needed </a:t>
            </a:r>
            <a:br>
              <a:rPr lang="en-US" sz="1600" b="1">
                <a:solidFill>
                  <a:schemeClr val="tx1">
                    <a:lumMod val="65000"/>
                    <a:lumOff val="35000"/>
                  </a:schemeClr>
                </a:solidFill>
                <a:latin typeface="Arial"/>
                <a:cs typeface="Arial"/>
              </a:rPr>
            </a:br>
            <a:r>
              <a:rPr lang="en-US" sz="1600" b="1">
                <a:solidFill>
                  <a:schemeClr val="tx1">
                    <a:lumMod val="65000"/>
                    <a:lumOff val="35000"/>
                  </a:schemeClr>
                </a:solidFill>
                <a:latin typeface="Arial"/>
                <a:cs typeface="Arial"/>
              </a:rPr>
              <a:t>over 100 units of lifesaving blood products</a:t>
            </a:r>
            <a:r>
              <a:rPr lang="en-US" sz="1600">
                <a:solidFill>
                  <a:schemeClr val="tx1">
                    <a:lumMod val="65000"/>
                    <a:lumOff val="35000"/>
                  </a:schemeClr>
                </a:solidFill>
                <a:latin typeface="Arial"/>
                <a:cs typeface="Arial"/>
              </a:rPr>
              <a:t>. To help others, they organized a blood drive.</a:t>
            </a:r>
            <a:endParaRPr lang="en-US" sz="1600">
              <a:solidFill>
                <a:schemeClr val="tx1">
                  <a:lumMod val="65000"/>
                  <a:lumOff val="35000"/>
                </a:schemeClr>
              </a:solidFill>
              <a:latin typeface="Segoe UI Historic" panose="020B0502040204020203" pitchFamily="34" charset="0"/>
            </a:endParaRPr>
          </a:p>
        </p:txBody>
      </p:sp>
    </p:spTree>
    <p:extLst>
      <p:ext uri="{BB962C8B-B14F-4D97-AF65-F5344CB8AC3E}">
        <p14:creationId xmlns:p14="http://schemas.microsoft.com/office/powerpoint/2010/main" val="403106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baby lying on a blanket&#10;&#10;Description automatically generated with low confidence">
            <a:extLst>
              <a:ext uri="{FF2B5EF4-FFF2-40B4-BE49-F238E27FC236}">
                <a16:creationId xmlns:a16="http://schemas.microsoft.com/office/drawing/2014/main" id="{FA933E32-AA92-CC4B-C2D1-1C3AAAD7159C}"/>
              </a:ext>
            </a:extLst>
          </p:cNvPr>
          <p:cNvPicPr>
            <a:picLocks noGrp="1" noChangeAspect="1"/>
          </p:cNvPicPr>
          <p:nvPr>
            <p:ph type="pic" sz="quarter" idx="11"/>
          </p:nvPr>
        </p:nvPicPr>
        <p:blipFill>
          <a:blip r:embed="rId3" cstate="print">
            <a:extLst>
              <a:ext uri="{28A0092B-C50C-407E-A947-70E740481C1C}">
                <a14:useLocalDpi xmlns:a14="http://schemas.microsoft.com/office/drawing/2010/main"/>
              </a:ext>
            </a:extLst>
          </a:blip>
          <a:srcRect/>
          <a:stretch>
            <a:fillRect/>
          </a:stretch>
        </p:blipFill>
        <p:spPr/>
      </p:pic>
      <p:sp>
        <p:nvSpPr>
          <p:cNvPr id="5" name="Title 4">
            <a:extLst>
              <a:ext uri="{FF2B5EF4-FFF2-40B4-BE49-F238E27FC236}">
                <a16:creationId xmlns:a16="http://schemas.microsoft.com/office/drawing/2014/main" id="{5E48568B-C0B8-5926-F027-071881DB81C5}"/>
              </a:ext>
            </a:extLst>
          </p:cNvPr>
          <p:cNvSpPr>
            <a:spLocks noGrp="1"/>
          </p:cNvSpPr>
          <p:nvPr>
            <p:ph type="title"/>
          </p:nvPr>
        </p:nvSpPr>
        <p:spPr/>
        <p:txBody>
          <a:bodyPr/>
          <a:lstStyle/>
          <a:p>
            <a:r>
              <a:rPr lang="en-US"/>
              <a:t>New Platelet Centers Help Meet Demand</a:t>
            </a:r>
          </a:p>
        </p:txBody>
      </p:sp>
      <p:sp>
        <p:nvSpPr>
          <p:cNvPr id="13" name="Text Placeholder 3">
            <a:extLst>
              <a:ext uri="{FF2B5EF4-FFF2-40B4-BE49-F238E27FC236}">
                <a16:creationId xmlns:a16="http://schemas.microsoft.com/office/drawing/2014/main" id="{D54BC82D-58D4-0A9D-5A56-51BB026F9BB2}"/>
              </a:ext>
            </a:extLst>
          </p:cNvPr>
          <p:cNvSpPr txBox="1">
            <a:spLocks/>
          </p:cNvSpPr>
          <p:nvPr/>
        </p:nvSpPr>
        <p:spPr>
          <a:xfrm>
            <a:off x="1088816" y="6119543"/>
            <a:ext cx="4956810" cy="281257"/>
          </a:xfrm>
          <a:prstGeom prst="rect">
            <a:avLst/>
          </a:prstGeom>
        </p:spPr>
        <p:txBody>
          <a:bodyPr lIns="91440" tIns="45720" rIns="91440" bIns="45720" anchor="t"/>
          <a:lstStyle>
            <a:lvl1pPr marL="9525" indent="-9525" algn="l" defTabSz="754380" rtl="0" eaLnBrk="1" latinLnBrk="0" hangingPunct="1">
              <a:lnSpc>
                <a:spcPts val="2900"/>
              </a:lnSpc>
              <a:spcBef>
                <a:spcPts val="0"/>
              </a:spcBef>
              <a:spcAft>
                <a:spcPts val="1200"/>
              </a:spcAft>
              <a:buClr>
                <a:srgbClr val="ED1B2E"/>
              </a:buClr>
              <a:buSzPct val="80000"/>
              <a:buFont typeface="Arial" panose="020B0604020202020204" pitchFamily="34" charset="0"/>
              <a:buNone/>
              <a:tabLst/>
              <a:defRPr sz="17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gn="r">
              <a:lnSpc>
                <a:spcPct val="100000"/>
              </a:lnSpc>
            </a:pPr>
            <a:r>
              <a:rPr lang="en-US" sz="1100" i="1">
                <a:solidFill>
                  <a:schemeClr val="bg2">
                    <a:lumMod val="25000"/>
                  </a:schemeClr>
                </a:solidFill>
                <a:latin typeface="Arial"/>
                <a:cs typeface="Arial"/>
              </a:rPr>
              <a:t>*July 1, 2022, through December 31, 2022</a:t>
            </a:r>
          </a:p>
        </p:txBody>
      </p:sp>
      <p:sp>
        <p:nvSpPr>
          <p:cNvPr id="12" name="Text Placeholder 5">
            <a:extLst>
              <a:ext uri="{FF2B5EF4-FFF2-40B4-BE49-F238E27FC236}">
                <a16:creationId xmlns:a16="http://schemas.microsoft.com/office/drawing/2014/main" id="{D1376911-D5CF-45A5-A23F-6F5E60F30C87}"/>
              </a:ext>
            </a:extLst>
          </p:cNvPr>
          <p:cNvSpPr>
            <a:spLocks noGrp="1"/>
          </p:cNvSpPr>
          <p:nvPr>
            <p:ph type="body" sz="quarter" idx="10"/>
          </p:nvPr>
        </p:nvSpPr>
        <p:spPr>
          <a:xfrm>
            <a:off x="206640" y="989525"/>
            <a:ext cx="5838986" cy="778950"/>
          </a:xfrm>
        </p:spPr>
        <p:txBody>
          <a:bodyPr/>
          <a:lstStyle/>
          <a:p>
            <a:pPr marL="0" indent="0"/>
            <a:r>
              <a:rPr lang="en-US"/>
              <a:t>Rising cancer cases and treatments increase need for platelets</a:t>
            </a:r>
          </a:p>
        </p:txBody>
      </p:sp>
      <p:sp>
        <p:nvSpPr>
          <p:cNvPr id="14" name="Text Placeholder 7">
            <a:extLst>
              <a:ext uri="{FF2B5EF4-FFF2-40B4-BE49-F238E27FC236}">
                <a16:creationId xmlns:a16="http://schemas.microsoft.com/office/drawing/2014/main" id="{DB9A4E22-A9B6-43D1-A00C-1CB68A3C369C}"/>
              </a:ext>
            </a:extLst>
          </p:cNvPr>
          <p:cNvSpPr>
            <a:spLocks noGrp="1"/>
          </p:cNvSpPr>
          <p:nvPr>
            <p:ph type="body" sz="quarter" idx="12"/>
          </p:nvPr>
        </p:nvSpPr>
        <p:spPr>
          <a:xfrm>
            <a:off x="178904" y="1822602"/>
            <a:ext cx="5589398" cy="3942472"/>
          </a:xfrm>
        </p:spPr>
        <p:txBody>
          <a:bodyPr lIns="91440" tIns="45720" rIns="91440" bIns="45720" anchor="t"/>
          <a:lstStyle/>
          <a:p>
            <a:pPr marL="0" indent="0">
              <a:buNone/>
            </a:pPr>
            <a:r>
              <a:rPr lang="en-US" sz="2000">
                <a:latin typeface="Arial"/>
                <a:cs typeface="Arial"/>
              </a:rPr>
              <a:t>This year, we have opened </a:t>
            </a:r>
            <a:r>
              <a:rPr lang="en-US" sz="2000" b="1">
                <a:latin typeface="Arial"/>
                <a:cs typeface="Arial"/>
              </a:rPr>
              <a:t>three new platelet donation centers </a:t>
            </a:r>
            <a:r>
              <a:rPr lang="en-US" sz="2000">
                <a:latin typeface="Arial"/>
                <a:cs typeface="Arial"/>
              </a:rPr>
              <a:t>in Wilmington, Delaware, Brentwood, Tennessee, and Waukesha, Wisconsin. </a:t>
            </a:r>
            <a:endParaRPr lang="en-US" sz="2000"/>
          </a:p>
          <a:p>
            <a:pPr marL="0" indent="0">
              <a:buNone/>
            </a:pPr>
            <a:r>
              <a:rPr lang="en-US" sz="2000">
                <a:latin typeface="Arial"/>
                <a:cs typeface="Arial"/>
              </a:rPr>
              <a:t>Together, these three centers have supported the collection of </a:t>
            </a:r>
            <a:r>
              <a:rPr lang="en-US" sz="2000" b="1">
                <a:latin typeface="Arial"/>
                <a:cs typeface="Arial"/>
              </a:rPr>
              <a:t>more than 8,400 additional </a:t>
            </a:r>
            <a:br>
              <a:rPr lang="en-US" sz="2000" b="1"/>
            </a:br>
            <a:r>
              <a:rPr lang="en-US" sz="2000" b="1">
                <a:latin typeface="Arial"/>
                <a:cs typeface="Arial"/>
              </a:rPr>
              <a:t>platelet units</a:t>
            </a:r>
            <a:r>
              <a:rPr lang="en-US" sz="2000">
                <a:latin typeface="Arial"/>
                <a:cs typeface="Arial"/>
              </a:rPr>
              <a:t>.*</a:t>
            </a:r>
          </a:p>
          <a:p>
            <a:pPr marL="0" indent="0">
              <a:buNone/>
            </a:pPr>
            <a:r>
              <a:rPr lang="en-US" sz="2000">
                <a:latin typeface="Arial"/>
                <a:cs typeface="Arial"/>
              </a:rPr>
              <a:t>Platelets are vital to helping people like </a:t>
            </a:r>
            <a:r>
              <a:rPr lang="en-US" sz="2000" b="1">
                <a:latin typeface="Arial"/>
                <a:cs typeface="Arial"/>
              </a:rPr>
              <a:t>Charley (pictured) fight cancer. </a:t>
            </a:r>
            <a:r>
              <a:rPr lang="en-US" sz="2000">
                <a:latin typeface="Arial"/>
                <a:cs typeface="Arial"/>
              </a:rPr>
              <a:t>During her treatment for leukemia, Charley had to wait for a transfusion due to a platelet shortage.</a:t>
            </a:r>
          </a:p>
        </p:txBody>
      </p:sp>
    </p:spTree>
    <p:extLst>
      <p:ext uri="{BB962C8B-B14F-4D97-AF65-F5344CB8AC3E}">
        <p14:creationId xmlns:p14="http://schemas.microsoft.com/office/powerpoint/2010/main" val="1619557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64806A0-6AC6-7EB1-19EF-5924D92B6C1D}"/>
              </a:ext>
            </a:extLst>
          </p:cNvPr>
          <p:cNvSpPr>
            <a:spLocks noGrp="1"/>
          </p:cNvSpPr>
          <p:nvPr>
            <p:ph type="title"/>
          </p:nvPr>
        </p:nvSpPr>
        <p:spPr/>
        <p:txBody>
          <a:bodyPr/>
          <a:lstStyle/>
          <a:p>
            <a:r>
              <a:rPr lang="en-US">
                <a:latin typeface="Arial"/>
                <a:cs typeface="Arial"/>
              </a:rPr>
              <a:t>New Equipment Helps Save Lives</a:t>
            </a:r>
            <a:endParaRPr lang="en-US"/>
          </a:p>
        </p:txBody>
      </p:sp>
      <p:sp>
        <p:nvSpPr>
          <p:cNvPr id="19" name="Picture Placeholder 18">
            <a:extLst>
              <a:ext uri="{FF2B5EF4-FFF2-40B4-BE49-F238E27FC236}">
                <a16:creationId xmlns:a16="http://schemas.microsoft.com/office/drawing/2014/main" id="{9B942DE4-5432-D113-2108-2F7F9B056E07}"/>
              </a:ext>
            </a:extLst>
          </p:cNvPr>
          <p:cNvSpPr>
            <a:spLocks noGrp="1"/>
          </p:cNvSpPr>
          <p:nvPr>
            <p:ph type="pic" sz="quarter" idx="11"/>
          </p:nvPr>
        </p:nvSpPr>
        <p:spPr/>
      </p:sp>
      <p:sp>
        <p:nvSpPr>
          <p:cNvPr id="20" name="Picture Placeholder 19">
            <a:extLst>
              <a:ext uri="{FF2B5EF4-FFF2-40B4-BE49-F238E27FC236}">
                <a16:creationId xmlns:a16="http://schemas.microsoft.com/office/drawing/2014/main" id="{2AC789CA-63CB-4A63-DFD3-52D94BD9908A}"/>
              </a:ext>
            </a:extLst>
          </p:cNvPr>
          <p:cNvSpPr>
            <a:spLocks noGrp="1"/>
          </p:cNvSpPr>
          <p:nvPr>
            <p:ph type="pic" sz="quarter" idx="12"/>
          </p:nvPr>
        </p:nvSpPr>
        <p:spPr/>
      </p:sp>
      <p:sp>
        <p:nvSpPr>
          <p:cNvPr id="14" name="Text Placeholder 13">
            <a:extLst>
              <a:ext uri="{FF2B5EF4-FFF2-40B4-BE49-F238E27FC236}">
                <a16:creationId xmlns:a16="http://schemas.microsoft.com/office/drawing/2014/main" id="{FEBE8CDA-90F6-EFDC-B128-1E5325B7FEA7}"/>
              </a:ext>
            </a:extLst>
          </p:cNvPr>
          <p:cNvSpPr>
            <a:spLocks noGrp="1"/>
          </p:cNvSpPr>
          <p:nvPr>
            <p:ph type="body" sz="quarter" idx="14"/>
          </p:nvPr>
        </p:nvSpPr>
        <p:spPr>
          <a:xfrm>
            <a:off x="147188" y="964236"/>
            <a:ext cx="9501909" cy="874504"/>
          </a:xfrm>
        </p:spPr>
        <p:txBody>
          <a:bodyPr/>
          <a:lstStyle/>
          <a:p>
            <a:pPr marL="0" indent="0" algn="l"/>
            <a:r>
              <a:rPr lang="en-US"/>
              <a:t>Specialized equipment and vehicles are vital to collecting, processing, testing, storing and delivering lifesaving blood, when and where it’s needed. Your financial support helps make these essential investments possible:</a:t>
            </a:r>
          </a:p>
          <a:p>
            <a:endParaRPr lang="en-US"/>
          </a:p>
        </p:txBody>
      </p:sp>
      <p:sp>
        <p:nvSpPr>
          <p:cNvPr id="15" name="Text Placeholder 14">
            <a:extLst>
              <a:ext uri="{FF2B5EF4-FFF2-40B4-BE49-F238E27FC236}">
                <a16:creationId xmlns:a16="http://schemas.microsoft.com/office/drawing/2014/main" id="{73F6C2FD-F103-C7E2-260E-8BA5AC857193}"/>
              </a:ext>
            </a:extLst>
          </p:cNvPr>
          <p:cNvSpPr>
            <a:spLocks noGrp="1"/>
          </p:cNvSpPr>
          <p:nvPr>
            <p:ph type="body" sz="quarter" idx="15"/>
          </p:nvPr>
        </p:nvSpPr>
        <p:spPr>
          <a:xfrm>
            <a:off x="2503972" y="2526459"/>
            <a:ext cx="7145126" cy="1272277"/>
          </a:xfrm>
        </p:spPr>
        <p:txBody>
          <a:bodyPr/>
          <a:lstStyle/>
          <a:p>
            <a:r>
              <a:rPr lang="en-US" sz="1500"/>
              <a:t>A newly purchased platelet incubator in Huntington, West Virginia, will safely store this lifesaving blood product until it is needed by patients fighting cancer, trauma victims or others. This is just one of 11 new pieces of medical equipment acquired this quarter. </a:t>
            </a:r>
          </a:p>
        </p:txBody>
      </p:sp>
      <p:sp>
        <p:nvSpPr>
          <p:cNvPr id="17" name="Text Placeholder 16">
            <a:extLst>
              <a:ext uri="{FF2B5EF4-FFF2-40B4-BE49-F238E27FC236}">
                <a16:creationId xmlns:a16="http://schemas.microsoft.com/office/drawing/2014/main" id="{7454533F-9D0F-A870-C014-813E13DE03D4}"/>
              </a:ext>
            </a:extLst>
          </p:cNvPr>
          <p:cNvSpPr>
            <a:spLocks noGrp="1"/>
          </p:cNvSpPr>
          <p:nvPr>
            <p:ph type="body" sz="quarter" idx="17"/>
          </p:nvPr>
        </p:nvSpPr>
        <p:spPr>
          <a:xfrm>
            <a:off x="178903" y="4214286"/>
            <a:ext cx="7514122" cy="1517919"/>
          </a:xfrm>
        </p:spPr>
        <p:txBody>
          <a:bodyPr/>
          <a:lstStyle/>
          <a:p>
            <a:r>
              <a:rPr lang="en-US" sz="1500" b="0">
                <a:solidFill>
                  <a:schemeClr val="tx1">
                    <a:lumMod val="65000"/>
                    <a:lumOff val="35000"/>
                  </a:schemeClr>
                </a:solidFill>
                <a:latin typeface="Arial"/>
                <a:cs typeface="Arial"/>
              </a:rPr>
              <a:t>This quarter, the Red Cross secured an SUV in Atlanta, Georgia – one of five new Blood Services vehicles – that plays a vital role in transporting staff and equipment to blood drives and bringing blood back to the Red Cross for processing. These vehicles are on the road daily keeping this lifesaving mission move forward. </a:t>
            </a:r>
          </a:p>
          <a:p>
            <a:endParaRPr lang="en-US" sz="1500"/>
          </a:p>
        </p:txBody>
      </p:sp>
      <p:pic>
        <p:nvPicPr>
          <p:cNvPr id="18" name="Picture Placeholder 5" descr="A picture containing text, person, outdoor&#10;&#10;Description automatically generated">
            <a:extLst>
              <a:ext uri="{FF2B5EF4-FFF2-40B4-BE49-F238E27FC236}">
                <a16:creationId xmlns:a16="http://schemas.microsoft.com/office/drawing/2014/main" id="{69DC0B57-9259-B6BE-45E5-B40C9DB12D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23376" y="4131630"/>
            <a:ext cx="2324526" cy="1365276"/>
          </a:xfrm>
          <a:prstGeom prst="rect">
            <a:avLst/>
          </a:prstGeom>
        </p:spPr>
      </p:pic>
      <p:pic>
        <p:nvPicPr>
          <p:cNvPr id="21" name="Picture 20" descr="A picture containing text, screen, orange&#10;&#10;Description automatically generated">
            <a:extLst>
              <a:ext uri="{FF2B5EF4-FFF2-40B4-BE49-F238E27FC236}">
                <a16:creationId xmlns:a16="http://schemas.microsoft.com/office/drawing/2014/main" id="{5F780DCB-3070-7B59-9EAE-00A8CE13BD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29204" y="2416839"/>
            <a:ext cx="2279487" cy="1369387"/>
          </a:xfrm>
          <a:prstGeom prst="rect">
            <a:avLst/>
          </a:prstGeom>
          <a:noFill/>
          <a:ln>
            <a:noFill/>
          </a:ln>
          <a:effectLst/>
        </p:spPr>
      </p:pic>
    </p:spTree>
    <p:extLst>
      <p:ext uri="{BB962C8B-B14F-4D97-AF65-F5344CB8AC3E}">
        <p14:creationId xmlns:p14="http://schemas.microsoft.com/office/powerpoint/2010/main" val="3305001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261">
            <a:extLst>
              <a:ext uri="{FF2B5EF4-FFF2-40B4-BE49-F238E27FC236}">
                <a16:creationId xmlns:a16="http://schemas.microsoft.com/office/drawing/2014/main" id="{01C94FA2-41E5-1941-AE25-1FD7213C0CF3}"/>
              </a:ext>
            </a:extLst>
          </p:cNvPr>
          <p:cNvSpPr>
            <a:spLocks noGrp="1"/>
          </p:cNvSpPr>
          <p:nvPr>
            <p:ph type="title"/>
          </p:nvPr>
        </p:nvSpPr>
        <p:spPr>
          <a:xfrm>
            <a:off x="178904" y="203477"/>
            <a:ext cx="9613278" cy="742433"/>
          </a:xfrm>
        </p:spPr>
        <p:txBody>
          <a:bodyPr/>
          <a:lstStyle/>
          <a:p>
            <a:r>
              <a:rPr lang="en-US"/>
              <a:t>Blood Services Impact </a:t>
            </a:r>
          </a:p>
        </p:txBody>
      </p:sp>
      <p:sp>
        <p:nvSpPr>
          <p:cNvPr id="19" name="Text Placeholder 18">
            <a:extLst>
              <a:ext uri="{FF2B5EF4-FFF2-40B4-BE49-F238E27FC236}">
                <a16:creationId xmlns:a16="http://schemas.microsoft.com/office/drawing/2014/main" id="{E68542CB-EA76-F449-ACAE-55BB62FC3EF9}"/>
              </a:ext>
            </a:extLst>
          </p:cNvPr>
          <p:cNvSpPr>
            <a:spLocks noGrp="1"/>
          </p:cNvSpPr>
          <p:nvPr>
            <p:ph type="body" sz="quarter" idx="26"/>
          </p:nvPr>
        </p:nvSpPr>
        <p:spPr>
          <a:xfrm>
            <a:off x="1136073" y="1118933"/>
            <a:ext cx="8230177" cy="1066800"/>
          </a:xfrm>
        </p:spPr>
        <p:txBody>
          <a:bodyPr/>
          <a:lstStyle/>
          <a:p>
            <a:pPr algn="ctr">
              <a:lnSpc>
                <a:spcPct val="100000"/>
              </a:lnSpc>
              <a:spcBef>
                <a:spcPts val="600"/>
              </a:spcBef>
              <a:tabLst>
                <a:tab pos="1198563" algn="l"/>
              </a:tabLst>
              <a:defRPr/>
            </a:pPr>
            <a:r>
              <a:rPr lang="en-US"/>
              <a:t>The Red Cross ensures people in need receive safe blood on a remarkable scale. Over the past three months:</a:t>
            </a:r>
            <a:endParaRPr lang="en-US" baseline="36000"/>
          </a:p>
        </p:txBody>
      </p:sp>
      <p:sp>
        <p:nvSpPr>
          <p:cNvPr id="24" name="Rectangle 23">
            <a:extLst>
              <a:ext uri="{FF2B5EF4-FFF2-40B4-BE49-F238E27FC236}">
                <a16:creationId xmlns:a16="http://schemas.microsoft.com/office/drawing/2014/main" id="{C15F9C50-5E30-244C-94FD-1BF23590ECEE}"/>
              </a:ext>
            </a:extLst>
          </p:cNvPr>
          <p:cNvSpPr/>
          <p:nvPr/>
        </p:nvSpPr>
        <p:spPr>
          <a:xfrm>
            <a:off x="1265553" y="5624744"/>
            <a:ext cx="8716013" cy="5628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43" name="Picture Placeholder 27">
            <a:extLst>
              <a:ext uri="{FF2B5EF4-FFF2-40B4-BE49-F238E27FC236}">
                <a16:creationId xmlns:a16="http://schemas.microsoft.com/office/drawing/2014/main" id="{3D952828-A768-B040-873E-7552ECFC7C0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5742" r="-27934"/>
          <a:stretch/>
        </p:blipFill>
        <p:spPr>
          <a:xfrm>
            <a:off x="7919898" y="2440649"/>
            <a:ext cx="1556270" cy="1012700"/>
          </a:xfrm>
          <a:prstGeom prst="rect">
            <a:avLst/>
          </a:prstGeom>
          <a:noFill/>
        </p:spPr>
      </p:pic>
      <p:sp>
        <p:nvSpPr>
          <p:cNvPr id="44" name="Text Placeholder 7">
            <a:extLst>
              <a:ext uri="{FF2B5EF4-FFF2-40B4-BE49-F238E27FC236}">
                <a16:creationId xmlns:a16="http://schemas.microsoft.com/office/drawing/2014/main" id="{5238E048-67E7-1D42-A9F2-9A665F7DD997}"/>
              </a:ext>
            </a:extLst>
          </p:cNvPr>
          <p:cNvSpPr txBox="1">
            <a:spLocks/>
          </p:cNvSpPr>
          <p:nvPr/>
        </p:nvSpPr>
        <p:spPr>
          <a:xfrm>
            <a:off x="4304868" y="3485001"/>
            <a:ext cx="1680255" cy="1233488"/>
          </a:xfrm>
          <a:prstGeom prst="rect">
            <a:avLst/>
          </a:prstGeom>
        </p:spPr>
        <p:txBody>
          <a:bodyPr/>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200" b="1">
                <a:solidFill>
                  <a:srgbClr val="ED1B2E"/>
                </a:solidFill>
              </a:rPr>
              <a:t>1.4 million</a:t>
            </a:r>
          </a:p>
          <a:p>
            <a:r>
              <a:rPr lang="en-US"/>
              <a:t>units of blood collected* </a:t>
            </a:r>
          </a:p>
        </p:txBody>
      </p:sp>
      <p:sp>
        <p:nvSpPr>
          <p:cNvPr id="45" name="Text Placeholder 8">
            <a:extLst>
              <a:ext uri="{FF2B5EF4-FFF2-40B4-BE49-F238E27FC236}">
                <a16:creationId xmlns:a16="http://schemas.microsoft.com/office/drawing/2014/main" id="{781F4AB2-D073-6C43-9476-DAE685FDB987}"/>
              </a:ext>
            </a:extLst>
          </p:cNvPr>
          <p:cNvSpPr txBox="1">
            <a:spLocks/>
          </p:cNvSpPr>
          <p:nvPr/>
        </p:nvSpPr>
        <p:spPr>
          <a:xfrm>
            <a:off x="5944213" y="3485001"/>
            <a:ext cx="1973790" cy="1233488"/>
          </a:xfrm>
          <a:prstGeom prst="rect">
            <a:avLst/>
          </a:prstGeom>
        </p:spPr>
        <p:txBody>
          <a:bodyPr/>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200" b="1">
                <a:solidFill>
                  <a:srgbClr val="ED1B2E"/>
                </a:solidFill>
              </a:rPr>
              <a:t>14 million</a:t>
            </a:r>
          </a:p>
          <a:p>
            <a:r>
              <a:rPr lang="en-US"/>
              <a:t>tests conducted</a:t>
            </a:r>
          </a:p>
        </p:txBody>
      </p:sp>
      <p:pic>
        <p:nvPicPr>
          <p:cNvPr id="46" name="Picture Placeholder 25">
            <a:extLst>
              <a:ext uri="{FF2B5EF4-FFF2-40B4-BE49-F238E27FC236}">
                <a16:creationId xmlns:a16="http://schemas.microsoft.com/office/drawing/2014/main" id="{25014251-AA77-9547-B4BE-A997C79FB21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7519" t="-537" r="-26981"/>
          <a:stretch/>
        </p:blipFill>
        <p:spPr>
          <a:xfrm>
            <a:off x="6210766" y="2440649"/>
            <a:ext cx="1427163" cy="928687"/>
          </a:xfrm>
          <a:prstGeom prst="rect">
            <a:avLst/>
          </a:prstGeom>
          <a:noFill/>
        </p:spPr>
      </p:pic>
      <p:pic>
        <p:nvPicPr>
          <p:cNvPr id="47" name="Picture Placeholder 49" descr="Icon&#10;&#10;Description automatically generated">
            <a:extLst>
              <a:ext uri="{FF2B5EF4-FFF2-40B4-BE49-F238E27FC236}">
                <a16:creationId xmlns:a16="http://schemas.microsoft.com/office/drawing/2014/main" id="{F1F86F7B-4AEE-A143-A3D0-9E7D0A908472}"/>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6497" r="-27179" b="-343"/>
          <a:stretch/>
        </p:blipFill>
        <p:spPr>
          <a:xfrm>
            <a:off x="1066061" y="2440649"/>
            <a:ext cx="1427163" cy="928687"/>
          </a:xfrm>
          <a:prstGeom prst="rect">
            <a:avLst/>
          </a:prstGeom>
          <a:noFill/>
        </p:spPr>
      </p:pic>
      <p:sp>
        <p:nvSpPr>
          <p:cNvPr id="48" name="Text Placeholder 7">
            <a:extLst>
              <a:ext uri="{FF2B5EF4-FFF2-40B4-BE49-F238E27FC236}">
                <a16:creationId xmlns:a16="http://schemas.microsoft.com/office/drawing/2014/main" id="{93E10CA5-8596-2D4C-B3CD-898E5B285092}"/>
              </a:ext>
            </a:extLst>
          </p:cNvPr>
          <p:cNvSpPr txBox="1">
            <a:spLocks/>
          </p:cNvSpPr>
          <p:nvPr/>
        </p:nvSpPr>
        <p:spPr>
          <a:xfrm>
            <a:off x="1044702" y="3485001"/>
            <a:ext cx="1623053" cy="1233488"/>
          </a:xfrm>
          <a:prstGeom prst="rect">
            <a:avLst/>
          </a:prstGeom>
        </p:spPr>
        <p:txBody>
          <a:bodyPr/>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spcBef>
                <a:spcPct val="20000"/>
              </a:spcBef>
            </a:pPr>
            <a:r>
              <a:rPr lang="en-US" sz="2200" b="1">
                <a:solidFill>
                  <a:srgbClr val="ED1B2E"/>
                </a:solidFill>
              </a:rPr>
              <a:t>979,800 </a:t>
            </a:r>
            <a:r>
              <a:rPr lang="en-US"/>
              <a:t>blood donors engaged  </a:t>
            </a:r>
          </a:p>
        </p:txBody>
      </p:sp>
      <p:pic>
        <p:nvPicPr>
          <p:cNvPr id="49" name="Picture 48" descr="BloodBag2_70K485Red.png">
            <a:extLst>
              <a:ext uri="{FF2B5EF4-FFF2-40B4-BE49-F238E27FC236}">
                <a16:creationId xmlns:a16="http://schemas.microsoft.com/office/drawing/2014/main" id="{D21F6832-6878-6C45-B17D-CFD57F21E3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80208" y="2440649"/>
            <a:ext cx="614159" cy="928687"/>
          </a:xfrm>
          <a:prstGeom prst="rect">
            <a:avLst/>
          </a:prstGeom>
        </p:spPr>
      </p:pic>
      <p:pic>
        <p:nvPicPr>
          <p:cNvPr id="50" name="Picture Placeholder 27">
            <a:extLst>
              <a:ext uri="{FF2B5EF4-FFF2-40B4-BE49-F238E27FC236}">
                <a16:creationId xmlns:a16="http://schemas.microsoft.com/office/drawing/2014/main" id="{890A8EDD-F1A0-E649-9B15-FA136D90145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49034" t="-9811" r="-67486" b="-13860"/>
          <a:stretch/>
        </p:blipFill>
        <p:spPr>
          <a:xfrm>
            <a:off x="2855273" y="2440649"/>
            <a:ext cx="1427163" cy="928687"/>
          </a:xfrm>
          <a:prstGeom prst="rect">
            <a:avLst/>
          </a:prstGeom>
          <a:noFill/>
        </p:spPr>
      </p:pic>
      <p:sp>
        <p:nvSpPr>
          <p:cNvPr id="51" name="Text Placeholder 9">
            <a:extLst>
              <a:ext uri="{FF2B5EF4-FFF2-40B4-BE49-F238E27FC236}">
                <a16:creationId xmlns:a16="http://schemas.microsoft.com/office/drawing/2014/main" id="{7DC0B04F-5FC8-5D41-AA41-98DCE0813AC3}"/>
              </a:ext>
            </a:extLst>
          </p:cNvPr>
          <p:cNvSpPr txBox="1">
            <a:spLocks/>
          </p:cNvSpPr>
          <p:nvPr/>
        </p:nvSpPr>
        <p:spPr>
          <a:xfrm>
            <a:off x="2711844" y="3485001"/>
            <a:ext cx="1538143" cy="1233488"/>
          </a:xfrm>
          <a:prstGeom prst="rect">
            <a:avLst/>
          </a:prstGeom>
        </p:spPr>
        <p:txBody>
          <a:bodyPr/>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200" b="1">
                <a:solidFill>
                  <a:srgbClr val="ED1B2E"/>
                </a:solidFill>
              </a:rPr>
              <a:t>46,700</a:t>
            </a:r>
          </a:p>
          <a:p>
            <a:r>
              <a:rPr lang="en-US"/>
              <a:t>blood drives hosted</a:t>
            </a:r>
          </a:p>
        </p:txBody>
      </p:sp>
      <p:sp>
        <p:nvSpPr>
          <p:cNvPr id="52" name="Text Placeholder 9">
            <a:extLst>
              <a:ext uri="{FF2B5EF4-FFF2-40B4-BE49-F238E27FC236}">
                <a16:creationId xmlns:a16="http://schemas.microsoft.com/office/drawing/2014/main" id="{9B35D8B0-DE57-0647-9159-898367404471}"/>
              </a:ext>
            </a:extLst>
          </p:cNvPr>
          <p:cNvSpPr txBox="1">
            <a:spLocks/>
          </p:cNvSpPr>
          <p:nvPr/>
        </p:nvSpPr>
        <p:spPr>
          <a:xfrm>
            <a:off x="7884574" y="3485001"/>
            <a:ext cx="1680255" cy="1233488"/>
          </a:xfrm>
          <a:prstGeom prst="rect">
            <a:avLst/>
          </a:prstGeom>
        </p:spPr>
        <p:txBody>
          <a:bodyPr/>
          <a:lstStyle>
            <a:lvl1pPr marL="12700" indent="-1270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14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sz="2200" b="1">
                <a:solidFill>
                  <a:srgbClr val="ED1B2E"/>
                </a:solidFill>
              </a:rPr>
              <a:t>1.5 million</a:t>
            </a:r>
          </a:p>
          <a:p>
            <a:r>
              <a:rPr lang="en-US"/>
              <a:t>blood products delivered</a:t>
            </a:r>
          </a:p>
        </p:txBody>
      </p:sp>
      <p:sp>
        <p:nvSpPr>
          <p:cNvPr id="2" name="TextBox 1">
            <a:extLst>
              <a:ext uri="{FF2B5EF4-FFF2-40B4-BE49-F238E27FC236}">
                <a16:creationId xmlns:a16="http://schemas.microsoft.com/office/drawing/2014/main" id="{F26E5DD4-6F46-5946-823E-B26557139600}"/>
              </a:ext>
            </a:extLst>
          </p:cNvPr>
          <p:cNvSpPr txBox="1"/>
          <p:nvPr/>
        </p:nvSpPr>
        <p:spPr>
          <a:xfrm>
            <a:off x="3984312" y="5804237"/>
            <a:ext cx="5997254" cy="461665"/>
          </a:xfrm>
          <a:prstGeom prst="rect">
            <a:avLst/>
          </a:prstGeom>
          <a:noFill/>
        </p:spPr>
        <p:txBody>
          <a:bodyPr wrap="square" rtlCol="0">
            <a:spAutoFit/>
          </a:bodyPr>
          <a:lstStyle/>
          <a:p>
            <a:pPr algn="r"/>
            <a:r>
              <a:rPr lang="en-US" sz="1200" i="1">
                <a:solidFill>
                  <a:srgbClr val="6D6E70"/>
                </a:solidFill>
                <a:latin typeface="Arial" panose="020B0604020202020204" pitchFamily="34" charset="0"/>
                <a:cs typeface="Arial" panose="020B0604020202020204" pitchFamily="34" charset="0"/>
              </a:rPr>
              <a:t>*Note: These numbers include red blood cells and platelets. Additionally, blood products can be split into different components, which are delivered to people in need.</a:t>
            </a:r>
          </a:p>
        </p:txBody>
      </p:sp>
      <p:sp>
        <p:nvSpPr>
          <p:cNvPr id="3" name="Text Placeholder 13">
            <a:extLst>
              <a:ext uri="{FF2B5EF4-FFF2-40B4-BE49-F238E27FC236}">
                <a16:creationId xmlns:a16="http://schemas.microsoft.com/office/drawing/2014/main" id="{3A9F9B98-AE72-2702-F33C-E12EC1D19680}"/>
              </a:ext>
            </a:extLst>
          </p:cNvPr>
          <p:cNvSpPr txBox="1">
            <a:spLocks/>
          </p:cNvSpPr>
          <p:nvPr/>
        </p:nvSpPr>
        <p:spPr>
          <a:xfrm>
            <a:off x="1196357" y="4696675"/>
            <a:ext cx="1807496" cy="581891"/>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1.9 million	</a:t>
            </a:r>
          </a:p>
        </p:txBody>
      </p:sp>
      <p:sp>
        <p:nvSpPr>
          <p:cNvPr id="4" name="Text Placeholder 14">
            <a:extLst>
              <a:ext uri="{FF2B5EF4-FFF2-40B4-BE49-F238E27FC236}">
                <a16:creationId xmlns:a16="http://schemas.microsoft.com/office/drawing/2014/main" id="{5869CE1C-D92A-9301-BA77-4ACECDC7AA31}"/>
              </a:ext>
            </a:extLst>
          </p:cNvPr>
          <p:cNvSpPr txBox="1">
            <a:spLocks/>
          </p:cNvSpPr>
          <p:nvPr/>
        </p:nvSpPr>
        <p:spPr>
          <a:xfrm>
            <a:off x="2633787" y="4718328"/>
            <a:ext cx="1529255" cy="581891"/>
          </a:xfrm>
          <a:prstGeom prst="rect">
            <a:avLst/>
          </a:prstGeom>
        </p:spPr>
        <p:txBody>
          <a:bodyPr/>
          <a:lstStyle>
            <a:lvl1pPr marL="0" indent="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92,700</a:t>
            </a:r>
          </a:p>
        </p:txBody>
      </p:sp>
      <p:sp>
        <p:nvSpPr>
          <p:cNvPr id="5" name="Text Placeholder 15">
            <a:extLst>
              <a:ext uri="{FF2B5EF4-FFF2-40B4-BE49-F238E27FC236}">
                <a16:creationId xmlns:a16="http://schemas.microsoft.com/office/drawing/2014/main" id="{C87EB512-58C0-CD86-1096-98F61C977BA2}"/>
              </a:ext>
            </a:extLst>
          </p:cNvPr>
          <p:cNvSpPr txBox="1">
            <a:spLocks/>
          </p:cNvSpPr>
          <p:nvPr/>
        </p:nvSpPr>
        <p:spPr>
          <a:xfrm>
            <a:off x="4304868" y="4718328"/>
            <a:ext cx="1529255" cy="581891"/>
          </a:xfrm>
          <a:prstGeom prst="rect">
            <a:avLst/>
          </a:prstGeom>
        </p:spPr>
        <p:txBody>
          <a:bodyPr/>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2.8 million</a:t>
            </a:r>
          </a:p>
        </p:txBody>
      </p:sp>
      <p:sp>
        <p:nvSpPr>
          <p:cNvPr id="6" name="Text Placeholder 16">
            <a:extLst>
              <a:ext uri="{FF2B5EF4-FFF2-40B4-BE49-F238E27FC236}">
                <a16:creationId xmlns:a16="http://schemas.microsoft.com/office/drawing/2014/main" id="{2D6CB577-FB69-F7B1-85B7-1533C52B439C}"/>
              </a:ext>
            </a:extLst>
          </p:cNvPr>
          <p:cNvSpPr txBox="1">
            <a:spLocks/>
          </p:cNvSpPr>
          <p:nvPr/>
        </p:nvSpPr>
        <p:spPr>
          <a:xfrm>
            <a:off x="7984524" y="4727114"/>
            <a:ext cx="1427018" cy="581891"/>
          </a:xfrm>
          <a:prstGeom prst="rect">
            <a:avLst/>
          </a:prstGeom>
        </p:spPr>
        <p:txBody>
          <a:bodyPr/>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3 million</a:t>
            </a:r>
          </a:p>
        </p:txBody>
      </p:sp>
      <p:sp>
        <p:nvSpPr>
          <p:cNvPr id="7" name="Text Placeholder 12">
            <a:extLst>
              <a:ext uri="{FF2B5EF4-FFF2-40B4-BE49-F238E27FC236}">
                <a16:creationId xmlns:a16="http://schemas.microsoft.com/office/drawing/2014/main" id="{9538C7DC-6EC8-09B5-1703-9AEBEE307A5F}"/>
              </a:ext>
            </a:extLst>
          </p:cNvPr>
          <p:cNvSpPr txBox="1">
            <a:spLocks/>
          </p:cNvSpPr>
          <p:nvPr/>
        </p:nvSpPr>
        <p:spPr>
          <a:xfrm>
            <a:off x="96838" y="4594355"/>
            <a:ext cx="1053089" cy="790430"/>
          </a:xfrm>
          <a:prstGeom prst="rect">
            <a:avLst/>
          </a:prstGeom>
        </p:spPr>
        <p:txBody>
          <a:bodyPr/>
          <a:lstStyle>
            <a:lvl1pPr marL="12700" indent="-12700" algn="ctr" defTabSz="754380" rtl="0" eaLnBrk="1" latinLnBrk="0" hangingPunct="1">
              <a:lnSpc>
                <a:spcPct val="100000"/>
              </a:lnSpc>
              <a:spcBef>
                <a:spcPts val="825"/>
              </a:spcBef>
              <a:spcAft>
                <a:spcPts val="120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FY23 Totals</a:t>
            </a:r>
          </a:p>
        </p:txBody>
      </p:sp>
      <p:sp>
        <p:nvSpPr>
          <p:cNvPr id="8" name="Text Placeholder 15">
            <a:extLst>
              <a:ext uri="{FF2B5EF4-FFF2-40B4-BE49-F238E27FC236}">
                <a16:creationId xmlns:a16="http://schemas.microsoft.com/office/drawing/2014/main" id="{08431E9D-00CC-955C-518B-3E2EB8C13993}"/>
              </a:ext>
            </a:extLst>
          </p:cNvPr>
          <p:cNvSpPr txBox="1">
            <a:spLocks/>
          </p:cNvSpPr>
          <p:nvPr/>
        </p:nvSpPr>
        <p:spPr>
          <a:xfrm>
            <a:off x="6170221" y="4711340"/>
            <a:ext cx="1529255" cy="581891"/>
          </a:xfrm>
          <a:prstGeom prst="rect">
            <a:avLst/>
          </a:prstGeom>
        </p:spPr>
        <p:txBody>
          <a:bodyPr/>
          <a:lstStyle>
            <a:lvl1pPr marL="0" indent="0" algn="ctr" defTabSz="754380" rtl="0" eaLnBrk="1" latinLnBrk="0" hangingPunct="1">
              <a:lnSpc>
                <a:spcPct val="100000"/>
              </a:lnSpc>
              <a:spcBef>
                <a:spcPts val="0"/>
              </a:spcBef>
              <a:spcAft>
                <a:spcPts val="0"/>
              </a:spcAft>
              <a:buClr>
                <a:srgbClr val="ED1B2E"/>
              </a:buClr>
              <a:buSzPct val="80000"/>
              <a:buFont typeface="Arial" panose="020B0604020202020204" pitchFamily="34" charset="0"/>
              <a:buNone/>
              <a:tabLst/>
              <a:defRPr sz="2100" b="1"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r>
              <a:rPr lang="en-US"/>
              <a:t>28 million</a:t>
            </a:r>
          </a:p>
        </p:txBody>
      </p:sp>
    </p:spTree>
    <p:extLst>
      <p:ext uri="{BB962C8B-B14F-4D97-AF65-F5344CB8AC3E}">
        <p14:creationId xmlns:p14="http://schemas.microsoft.com/office/powerpoint/2010/main" val="2942578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1497874" y="1588527"/>
            <a:ext cx="7062651" cy="3223746"/>
          </a:xfrm>
        </p:spPr>
        <p:txBody>
          <a:bodyPr anchor="ctr"/>
          <a:lstStyle/>
          <a:p>
            <a:r>
              <a:rPr lang="en-US" sz="3600"/>
              <a:t>Your Partnership</a:t>
            </a:r>
          </a:p>
        </p:txBody>
      </p:sp>
    </p:spTree>
    <p:custDataLst>
      <p:tags r:id="rId1"/>
    </p:custDataLst>
    <p:extLst>
      <p:ext uri="{BB962C8B-B14F-4D97-AF65-F5344CB8AC3E}">
        <p14:creationId xmlns:p14="http://schemas.microsoft.com/office/powerpoint/2010/main" val="1829018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44F089D7-6FC7-6C41-BC98-4FACFA3C0289}"/>
              </a:ext>
            </a:extLst>
          </p:cNvPr>
          <p:cNvSpPr>
            <a:spLocks noGrp="1"/>
          </p:cNvSpPr>
          <p:nvPr>
            <p:ph type="title"/>
          </p:nvPr>
        </p:nvSpPr>
        <p:spPr/>
        <p:txBody>
          <a:bodyPr/>
          <a:lstStyle/>
          <a:p>
            <a:r>
              <a:rPr lang="en-US"/>
              <a:t>Benefits and Resources</a:t>
            </a:r>
          </a:p>
        </p:txBody>
      </p:sp>
      <p:sp>
        <p:nvSpPr>
          <p:cNvPr id="32" name="Text Placeholder 31">
            <a:extLst>
              <a:ext uri="{FF2B5EF4-FFF2-40B4-BE49-F238E27FC236}">
                <a16:creationId xmlns:a16="http://schemas.microsoft.com/office/drawing/2014/main" id="{AFE279C1-B33E-4C47-B2B8-BED5B5C9BABB}"/>
              </a:ext>
            </a:extLst>
          </p:cNvPr>
          <p:cNvSpPr>
            <a:spLocks noGrp="1"/>
          </p:cNvSpPr>
          <p:nvPr>
            <p:ph type="body" sz="quarter" idx="10"/>
          </p:nvPr>
        </p:nvSpPr>
        <p:spPr>
          <a:xfrm>
            <a:off x="219038" y="1068910"/>
            <a:ext cx="5530735" cy="876562"/>
          </a:xfrm>
        </p:spPr>
        <p:txBody>
          <a:bodyPr/>
          <a:lstStyle/>
          <a:p>
            <a:pPr lvl="0"/>
            <a:r>
              <a:rPr lang="en-US">
                <a:solidFill>
                  <a:srgbClr val="6D6E70"/>
                </a:solidFill>
              </a:rPr>
              <a:t>We were pleased to provide valuable recognition and engagement this quarter.</a:t>
            </a:r>
          </a:p>
        </p:txBody>
      </p:sp>
      <p:sp>
        <p:nvSpPr>
          <p:cNvPr id="14" name="TextBox 13">
            <a:extLst>
              <a:ext uri="{FF2B5EF4-FFF2-40B4-BE49-F238E27FC236}">
                <a16:creationId xmlns:a16="http://schemas.microsoft.com/office/drawing/2014/main" id="{FF7C0AB4-2E87-D843-90AA-9A459CA3BDD1}"/>
              </a:ext>
            </a:extLst>
          </p:cNvPr>
          <p:cNvSpPr txBox="1"/>
          <p:nvPr/>
        </p:nvSpPr>
        <p:spPr>
          <a:xfrm>
            <a:off x="245164" y="1903907"/>
            <a:ext cx="5397991" cy="2713843"/>
          </a:xfrm>
          <a:prstGeom prst="rect">
            <a:avLst/>
          </a:prstGeom>
          <a:noFill/>
        </p:spPr>
        <p:txBody>
          <a:bodyPr wrap="square" rtlCol="0">
            <a:noAutofit/>
          </a:bodyPr>
          <a:lstStyle/>
          <a:p>
            <a:pPr marL="285750" indent="-285750" fontAlgn="base">
              <a:spcBef>
                <a:spcPts val="500"/>
              </a:spcBef>
              <a:spcAft>
                <a:spcPts val="500"/>
              </a:spcAft>
              <a:buClr>
                <a:srgbClr val="ED1B2E"/>
              </a:buClr>
              <a:buFont typeface="Arial" panose="020B0604020202020204" pitchFamily="34" charset="0"/>
              <a:buChar char="•"/>
              <a:defRPr/>
            </a:pPr>
            <a:r>
              <a:rPr lang="en-US" sz="1450">
                <a:solidFill>
                  <a:srgbClr val="6D6E70"/>
                </a:solidFill>
                <a:latin typeface="Arial" panose="020B0604020202020204" pitchFamily="34" charset="0"/>
                <a:cs typeface="Arial" panose="020B0604020202020204" pitchFamily="34" charset="0"/>
              </a:rPr>
              <a:t>Logo in </a:t>
            </a:r>
            <a:r>
              <a:rPr lang="en-US" sz="1450" b="1">
                <a:solidFill>
                  <a:srgbClr val="ED1B24"/>
                </a:solidFill>
                <a:latin typeface="Arial" panose="020B0604020202020204" pitchFamily="34" charset="0"/>
                <a:cs typeface="Arial" panose="020B0604020202020204" pitchFamily="34" charset="0"/>
              </a:rPr>
              <a:t>one full-page ad in</a:t>
            </a:r>
            <a:r>
              <a:rPr lang="en-US" sz="1450">
                <a:solidFill>
                  <a:srgbClr val="ED1B24"/>
                </a:solidFill>
                <a:latin typeface="Arial" panose="020B0604020202020204" pitchFamily="34" charset="0"/>
                <a:cs typeface="Arial" panose="020B0604020202020204" pitchFamily="34" charset="0"/>
              </a:rPr>
              <a:t> </a:t>
            </a:r>
            <a:r>
              <a:rPr lang="en-US" sz="1450" b="1">
                <a:solidFill>
                  <a:srgbClr val="ED1B24"/>
                </a:solidFill>
                <a:latin typeface="Arial" panose="020B0604020202020204" pitchFamily="34" charset="0"/>
                <a:cs typeface="Arial" panose="020B0604020202020204" pitchFamily="34" charset="0"/>
              </a:rPr>
              <a:t>Businessweek</a:t>
            </a:r>
            <a:r>
              <a:rPr lang="en-US" sz="1450" b="1">
                <a:solidFill>
                  <a:schemeClr val="tx1">
                    <a:lumMod val="50000"/>
                    <a:lumOff val="50000"/>
                  </a:schemeClr>
                </a:solidFill>
                <a:latin typeface="Arial" panose="020B0604020202020204" pitchFamily="34" charset="0"/>
                <a:cs typeface="Arial" panose="020B0604020202020204" pitchFamily="34" charset="0"/>
              </a:rPr>
              <a:t> </a:t>
            </a:r>
            <a:r>
              <a:rPr lang="en-US" sz="1450">
                <a:solidFill>
                  <a:srgbClr val="6D6E70"/>
                </a:solidFill>
                <a:latin typeface="Arial" panose="020B0604020202020204" pitchFamily="34" charset="0"/>
                <a:cs typeface="Arial" panose="020B0604020202020204" pitchFamily="34" charset="0"/>
              </a:rPr>
              <a:t>on Nov. 21, generating more than 204,000 impressions.</a:t>
            </a:r>
          </a:p>
          <a:p>
            <a:pPr marL="285750" indent="-285750">
              <a:spcBef>
                <a:spcPts val="500"/>
              </a:spcBef>
              <a:spcAft>
                <a:spcPts val="500"/>
              </a:spcAft>
              <a:buClr>
                <a:srgbClr val="ED1B2E"/>
              </a:buClr>
              <a:buFont typeface="Arial" panose="020B0604020202020204" pitchFamily="34" charset="0"/>
              <a:buChar char="•"/>
            </a:pPr>
            <a:r>
              <a:rPr lang="en-US" sz="1400" b="1">
                <a:solidFill>
                  <a:srgbClr val="ED1B24"/>
                </a:solidFill>
                <a:latin typeface="Arial" panose="020B0604020202020204" pitchFamily="34" charset="0"/>
                <a:cs typeface="Arial" panose="020B0604020202020204" pitchFamily="34" charset="0"/>
              </a:rPr>
              <a:t>Two videos,</a:t>
            </a:r>
            <a:r>
              <a:rPr lang="en-US" sz="1400">
                <a:solidFill>
                  <a:srgbClr val="6D6E70"/>
                </a:solidFill>
                <a:latin typeface="Arial" panose="020B0604020202020204" pitchFamily="34" charset="0"/>
                <a:cs typeface="Arial" panose="020B0604020202020204" pitchFamily="34" charset="0"/>
              </a:rPr>
              <a:t> highlighting the disaster work your ADGP membership helped power.</a:t>
            </a:r>
          </a:p>
          <a:p>
            <a:pPr marL="285750" indent="-285750">
              <a:spcBef>
                <a:spcPts val="500"/>
              </a:spcBef>
              <a:spcAft>
                <a:spcPts val="500"/>
              </a:spcAft>
              <a:buClr>
                <a:srgbClr val="ED1B2E"/>
              </a:buClr>
              <a:buFont typeface="Arial" panose="020B0604020202020204" pitchFamily="34" charset="0"/>
              <a:buChar char="•"/>
            </a:pPr>
            <a:r>
              <a:rPr lang="en-US" sz="1450" b="1">
                <a:solidFill>
                  <a:srgbClr val="ED1B24"/>
                </a:solidFill>
                <a:latin typeface="Arial" panose="020B0604020202020204" pitchFamily="34" charset="0"/>
                <a:cs typeface="Arial" panose="020B0604020202020204" pitchFamily="34" charset="0"/>
              </a:rPr>
              <a:t>Template communications materials</a:t>
            </a:r>
            <a:r>
              <a:rPr lang="en-US" sz="1450">
                <a:solidFill>
                  <a:srgbClr val="717073"/>
                </a:solidFill>
                <a:latin typeface="Arial" panose="020B0604020202020204" pitchFamily="34" charset="0"/>
                <a:cs typeface="Arial" panose="020B0604020202020204" pitchFamily="34" charset="0"/>
              </a:rPr>
              <a:t>, including social posts and articles, provided to align partnership with timely home fire and holiday safety messages.</a:t>
            </a: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a:ln>
                <a:noFill/>
              </a:ln>
              <a:solidFill>
                <a:srgbClr val="6D6E70"/>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base" latinLnBrk="0" hangingPunct="1">
              <a:lnSpc>
                <a:spcPct val="100000"/>
              </a:lnSpc>
              <a:spcBef>
                <a:spcPts val="600"/>
              </a:spcBef>
              <a:spcAft>
                <a:spcPts val="600"/>
              </a:spcAft>
              <a:buClr>
                <a:srgbClr val="C00000"/>
              </a:buClr>
              <a:buSzTx/>
              <a:buFont typeface="Arial" panose="020B0604020202020204" pitchFamily="34" charset="0"/>
              <a:buChar char="•"/>
              <a:tabLst/>
              <a:defRPr/>
            </a:pPr>
            <a:endParaRPr kumimoji="0" lang="en-US" sz="1500" b="0" i="0" u="none" strike="noStrike" kern="1200" cap="none" spc="0" normalizeH="0" baseline="0" noProof="0">
              <a:ln>
                <a:noFill/>
              </a:ln>
              <a:solidFill>
                <a:srgbClr val="6D6E70"/>
              </a:solidFill>
              <a:effectLst/>
              <a:uLnTx/>
              <a:uFillTx/>
              <a:latin typeface="Arial" charset="0"/>
              <a:ea typeface="+mn-ea"/>
              <a:cs typeface="+mn-cs"/>
            </a:endParaRPr>
          </a:p>
        </p:txBody>
      </p:sp>
      <p:sp>
        <p:nvSpPr>
          <p:cNvPr id="11" name="Content Placeholder 8">
            <a:extLst>
              <a:ext uri="{FF2B5EF4-FFF2-40B4-BE49-F238E27FC236}">
                <a16:creationId xmlns:a16="http://schemas.microsoft.com/office/drawing/2014/main" id="{23232539-AFBE-4ABA-B857-38C2B68DECC2}"/>
              </a:ext>
            </a:extLst>
          </p:cNvPr>
          <p:cNvSpPr txBox="1">
            <a:spLocks/>
          </p:cNvSpPr>
          <p:nvPr/>
        </p:nvSpPr>
        <p:spPr bwMode="auto">
          <a:xfrm>
            <a:off x="53416" y="3909633"/>
            <a:ext cx="5696357" cy="17874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a:lstStyle>
          <a:p>
            <a:pPr marL="452438" lvl="1">
              <a:spcBef>
                <a:spcPts val="500"/>
              </a:spcBef>
              <a:spcAft>
                <a:spcPts val="500"/>
              </a:spcAft>
              <a:buFont typeface="Arial" panose="020B0604020202020204" pitchFamily="34" charset="0"/>
              <a:buChar char="•"/>
            </a:pPr>
            <a:r>
              <a:rPr lang="en-US" sz="1450" b="1" i="1"/>
              <a:t>During major disaster responses: </a:t>
            </a:r>
          </a:p>
          <a:p>
            <a:pPr marL="803275" marR="0" lvl="1" indent="-346075" algn="l" defTabSz="457200" rtl="0" eaLnBrk="1" fontAlgn="base" latinLnBrk="0" hangingPunct="1">
              <a:lnSpc>
                <a:spcPct val="100000"/>
              </a:lnSpc>
              <a:spcBef>
                <a:spcPts val="500"/>
              </a:spcBef>
              <a:spcAft>
                <a:spcPts val="500"/>
              </a:spcAft>
              <a:buClr>
                <a:srgbClr val="ED1B2E"/>
              </a:buClr>
              <a:buSzTx/>
              <a:buFont typeface="Courier New" panose="02070309020205020404" pitchFamily="49" charset="0"/>
              <a:buChar char="o"/>
              <a:tabLst>
                <a:tab pos="692150" algn="l"/>
              </a:tabLst>
              <a:defRPr/>
            </a:pP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Acknowledgment in </a:t>
            </a:r>
            <a:r>
              <a:rPr kumimoji="0" lang="en-US" sz="1450" b="1" i="0" u="none" strike="noStrike" kern="1200" cap="none" spc="0" normalizeH="0" baseline="0" noProof="0">
                <a:ln>
                  <a:noFill/>
                </a:ln>
                <a:solidFill>
                  <a:srgbClr val="ED1B2E"/>
                </a:solidFill>
                <a:effectLst/>
                <a:uLnTx/>
                <a:uFillTx/>
                <a:latin typeface="Arial" panose="020B0604020202020204" pitchFamily="34" charset="0"/>
                <a:cs typeface="Arial" panose="020B0604020202020204" pitchFamily="34" charset="0"/>
              </a:rPr>
              <a:t>four national news stories </a:t>
            </a:r>
            <a:r>
              <a:rPr kumimoji="0" lang="en-US" sz="1450" i="0" u="none" strike="noStrike" kern="1200" cap="none" spc="0" normalizeH="0" baseline="0" noProof="0">
                <a:ln>
                  <a:noFill/>
                </a:ln>
                <a:effectLst/>
                <a:uLnTx/>
                <a:uFillTx/>
                <a:latin typeface="Arial" panose="020B0604020202020204" pitchFamily="34" charset="0"/>
                <a:cs typeface="Arial" panose="020B0604020202020204" pitchFamily="34" charset="0"/>
              </a:rPr>
              <a:t>about disaster response work </a:t>
            </a:r>
            <a:r>
              <a:rPr kumimoji="0" lang="en-US" sz="1450" b="0" i="0" u="none" strike="noStrike" kern="1200" cap="none" spc="0" normalizeH="0" baseline="0" noProof="0">
                <a:ln>
                  <a:noFill/>
                </a:ln>
                <a:solidFill>
                  <a:srgbClr val="6D6E70"/>
                </a:solidFill>
                <a:effectLst/>
                <a:uLnTx/>
                <a:uFillTx/>
                <a:latin typeface="Arial" panose="020B0604020202020204" pitchFamily="34" charset="0"/>
                <a:cs typeface="Arial" panose="020B0604020202020204" pitchFamily="34" charset="0"/>
              </a:rPr>
              <a:t>on redcross.org, generating nearly 90,000 page views.</a:t>
            </a:r>
          </a:p>
          <a:p>
            <a:pPr marL="803275" marR="0" lvl="1" indent="-346075" algn="l" defTabSz="457200" rtl="0" eaLnBrk="1" fontAlgn="base" latinLnBrk="0" hangingPunct="1">
              <a:lnSpc>
                <a:spcPct val="100000"/>
              </a:lnSpc>
              <a:spcBef>
                <a:spcPts val="500"/>
              </a:spcBef>
              <a:spcAft>
                <a:spcPts val="500"/>
              </a:spcAft>
              <a:buClr>
                <a:srgbClr val="ED1B2E"/>
              </a:buClr>
              <a:buSzTx/>
              <a:buFont typeface="Courier New" panose="02070309020205020404" pitchFamily="49" charset="0"/>
              <a:buChar char="o"/>
              <a:tabLst>
                <a:tab pos="692150" algn="l"/>
              </a:tabLst>
              <a:defRPr/>
            </a:pPr>
            <a:r>
              <a:rPr kumimoji="0" lang="en-US" sz="1450" b="0" i="0" u="none" strike="noStrike" kern="1200" cap="none" spc="0" normalizeH="0" baseline="0" noProof="0">
                <a:ln>
                  <a:noFill/>
                </a:ln>
                <a:solidFill>
                  <a:srgbClr val="6D6E70"/>
                </a:solidFill>
                <a:effectLst/>
                <a:uLnTx/>
                <a:uFillTx/>
                <a:latin typeface="Arial" panose="020B0604020202020204" pitchFamily="34" charset="0"/>
                <a:ea typeface="+mn-ea"/>
                <a:cs typeface="Arial" panose="020B0604020202020204" pitchFamily="34" charset="0"/>
              </a:rPr>
              <a:t>Recognition in </a:t>
            </a:r>
            <a:r>
              <a:rPr lang="en-US" sz="1450" b="1">
                <a:solidFill>
                  <a:srgbClr val="ED1B2E"/>
                </a:solidFill>
                <a:latin typeface="Arial" panose="020B0604020202020204" pitchFamily="34" charset="0"/>
                <a:cs typeface="Arial" panose="020B0604020202020204" pitchFamily="34" charset="0"/>
              </a:rPr>
              <a:t>10</a:t>
            </a:r>
            <a:r>
              <a:rPr kumimoji="0" lang="en-US" sz="1450" b="1" i="0" u="none" strike="noStrike" kern="1200" cap="none" spc="0" normalizeH="0" baseline="0" noProof="0">
                <a:ln>
                  <a:noFill/>
                </a:ln>
                <a:solidFill>
                  <a:srgbClr val="ED1B2E"/>
                </a:solidFill>
                <a:effectLst/>
                <a:uLnTx/>
                <a:uFillTx/>
                <a:latin typeface="Arial" panose="020B0604020202020204" pitchFamily="34" charset="0"/>
                <a:ea typeface="+mn-ea"/>
                <a:cs typeface="Arial" panose="020B0604020202020204" pitchFamily="34" charset="0"/>
              </a:rPr>
              <a:t> Disaster Information Update emails </a:t>
            </a:r>
            <a:r>
              <a:rPr kumimoji="0" lang="en-US" sz="1450" b="0" i="0" u="none" strike="noStrike" kern="1200" cap="none" spc="0" normalizeH="0" baseline="0" noProof="0">
                <a:ln>
                  <a:noFill/>
                </a:ln>
                <a:solidFill>
                  <a:srgbClr val="6D6E70"/>
                </a:solidFill>
                <a:effectLst/>
                <a:uLnTx/>
                <a:uFillTx/>
                <a:latin typeface="Arial" panose="020B0604020202020204" pitchFamily="34" charset="0"/>
                <a:ea typeface="+mn-ea"/>
                <a:cs typeface="Arial" panose="020B0604020202020204" pitchFamily="34" charset="0"/>
              </a:rPr>
              <a:t>shared with Red Cross supporters.</a:t>
            </a:r>
            <a:endParaRPr kumimoji="0" lang="en-US" sz="1450" b="1" i="1" u="none" strike="noStrike" kern="1200" cap="none" spc="0" normalizeH="0" baseline="0" noProof="0">
              <a:ln>
                <a:noFill/>
              </a:ln>
              <a:solidFill>
                <a:srgbClr val="6D6E70"/>
              </a:solidFill>
              <a:effectLst/>
              <a:uLnTx/>
              <a:uFillTx/>
              <a:latin typeface="Arial" panose="020B0604020202020204" pitchFamily="34" charset="0"/>
              <a:ea typeface="+mn-ea"/>
              <a:cs typeface="Arial" panose="020B0604020202020204" pitchFamily="34" charset="0"/>
            </a:endParaRPr>
          </a:p>
          <a:p>
            <a:pPr marL="457200" marR="0" lvl="1" indent="0" algn="l" defTabSz="457200" rtl="0" eaLnBrk="1" fontAlgn="auto" latinLnBrk="0" hangingPunct="1">
              <a:lnSpc>
                <a:spcPct val="100000"/>
              </a:lnSpc>
              <a:spcBef>
                <a:spcPts val="150"/>
              </a:spcBef>
              <a:spcAft>
                <a:spcPts val="250"/>
              </a:spcAft>
              <a:buClrTx/>
              <a:buSzTx/>
              <a:buFont typeface="Courier New" panose="02070309020205020404" pitchFamily="49" charset="0"/>
              <a:buChar char="o"/>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alibri" panose="020F0502020204030204"/>
              <a:ea typeface="+mn-ea"/>
              <a:cs typeface="+mn-cs"/>
            </a:endParaRPr>
          </a:p>
          <a:p>
            <a:pPr marL="401638" marR="0" lvl="1" indent="-234950" algn="l" defTabSz="457200" rtl="0" eaLnBrk="1" fontAlgn="auto" latinLnBrk="0" hangingPunct="1">
              <a:lnSpc>
                <a:spcPct val="100000"/>
              </a:lnSpc>
              <a:spcBef>
                <a:spcPts val="0"/>
              </a:spcBef>
              <a:spcAft>
                <a:spcPts val="800"/>
              </a:spcAft>
              <a:buClrTx/>
              <a:buSzTx/>
              <a:buFontTx/>
              <a:buNone/>
              <a:tabLst/>
              <a:defRPr/>
            </a:pPr>
            <a:endParaRPr kumimoji="0" lang="en-US" sz="1300" b="0" i="0" u="none" strike="noStrike" kern="1200" cap="none" spc="0" normalizeH="0" baseline="0" noProof="0">
              <a:ln>
                <a:noFill/>
              </a:ln>
              <a:solidFill>
                <a:srgbClr val="000000"/>
              </a:solidFill>
              <a:effectLst/>
              <a:uLnTx/>
              <a:uFillTx/>
              <a:latin typeface="Calibri" panose="020F0502020204030204"/>
              <a:ea typeface="+mn-ea"/>
              <a:cs typeface="+mn-cs"/>
            </a:endParaRPr>
          </a:p>
          <a:p>
            <a:pPr marL="803275" marR="0" lvl="1" indent="-346075" algn="l" defTabSz="457200" rtl="0" eaLnBrk="1" fontAlgn="base" latinLnBrk="0" hangingPunct="1">
              <a:lnSpc>
                <a:spcPct val="100000"/>
              </a:lnSpc>
              <a:spcBef>
                <a:spcPts val="500"/>
              </a:spcBef>
              <a:spcAft>
                <a:spcPts val="500"/>
              </a:spcAft>
              <a:buClr>
                <a:srgbClr val="ED1B2E"/>
              </a:buClr>
              <a:buSzTx/>
              <a:buFont typeface="Courier New" panose="02070309020205020404" pitchFamily="49" charset="0"/>
              <a:buChar char="o"/>
              <a:tabLst>
                <a:tab pos="692150" algn="l"/>
              </a:tabLst>
              <a:defRPr/>
            </a:pPr>
            <a:endParaRPr kumimoji="0" lang="en-US" sz="1450" b="0" i="0" u="none" strike="noStrike" kern="1200" cap="none" spc="0" normalizeH="0" baseline="0" noProof="0">
              <a:ln>
                <a:noFill/>
              </a:ln>
              <a:solidFill>
                <a:srgbClr val="6D6E70"/>
              </a:solidFill>
              <a:effectLst/>
              <a:highlight>
                <a:srgbClr val="FFFF00"/>
              </a:highlight>
              <a:uLnTx/>
              <a:uFillTx/>
              <a:latin typeface="Arial" panose="020B0604020202020204" pitchFamily="34" charset="0"/>
              <a:cs typeface="Arial" panose="020B0604020202020204" pitchFamily="34" charset="0"/>
            </a:endParaRPr>
          </a:p>
          <a:p>
            <a:pPr lvl="1">
              <a:spcBef>
                <a:spcPts val="500"/>
              </a:spcBef>
              <a:spcAft>
                <a:spcPts val="500"/>
              </a:spcAft>
              <a:buFont typeface="Courier New" panose="02070309020205020404" pitchFamily="49" charset="0"/>
              <a:buChar char="o"/>
            </a:pPr>
            <a:endParaRPr lang="en-US" sz="1100">
              <a:solidFill>
                <a:schemeClr val="tx1">
                  <a:lumMod val="50000"/>
                  <a:lumOff val="50000"/>
                </a:schemeClr>
              </a:solidFill>
            </a:endParaRPr>
          </a:p>
          <a:p>
            <a:pPr marL="401638" lvl="1" indent="-234950">
              <a:spcBef>
                <a:spcPts val="0"/>
              </a:spcBef>
              <a:spcAft>
                <a:spcPts val="800"/>
              </a:spcAft>
            </a:pPr>
            <a:endParaRPr lang="en-US" sz="1300"/>
          </a:p>
        </p:txBody>
      </p:sp>
      <p:sp>
        <p:nvSpPr>
          <p:cNvPr id="20" name="TextBox 19">
            <a:extLst>
              <a:ext uri="{FF2B5EF4-FFF2-40B4-BE49-F238E27FC236}">
                <a16:creationId xmlns:a16="http://schemas.microsoft.com/office/drawing/2014/main" id="{D166E881-1AE6-F141-A881-C219BF4C7547}"/>
              </a:ext>
            </a:extLst>
          </p:cNvPr>
          <p:cNvSpPr txBox="1"/>
          <p:nvPr/>
        </p:nvSpPr>
        <p:spPr>
          <a:xfrm>
            <a:off x="3270826" y="2736"/>
            <a:ext cx="6787574" cy="923330"/>
          </a:xfrm>
          <a:prstGeom prst="rect">
            <a:avLst/>
          </a:prstGeom>
          <a:solidFill>
            <a:srgbClr val="FFFF00"/>
          </a:solidFill>
        </p:spPr>
        <p:txBody>
          <a:bodyPr wrap="square" rtlCol="0">
            <a:spAutoFit/>
          </a:bodyPr>
          <a:lstStyle/>
          <a:p>
            <a:pPr algn="r"/>
            <a:r>
              <a:rPr lang="en-US">
                <a:latin typeface="Arial" panose="020B0604020202020204" pitchFamily="34" charset="0"/>
                <a:cs typeface="Arial" panose="020B0604020202020204" pitchFamily="34" charset="0"/>
              </a:rPr>
              <a:t>FOR ADGP $1M MEMBERS, </a:t>
            </a:r>
            <a:r>
              <a:rPr lang="en-US" cap="all">
                <a:latin typeface="Arial" panose="020B0604020202020204" pitchFamily="34" charset="0"/>
                <a:cs typeface="Arial" panose="020B0604020202020204" pitchFamily="34" charset="0"/>
              </a:rPr>
              <a:t>ADD “co-branded” </a:t>
            </a:r>
          </a:p>
          <a:p>
            <a:pPr algn="r"/>
            <a:r>
              <a:rPr lang="en-US" cap="all">
                <a:latin typeface="Arial" panose="020B0604020202020204" pitchFamily="34" charset="0"/>
                <a:cs typeface="Arial" panose="020B0604020202020204" pitchFamily="34" charset="0"/>
              </a:rPr>
              <a:t>IN FRONT OF “VIDEOS” in SECOND bullet. </a:t>
            </a:r>
          </a:p>
          <a:p>
            <a:pPr algn="r"/>
            <a:r>
              <a:rPr lang="en-US">
                <a:latin typeface="Arial" panose="020B0604020202020204" pitchFamily="34" charset="0"/>
                <a:cs typeface="Arial" panose="020B0604020202020204" pitchFamily="34" charset="0"/>
              </a:rPr>
              <a:t>ADD ANY OTHER BENEFITS PROVIDED. DELETE THIS BOX.</a:t>
            </a:r>
          </a:p>
        </p:txBody>
      </p:sp>
      <p:pic>
        <p:nvPicPr>
          <p:cNvPr id="6" name="Picture 5">
            <a:extLst>
              <a:ext uri="{FF2B5EF4-FFF2-40B4-BE49-F238E27FC236}">
                <a16:creationId xmlns:a16="http://schemas.microsoft.com/office/drawing/2014/main" id="{58EEB353-0D6C-478F-9E36-62E66F94FFD5}"/>
              </a:ext>
            </a:extLst>
          </p:cNvPr>
          <p:cNvPicPr>
            <a:picLocks noChangeAspect="1"/>
          </p:cNvPicPr>
          <p:nvPr/>
        </p:nvPicPr>
        <p:blipFill>
          <a:blip r:embed="rId3"/>
          <a:stretch>
            <a:fillRect/>
          </a:stretch>
        </p:blipFill>
        <p:spPr>
          <a:xfrm>
            <a:off x="6133269" y="1001152"/>
            <a:ext cx="3307791" cy="43984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424475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5BDBFA-6B06-114B-ACA0-DA78310854A5}"/>
              </a:ext>
            </a:extLst>
          </p:cNvPr>
          <p:cNvSpPr>
            <a:spLocks noGrp="1"/>
          </p:cNvSpPr>
          <p:nvPr>
            <p:ph type="title"/>
          </p:nvPr>
        </p:nvSpPr>
        <p:spPr>
          <a:xfrm>
            <a:off x="220469" y="192965"/>
            <a:ext cx="9601704" cy="742433"/>
          </a:xfrm>
        </p:spPr>
        <p:txBody>
          <a:bodyPr/>
          <a:lstStyle/>
          <a:p>
            <a:r>
              <a:rPr lang="en-US"/>
              <a:t>Additional Ways You Helped</a:t>
            </a:r>
          </a:p>
        </p:txBody>
      </p:sp>
      <p:sp>
        <p:nvSpPr>
          <p:cNvPr id="8" name="Text Placeholder 7">
            <a:extLst>
              <a:ext uri="{FF2B5EF4-FFF2-40B4-BE49-F238E27FC236}">
                <a16:creationId xmlns:a16="http://schemas.microsoft.com/office/drawing/2014/main" id="{151D7D4A-22D4-8F44-963E-33E478BB8F6F}"/>
              </a:ext>
            </a:extLst>
          </p:cNvPr>
          <p:cNvSpPr>
            <a:spLocks noGrp="1"/>
          </p:cNvSpPr>
          <p:nvPr>
            <p:ph type="body" sz="quarter" idx="10"/>
          </p:nvPr>
        </p:nvSpPr>
        <p:spPr>
          <a:xfrm>
            <a:off x="2083583" y="1297607"/>
            <a:ext cx="3546704" cy="1149639"/>
          </a:xfrm>
        </p:spPr>
        <p:txBody>
          <a:bodyPr/>
          <a:lstStyle/>
          <a:p>
            <a:r>
              <a:rPr lang="en-US">
                <a:solidFill>
                  <a:srgbClr val="6D6E70"/>
                </a:solidFill>
              </a:rPr>
              <a:t>[YOU/EMPLOYEES/CUSTOMERS] gave </a:t>
            </a:r>
            <a:r>
              <a:rPr lang="en-US">
                <a:solidFill>
                  <a:srgbClr val="ED1B2E"/>
                </a:solidFill>
              </a:rPr>
              <a:t>more than $#### </a:t>
            </a:r>
            <a:r>
              <a:rPr lang="en-US">
                <a:solidFill>
                  <a:srgbClr val="6D6E70"/>
                </a:solidFill>
              </a:rPr>
              <a:t>to the Red Cross during this quarter.</a:t>
            </a:r>
          </a:p>
        </p:txBody>
      </p:sp>
      <p:sp>
        <p:nvSpPr>
          <p:cNvPr id="9" name="Text Placeholder 8">
            <a:extLst>
              <a:ext uri="{FF2B5EF4-FFF2-40B4-BE49-F238E27FC236}">
                <a16:creationId xmlns:a16="http://schemas.microsoft.com/office/drawing/2014/main" id="{D39BE683-5085-3145-B4D3-F272213E2A82}"/>
              </a:ext>
            </a:extLst>
          </p:cNvPr>
          <p:cNvSpPr>
            <a:spLocks noGrp="1"/>
          </p:cNvSpPr>
          <p:nvPr>
            <p:ph type="body" sz="quarter" idx="11"/>
          </p:nvPr>
        </p:nvSpPr>
        <p:spPr>
          <a:xfrm>
            <a:off x="2083583" y="2869993"/>
            <a:ext cx="3796145" cy="1205345"/>
          </a:xfrm>
        </p:spPr>
        <p:txBody>
          <a:bodyPr/>
          <a:lstStyle/>
          <a:p>
            <a:r>
              <a:rPr lang="en-US">
                <a:solidFill>
                  <a:srgbClr val="6D6E70"/>
                </a:solidFill>
              </a:rPr>
              <a:t>Your employees donated lifesaving blood to patients in need </a:t>
            </a:r>
            <a:r>
              <a:rPr lang="en-US">
                <a:solidFill>
                  <a:srgbClr val="ED1B2E"/>
                </a:solidFill>
              </a:rPr>
              <a:t>more than #### times</a:t>
            </a:r>
            <a:r>
              <a:rPr lang="en-US">
                <a:solidFill>
                  <a:srgbClr val="ED1B24"/>
                </a:solidFill>
              </a:rPr>
              <a:t> </a:t>
            </a:r>
            <a:r>
              <a:rPr lang="en-US">
                <a:solidFill>
                  <a:srgbClr val="6D6E70"/>
                </a:solidFill>
              </a:rPr>
              <a:t>this quarter. </a:t>
            </a:r>
          </a:p>
        </p:txBody>
      </p:sp>
      <p:sp>
        <p:nvSpPr>
          <p:cNvPr id="10" name="Text Placeholder 9">
            <a:extLst>
              <a:ext uri="{FF2B5EF4-FFF2-40B4-BE49-F238E27FC236}">
                <a16:creationId xmlns:a16="http://schemas.microsoft.com/office/drawing/2014/main" id="{5029FB4E-3294-0B41-8800-E6DC7D4D8F5C}"/>
              </a:ext>
            </a:extLst>
          </p:cNvPr>
          <p:cNvSpPr>
            <a:spLocks noGrp="1"/>
          </p:cNvSpPr>
          <p:nvPr>
            <p:ph type="body" sz="quarter" idx="12"/>
          </p:nvPr>
        </p:nvSpPr>
        <p:spPr>
          <a:xfrm>
            <a:off x="2079996" y="4393102"/>
            <a:ext cx="3728784" cy="1177630"/>
          </a:xfrm>
        </p:spPr>
        <p:txBody>
          <a:bodyPr/>
          <a:lstStyle/>
          <a:p>
            <a:r>
              <a:rPr lang="en-US">
                <a:solidFill>
                  <a:srgbClr val="6D6E70"/>
                </a:solidFill>
              </a:rPr>
              <a:t>Your employees contributed their </a:t>
            </a:r>
            <a:r>
              <a:rPr lang="en-US">
                <a:solidFill>
                  <a:srgbClr val="ED1B2E"/>
                </a:solidFill>
              </a:rPr>
              <a:t>valuable time </a:t>
            </a:r>
            <a:r>
              <a:rPr lang="en-US">
                <a:solidFill>
                  <a:srgbClr val="6D6E70"/>
                </a:solidFill>
              </a:rPr>
              <a:t>to support [LOS/ACTIVITY] this quarter.</a:t>
            </a:r>
          </a:p>
        </p:txBody>
      </p:sp>
      <p:pic>
        <p:nvPicPr>
          <p:cNvPr id="37" name="Picture Placeholder 36" descr="Icon&#10;&#10;Description automatically generated">
            <a:extLst>
              <a:ext uri="{FF2B5EF4-FFF2-40B4-BE49-F238E27FC236}">
                <a16:creationId xmlns:a16="http://schemas.microsoft.com/office/drawing/2014/main" id="{B7DB5E8E-1885-B847-A0E5-044CC0C08CF8}"/>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a:ext>
            </a:extLst>
          </a:blip>
          <a:srcRect l="-5628" t="-11168" r="-5628" b="-11168"/>
          <a:stretch/>
        </p:blipFill>
        <p:spPr>
          <a:xfrm>
            <a:off x="557211" y="1367498"/>
            <a:ext cx="1001090" cy="968676"/>
          </a:xfrm>
        </p:spPr>
      </p:pic>
      <p:pic>
        <p:nvPicPr>
          <p:cNvPr id="33" name="Picture Placeholder 32" descr="Icon&#10;&#10;Description automatically generated">
            <a:extLst>
              <a:ext uri="{FF2B5EF4-FFF2-40B4-BE49-F238E27FC236}">
                <a16:creationId xmlns:a16="http://schemas.microsoft.com/office/drawing/2014/main" id="{F5B60502-5871-A649-B253-7A15AE2DE207}"/>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a:ext>
            </a:extLst>
          </a:blip>
          <a:srcRect l="-9448" t="-5432" r="-9448" b="-5432"/>
          <a:stretch/>
        </p:blipFill>
        <p:spPr>
          <a:xfrm>
            <a:off x="632447" y="4497579"/>
            <a:ext cx="1001091" cy="968677"/>
          </a:xfrm>
        </p:spPr>
      </p:pic>
      <p:pic>
        <p:nvPicPr>
          <p:cNvPr id="12" name="Picture Placeholder 11">
            <a:extLst>
              <a:ext uri="{FF2B5EF4-FFF2-40B4-BE49-F238E27FC236}">
                <a16:creationId xmlns:a16="http://schemas.microsoft.com/office/drawing/2014/main" id="{19484554-4A66-594A-9D0E-1CFB1421C66D}"/>
              </a:ext>
            </a:extLst>
          </p:cNvPr>
          <p:cNvPicPr>
            <a:picLocks noGrp="1" noChangeAspect="1"/>
          </p:cNvPicPr>
          <p:nvPr>
            <p:ph type="pic" sz="quarter" idx="15"/>
          </p:nvPr>
        </p:nvPicPr>
        <p:blipFill rotWithShape="1">
          <a:blip r:embed="rId4" cstate="email">
            <a:extLst>
              <a:ext uri="{28A0092B-C50C-407E-A947-70E740481C1C}">
                <a14:useLocalDpi xmlns:a14="http://schemas.microsoft.com/office/drawing/2010/main"/>
              </a:ext>
            </a:extLst>
          </a:blip>
          <a:srcRect l="-12809" t="-3603" r="-6513" b="2692"/>
          <a:stretch/>
        </p:blipFill>
        <p:spPr>
          <a:xfrm>
            <a:off x="508649" y="2885549"/>
            <a:ext cx="1098213" cy="1062655"/>
          </a:xfrm>
        </p:spPr>
      </p:pic>
      <p:pic>
        <p:nvPicPr>
          <p:cNvPr id="14" name="Picture Placeholder 13">
            <a:extLst>
              <a:ext uri="{FF2B5EF4-FFF2-40B4-BE49-F238E27FC236}">
                <a16:creationId xmlns:a16="http://schemas.microsoft.com/office/drawing/2014/main" id="{8D29DE80-D1E8-4AE9-8B6A-FF84E17D9108}"/>
              </a:ext>
            </a:extLst>
          </p:cNvPr>
          <p:cNvPicPr>
            <a:picLocks noGrp="1" noChangeAspect="1"/>
          </p:cNvPicPr>
          <p:nvPr>
            <p:ph type="pic" sz="quarter" idx="16"/>
          </p:nvPr>
        </p:nvPicPr>
        <p:blipFill>
          <a:blip r:embed="rId5" cstate="print">
            <a:extLst>
              <a:ext uri="{28A0092B-C50C-407E-A947-70E740481C1C}">
                <a14:useLocalDpi xmlns:a14="http://schemas.microsoft.com/office/drawing/2010/main"/>
              </a:ext>
            </a:extLst>
          </a:blip>
          <a:srcRect/>
          <a:stretch/>
        </p:blipFill>
        <p:spPr>
          <a:xfrm>
            <a:off x="6073361" y="874712"/>
            <a:ext cx="3646488" cy="5318125"/>
          </a:xfrm>
        </p:spPr>
      </p:pic>
      <p:sp>
        <p:nvSpPr>
          <p:cNvPr id="11" name="TextBox 10">
            <a:extLst>
              <a:ext uri="{FF2B5EF4-FFF2-40B4-BE49-F238E27FC236}">
                <a16:creationId xmlns:a16="http://schemas.microsoft.com/office/drawing/2014/main" id="{31DC7316-D001-4320-8C50-DA836D46B134}"/>
              </a:ext>
            </a:extLst>
          </p:cNvPr>
          <p:cNvSpPr txBox="1"/>
          <p:nvPr/>
        </p:nvSpPr>
        <p:spPr>
          <a:xfrm>
            <a:off x="0" y="5397118"/>
            <a:ext cx="10058400" cy="1015663"/>
          </a:xfrm>
          <a:prstGeom prst="rect">
            <a:avLst/>
          </a:prstGeom>
          <a:solidFill>
            <a:srgbClr val="FFFF00"/>
          </a:solidFill>
        </p:spPr>
        <p:txBody>
          <a:bodyPr wrap="square" rtlCol="0">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FOR FUNDS: CONSIDER WPG, CRM, ETC.</a:t>
            </a:r>
          </a:p>
          <a:p>
            <a:pPr lvl="0" algn="r" fontAlgn="base">
              <a:spcBef>
                <a:spcPct val="0"/>
              </a:spcBef>
              <a:spcAft>
                <a:spcPct val="0"/>
              </a:spcAft>
              <a:defRPr/>
            </a:pPr>
            <a:r>
              <a:rPr kumimoji="0" lang="en-US"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FOR BLOOD DATA: </a:t>
            </a:r>
            <a:r>
              <a:rPr lang="en-US" sz="1500">
                <a:solidFill>
                  <a:prstClr val="black"/>
                </a:solidFill>
                <a:latin typeface="Arial" panose="020B0604020202020204" pitchFamily="34" charset="0"/>
                <a:cs typeface="Arial" panose="020B0604020202020204" pitchFamily="34" charset="0"/>
              </a:rPr>
              <a:t>SEND DONOR/GIVING LEVEL/DATA NEEDED TO </a:t>
            </a:r>
            <a:r>
              <a:rPr kumimoji="0" lang="en-US"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6"/>
              </a:rPr>
              <a:t>MODS@REDCROSS.ORG</a:t>
            </a:r>
            <a:r>
              <a:rPr kumimoji="0" lang="en-US"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(MKTG ANALYTICS). </a:t>
            </a:r>
            <a:r>
              <a:rPr lang="en-US" sz="1500">
                <a:solidFill>
                  <a:prstClr val="black"/>
                </a:solidFill>
                <a:latin typeface="Arial" panose="020B0604020202020204" pitchFamily="34" charset="0"/>
                <a:cs typeface="Arial" panose="020B0604020202020204" pitchFamily="34" charset="0"/>
              </a:rPr>
              <a:t>BLOOD ALTERNATE: You hosted over ### blood drives this quarter, collecting more than ### units.</a:t>
            </a:r>
            <a:endParaRPr kumimoji="0" lang="en-US"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r" defTabSz="4572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DELETE THIS BOX.</a:t>
            </a:r>
          </a:p>
        </p:txBody>
      </p:sp>
    </p:spTree>
    <p:extLst>
      <p:ext uri="{BB962C8B-B14F-4D97-AF65-F5344CB8AC3E}">
        <p14:creationId xmlns:p14="http://schemas.microsoft.com/office/powerpoint/2010/main" val="1546267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3C7DA1E8-8AB1-194E-9A4F-F69889ED9431}"/>
              </a:ext>
            </a:extLst>
          </p:cNvPr>
          <p:cNvSpPr/>
          <p:nvPr/>
        </p:nvSpPr>
        <p:spPr>
          <a:xfrm>
            <a:off x="328810" y="3168010"/>
            <a:ext cx="9400782" cy="2774219"/>
          </a:xfrm>
          <a:prstGeom prst="rect">
            <a:avLst/>
          </a:prstGeom>
          <a:solidFill>
            <a:srgbClr val="E7F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765BDBFA-6B06-114B-ACA0-DA78310854A5}"/>
              </a:ext>
            </a:extLst>
          </p:cNvPr>
          <p:cNvSpPr>
            <a:spLocks noGrp="1"/>
          </p:cNvSpPr>
          <p:nvPr>
            <p:ph type="title"/>
          </p:nvPr>
        </p:nvSpPr>
        <p:spPr/>
        <p:txBody>
          <a:bodyPr/>
          <a:lstStyle/>
          <a:p>
            <a:r>
              <a:rPr lang="en-US"/>
              <a:t>Join Us!</a:t>
            </a:r>
          </a:p>
        </p:txBody>
      </p:sp>
      <p:cxnSp>
        <p:nvCxnSpPr>
          <p:cNvPr id="23" name="Straight Connector 22">
            <a:extLst>
              <a:ext uri="{FF2B5EF4-FFF2-40B4-BE49-F238E27FC236}">
                <a16:creationId xmlns:a16="http://schemas.microsoft.com/office/drawing/2014/main" id="{263ECCB6-CCE2-7948-8D2F-02BA12D66AB1}"/>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27" name="Content Placeholder 2">
            <a:extLst>
              <a:ext uri="{FF2B5EF4-FFF2-40B4-BE49-F238E27FC236}">
                <a16:creationId xmlns:a16="http://schemas.microsoft.com/office/drawing/2014/main" id="{7C79B907-2BD9-6F42-BBAD-15FCE9F62021}"/>
              </a:ext>
            </a:extLst>
          </p:cNvPr>
          <p:cNvSpPr txBox="1">
            <a:spLocks/>
          </p:cNvSpPr>
          <p:nvPr/>
        </p:nvSpPr>
        <p:spPr bwMode="auto">
          <a:xfrm>
            <a:off x="390367" y="5382365"/>
            <a:ext cx="9301869" cy="516016"/>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p>
            <a:pPr marL="0" marR="0" lvl="0" indent="0" algn="ctr" defTabSz="457200" rtl="0" eaLnBrk="1" fontAlgn="base" latinLnBrk="0" hangingPunct="1">
              <a:lnSpc>
                <a:spcPts val="2500"/>
              </a:lnSpc>
              <a:spcBef>
                <a:spcPct val="0"/>
              </a:spcBef>
              <a:spcAft>
                <a:spcPts val="0"/>
              </a:spcAft>
              <a:buClr>
                <a:srgbClr val="ED1B24"/>
              </a:buClr>
              <a:buSzTx/>
              <a:buFontTx/>
              <a:buNone/>
              <a:tabLst/>
              <a:defRPr/>
            </a:pPr>
            <a:r>
              <a:rPr kumimoji="0" lang="en-US" sz="1500" b="1" i="0" u="none" strike="noStrike" kern="1200" cap="none" spc="0" normalizeH="0" baseline="0" noProof="0" dirty="0">
                <a:ln>
                  <a:noFill/>
                </a:ln>
                <a:solidFill>
                  <a:srgbClr val="6D6E70"/>
                </a:solidFill>
                <a:effectLst/>
                <a:uLnTx/>
                <a:uFillTx/>
                <a:latin typeface="Arial" charset="0"/>
                <a:ea typeface="+mn-ea"/>
                <a:cs typeface="Arial" charset="0"/>
                <a:hlinkClick r:id="rId2"/>
              </a:rPr>
              <a:t>Review this resource</a:t>
            </a:r>
            <a:r>
              <a:rPr kumimoji="0" lang="en-US" sz="1500" b="1" i="0" u="none" strike="noStrike" kern="1200" cap="none" spc="0" normalizeH="0" baseline="0" noProof="0" dirty="0">
                <a:ln>
                  <a:noFill/>
                </a:ln>
                <a:solidFill>
                  <a:srgbClr val="6D6E70"/>
                </a:solidFill>
                <a:effectLst/>
                <a:uLnTx/>
                <a:uFillTx/>
                <a:latin typeface="Arial" charset="0"/>
                <a:ea typeface="+mn-ea"/>
                <a:cs typeface="Arial" charset="0"/>
              </a:rPr>
              <a:t> to learn more and let your relationship manager know which interests you.</a:t>
            </a:r>
          </a:p>
        </p:txBody>
      </p:sp>
      <p:sp>
        <p:nvSpPr>
          <p:cNvPr id="8" name="TextBox 7">
            <a:extLst>
              <a:ext uri="{FF2B5EF4-FFF2-40B4-BE49-F238E27FC236}">
                <a16:creationId xmlns:a16="http://schemas.microsoft.com/office/drawing/2014/main" id="{B1E749AA-1D28-4E71-949A-9CE3E1C34F5A}"/>
              </a:ext>
            </a:extLst>
          </p:cNvPr>
          <p:cNvSpPr txBox="1"/>
          <p:nvPr/>
        </p:nvSpPr>
        <p:spPr>
          <a:xfrm>
            <a:off x="390366" y="1149889"/>
            <a:ext cx="4712857" cy="1497269"/>
          </a:xfrm>
          <a:prstGeom prst="rect">
            <a:avLst/>
          </a:prstGeom>
          <a:noFill/>
        </p:spPr>
        <p:txBody>
          <a:bodyPr wrap="square" lIns="91440" tIns="45720" rIns="91440" bIns="45720" rtlCol="0" anchor="t">
            <a:spAutoFit/>
          </a:bodyPr>
          <a:lstStyle/>
          <a:p>
            <a:pPr>
              <a:lnSpc>
                <a:spcPts val="2800"/>
              </a:lnSpc>
            </a:pPr>
            <a:r>
              <a:rPr lang="en-US" sz="2000" b="1" i="1">
                <a:solidFill>
                  <a:srgbClr val="6D6E70"/>
                </a:solidFill>
                <a:effectLst/>
                <a:latin typeface="Arial" panose="020B0604020202020204" pitchFamily="34" charset="0"/>
                <a:cs typeface="Arial" panose="020B0604020202020204" pitchFamily="34" charset="0"/>
              </a:rPr>
              <a:t>Sound the Alarm </a:t>
            </a:r>
            <a:r>
              <a:rPr lang="en-US" sz="2000" b="1" i="0">
                <a:solidFill>
                  <a:srgbClr val="6D6E70"/>
                </a:solidFill>
                <a:effectLst/>
                <a:latin typeface="Arial" panose="020B0604020202020204" pitchFamily="34" charset="0"/>
                <a:cs typeface="Arial" panose="020B0604020202020204" pitchFamily="34" charset="0"/>
              </a:rPr>
              <a:t>is back for 2023. We’ll install 50,000 free smoke alarms across high-risk neighborhoods in 50 signature cities.</a:t>
            </a:r>
          </a:p>
        </p:txBody>
      </p:sp>
      <p:sp>
        <p:nvSpPr>
          <p:cNvPr id="6" name="AutoShape 4">
            <a:extLst>
              <a:ext uri="{FF2B5EF4-FFF2-40B4-BE49-F238E27FC236}">
                <a16:creationId xmlns:a16="http://schemas.microsoft.com/office/drawing/2014/main" id="{32CFB679-62CA-4104-AD95-1E34337D8FD3}"/>
              </a:ext>
            </a:extLst>
          </p:cNvPr>
          <p:cNvSpPr>
            <a:spLocks noChangeAspect="1" noChangeArrowheads="1"/>
          </p:cNvSpPr>
          <p:nvPr/>
        </p:nvSpPr>
        <p:spPr bwMode="auto">
          <a:xfrm>
            <a:off x="4876800" y="3048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Box 17">
            <a:extLst>
              <a:ext uri="{FF2B5EF4-FFF2-40B4-BE49-F238E27FC236}">
                <a16:creationId xmlns:a16="http://schemas.microsoft.com/office/drawing/2014/main" id="{EDFD6E88-BB11-4A71-B315-FC82B3C32FBD}"/>
              </a:ext>
            </a:extLst>
          </p:cNvPr>
          <p:cNvSpPr txBox="1"/>
          <p:nvPr/>
        </p:nvSpPr>
        <p:spPr>
          <a:xfrm>
            <a:off x="464952" y="3274773"/>
            <a:ext cx="9029608" cy="646331"/>
          </a:xfrm>
          <a:prstGeom prst="rect">
            <a:avLst/>
          </a:prstGeom>
          <a:noFill/>
        </p:spPr>
        <p:txBody>
          <a:bodyPr wrap="square">
            <a:spAutoFit/>
          </a:bodyPr>
          <a:lstStyle/>
          <a:p>
            <a:pPr algn="ctr"/>
            <a:r>
              <a:rPr lang="en-US" b="1">
                <a:solidFill>
                  <a:srgbClr val="6D6E70"/>
                </a:solidFill>
                <a:latin typeface="Arial"/>
                <a:cs typeface="Arial"/>
              </a:rPr>
              <a:t>As an ADGP member, we can help you engage your employees through </a:t>
            </a:r>
            <a:br>
              <a:rPr lang="en-US" b="1">
                <a:solidFill>
                  <a:srgbClr val="6D6E70"/>
                </a:solidFill>
                <a:latin typeface="Arial"/>
                <a:cs typeface="Arial"/>
              </a:rPr>
            </a:br>
            <a:r>
              <a:rPr lang="en-US" b="1" i="1">
                <a:solidFill>
                  <a:srgbClr val="6D6E70"/>
                </a:solidFill>
                <a:latin typeface="Arial"/>
                <a:cs typeface="Arial"/>
              </a:rPr>
              <a:t>Sound the Alarm</a:t>
            </a:r>
            <a:r>
              <a:rPr lang="en-US" b="1">
                <a:solidFill>
                  <a:srgbClr val="6D6E70"/>
                </a:solidFill>
                <a:latin typeface="Arial"/>
                <a:cs typeface="Arial"/>
              </a:rPr>
              <a:t>. </a:t>
            </a:r>
            <a:endParaRPr lang="en-US" b="1">
              <a:solidFill>
                <a:srgbClr val="6D6E70"/>
              </a:solidFill>
              <a:cs typeface="Arial"/>
            </a:endParaRPr>
          </a:p>
        </p:txBody>
      </p:sp>
      <p:sp>
        <p:nvSpPr>
          <p:cNvPr id="19" name="TextBox 18">
            <a:extLst>
              <a:ext uri="{FF2B5EF4-FFF2-40B4-BE49-F238E27FC236}">
                <a16:creationId xmlns:a16="http://schemas.microsoft.com/office/drawing/2014/main" id="{49A7AEC4-6834-4682-BB43-FE4719C8AF0E}"/>
              </a:ext>
            </a:extLst>
          </p:cNvPr>
          <p:cNvSpPr txBox="1"/>
          <p:nvPr/>
        </p:nvSpPr>
        <p:spPr>
          <a:xfrm>
            <a:off x="522233" y="3986332"/>
            <a:ext cx="9400781" cy="1181542"/>
          </a:xfrm>
          <a:prstGeom prst="rect">
            <a:avLst/>
          </a:prstGeom>
          <a:noFill/>
        </p:spPr>
        <p:txBody>
          <a:bodyPr wrap="square" rtlCol="0">
            <a:spAutoFit/>
          </a:bodyPr>
          <a:lstStyle/>
          <a:p>
            <a:pPr marL="234950" lvl="0" indent="-225425">
              <a:lnSpc>
                <a:spcPts val="2120"/>
              </a:lnSpc>
              <a:spcBef>
                <a:spcPts val="600"/>
              </a:spcBef>
              <a:spcAft>
                <a:spcPts val="600"/>
              </a:spcAft>
              <a:buClr>
                <a:srgbClr val="ED1B24"/>
              </a:buClr>
              <a:buFont typeface="+mj-lt"/>
              <a:buAutoNum type="arabicPeriod"/>
              <a:tabLst>
                <a:tab pos="234950" algn="l"/>
              </a:tabLst>
            </a:pPr>
            <a:r>
              <a:rPr lang="en-US" sz="1450" dirty="0">
                <a:solidFill>
                  <a:srgbClr val="6D6E70"/>
                </a:solidFill>
                <a:latin typeface="Arial" panose="020B0604020202020204" pitchFamily="34" charset="0"/>
                <a:cs typeface="Arial" panose="020B0604020202020204" pitchFamily="34" charset="0"/>
              </a:rPr>
              <a:t>Invite employees to volunteer to install smoke alarms through </a:t>
            </a:r>
            <a:r>
              <a:rPr lang="en-US" sz="1450" dirty="0">
                <a:solidFill>
                  <a:srgbClr val="6D6E70"/>
                </a:solidFill>
                <a:highlight>
                  <a:srgbClr val="FFFF00"/>
                </a:highlight>
                <a:latin typeface="Arial" panose="020B0604020202020204" pitchFamily="34" charset="0"/>
                <a:cs typeface="Arial" panose="020B0604020202020204" pitchFamily="34" charset="0"/>
              </a:rPr>
              <a:t>COMPANY</a:t>
            </a:r>
            <a:r>
              <a:rPr lang="en-US" sz="1450" dirty="0">
                <a:solidFill>
                  <a:srgbClr val="6D6E70"/>
                </a:solidFill>
                <a:latin typeface="Arial" panose="020B0604020202020204" pitchFamily="34" charset="0"/>
                <a:cs typeface="Arial" panose="020B0604020202020204" pitchFamily="34" charset="0"/>
              </a:rPr>
              <a:t>’s trackable registration page.</a:t>
            </a:r>
            <a:endParaRPr lang="en-US" sz="1450" dirty="0">
              <a:solidFill>
                <a:srgbClr val="6D6E70"/>
              </a:solidFill>
              <a:highlight>
                <a:srgbClr val="FFFF00"/>
              </a:highlight>
              <a:latin typeface="Arial" panose="020B0604020202020204" pitchFamily="34" charset="0"/>
              <a:cs typeface="Arial" panose="020B0604020202020204" pitchFamily="34" charset="0"/>
            </a:endParaRPr>
          </a:p>
          <a:p>
            <a:pPr marL="234950" lvl="0" indent="-225425">
              <a:lnSpc>
                <a:spcPts val="2120"/>
              </a:lnSpc>
              <a:spcBef>
                <a:spcPts val="600"/>
              </a:spcBef>
              <a:spcAft>
                <a:spcPts val="600"/>
              </a:spcAft>
              <a:buClr>
                <a:srgbClr val="ED1B24"/>
              </a:buClr>
              <a:buFont typeface="+mj-lt"/>
              <a:buAutoNum type="arabicPeriod"/>
              <a:tabLst>
                <a:tab pos="234950" algn="l"/>
              </a:tabLst>
            </a:pPr>
            <a:r>
              <a:rPr lang="en-US" sz="1450" dirty="0">
                <a:solidFill>
                  <a:srgbClr val="6D6E70"/>
                </a:solidFill>
                <a:latin typeface="Arial" panose="020B0604020202020204" pitchFamily="34" charset="0"/>
                <a:cs typeface="Arial" panose="020B0604020202020204" pitchFamily="34" charset="0"/>
              </a:rPr>
              <a:t>Encourage employees to prepare for home fires using a self-guided, co-branded “Pledge to Prepare” page.</a:t>
            </a:r>
          </a:p>
          <a:p>
            <a:pPr marL="234950" lvl="0" indent="-225425">
              <a:lnSpc>
                <a:spcPts val="2120"/>
              </a:lnSpc>
              <a:spcBef>
                <a:spcPts val="600"/>
              </a:spcBef>
              <a:spcAft>
                <a:spcPts val="600"/>
              </a:spcAft>
              <a:buClr>
                <a:srgbClr val="ED1B24"/>
              </a:buClr>
              <a:buFont typeface="+mj-lt"/>
              <a:buAutoNum type="arabicPeriod"/>
              <a:tabLst>
                <a:tab pos="234950" algn="l"/>
              </a:tabLst>
            </a:pPr>
            <a:r>
              <a:rPr lang="en-US" sz="1450" dirty="0">
                <a:solidFill>
                  <a:srgbClr val="6D6E70"/>
                </a:solidFill>
                <a:latin typeface="Arial" panose="020B0604020202020204" pitchFamily="34" charset="0"/>
                <a:cs typeface="Arial" panose="020B0604020202020204" pitchFamily="34" charset="0"/>
              </a:rPr>
              <a:t>Offer Be Red Cross Ready</a:t>
            </a:r>
            <a:r>
              <a:rPr lang="en-US" sz="1450" i="1" dirty="0">
                <a:solidFill>
                  <a:srgbClr val="6D6E70"/>
                </a:solidFill>
                <a:latin typeface="Arial" panose="020B0604020202020204" pitchFamily="34" charset="0"/>
                <a:cs typeface="Arial" panose="020B0604020202020204" pitchFamily="34" charset="0"/>
              </a:rPr>
              <a:t> </a:t>
            </a:r>
            <a:r>
              <a:rPr lang="en-US" sz="1450" dirty="0">
                <a:solidFill>
                  <a:srgbClr val="6D6E70"/>
                </a:solidFill>
                <a:latin typeface="Arial" panose="020B0604020202020204" pitchFamily="34" charset="0"/>
                <a:cs typeface="Arial" panose="020B0604020202020204" pitchFamily="34" charset="0"/>
              </a:rPr>
              <a:t>presentations that help employees prepare for and prevent home fires. </a:t>
            </a:r>
          </a:p>
        </p:txBody>
      </p:sp>
      <p:sp>
        <p:nvSpPr>
          <p:cNvPr id="20" name="TextBox 4">
            <a:extLst>
              <a:ext uri="{FF2B5EF4-FFF2-40B4-BE49-F238E27FC236}">
                <a16:creationId xmlns:a16="http://schemas.microsoft.com/office/drawing/2014/main" id="{B1087A9A-2362-4A2B-921E-C2241405AC2A}"/>
              </a:ext>
            </a:extLst>
          </p:cNvPr>
          <p:cNvSpPr txBox="1">
            <a:spLocks noChangeArrowheads="1"/>
          </p:cNvSpPr>
          <p:nvPr/>
        </p:nvSpPr>
        <p:spPr bwMode="auto">
          <a:xfrm>
            <a:off x="5222624" y="-4764"/>
            <a:ext cx="4835776" cy="369332"/>
          </a:xfrm>
          <a:prstGeom prst="rect">
            <a:avLst/>
          </a:prstGeom>
          <a:solidFill>
            <a:srgbClr val="FFFF00"/>
          </a:solidFill>
          <a:ln w="9525">
            <a:noFill/>
            <a:miter lim="800000"/>
            <a:headEnd/>
            <a:tailEnd/>
          </a:ln>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ADD COMPANY NAME. DELETE THIS BOX.</a:t>
            </a:r>
          </a:p>
        </p:txBody>
      </p:sp>
      <p:grpSp>
        <p:nvGrpSpPr>
          <p:cNvPr id="12" name="Group 11">
            <a:extLst>
              <a:ext uri="{FF2B5EF4-FFF2-40B4-BE49-F238E27FC236}">
                <a16:creationId xmlns:a16="http://schemas.microsoft.com/office/drawing/2014/main" id="{2A9E0BD7-8581-47F8-870A-185B75679B45}"/>
              </a:ext>
            </a:extLst>
          </p:cNvPr>
          <p:cNvGrpSpPr/>
          <p:nvPr/>
        </p:nvGrpSpPr>
        <p:grpSpPr>
          <a:xfrm>
            <a:off x="5338354" y="974990"/>
            <a:ext cx="4341780" cy="2070295"/>
            <a:chOff x="4972050" y="981267"/>
            <a:chExt cx="4757542" cy="2268543"/>
          </a:xfrm>
        </p:grpSpPr>
        <p:grpSp>
          <p:nvGrpSpPr>
            <p:cNvPr id="13" name="Group 12">
              <a:extLst>
                <a:ext uri="{FF2B5EF4-FFF2-40B4-BE49-F238E27FC236}">
                  <a16:creationId xmlns:a16="http://schemas.microsoft.com/office/drawing/2014/main" id="{144E669C-6811-41E4-80B4-82B86299E953}"/>
                </a:ext>
              </a:extLst>
            </p:cNvPr>
            <p:cNvGrpSpPr/>
            <p:nvPr/>
          </p:nvGrpSpPr>
          <p:grpSpPr>
            <a:xfrm>
              <a:off x="4972050" y="981267"/>
              <a:ext cx="4757542" cy="2268543"/>
              <a:chOff x="4972050" y="981267"/>
              <a:chExt cx="4757542" cy="2268543"/>
            </a:xfrm>
          </p:grpSpPr>
          <p:pic>
            <p:nvPicPr>
              <p:cNvPr id="15" name="Picture 14" descr="A picture containing person, wall, indoor&#10;&#10;Description automatically generated">
                <a:extLst>
                  <a:ext uri="{FF2B5EF4-FFF2-40B4-BE49-F238E27FC236}">
                    <a16:creationId xmlns:a16="http://schemas.microsoft.com/office/drawing/2014/main" id="{C3CE2337-1FBE-4180-80DC-4238BEDAE68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98468" y="985851"/>
                <a:ext cx="2131124" cy="2255488"/>
              </a:xfrm>
              <a:prstGeom prst="rect">
                <a:avLst/>
              </a:prstGeom>
            </p:spPr>
          </p:pic>
          <p:pic>
            <p:nvPicPr>
              <p:cNvPr id="16" name="Picture 15">
                <a:extLst>
                  <a:ext uri="{FF2B5EF4-FFF2-40B4-BE49-F238E27FC236}">
                    <a16:creationId xmlns:a16="http://schemas.microsoft.com/office/drawing/2014/main" id="{F6AF8FDE-1954-4579-8663-E7F55AE678A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72050" y="981267"/>
                <a:ext cx="2640554" cy="2268543"/>
              </a:xfrm>
              <a:prstGeom prst="rect">
                <a:avLst/>
              </a:prstGeom>
            </p:spPr>
          </p:pic>
        </p:grpSp>
        <p:sp>
          <p:nvSpPr>
            <p:cNvPr id="14" name="Rectangle 13">
              <a:extLst>
                <a:ext uri="{FF2B5EF4-FFF2-40B4-BE49-F238E27FC236}">
                  <a16:creationId xmlns:a16="http://schemas.microsoft.com/office/drawing/2014/main" id="{92E2BE9E-3085-4447-B5C9-F836D447B3A5}"/>
                </a:ext>
              </a:extLst>
            </p:cNvPr>
            <p:cNvSpPr/>
            <p:nvPr/>
          </p:nvSpPr>
          <p:spPr>
            <a:xfrm>
              <a:off x="4972050" y="981267"/>
              <a:ext cx="4757542" cy="2260072"/>
            </a:xfrm>
            <a:prstGeom prst="rect">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5037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carrying a child&#10;&#10;Description automatically generated with low confidence">
            <a:extLst>
              <a:ext uri="{FF2B5EF4-FFF2-40B4-BE49-F238E27FC236}">
                <a16:creationId xmlns:a16="http://schemas.microsoft.com/office/drawing/2014/main" id="{C8D7912C-1EA1-6AFA-788B-6692F6E60BE2}"/>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0" y="0"/>
            <a:ext cx="10058400" cy="4697413"/>
          </a:xfrm>
        </p:spPr>
      </p:pic>
    </p:spTree>
    <p:extLst>
      <p:ext uri="{BB962C8B-B14F-4D97-AF65-F5344CB8AC3E}">
        <p14:creationId xmlns:p14="http://schemas.microsoft.com/office/powerpoint/2010/main" val="263038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CFF9E-7E3C-034A-B9C7-3CDFC52D8313}"/>
              </a:ext>
            </a:extLst>
          </p:cNvPr>
          <p:cNvSpPr>
            <a:spLocks noGrp="1"/>
          </p:cNvSpPr>
          <p:nvPr>
            <p:ph type="title"/>
          </p:nvPr>
        </p:nvSpPr>
        <p:spPr>
          <a:xfrm>
            <a:off x="696798" y="322074"/>
            <a:ext cx="9374923" cy="1106336"/>
          </a:xfrm>
        </p:spPr>
        <p:txBody>
          <a:bodyPr lIns="91440" tIns="45720" rIns="91440" bIns="45720" anchor="ctr">
            <a:noAutofit/>
          </a:bodyPr>
          <a:lstStyle/>
          <a:p>
            <a:r>
              <a:rPr lang="en-US" sz="3200">
                <a:latin typeface="Arial"/>
                <a:cs typeface="Arial"/>
              </a:rPr>
              <a:t>Dedicated Care for a Hurricane Ian Survivor</a:t>
            </a:r>
          </a:p>
        </p:txBody>
      </p:sp>
      <p:pic>
        <p:nvPicPr>
          <p:cNvPr id="5" name="Picture Placeholder 7">
            <a:extLst>
              <a:ext uri="{FF2B5EF4-FFF2-40B4-BE49-F238E27FC236}">
                <a16:creationId xmlns:a16="http://schemas.microsoft.com/office/drawing/2014/main" id="{61F6D95F-914A-395D-55E5-391E4748923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554" t="-386" r="-10379" b="-1760"/>
          <a:stretch/>
        </p:blipFill>
        <p:spPr>
          <a:xfrm>
            <a:off x="5754818" y="1659835"/>
            <a:ext cx="4029999" cy="4612516"/>
          </a:xfrm>
          <a:prstGeom prst="rect">
            <a:avLst/>
          </a:prstGeom>
        </p:spPr>
      </p:pic>
      <p:sp>
        <p:nvSpPr>
          <p:cNvPr id="8" name="Text Placeholder 6">
            <a:extLst>
              <a:ext uri="{FF2B5EF4-FFF2-40B4-BE49-F238E27FC236}">
                <a16:creationId xmlns:a16="http://schemas.microsoft.com/office/drawing/2014/main" id="{B8FB35E5-31A9-7C9D-0897-54D972FDD5C6}"/>
              </a:ext>
            </a:extLst>
          </p:cNvPr>
          <p:cNvSpPr txBox="1">
            <a:spLocks/>
          </p:cNvSpPr>
          <p:nvPr/>
        </p:nvSpPr>
        <p:spPr>
          <a:xfrm>
            <a:off x="696798" y="1890398"/>
            <a:ext cx="4222747" cy="1526876"/>
          </a:xfrm>
          <a:prstGeom prst="rect">
            <a:avLst/>
          </a:prstGeom>
        </p:spPr>
        <p:txBody>
          <a:bodyPr lIns="91440" tIns="45720" rIns="91440" bIns="45720" anchor="t"/>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marR="0" lvl="0" indent="0" defTabSz="754380" rtl="0" eaLnBrk="1" fontAlgn="auto" latinLnBrk="0" hangingPunct="1">
              <a:lnSpc>
                <a:spcPct val="100000"/>
              </a:lnSpc>
              <a:spcBef>
                <a:spcPts val="825"/>
              </a:spcBef>
              <a:spcAft>
                <a:spcPts val="1200"/>
              </a:spcAft>
              <a:buClr>
                <a:srgbClr val="ED1B2E"/>
              </a:buClr>
              <a:buSzPct val="80000"/>
              <a:buFont typeface="Arial" panose="020B0604020202020204" pitchFamily="34" charset="0"/>
              <a:buNone/>
              <a:tabLst/>
              <a:defRPr/>
            </a:pPr>
            <a:r>
              <a:rPr kumimoji="0" lang="en-US" sz="2800" b="0" i="0" u="none" strike="noStrike" kern="1200" cap="none" spc="0" normalizeH="0" baseline="0" noProof="0">
                <a:ln>
                  <a:noFill/>
                </a:ln>
                <a:solidFill>
                  <a:srgbClr val="4784B5"/>
                </a:solidFill>
                <a:effectLst/>
                <a:uLnTx/>
                <a:uFillTx/>
                <a:latin typeface="Georgia" panose="02040502050405020303" pitchFamily="18" charset="0"/>
                <a:ea typeface="+mn-ea"/>
                <a:cs typeface="Arial"/>
              </a:rPr>
              <a:t>“This was actually a miracle…what [you] did was phenomenal.”</a:t>
            </a:r>
          </a:p>
        </p:txBody>
      </p:sp>
      <p:sp>
        <p:nvSpPr>
          <p:cNvPr id="9" name="Text Placeholder 8">
            <a:extLst>
              <a:ext uri="{FF2B5EF4-FFF2-40B4-BE49-F238E27FC236}">
                <a16:creationId xmlns:a16="http://schemas.microsoft.com/office/drawing/2014/main" id="{B835DAA8-B8E8-C6A0-9EEB-5E51FCD6D4BF}"/>
              </a:ext>
            </a:extLst>
          </p:cNvPr>
          <p:cNvSpPr txBox="1">
            <a:spLocks/>
          </p:cNvSpPr>
          <p:nvPr/>
        </p:nvSpPr>
        <p:spPr>
          <a:xfrm>
            <a:off x="696798" y="3417274"/>
            <a:ext cx="4034228" cy="1015156"/>
          </a:xfrm>
          <a:prstGeom prst="rect">
            <a:avLst/>
          </a:prstGeom>
        </p:spPr>
        <p:txBody>
          <a:bodyPr lIns="91440" tIns="45720" rIns="91440" bIns="45720" anchor="t">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nSpc>
                <a:spcPct val="114000"/>
              </a:lnSpc>
              <a:buFontTx/>
              <a:buChar char="-"/>
            </a:pPr>
            <a:r>
              <a:rPr lang="en-US" sz="1400">
                <a:latin typeface="Arial"/>
                <a:cs typeface="Arial"/>
              </a:rPr>
              <a:t>Meghan Jarosz, who, with the help of a Red Cross nurse and a local partner, received a powered wheelchair after hers was lost during Hurricane Ian. Providing for both her physical and mental health, Red Cross relief made a big impact on Meghan’s whole family.</a:t>
            </a:r>
          </a:p>
        </p:txBody>
      </p:sp>
    </p:spTree>
    <p:extLst>
      <p:ext uri="{BB962C8B-B14F-4D97-AF65-F5344CB8AC3E}">
        <p14:creationId xmlns:p14="http://schemas.microsoft.com/office/powerpoint/2010/main" val="377393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9C86246-DC49-4D89-88D3-DE641E38058B}"/>
              </a:ext>
            </a:extLst>
          </p:cNvPr>
          <p:cNvSpPr txBox="1">
            <a:spLocks noGrp="1"/>
          </p:cNvSpPr>
          <p:nvPr>
            <p:ph idx="1"/>
          </p:nvPr>
        </p:nvSpPr>
        <p:spPr>
          <a:xfrm>
            <a:off x="205362" y="1613218"/>
            <a:ext cx="9609198" cy="1789592"/>
          </a:xfrm>
          <a:prstGeom prst="rect">
            <a:avLst/>
          </a:prstGeom>
          <a:noFill/>
        </p:spPr>
        <p:txBody>
          <a:bodyPr wrap="square" lIns="91440" tIns="45720" rIns="91440" bIns="45720" rtlCol="0" anchor="t">
            <a:spAutoFit/>
          </a:bodyPr>
          <a:lstStyle/>
          <a:p>
            <a:pPr>
              <a:lnSpc>
                <a:spcPts val="2700"/>
              </a:lnSpc>
            </a:pPr>
            <a:r>
              <a:rPr lang="en-US" sz="1800" dirty="0">
                <a:latin typeface="Arial"/>
                <a:cs typeface="Arial"/>
              </a:rPr>
              <a:t>From hurricanes to tornadoes – and everyday disasters like home fires – the Red Cross was there for those who needed us most thanks to the generosity of Annual Disaster Giving Program (ADGP) members like you. With your help, our teams were hard at work across the country delivering critical care and committing to stand with survivors along their long road to recovery.</a:t>
            </a:r>
          </a:p>
        </p:txBody>
      </p:sp>
      <p:sp>
        <p:nvSpPr>
          <p:cNvPr id="8" name="Title 13">
            <a:extLst>
              <a:ext uri="{FF2B5EF4-FFF2-40B4-BE49-F238E27FC236}">
                <a16:creationId xmlns:a16="http://schemas.microsoft.com/office/drawing/2014/main" id="{D6B09AA4-1088-485F-BEF4-3B087B433757}"/>
              </a:ext>
            </a:extLst>
          </p:cNvPr>
          <p:cNvSpPr>
            <a:spLocks noGrp="1"/>
          </p:cNvSpPr>
          <p:nvPr>
            <p:ph type="title"/>
          </p:nvPr>
        </p:nvSpPr>
        <p:spPr>
          <a:xfrm>
            <a:off x="231109" y="523463"/>
            <a:ext cx="9720409" cy="794656"/>
          </a:xfrm>
        </p:spPr>
        <p:txBody>
          <a:bodyPr lIns="91440" tIns="45720" rIns="91440" bIns="45720" anchor="ctr">
            <a:noAutofit/>
          </a:bodyPr>
          <a:lstStyle/>
          <a:p>
            <a:pPr>
              <a:lnSpc>
                <a:spcPts val="3700"/>
              </a:lnSpc>
            </a:pPr>
            <a:r>
              <a:rPr lang="en-US" sz="2300" b="1">
                <a:solidFill>
                  <a:srgbClr val="ED1B24"/>
                </a:solidFill>
                <a:latin typeface="Arial"/>
                <a:cs typeface="Arial"/>
              </a:rPr>
              <a:t>Between October and </a:t>
            </a:r>
            <a:r>
              <a:rPr lang="en-US" sz="2300">
                <a:solidFill>
                  <a:srgbClr val="ED1B24"/>
                </a:solidFill>
                <a:latin typeface="Arial"/>
                <a:cs typeface="Arial"/>
              </a:rPr>
              <a:t>December</a:t>
            </a:r>
            <a:r>
              <a:rPr lang="en-US" sz="2300" b="1">
                <a:solidFill>
                  <a:srgbClr val="ED1B24"/>
                </a:solidFill>
                <a:latin typeface="Arial"/>
                <a:cs typeface="Arial"/>
              </a:rPr>
              <a:t> 2022</a:t>
            </a:r>
            <a:r>
              <a:rPr lang="en-US" sz="2300">
                <a:solidFill>
                  <a:srgbClr val="ED1B24"/>
                </a:solidFill>
                <a:latin typeface="Arial"/>
                <a:cs typeface="Arial"/>
              </a:rPr>
              <a:t>, dedicated Red Cross volunteers and staff were hard at work turning heartbreak into hope.</a:t>
            </a:r>
            <a:endParaRPr lang="en-US">
              <a:solidFill>
                <a:srgbClr val="ED1B24"/>
              </a:solidFill>
            </a:endParaRPr>
          </a:p>
        </p:txBody>
      </p:sp>
      <p:pic>
        <p:nvPicPr>
          <p:cNvPr id="3" name="Picture 2" descr="A picture containing outdoor, transport, items, trash&#10;&#10;Description automatically generated">
            <a:extLst>
              <a:ext uri="{FF2B5EF4-FFF2-40B4-BE49-F238E27FC236}">
                <a16:creationId xmlns:a16="http://schemas.microsoft.com/office/drawing/2014/main" id="{351F0946-BB4E-4D89-9B44-F77E2DA6DEA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3431177"/>
            <a:ext cx="10058400" cy="2963807"/>
          </a:xfrm>
          <a:prstGeom prst="rect">
            <a:avLst/>
          </a:prstGeom>
        </p:spPr>
      </p:pic>
    </p:spTree>
    <p:extLst>
      <p:ext uri="{BB962C8B-B14F-4D97-AF65-F5344CB8AC3E}">
        <p14:creationId xmlns:p14="http://schemas.microsoft.com/office/powerpoint/2010/main" val="1809799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5CC1C767-EE62-4B02-87FD-9D7F9F56CC00}"/>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
        <p:nvSpPr>
          <p:cNvPr id="15" name="Title 4">
            <a:extLst>
              <a:ext uri="{FF2B5EF4-FFF2-40B4-BE49-F238E27FC236}">
                <a16:creationId xmlns:a16="http://schemas.microsoft.com/office/drawing/2014/main" id="{008D89EE-50BD-4163-9868-8A35A2D3FCC2}"/>
              </a:ext>
            </a:extLst>
          </p:cNvPr>
          <p:cNvSpPr>
            <a:spLocks noGrp="1"/>
          </p:cNvSpPr>
          <p:nvPr>
            <p:ph type="title"/>
          </p:nvPr>
        </p:nvSpPr>
        <p:spPr>
          <a:xfrm>
            <a:off x="178903" y="192965"/>
            <a:ext cx="9763749" cy="742433"/>
          </a:xfrm>
        </p:spPr>
        <p:txBody>
          <a:bodyPr/>
          <a:lstStyle/>
          <a:p>
            <a:r>
              <a:rPr lang="en-US"/>
              <a:t>Domestic Responses</a:t>
            </a:r>
          </a:p>
        </p:txBody>
      </p:sp>
      <p:sp>
        <p:nvSpPr>
          <p:cNvPr id="19" name="Title 1">
            <a:extLst>
              <a:ext uri="{FF2B5EF4-FFF2-40B4-BE49-F238E27FC236}">
                <a16:creationId xmlns:a16="http://schemas.microsoft.com/office/drawing/2014/main" id="{C0465B97-D9CB-4445-888F-5D9A12AE3644}"/>
              </a:ext>
            </a:extLst>
          </p:cNvPr>
          <p:cNvSpPr txBox="1">
            <a:spLocks/>
          </p:cNvSpPr>
          <p:nvPr/>
        </p:nvSpPr>
        <p:spPr>
          <a:xfrm>
            <a:off x="178903" y="997406"/>
            <a:ext cx="9436608" cy="653731"/>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marL="0" marR="0" lvl="0" indent="0" algn="ctr" defTabSz="754380" rtl="0" eaLnBrk="1" fontAlgn="base" latinLnBrk="0" hangingPunct="1">
              <a:lnSpc>
                <a:spcPts val="2700"/>
              </a:lnSpc>
              <a:spcBef>
                <a:spcPct val="0"/>
              </a:spcBef>
              <a:spcAft>
                <a:spcPct val="0"/>
              </a:spcAft>
              <a:buClrTx/>
              <a:buSzTx/>
              <a:buFontTx/>
              <a:buNone/>
              <a:tabLst/>
              <a:defRPr/>
            </a:pPr>
            <a:r>
              <a:rPr kumimoji="0" lang="en-US" sz="2000" b="1" i="0" u="none" strike="noStrike" kern="1200" cap="none" spc="0" normalizeH="0" baseline="0" noProof="0">
                <a:ln>
                  <a:noFill/>
                </a:ln>
                <a:solidFill>
                  <a:srgbClr val="6D6E70"/>
                </a:solidFill>
                <a:effectLst/>
                <a:uLnTx/>
                <a:uFillTx/>
                <a:latin typeface="Arial" panose="020B0604020202020204" pitchFamily="34" charset="0"/>
                <a:ea typeface="+mj-ea"/>
                <a:cs typeface="Arial" panose="020B0604020202020204" pitchFamily="34" charset="0"/>
              </a:rPr>
              <a:t>Thanks to your commitment, we were ready to respond immediately to urgent crises across the country when we were needed most.</a:t>
            </a:r>
          </a:p>
        </p:txBody>
      </p:sp>
      <p:pic>
        <p:nvPicPr>
          <p:cNvPr id="20" name="Picture 19" descr="A picture containing building, outdoor, house, old&#10;&#10;Description automatically generated">
            <a:extLst>
              <a:ext uri="{FF2B5EF4-FFF2-40B4-BE49-F238E27FC236}">
                <a16:creationId xmlns:a16="http://schemas.microsoft.com/office/drawing/2014/main" id="{681F8779-0DFE-4662-9741-CFB6B2478E3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1895036"/>
            <a:ext cx="2291869" cy="1371600"/>
          </a:xfrm>
          <a:prstGeom prst="rect">
            <a:avLst/>
          </a:prstGeom>
        </p:spPr>
      </p:pic>
      <p:pic>
        <p:nvPicPr>
          <p:cNvPr id="22" name="Picture 6" descr="The Eastern North Carolina Region is comprised of the Cape Fear, Central North Carolina, Northeastern North Carolina, Sandhills, and Triangle Area Chapters.">
            <a:extLst>
              <a:ext uri="{FF2B5EF4-FFF2-40B4-BE49-F238E27FC236}">
                <a16:creationId xmlns:a16="http://schemas.microsoft.com/office/drawing/2014/main" id="{314C3107-E1A3-42DB-B0E1-A07ABF375DB6}"/>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bwMode="auto">
          <a:xfrm>
            <a:off x="17911" y="5026780"/>
            <a:ext cx="229514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2D6FBBA7-D613-BF55-ECC3-3A1E26F9FE6A}"/>
              </a:ext>
            </a:extLst>
          </p:cNvPr>
          <p:cNvPicPr>
            <a:picLocks noChangeAspect="1"/>
          </p:cNvPicPr>
          <p:nvPr/>
        </p:nvPicPr>
        <p:blipFill>
          <a:blip r:embed="rId6"/>
          <a:stretch>
            <a:fillRect/>
          </a:stretch>
        </p:blipFill>
        <p:spPr>
          <a:xfrm>
            <a:off x="7813700" y="3458399"/>
            <a:ext cx="2240072" cy="1356736"/>
          </a:xfrm>
          <a:prstGeom prst="rect">
            <a:avLst/>
          </a:prstGeom>
        </p:spPr>
      </p:pic>
      <p:sp>
        <p:nvSpPr>
          <p:cNvPr id="11" name="Content Placeholder 2">
            <a:extLst>
              <a:ext uri="{FF2B5EF4-FFF2-40B4-BE49-F238E27FC236}">
                <a16:creationId xmlns:a16="http://schemas.microsoft.com/office/drawing/2014/main" id="{4651575E-DABD-4B6A-AC2F-AB5DB5914463}"/>
              </a:ext>
            </a:extLst>
          </p:cNvPr>
          <p:cNvSpPr txBox="1">
            <a:spLocks/>
          </p:cNvSpPr>
          <p:nvPr/>
        </p:nvSpPr>
        <p:spPr>
          <a:xfrm>
            <a:off x="2389517" y="1927484"/>
            <a:ext cx="7553135" cy="1163591"/>
          </a:xfrm>
          <a:prstGeom prst="rect">
            <a:avLst/>
          </a:prstGeom>
        </p:spPr>
        <p:txBody>
          <a:bodyPr lIns="91440" tIns="45720" rIns="91440" bIns="45720" anchor="t">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spcBef>
                <a:spcPts val="3400"/>
              </a:spcBef>
              <a:spcAft>
                <a:spcPts val="400"/>
              </a:spcAft>
              <a:buClr>
                <a:srgbClr val="EE3124"/>
              </a:buClr>
              <a:buNone/>
              <a:defRPr/>
            </a:pPr>
            <a:r>
              <a:rPr lang="en-US" sz="1600" b="1">
                <a:solidFill>
                  <a:srgbClr val="ED1B2E"/>
                </a:solidFill>
                <a:latin typeface="Arial"/>
                <a:cs typeface="Arial"/>
              </a:rPr>
              <a:t>Hurricanes: </a:t>
            </a:r>
            <a:r>
              <a:rPr lang="en-US" sz="1600">
                <a:solidFill>
                  <a:srgbClr val="6D6E70"/>
                </a:solidFill>
                <a:latin typeface="Arial"/>
                <a:cs typeface="Arial"/>
              </a:rPr>
              <a:t>Following the historic landfall of Hurricane Ian on Florida’s west coast as a powerful Category 4 storm, Hurricane Nicole was the first hurricane to make landfall on Florida's east coast since Katrina in 2005. The Red Cross is still on the ground, providing impacted communities financial aid and hope that recovery is possible.</a:t>
            </a:r>
          </a:p>
        </p:txBody>
      </p:sp>
      <p:sp>
        <p:nvSpPr>
          <p:cNvPr id="12" name="Text Placeholder 14">
            <a:extLst>
              <a:ext uri="{FF2B5EF4-FFF2-40B4-BE49-F238E27FC236}">
                <a16:creationId xmlns:a16="http://schemas.microsoft.com/office/drawing/2014/main" id="{CA8D56C5-AB40-45B1-92B4-BB4242B5F5C1}"/>
              </a:ext>
            </a:extLst>
          </p:cNvPr>
          <p:cNvSpPr txBox="1">
            <a:spLocks/>
          </p:cNvSpPr>
          <p:nvPr/>
        </p:nvSpPr>
        <p:spPr>
          <a:xfrm>
            <a:off x="365760" y="3459568"/>
            <a:ext cx="7447940" cy="1356736"/>
          </a:xfrm>
          <a:prstGeom prst="rect">
            <a:avLst/>
          </a:prstGeom>
        </p:spPr>
        <p:txBody>
          <a:bodyPr lIns="91440" tIns="45720" rIns="91440" bIns="45720" anchor="t"/>
          <a:lstStyle>
            <a:lvl1pPr marL="9525" indent="0" algn="l" defTabSz="754380" rtl="0" eaLnBrk="1" latinLnBrk="0" hangingPunct="1">
              <a:lnSpc>
                <a:spcPts val="2200"/>
              </a:lnSpc>
              <a:spcBef>
                <a:spcPts val="0"/>
              </a:spcBef>
              <a:spcAft>
                <a:spcPts val="0"/>
              </a:spcAft>
              <a:buClr>
                <a:srgbClr val="ED1B2E"/>
              </a:buClr>
              <a:buSzPct val="80000"/>
              <a:buFont typeface="Arial" panose="020B0604020202020204" pitchFamily="34" charset="0"/>
              <a:buNone/>
              <a:tabLst/>
              <a:defRPr sz="16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nSpc>
                <a:spcPts val="2000"/>
              </a:lnSpc>
            </a:pPr>
            <a:r>
              <a:rPr lang="en-US" b="1">
                <a:solidFill>
                  <a:srgbClr val="ED1B2E"/>
                </a:solidFill>
                <a:latin typeface="Arial"/>
                <a:ea typeface="Georgia" pitchFamily="18" charset="0"/>
                <a:cs typeface="Arial"/>
              </a:rPr>
              <a:t>Tornadoes: </a:t>
            </a:r>
            <a:r>
              <a:rPr lang="en-US">
                <a:latin typeface="Arial"/>
                <a:cs typeface="Arial"/>
              </a:rPr>
              <a:t>Severe winter storms produced tornadoes in Alabama and Mississippi, disabling power for 12 counties across the two states amid freezing temperatures. Red Cross teams supported warming centers for vulnerable populations without access to heat and, with partners, provided meals and snacks to displaced families.</a:t>
            </a:r>
            <a:endParaRPr lang="en-US">
              <a:latin typeface="Arial"/>
              <a:ea typeface="Georgia" pitchFamily="18" charset="0"/>
              <a:cs typeface="Arial"/>
            </a:endParaRPr>
          </a:p>
        </p:txBody>
      </p:sp>
      <p:sp>
        <p:nvSpPr>
          <p:cNvPr id="13" name="Text Placeholder 13">
            <a:extLst>
              <a:ext uri="{FF2B5EF4-FFF2-40B4-BE49-F238E27FC236}">
                <a16:creationId xmlns:a16="http://schemas.microsoft.com/office/drawing/2014/main" id="{3DF542DC-20CF-4CFC-ADEF-63B537BF6157}"/>
              </a:ext>
            </a:extLst>
          </p:cNvPr>
          <p:cNvSpPr txBox="1">
            <a:spLocks/>
          </p:cNvSpPr>
          <p:nvPr/>
        </p:nvSpPr>
        <p:spPr>
          <a:xfrm>
            <a:off x="2487273" y="5120693"/>
            <a:ext cx="7553136" cy="1252398"/>
          </a:xfrm>
          <a:prstGeom prst="rect">
            <a:avLst/>
          </a:prstGeom>
        </p:spPr>
        <p:txBody>
          <a:bodyPr lIns="91440" tIns="45720" rIns="91440" bIns="45720" anchor="t"/>
          <a:lstStyle>
            <a:lvl1pPr marL="9525" indent="0" algn="l" defTabSz="754380" rtl="0" eaLnBrk="1" latinLnBrk="0" hangingPunct="1">
              <a:lnSpc>
                <a:spcPts val="2200"/>
              </a:lnSpc>
              <a:spcBef>
                <a:spcPts val="0"/>
              </a:spcBef>
              <a:spcAft>
                <a:spcPts val="0"/>
              </a:spcAft>
              <a:buClr>
                <a:srgbClr val="ED1B2E"/>
              </a:buClr>
              <a:buSzPct val="80000"/>
              <a:buFont typeface="Arial" panose="020B0604020202020204" pitchFamily="34" charset="0"/>
              <a:buNone/>
              <a:tabLst/>
              <a:defRPr sz="160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defTabSz="457200" fontAlgn="base">
              <a:lnSpc>
                <a:spcPct val="100000"/>
              </a:lnSpc>
              <a:spcBef>
                <a:spcPts val="3400"/>
              </a:spcBef>
              <a:spcAft>
                <a:spcPts val="400"/>
              </a:spcAft>
              <a:buClr>
                <a:srgbClr val="EE3124"/>
              </a:buClr>
              <a:buSzTx/>
              <a:defRPr/>
            </a:pPr>
            <a:r>
              <a:rPr lang="en-US" b="1">
                <a:solidFill>
                  <a:srgbClr val="ED1B2E"/>
                </a:solidFill>
                <a:latin typeface="Arial"/>
                <a:ea typeface="Georgia" pitchFamily="18" charset="0"/>
                <a:cs typeface="Arial"/>
              </a:rPr>
              <a:t>Flooding: </a:t>
            </a:r>
            <a:r>
              <a:rPr lang="en-US">
                <a:latin typeface="Arial"/>
                <a:ea typeface="Georgia" pitchFamily="18" charset="0"/>
                <a:cs typeface="Arial"/>
              </a:rPr>
              <a:t>Back-to-back storms fed by an atmospheric river in the Pacific Ocean have led to flooding, landslides, roads being washed away, power outages and evacuations across California. The Red Cross is on the ground to provide safe shelter, deliver hot meals and offer critical care during this time of immense need.</a:t>
            </a:r>
          </a:p>
        </p:txBody>
      </p:sp>
    </p:spTree>
    <p:extLst>
      <p:ext uri="{BB962C8B-B14F-4D97-AF65-F5344CB8AC3E}">
        <p14:creationId xmlns:p14="http://schemas.microsoft.com/office/powerpoint/2010/main" val="331377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A1753D-89B8-4F95-8635-64C451BE88DE}"/>
              </a:ext>
            </a:extLst>
          </p:cNvPr>
          <p:cNvSpPr>
            <a:spLocks noGrp="1"/>
          </p:cNvSpPr>
          <p:nvPr>
            <p:ph type="title"/>
          </p:nvPr>
        </p:nvSpPr>
        <p:spPr/>
        <p:txBody>
          <a:bodyPr/>
          <a:lstStyle/>
          <a:p>
            <a:r>
              <a:rPr lang="en-US"/>
              <a:t>Hurricane Ian 3-Month Update </a:t>
            </a:r>
          </a:p>
        </p:txBody>
      </p:sp>
      <p:pic>
        <p:nvPicPr>
          <p:cNvPr id="8" name="Picture Placeholder 7" descr="Two people standing in a flooded area&#10;&#10;Description automatically generated with low confidence">
            <a:extLst>
              <a:ext uri="{FF2B5EF4-FFF2-40B4-BE49-F238E27FC236}">
                <a16:creationId xmlns:a16="http://schemas.microsoft.com/office/drawing/2014/main" id="{F709E130-C886-4F98-83E8-0EF7CFE54E8B}"/>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b="-209"/>
          <a:stretch/>
        </p:blipFill>
        <p:spPr>
          <a:xfrm>
            <a:off x="6073361" y="874712"/>
            <a:ext cx="3646488" cy="5318125"/>
          </a:xfrm>
        </p:spPr>
      </p:pic>
      <p:sp>
        <p:nvSpPr>
          <p:cNvPr id="7" name="Text Placeholder 4">
            <a:extLst>
              <a:ext uri="{FF2B5EF4-FFF2-40B4-BE49-F238E27FC236}">
                <a16:creationId xmlns:a16="http://schemas.microsoft.com/office/drawing/2014/main" id="{D3311398-F1B2-4D32-8D38-8009DF133317}"/>
              </a:ext>
            </a:extLst>
          </p:cNvPr>
          <p:cNvSpPr txBox="1">
            <a:spLocks/>
          </p:cNvSpPr>
          <p:nvPr/>
        </p:nvSpPr>
        <p:spPr>
          <a:xfrm>
            <a:off x="287383" y="1158240"/>
            <a:ext cx="5503818" cy="5023485"/>
          </a:xfrm>
          <a:prstGeom prst="rect">
            <a:avLst/>
          </a:prstGeom>
        </p:spPr>
        <p:txBody>
          <a:bodyPr lIns="91440" tIns="45720" rIns="91440" bIns="45720" anchor="t"/>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6D6E70"/>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6D6E70"/>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6D6E70"/>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6D6E70"/>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6D6E70"/>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nSpc>
                <a:spcPts val="2500"/>
              </a:lnSpc>
              <a:spcBef>
                <a:spcPts val="600"/>
              </a:spcBef>
              <a:buFont typeface="Arial" panose="020B0604020202020204" pitchFamily="34" charset="0"/>
              <a:buNone/>
            </a:pPr>
            <a:r>
              <a:rPr lang="en-US" sz="2000" dirty="0">
                <a:latin typeface="Arial"/>
                <a:cs typeface="Arial"/>
              </a:rPr>
              <a:t>Last fall, Hurricane Ian devastated Florida communities, spurring widespread devastation and incredible heartbreak.</a:t>
            </a:r>
          </a:p>
          <a:p>
            <a:pPr marL="0" indent="0">
              <a:lnSpc>
                <a:spcPts val="2500"/>
              </a:lnSpc>
              <a:spcBef>
                <a:spcPts val="600"/>
              </a:spcBef>
              <a:buFont typeface="Arial" panose="020B0604020202020204" pitchFamily="34" charset="0"/>
              <a:buNone/>
            </a:pPr>
            <a:r>
              <a:rPr lang="en-US" sz="2000" dirty="0">
                <a:latin typeface="Arial"/>
                <a:cs typeface="Arial"/>
              </a:rPr>
              <a:t>Months later, the </a:t>
            </a:r>
            <a:r>
              <a:rPr lang="en-US" sz="2000" b="1" dirty="0">
                <a:latin typeface="Arial"/>
                <a:cs typeface="Arial"/>
              </a:rPr>
              <a:t>Red Cross remains by the sides of residents impacted by this life-changing disaster</a:t>
            </a:r>
            <a:r>
              <a:rPr lang="en-US" sz="2000" dirty="0">
                <a:latin typeface="Arial"/>
                <a:cs typeface="Arial"/>
              </a:rPr>
              <a:t>. So far, we’ve provided more than 15,100 households with recovery support, including financial assistance. </a:t>
            </a:r>
          </a:p>
          <a:p>
            <a:pPr marL="0" indent="0">
              <a:lnSpc>
                <a:spcPts val="2500"/>
              </a:lnSpc>
              <a:spcBef>
                <a:spcPts val="600"/>
              </a:spcBef>
              <a:buFont typeface="Arial" panose="020B0604020202020204" pitchFamily="34" charset="0"/>
              <a:buNone/>
            </a:pPr>
            <a:r>
              <a:rPr lang="en-US" sz="2000" dirty="0">
                <a:latin typeface="Arial"/>
                <a:cs typeface="Arial"/>
              </a:rPr>
              <a:t>You can learn more about how we're helping survivors in our </a:t>
            </a:r>
            <a:r>
              <a:rPr lang="en-US" sz="2000" dirty="0">
                <a:latin typeface="Arial"/>
                <a:cs typeface="Arial"/>
                <a:hlinkClick r:id="rId4"/>
              </a:rPr>
              <a:t>3-Month Report </a:t>
            </a:r>
            <a:r>
              <a:rPr lang="en-US" sz="2000" dirty="0">
                <a:latin typeface="Arial"/>
                <a:cs typeface="Arial"/>
              </a:rPr>
              <a:t>and </a:t>
            </a:r>
            <a:r>
              <a:rPr lang="en-US" sz="2000" dirty="0">
                <a:latin typeface="Arial"/>
                <a:cs typeface="Arial"/>
                <a:hlinkClick r:id="rId5"/>
              </a:rPr>
              <a:t>Story Map</a:t>
            </a:r>
            <a:r>
              <a:rPr lang="en-US" sz="2000" dirty="0">
                <a:latin typeface="Arial"/>
                <a:cs typeface="Arial"/>
              </a:rPr>
              <a:t>. </a:t>
            </a:r>
            <a:endParaRPr lang="en-US" sz="2000" dirty="0"/>
          </a:p>
        </p:txBody>
      </p:sp>
    </p:spTree>
    <p:extLst>
      <p:ext uri="{BB962C8B-B14F-4D97-AF65-F5344CB8AC3E}">
        <p14:creationId xmlns:p14="http://schemas.microsoft.com/office/powerpoint/2010/main" val="143235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203391-AB70-4110-8D1B-430F5153E5EB}"/>
              </a:ext>
            </a:extLst>
          </p:cNvPr>
          <p:cNvSpPr/>
          <p:nvPr/>
        </p:nvSpPr>
        <p:spPr>
          <a:xfrm>
            <a:off x="1115407" y="1808587"/>
            <a:ext cx="4709869" cy="3766754"/>
          </a:xfrm>
          <a:prstGeom prst="rect">
            <a:avLst/>
          </a:prstGeom>
          <a:solidFill>
            <a:srgbClr val="E7F2FB"/>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Content Placeholder 6">
            <a:extLst>
              <a:ext uri="{FF2B5EF4-FFF2-40B4-BE49-F238E27FC236}">
                <a16:creationId xmlns:a16="http://schemas.microsoft.com/office/drawing/2014/main" id="{EFC13F5A-A2D1-4AB8-9BC9-395239228B2C}"/>
              </a:ext>
            </a:extLst>
          </p:cNvPr>
          <p:cNvSpPr txBox="1">
            <a:spLocks/>
          </p:cNvSpPr>
          <p:nvPr/>
        </p:nvSpPr>
        <p:spPr>
          <a:xfrm>
            <a:off x="341168" y="930649"/>
            <a:ext cx="9601484" cy="764761"/>
          </a:xfrm>
          <a:prstGeom prst="rect">
            <a:avLst/>
          </a:prstGeom>
          <a:noFill/>
        </p:spPr>
        <p:txBody>
          <a:bodyPr wrap="square" lIns="91440" tIns="45720" rIns="91440" bIns="45720" rtlCol="0" anchor="t">
            <a:sp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marR="0" lvl="0" indent="0" algn="ctr" defTabSz="754380" rtl="0" eaLnBrk="1" fontAlgn="auto" latinLnBrk="0" hangingPunct="1">
              <a:lnSpc>
                <a:spcPct val="114000"/>
              </a:lnSpc>
              <a:spcBef>
                <a:spcPts val="825"/>
              </a:spcBef>
              <a:spcAft>
                <a:spcPts val="1200"/>
              </a:spcAft>
              <a:buClr>
                <a:srgbClr val="ED1B2E"/>
              </a:buClr>
              <a:buSzPct val="80000"/>
              <a:buFont typeface="Arial" panose="020B0604020202020204" pitchFamily="34" charset="0"/>
              <a:buNone/>
              <a:tabLst/>
              <a:defRPr/>
            </a:pPr>
            <a:r>
              <a:rPr kumimoji="0" lang="en-US" sz="2000" b="1" i="0" u="none" strike="noStrike" kern="1200" cap="none" spc="0" normalizeH="0" baseline="0" noProof="0">
                <a:ln>
                  <a:noFill/>
                </a:ln>
                <a:solidFill>
                  <a:srgbClr val="717073"/>
                </a:solidFill>
                <a:effectLst/>
                <a:uLnTx/>
                <a:uFillTx/>
                <a:latin typeface="Arial"/>
                <a:ea typeface="+mn-ea"/>
                <a:cs typeface="Arial"/>
              </a:rPr>
              <a:t>The Red Cross is addressing problems faced by individuals and families impacted by climate change. We are:</a:t>
            </a:r>
          </a:p>
        </p:txBody>
      </p:sp>
      <p:sp>
        <p:nvSpPr>
          <p:cNvPr id="13" name="Title 12">
            <a:extLst>
              <a:ext uri="{FF2B5EF4-FFF2-40B4-BE49-F238E27FC236}">
                <a16:creationId xmlns:a16="http://schemas.microsoft.com/office/drawing/2014/main" id="{D0F1F3EF-7562-4D82-93D3-AE78838C55BE}"/>
              </a:ext>
            </a:extLst>
          </p:cNvPr>
          <p:cNvSpPr txBox="1">
            <a:spLocks/>
          </p:cNvSpPr>
          <p:nvPr/>
        </p:nvSpPr>
        <p:spPr>
          <a:xfrm>
            <a:off x="341168" y="248291"/>
            <a:ext cx="9510198" cy="680620"/>
          </a:xfrm>
          <a:prstGeom prst="rect">
            <a:avLst/>
          </a:prstGeom>
        </p:spPr>
        <p:txBody>
          <a:bodyPr lIns="91440" tIns="45720" rIns="91440" bIns="45720" anchor="t"/>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marL="0" marR="0" lvl="0" indent="0" algn="l" defTabSz="754380" rtl="0" eaLnBrk="1" fontAlgn="auto" latinLnBrk="0" hangingPunct="1">
              <a:lnSpc>
                <a:spcPts val="4320"/>
              </a:lnSpc>
              <a:spcBef>
                <a:spcPct val="0"/>
              </a:spcBef>
              <a:spcAft>
                <a:spcPts val="0"/>
              </a:spcAft>
              <a:buClrTx/>
              <a:buSzTx/>
              <a:buFontTx/>
              <a:buNone/>
              <a:tabLst/>
              <a:defRPr/>
            </a:pPr>
            <a:r>
              <a:rPr kumimoji="0" lang="en-US" b="1" i="0" u="none" strike="noStrike" kern="1200" cap="none" spc="0" normalizeH="0" baseline="0" noProof="0">
                <a:ln>
                  <a:noFill/>
                </a:ln>
                <a:solidFill>
                  <a:srgbClr val="4784B5"/>
                </a:solidFill>
                <a:effectLst/>
                <a:uLnTx/>
                <a:uFillTx/>
                <a:latin typeface="Arial"/>
                <a:cs typeface="Arial"/>
              </a:rPr>
              <a:t>Adapting Our Domestic Disaster Relief</a:t>
            </a:r>
            <a:endParaRPr lang="en-US" b="1" i="0" u="none" strike="noStrike" kern="1200" cap="none" spc="0" normalizeH="0" baseline="0" noProof="0">
              <a:ln>
                <a:noFill/>
              </a:ln>
              <a:solidFill>
                <a:srgbClr val="4784B5"/>
              </a:solidFill>
              <a:effectLst/>
              <a:uLnTx/>
              <a:uFillTx/>
              <a:latin typeface="Arial"/>
              <a:cs typeface="Arial"/>
            </a:endParaRPr>
          </a:p>
        </p:txBody>
      </p:sp>
      <p:pic>
        <p:nvPicPr>
          <p:cNvPr id="19" name="Picture 18" descr="A picture containing outdoor, sky, water, standing&#10;&#10;Description automatically generated">
            <a:extLst>
              <a:ext uri="{FF2B5EF4-FFF2-40B4-BE49-F238E27FC236}">
                <a16:creationId xmlns:a16="http://schemas.microsoft.com/office/drawing/2014/main" id="{F4DEE600-EEF6-4A3B-9D08-D44BE8BC1BC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25276" y="1808586"/>
            <a:ext cx="3975897" cy="3766754"/>
          </a:xfrm>
          <a:prstGeom prst="rect">
            <a:avLst/>
          </a:prstGeom>
        </p:spPr>
      </p:pic>
      <p:pic>
        <p:nvPicPr>
          <p:cNvPr id="6" name="Picture 5">
            <a:extLst>
              <a:ext uri="{FF2B5EF4-FFF2-40B4-BE49-F238E27FC236}">
                <a16:creationId xmlns:a16="http://schemas.microsoft.com/office/drawing/2014/main" id="{690F830B-87F1-4888-8C9D-639B92A53FD7}"/>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58457" y="1940535"/>
            <a:ext cx="680546" cy="680546"/>
          </a:xfrm>
          <a:prstGeom prst="rect">
            <a:avLst/>
          </a:prstGeom>
        </p:spPr>
      </p:pic>
      <p:pic>
        <p:nvPicPr>
          <p:cNvPr id="7" name="Picture 6">
            <a:extLst>
              <a:ext uri="{FF2B5EF4-FFF2-40B4-BE49-F238E27FC236}">
                <a16:creationId xmlns:a16="http://schemas.microsoft.com/office/drawing/2014/main" id="{36E54680-40F0-4FEE-85EF-44D05DE70FF9}"/>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70176" y="2963129"/>
            <a:ext cx="657109" cy="657109"/>
          </a:xfrm>
          <a:prstGeom prst="rect">
            <a:avLst/>
          </a:prstGeom>
        </p:spPr>
      </p:pic>
      <p:pic>
        <p:nvPicPr>
          <p:cNvPr id="8" name="Picture 7">
            <a:extLst>
              <a:ext uri="{FF2B5EF4-FFF2-40B4-BE49-F238E27FC236}">
                <a16:creationId xmlns:a16="http://schemas.microsoft.com/office/drawing/2014/main" id="{45488905-9668-4BF5-9F55-3ABF2EE45F42}"/>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flipH="1">
            <a:off x="358457" y="4755260"/>
            <a:ext cx="680546" cy="680546"/>
          </a:xfrm>
          <a:prstGeom prst="rect">
            <a:avLst/>
          </a:prstGeom>
        </p:spPr>
      </p:pic>
      <p:sp>
        <p:nvSpPr>
          <p:cNvPr id="12" name="TextBox 11">
            <a:extLst>
              <a:ext uri="{FF2B5EF4-FFF2-40B4-BE49-F238E27FC236}">
                <a16:creationId xmlns:a16="http://schemas.microsoft.com/office/drawing/2014/main" id="{BC2D30AD-2927-453A-84BD-05884AF98A2F}"/>
              </a:ext>
            </a:extLst>
          </p:cNvPr>
          <p:cNvSpPr txBox="1"/>
          <p:nvPr/>
        </p:nvSpPr>
        <p:spPr>
          <a:xfrm>
            <a:off x="1115407" y="1919748"/>
            <a:ext cx="4621747" cy="3600986"/>
          </a:xfrm>
          <a:prstGeom prst="rect">
            <a:avLst/>
          </a:prstGeom>
          <a:noFill/>
        </p:spPr>
        <p:txBody>
          <a:bodyPr wrap="square" rtlCol="0">
            <a:spAutoFit/>
          </a:bodyPr>
          <a:lstStyle/>
          <a:p>
            <a:pPr>
              <a:spcBef>
                <a:spcPts val="1200"/>
              </a:spcBef>
              <a:spcAft>
                <a:spcPts val="1200"/>
              </a:spcAft>
            </a:pPr>
            <a:r>
              <a:rPr kumimoji="0" lang="en-US" i="0" u="none" strike="noStrike" kern="1200" cap="none" spc="0" normalizeH="0" baseline="0" noProof="0">
                <a:ln>
                  <a:noFill/>
                </a:ln>
                <a:solidFill>
                  <a:srgbClr val="6D6E70"/>
                </a:solidFill>
                <a:effectLst/>
                <a:uLnTx/>
                <a:uFillTx/>
                <a:latin typeface="Arial" charset="0"/>
                <a:ea typeface="+mn-ea"/>
                <a:cs typeface="Arial" charset="0"/>
              </a:rPr>
              <a:t>Launching community adaptation programs </a:t>
            </a:r>
            <a:r>
              <a:rPr lang="en-US" sz="1200">
                <a:solidFill>
                  <a:srgbClr val="6D6E70"/>
                </a:solidFill>
                <a:latin typeface="Arial" charset="0"/>
                <a:ea typeface="+mn-ea"/>
                <a:cs typeface="Arial" charset="0"/>
              </a:rPr>
              <a:t>Building </a:t>
            </a:r>
            <a:r>
              <a:rPr kumimoji="0" lang="en-US" sz="1200" i="0" u="none" strike="noStrike" kern="1200" cap="none" spc="0" normalizeH="0" baseline="0" noProof="0">
                <a:ln>
                  <a:noFill/>
                </a:ln>
                <a:solidFill>
                  <a:srgbClr val="6D6E70"/>
                </a:solidFill>
                <a:effectLst/>
                <a:uLnTx/>
                <a:uFillTx/>
                <a:latin typeface="Arial" charset="0"/>
                <a:ea typeface="+mn-ea"/>
                <a:cs typeface="Arial" charset="0"/>
              </a:rPr>
              <a:t>community resilience and partner capacity during future disasters</a:t>
            </a:r>
          </a:p>
          <a:p>
            <a:pPr>
              <a:spcBef>
                <a:spcPts val="1200"/>
              </a:spcBef>
              <a:spcAft>
                <a:spcPts val="1200"/>
              </a:spcAft>
            </a:pPr>
            <a:r>
              <a:rPr kumimoji="0" lang="en-US" i="0" u="none" strike="noStrike" kern="1200" cap="none" spc="0" normalizeH="0" baseline="0" noProof="0">
                <a:ln>
                  <a:noFill/>
                </a:ln>
                <a:solidFill>
                  <a:srgbClr val="6D6E70"/>
                </a:solidFill>
                <a:effectLst/>
                <a:uLnTx/>
                <a:uFillTx/>
                <a:latin typeface="Arial" charset="0"/>
                <a:ea typeface="+mn-ea"/>
                <a:cs typeface="Arial" charset="0"/>
              </a:rPr>
              <a:t>Expanding our financial assistance program </a:t>
            </a:r>
            <a:r>
              <a:rPr kumimoji="0" lang="en-US" sz="1200" i="0" u="none" strike="noStrike" kern="1200" cap="none" spc="0" normalizeH="0" baseline="0" noProof="0">
                <a:ln>
                  <a:noFill/>
                </a:ln>
                <a:solidFill>
                  <a:srgbClr val="6D6E70"/>
                </a:solidFill>
                <a:effectLst/>
                <a:uLnTx/>
                <a:uFillTx/>
                <a:latin typeface="Arial" charset="0"/>
                <a:ea typeface="+mn-ea"/>
                <a:cs typeface="Arial" charset="0"/>
              </a:rPr>
              <a:t>Offering more support after disasters to help the most vulnerable families avoid deepened poverty or homelessness</a:t>
            </a:r>
          </a:p>
          <a:p>
            <a:pPr>
              <a:spcBef>
                <a:spcPts val="1200"/>
              </a:spcBef>
              <a:spcAft>
                <a:spcPts val="0"/>
              </a:spcAft>
            </a:pPr>
            <a:r>
              <a:rPr kumimoji="0" lang="en-US" i="0" u="none" strike="noStrike" kern="1200" cap="none" spc="0" normalizeH="0" baseline="0" noProof="0">
                <a:ln>
                  <a:noFill/>
                </a:ln>
                <a:solidFill>
                  <a:srgbClr val="6D6E70"/>
                </a:solidFill>
                <a:effectLst/>
                <a:uLnTx/>
                <a:uFillTx/>
                <a:latin typeface="Arial" charset="0"/>
                <a:ea typeface="+mn-ea"/>
                <a:cs typeface="Arial" charset="0"/>
              </a:rPr>
              <a:t>Growing our disaster network </a:t>
            </a:r>
          </a:p>
          <a:p>
            <a:pPr>
              <a:spcBef>
                <a:spcPts val="0"/>
              </a:spcBef>
              <a:spcAft>
                <a:spcPts val="1200"/>
              </a:spcAft>
            </a:pPr>
            <a:r>
              <a:rPr kumimoji="0" lang="en-US" sz="1200" i="0" u="none" strike="noStrike" kern="1200" cap="none" spc="0" normalizeH="0" baseline="0" noProof="0">
                <a:ln>
                  <a:noFill/>
                </a:ln>
                <a:solidFill>
                  <a:srgbClr val="6D6E70"/>
                </a:solidFill>
                <a:effectLst/>
                <a:uLnTx/>
                <a:uFillTx/>
                <a:latin typeface="Arial" charset="0"/>
                <a:ea typeface="+mn-ea"/>
                <a:cs typeface="Arial" charset="0"/>
              </a:rPr>
              <a:t>Recruiting more volunteers and employees to enhance our trained disaster workforce</a:t>
            </a:r>
          </a:p>
          <a:p>
            <a:pPr>
              <a:spcBef>
                <a:spcPts val="1200"/>
              </a:spcBef>
              <a:spcAft>
                <a:spcPts val="0"/>
              </a:spcAft>
            </a:pPr>
            <a:r>
              <a:rPr kumimoji="0" lang="en-US" i="0" u="none" strike="noStrike" kern="1200" cap="none" spc="0" normalizeH="0" baseline="0" noProof="0">
                <a:ln>
                  <a:noFill/>
                </a:ln>
                <a:solidFill>
                  <a:srgbClr val="6D6E70"/>
                </a:solidFill>
                <a:effectLst/>
                <a:uLnTx/>
                <a:uFillTx/>
                <a:latin typeface="Arial" charset="0"/>
                <a:ea typeface="+mn-ea"/>
                <a:cs typeface="Arial" charset="0"/>
              </a:rPr>
              <a:t>Enhancing client services</a:t>
            </a:r>
          </a:p>
          <a:p>
            <a:pPr>
              <a:spcBef>
                <a:spcPts val="0"/>
              </a:spcBef>
              <a:spcAft>
                <a:spcPts val="1200"/>
              </a:spcAft>
            </a:pPr>
            <a:r>
              <a:rPr lang="en-US" sz="1200">
                <a:solidFill>
                  <a:srgbClr val="6D6E70"/>
                </a:solidFill>
                <a:latin typeface="Arial" charset="0"/>
                <a:ea typeface="+mn-ea"/>
                <a:cs typeface="Arial" charset="0"/>
              </a:rPr>
              <a:t>Adapting and enhancing </a:t>
            </a:r>
            <a:r>
              <a:rPr kumimoji="0" lang="en-US" sz="1200" i="0" u="none" strike="noStrike" kern="1200" cap="none" spc="0" normalizeH="0" baseline="0" noProof="0">
                <a:ln>
                  <a:noFill/>
                </a:ln>
                <a:solidFill>
                  <a:srgbClr val="6D6E70"/>
                </a:solidFill>
                <a:effectLst/>
                <a:uLnTx/>
                <a:uFillTx/>
                <a:latin typeface="Arial" charset="0"/>
                <a:ea typeface="+mn-ea"/>
                <a:cs typeface="Arial" charset="0"/>
              </a:rPr>
              <a:t>our sheltering and casework services for people displaced by major disasters</a:t>
            </a:r>
            <a:endParaRPr kumimoji="0" lang="en-US" i="0" u="none" strike="noStrike" kern="1200" cap="none" spc="0" normalizeH="0" baseline="0" noProof="0">
              <a:ln>
                <a:noFill/>
              </a:ln>
              <a:solidFill>
                <a:srgbClr val="6D6E70"/>
              </a:solidFill>
              <a:effectLst/>
              <a:uLnTx/>
              <a:uFillTx/>
              <a:latin typeface="Arial" charset="0"/>
              <a:ea typeface="+mn-ea"/>
              <a:cs typeface="Arial" charset="0"/>
            </a:endParaRPr>
          </a:p>
        </p:txBody>
      </p:sp>
      <p:sp>
        <p:nvSpPr>
          <p:cNvPr id="14" name="TextBox 13">
            <a:extLst>
              <a:ext uri="{FF2B5EF4-FFF2-40B4-BE49-F238E27FC236}">
                <a16:creationId xmlns:a16="http://schemas.microsoft.com/office/drawing/2014/main" id="{5D413127-76A4-410D-9381-AD325568D11C}"/>
              </a:ext>
            </a:extLst>
          </p:cNvPr>
          <p:cNvSpPr txBox="1"/>
          <p:nvPr/>
        </p:nvSpPr>
        <p:spPr>
          <a:xfrm>
            <a:off x="408109" y="5614924"/>
            <a:ext cx="9467601" cy="369332"/>
          </a:xfrm>
          <a:prstGeom prst="rect">
            <a:avLst/>
          </a:prstGeom>
          <a:noFill/>
        </p:spPr>
        <p:txBody>
          <a:bodyPr wrap="square" rtlCol="0">
            <a:spAutoFit/>
          </a:bodyPr>
          <a:lstStyle/>
          <a:p>
            <a:pPr algn="ctr">
              <a:spcBef>
                <a:spcPts val="600"/>
              </a:spcBef>
              <a:spcAft>
                <a:spcPts val="1200"/>
              </a:spcAft>
            </a:pPr>
            <a:r>
              <a:rPr kumimoji="0" lang="en-US" b="1" i="0" u="none" strike="noStrike" kern="1200" cap="none" spc="0" normalizeH="0" baseline="0" noProof="0">
                <a:ln>
                  <a:noFill/>
                </a:ln>
                <a:solidFill>
                  <a:srgbClr val="6D6E70"/>
                </a:solidFill>
                <a:effectLst/>
                <a:uLnTx/>
                <a:uFillTx/>
                <a:latin typeface="Arial" panose="020B0604020202020204" pitchFamily="34" charset="0"/>
                <a:ea typeface="Geneva"/>
                <a:cs typeface="Arial" panose="020B0604020202020204" pitchFamily="34" charset="0"/>
              </a:rPr>
              <a:t>While preserving critical resources in order to respond to disasters 24/7 </a:t>
            </a:r>
            <a:endParaRPr kumimoji="0" lang="en-US" sz="1200" b="1" i="0" u="none" strike="noStrike" kern="1200" cap="none" spc="0" normalizeH="0" baseline="0" noProof="0">
              <a:ln>
                <a:noFill/>
              </a:ln>
              <a:solidFill>
                <a:srgbClr val="6D6E70"/>
              </a:solidFill>
              <a:effectLst/>
              <a:uLnTx/>
              <a:uFillTx/>
              <a:latin typeface="Arial" panose="020B0604020202020204" pitchFamily="34" charset="0"/>
              <a:ea typeface="Geneva"/>
              <a:cs typeface="Arial" panose="020B0604020202020204" pitchFamily="34" charset="0"/>
            </a:endParaRPr>
          </a:p>
        </p:txBody>
      </p:sp>
      <p:pic>
        <p:nvPicPr>
          <p:cNvPr id="4" name="Picture 3" descr="Icon&#10;&#10;Description automatically generated">
            <a:extLst>
              <a:ext uri="{FF2B5EF4-FFF2-40B4-BE49-F238E27FC236}">
                <a16:creationId xmlns:a16="http://schemas.microsoft.com/office/drawing/2014/main" id="{F0FFDA20-B6FE-44CE-A65A-CE1CE9997110}"/>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0009" y="3917457"/>
            <a:ext cx="648994" cy="536871"/>
          </a:xfrm>
          <a:prstGeom prst="rect">
            <a:avLst/>
          </a:prstGeom>
        </p:spPr>
      </p:pic>
      <p:cxnSp>
        <p:nvCxnSpPr>
          <p:cNvPr id="15" name="Straight Connector 14">
            <a:extLst>
              <a:ext uri="{FF2B5EF4-FFF2-40B4-BE49-F238E27FC236}">
                <a16:creationId xmlns:a16="http://schemas.microsoft.com/office/drawing/2014/main" id="{83D51DBB-9A63-4D66-BE9B-969DC979B4F7}"/>
              </a:ext>
            </a:extLst>
          </p:cNvPr>
          <p:cNvCxnSpPr>
            <a:cxnSpLocks/>
          </p:cNvCxnSpPr>
          <p:nvPr/>
        </p:nvCxnSpPr>
        <p:spPr>
          <a:xfrm flipV="1">
            <a:off x="292985" y="876568"/>
            <a:ext cx="9436608" cy="0"/>
          </a:xfrm>
          <a:prstGeom prst="line">
            <a:avLst/>
          </a:prstGeom>
          <a:ln w="28575">
            <a:solidFill>
              <a:srgbClr val="4784B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0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person, ground&#10;&#10;Description automatically generated">
            <a:extLst>
              <a:ext uri="{FF2B5EF4-FFF2-40B4-BE49-F238E27FC236}">
                <a16:creationId xmlns:a16="http://schemas.microsoft.com/office/drawing/2014/main" id="{578DB780-6C24-43F5-9E8F-098FC4999B4D}"/>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a:ext>
            </a:extLst>
          </a:blip>
          <a:srcRect/>
          <a:stretch/>
        </p:blipFill>
        <p:spPr>
          <a:xfrm>
            <a:off x="5460521" y="1890398"/>
            <a:ext cx="4153550" cy="3423260"/>
          </a:xfrm>
        </p:spPr>
      </p:pic>
      <p:sp>
        <p:nvSpPr>
          <p:cNvPr id="5" name="Text Placeholder 6">
            <a:extLst>
              <a:ext uri="{FF2B5EF4-FFF2-40B4-BE49-F238E27FC236}">
                <a16:creationId xmlns:a16="http://schemas.microsoft.com/office/drawing/2014/main" id="{5B839502-6194-43B7-8A3C-71FDF1077F35}"/>
              </a:ext>
            </a:extLst>
          </p:cNvPr>
          <p:cNvSpPr txBox="1">
            <a:spLocks/>
          </p:cNvSpPr>
          <p:nvPr/>
        </p:nvSpPr>
        <p:spPr>
          <a:xfrm>
            <a:off x="696798" y="1897313"/>
            <a:ext cx="4763723" cy="1965610"/>
          </a:xfrm>
          <a:prstGeom prst="rect">
            <a:avLst/>
          </a:prstGeom>
        </p:spPr>
        <p:txBody>
          <a:bodyPr lIns="91440" tIns="45720" rIns="91440" bIns="45720" anchor="t"/>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marR="0" lvl="0" indent="0" defTabSz="754380" rtl="0" eaLnBrk="1" fontAlgn="auto" latinLnBrk="0" hangingPunct="1">
              <a:lnSpc>
                <a:spcPct val="100000"/>
              </a:lnSpc>
              <a:spcBef>
                <a:spcPts val="825"/>
              </a:spcBef>
              <a:spcAft>
                <a:spcPts val="1200"/>
              </a:spcAft>
              <a:buClr>
                <a:srgbClr val="ED1B2E"/>
              </a:buClr>
              <a:buSzPct val="80000"/>
              <a:buFont typeface="Arial" panose="020B0604020202020204" pitchFamily="34" charset="0"/>
              <a:buNone/>
              <a:tabLst/>
              <a:defRPr/>
            </a:pPr>
            <a:r>
              <a:rPr kumimoji="0" lang="en-US" sz="2800" b="0" i="0" u="none" strike="noStrike" kern="1200" cap="none" spc="0" normalizeH="0" baseline="0" noProof="0">
                <a:ln>
                  <a:noFill/>
                </a:ln>
                <a:solidFill>
                  <a:srgbClr val="4784B5"/>
                </a:solidFill>
                <a:effectLst/>
                <a:uLnTx/>
                <a:uFillTx/>
                <a:latin typeface="Georgia" panose="02040502050405020303" pitchFamily="18" charset="0"/>
                <a:ea typeface="+mn-ea"/>
                <a:cs typeface="Arial"/>
              </a:rPr>
              <a:t>“The Red Cross has been very supportive throughout our community…this is an organization that goes above and beyond.”</a:t>
            </a:r>
          </a:p>
        </p:txBody>
      </p:sp>
      <p:sp>
        <p:nvSpPr>
          <p:cNvPr id="6" name="Text Placeholder 8">
            <a:extLst>
              <a:ext uri="{FF2B5EF4-FFF2-40B4-BE49-F238E27FC236}">
                <a16:creationId xmlns:a16="http://schemas.microsoft.com/office/drawing/2014/main" id="{A9CA709C-4270-4711-B887-4A2BE35CBF98}"/>
              </a:ext>
            </a:extLst>
          </p:cNvPr>
          <p:cNvSpPr txBox="1">
            <a:spLocks/>
          </p:cNvSpPr>
          <p:nvPr/>
        </p:nvSpPr>
        <p:spPr>
          <a:xfrm>
            <a:off x="696798" y="4245504"/>
            <a:ext cx="4418666" cy="1553228"/>
          </a:xfrm>
          <a:prstGeom prst="rect">
            <a:avLst/>
          </a:prstGeom>
        </p:spPr>
        <p:txBody>
          <a:bodyPr lIns="91440" tIns="45720" rIns="91440" bIns="45720" anchor="t">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nSpc>
                <a:spcPct val="114000"/>
              </a:lnSpc>
              <a:buFont typeface="System Font Regular"/>
              <a:buChar char="-"/>
            </a:pPr>
            <a:r>
              <a:rPr lang="en-US" sz="1400" err="1">
                <a:latin typeface="Arial"/>
                <a:cs typeface="Arial"/>
              </a:rPr>
              <a:t>Mirion</a:t>
            </a:r>
            <a:r>
              <a:rPr lang="en-US" sz="1400">
                <a:latin typeface="Arial"/>
                <a:cs typeface="Arial"/>
              </a:rPr>
              <a:t> Rodgers, whose home was devastated during the St. Louis, Missouri, floods. </a:t>
            </a:r>
            <a:r>
              <a:rPr lang="en-US" sz="1400" err="1">
                <a:latin typeface="Arial"/>
                <a:cs typeface="Arial"/>
              </a:rPr>
              <a:t>Mirion</a:t>
            </a:r>
            <a:r>
              <a:rPr lang="en-US" sz="1400">
                <a:latin typeface="Arial"/>
                <a:cs typeface="Arial"/>
              </a:rPr>
              <a:t>, who cares for her elderly mother, received financial assistance from the Red Cross this fall to aid her individual recovery efforts. </a:t>
            </a:r>
          </a:p>
        </p:txBody>
      </p:sp>
      <p:sp>
        <p:nvSpPr>
          <p:cNvPr id="4" name="Title 2">
            <a:extLst>
              <a:ext uri="{FF2B5EF4-FFF2-40B4-BE49-F238E27FC236}">
                <a16:creationId xmlns:a16="http://schemas.microsoft.com/office/drawing/2014/main" id="{84470A29-FD0D-25B1-F248-CD18367B70CE}"/>
              </a:ext>
            </a:extLst>
          </p:cNvPr>
          <p:cNvSpPr txBox="1">
            <a:spLocks/>
          </p:cNvSpPr>
          <p:nvPr/>
        </p:nvSpPr>
        <p:spPr>
          <a:xfrm>
            <a:off x="663263" y="503974"/>
            <a:ext cx="8904402" cy="1089176"/>
          </a:xfrm>
          <a:prstGeom prst="rect">
            <a:avLst/>
          </a:prstGeom>
        </p:spPr>
        <p:txBody>
          <a:bodyPr lIns="91440" tIns="45720" rIns="91440" bIns="45720" anchor="t">
            <a:noAutofit/>
          </a:bodyPr>
          <a:lstStyle>
            <a:lvl1pPr algn="l" defTabSz="754380" rtl="0" eaLnBrk="1" latinLnBrk="0" hangingPunct="1">
              <a:lnSpc>
                <a:spcPts val="2900"/>
              </a:lnSpc>
              <a:spcBef>
                <a:spcPct val="0"/>
              </a:spcBef>
              <a:buNone/>
              <a:defRPr sz="2400" b="1" kern="1200">
                <a:solidFill>
                  <a:srgbClr val="ED1B2E"/>
                </a:solidFill>
                <a:latin typeface="Arial" panose="020B0604020202020204" pitchFamily="34" charset="0"/>
                <a:ea typeface="+mj-ea"/>
                <a:cs typeface="Arial" panose="020B0604020202020204" pitchFamily="34" charset="0"/>
              </a:defRPr>
            </a:lvl1pPr>
          </a:lstStyle>
          <a:p>
            <a:pPr>
              <a:lnSpc>
                <a:spcPts val="3700"/>
              </a:lnSpc>
            </a:pPr>
            <a:r>
              <a:rPr lang="en-US">
                <a:latin typeface="Arial"/>
                <a:cs typeface="Arial"/>
              </a:rPr>
              <a:t>Mission Adaptation Highlight: Expanding Our </a:t>
            </a:r>
            <a:br>
              <a:rPr lang="en-US">
                <a:latin typeface="Arial"/>
                <a:cs typeface="Arial"/>
              </a:rPr>
            </a:br>
            <a:r>
              <a:rPr lang="en-US">
                <a:latin typeface="Arial"/>
                <a:cs typeface="Arial"/>
              </a:rPr>
              <a:t>Financial Assistance for Disaster Survivors</a:t>
            </a:r>
          </a:p>
        </p:txBody>
      </p:sp>
    </p:spTree>
    <p:extLst>
      <p:ext uri="{BB962C8B-B14F-4D97-AF65-F5344CB8AC3E}">
        <p14:creationId xmlns:p14="http://schemas.microsoft.com/office/powerpoint/2010/main" val="162823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5CDA-A198-47E6-8140-A821C90DE417}"/>
              </a:ext>
            </a:extLst>
          </p:cNvPr>
          <p:cNvSpPr>
            <a:spLocks noGrp="1"/>
          </p:cNvSpPr>
          <p:nvPr>
            <p:ph type="title"/>
          </p:nvPr>
        </p:nvSpPr>
        <p:spPr>
          <a:xfrm>
            <a:off x="101663" y="192965"/>
            <a:ext cx="9840989" cy="502189"/>
          </a:xfrm>
        </p:spPr>
        <p:txBody>
          <a:bodyPr lIns="91440" tIns="45720" rIns="91440" bIns="45720" anchor="t"/>
          <a:lstStyle/>
          <a:p>
            <a:r>
              <a:rPr lang="en-US">
                <a:latin typeface="Arial"/>
                <a:cs typeface="Arial"/>
              </a:rPr>
              <a:t>Red Cross Responded to 73 Large Disasters</a:t>
            </a:r>
            <a:endParaRPr lang="en-US"/>
          </a:p>
        </p:txBody>
      </p:sp>
      <p:sp>
        <p:nvSpPr>
          <p:cNvPr id="3" name="Content Placeholder 2">
            <a:extLst>
              <a:ext uri="{FF2B5EF4-FFF2-40B4-BE49-F238E27FC236}">
                <a16:creationId xmlns:a16="http://schemas.microsoft.com/office/drawing/2014/main" id="{B0733AB0-9C8B-48D9-8BB9-AB3E014C6172}"/>
              </a:ext>
            </a:extLst>
          </p:cNvPr>
          <p:cNvSpPr txBox="1">
            <a:spLocks/>
          </p:cNvSpPr>
          <p:nvPr/>
        </p:nvSpPr>
        <p:spPr>
          <a:xfrm>
            <a:off x="275554" y="1001599"/>
            <a:ext cx="3728267" cy="4092689"/>
          </a:xfrm>
          <a:prstGeom prst="rect">
            <a:avLst/>
          </a:prstGeom>
        </p:spPr>
        <p:txBody>
          <a:bodyPr lIns="91440" tIns="45720" rIns="91440" bIns="45720" anchor="t">
            <a:noAutofit/>
          </a:bodyPr>
          <a:lstStyle>
            <a:lvl1pPr marL="188595" indent="-188595" algn="l" defTabSz="754380" rtl="0" eaLnBrk="1" latinLnBrk="0" hangingPunct="1">
              <a:lnSpc>
                <a:spcPct val="100000"/>
              </a:lnSpc>
              <a:spcBef>
                <a:spcPts val="825"/>
              </a:spcBef>
              <a:spcAft>
                <a:spcPts val="1200"/>
              </a:spcAft>
              <a:buClr>
                <a:srgbClr val="ED1B2E"/>
              </a:buClr>
              <a:buSzPct val="80000"/>
              <a:buFont typeface="Arial" panose="020B0604020202020204" pitchFamily="34" charset="0"/>
              <a:buChar char="•"/>
              <a:defRPr sz="2310" kern="1200">
                <a:solidFill>
                  <a:srgbClr val="717073"/>
                </a:solidFill>
                <a:latin typeface="Arial" panose="020B0604020202020204" pitchFamily="34" charset="0"/>
                <a:ea typeface="+mn-ea"/>
                <a:cs typeface="Arial" panose="020B0604020202020204" pitchFamily="34" charset="0"/>
              </a:defRPr>
            </a:lvl1pPr>
            <a:lvl2pPr marL="56578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980" kern="1200">
                <a:solidFill>
                  <a:srgbClr val="717073"/>
                </a:solidFill>
                <a:latin typeface="Arial" panose="020B0604020202020204" pitchFamily="34" charset="0"/>
                <a:ea typeface="+mn-ea"/>
                <a:cs typeface="Arial" panose="020B0604020202020204" pitchFamily="34" charset="0"/>
              </a:defRPr>
            </a:lvl2pPr>
            <a:lvl3pPr marL="94297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650" kern="1200">
                <a:solidFill>
                  <a:srgbClr val="717073"/>
                </a:solidFill>
                <a:latin typeface="Arial" panose="020B0604020202020204" pitchFamily="34" charset="0"/>
                <a:ea typeface="+mn-ea"/>
                <a:cs typeface="Arial" panose="020B0604020202020204" pitchFamily="34" charset="0"/>
              </a:defRPr>
            </a:lvl3pPr>
            <a:lvl4pPr marL="132016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4pPr>
            <a:lvl5pPr marL="1697355" indent="-188595" algn="l" defTabSz="754380" rtl="0" eaLnBrk="1" latinLnBrk="0" hangingPunct="1">
              <a:lnSpc>
                <a:spcPct val="100000"/>
              </a:lnSpc>
              <a:spcBef>
                <a:spcPts val="413"/>
              </a:spcBef>
              <a:spcAft>
                <a:spcPts val="1200"/>
              </a:spcAft>
              <a:buClr>
                <a:srgbClr val="ED1B2E"/>
              </a:buClr>
              <a:buSzPct val="80000"/>
              <a:buFont typeface="Arial" panose="020B0604020202020204" pitchFamily="34" charset="0"/>
              <a:buChar char="•"/>
              <a:defRPr sz="1485" kern="1200">
                <a:solidFill>
                  <a:srgbClr val="717073"/>
                </a:solidFill>
                <a:latin typeface="Arial" panose="020B0604020202020204" pitchFamily="34" charset="0"/>
                <a:ea typeface="+mn-ea"/>
                <a:cs typeface="Arial" panose="020B0604020202020204" pitchFamily="34" charset="0"/>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228600" indent="-228600">
              <a:spcBef>
                <a:spcPts val="0"/>
              </a:spcBef>
              <a:spcAft>
                <a:spcPts val="400"/>
              </a:spcAft>
              <a:buFontTx/>
              <a:buAutoNum type="arabicPeriod"/>
            </a:pPr>
            <a:endParaRPr lang="en-US" sz="1200">
              <a:solidFill>
                <a:srgbClr val="6D6E70"/>
              </a:solidFill>
            </a:endParaRPr>
          </a:p>
          <a:p>
            <a:pPr marL="228600" indent="-228600">
              <a:spcBef>
                <a:spcPts val="600"/>
              </a:spcBef>
              <a:spcAft>
                <a:spcPts val="600"/>
              </a:spcAft>
              <a:buAutoNum type="arabicPeriod"/>
            </a:pPr>
            <a:r>
              <a:rPr lang="en-US" sz="1200">
                <a:solidFill>
                  <a:srgbClr val="6D6E70"/>
                </a:solidFill>
                <a:latin typeface="Arial"/>
                <a:cs typeface="Arial"/>
              </a:rPr>
              <a:t>Pittsburgh, PA Multi-Family Fire (Level 3)</a:t>
            </a:r>
          </a:p>
          <a:p>
            <a:pPr marL="228600" indent="-228600">
              <a:spcBef>
                <a:spcPts val="600"/>
              </a:spcBef>
              <a:spcAft>
                <a:spcPts val="600"/>
              </a:spcAft>
              <a:buAutoNum type="arabicPeriod"/>
            </a:pPr>
            <a:r>
              <a:rPr lang="en-US" sz="1200">
                <a:solidFill>
                  <a:srgbClr val="6D6E70"/>
                </a:solidFill>
                <a:latin typeface="Arial"/>
                <a:cs typeface="Arial"/>
              </a:rPr>
              <a:t>Arapahoe County, CO Multi-Family Fire (Level 3)</a:t>
            </a:r>
          </a:p>
          <a:p>
            <a:pPr marL="228600" indent="-228600">
              <a:spcBef>
                <a:spcPts val="600"/>
              </a:spcBef>
              <a:spcAft>
                <a:spcPts val="600"/>
              </a:spcAft>
              <a:buAutoNum type="arabicPeriod"/>
            </a:pPr>
            <a:r>
              <a:rPr lang="en-US" sz="1200">
                <a:solidFill>
                  <a:srgbClr val="6D6E70"/>
                </a:solidFill>
                <a:latin typeface="Arial"/>
                <a:cs typeface="Arial"/>
              </a:rPr>
              <a:t>Southeast OK Tornadoes (Level 3)</a:t>
            </a:r>
          </a:p>
          <a:p>
            <a:pPr marL="228600" indent="-228600">
              <a:spcBef>
                <a:spcPts val="600"/>
              </a:spcBef>
              <a:spcAft>
                <a:spcPts val="600"/>
              </a:spcAft>
              <a:buAutoNum type="arabicPeriod"/>
            </a:pPr>
            <a:r>
              <a:rPr lang="en-US" sz="1200">
                <a:solidFill>
                  <a:srgbClr val="6D6E70"/>
                </a:solidFill>
                <a:latin typeface="Arial"/>
                <a:cs typeface="Arial"/>
              </a:rPr>
              <a:t>Northeast TX Tornadoes (Level 3)</a:t>
            </a:r>
          </a:p>
          <a:p>
            <a:pPr marL="228600" indent="-228600">
              <a:spcBef>
                <a:spcPts val="600"/>
              </a:spcBef>
              <a:spcAft>
                <a:spcPts val="600"/>
              </a:spcAft>
              <a:buAutoNum type="arabicPeriod"/>
            </a:pPr>
            <a:r>
              <a:rPr lang="en-US" sz="1200">
                <a:solidFill>
                  <a:srgbClr val="6D6E70"/>
                </a:solidFill>
                <a:latin typeface="Arial"/>
                <a:cs typeface="Arial"/>
              </a:rPr>
              <a:t>Tropical Storm Nicole FL (Level 3)</a:t>
            </a:r>
          </a:p>
          <a:p>
            <a:pPr marL="228600" indent="-228600">
              <a:spcBef>
                <a:spcPts val="600"/>
              </a:spcBef>
              <a:spcAft>
                <a:spcPts val="600"/>
              </a:spcAft>
              <a:buAutoNum type="arabicPeriod"/>
            </a:pPr>
            <a:r>
              <a:rPr lang="en-US" sz="1200">
                <a:solidFill>
                  <a:srgbClr val="6D6E70"/>
                </a:solidFill>
                <a:latin typeface="Arial"/>
                <a:cs typeface="Arial"/>
              </a:rPr>
              <a:t>Tornadoes AL/MS (Level 3)</a:t>
            </a:r>
          </a:p>
          <a:p>
            <a:pPr marL="228600" indent="-228600">
              <a:spcBef>
                <a:spcPts val="600"/>
              </a:spcBef>
              <a:spcAft>
                <a:spcPts val="600"/>
              </a:spcAft>
              <a:buAutoNum type="arabicPeriod"/>
            </a:pPr>
            <a:r>
              <a:rPr lang="en-US" sz="1200">
                <a:solidFill>
                  <a:srgbClr val="6D6E70"/>
                </a:solidFill>
                <a:latin typeface="Arial"/>
                <a:cs typeface="Arial"/>
              </a:rPr>
              <a:t>Pittsburgh, PA Multi-Family Fire (Level 3)</a:t>
            </a:r>
          </a:p>
          <a:p>
            <a:pPr marL="228600" indent="-228600">
              <a:spcBef>
                <a:spcPts val="600"/>
              </a:spcBef>
              <a:spcAft>
                <a:spcPts val="600"/>
              </a:spcAft>
              <a:buAutoNum type="arabicPeriod"/>
            </a:pPr>
            <a:r>
              <a:rPr lang="en-US" sz="1200">
                <a:solidFill>
                  <a:srgbClr val="6D6E70"/>
                </a:solidFill>
                <a:latin typeface="Arial"/>
                <a:cs typeface="Arial"/>
              </a:rPr>
              <a:t>Louisiana Tornadoes (Level 3)</a:t>
            </a:r>
          </a:p>
          <a:p>
            <a:pPr marL="228600" indent="-228600">
              <a:spcBef>
                <a:spcPts val="600"/>
              </a:spcBef>
              <a:spcAft>
                <a:spcPts val="600"/>
              </a:spcAft>
              <a:buAutoNum type="arabicPeriod"/>
            </a:pPr>
            <a:r>
              <a:rPr lang="en-US" sz="1200">
                <a:solidFill>
                  <a:srgbClr val="6D6E70"/>
                </a:solidFill>
                <a:latin typeface="Arial"/>
                <a:cs typeface="Arial"/>
              </a:rPr>
              <a:t>Southwest Border Operations (Level 5)</a:t>
            </a:r>
          </a:p>
        </p:txBody>
      </p:sp>
      <p:sp>
        <p:nvSpPr>
          <p:cNvPr id="4" name="Title 1">
            <a:extLst>
              <a:ext uri="{FF2B5EF4-FFF2-40B4-BE49-F238E27FC236}">
                <a16:creationId xmlns:a16="http://schemas.microsoft.com/office/drawing/2014/main" id="{85AE9818-47D2-49B0-81E1-FCB17785E1C5}"/>
              </a:ext>
            </a:extLst>
          </p:cNvPr>
          <p:cNvSpPr txBox="1">
            <a:spLocks/>
          </p:cNvSpPr>
          <p:nvPr/>
        </p:nvSpPr>
        <p:spPr>
          <a:xfrm>
            <a:off x="3916001" y="1174512"/>
            <a:ext cx="5512470" cy="838200"/>
          </a:xfrm>
          <a:prstGeom prst="rect">
            <a:avLst/>
          </a:prstGeom>
        </p:spPr>
        <p:txBody>
          <a:bodyPr vert="horz" lIns="91440" tIns="45720" rIns="91440" bIns="45720" rtlCol="0" anchor="t">
            <a:noAutofit/>
          </a:bodyPr>
          <a:lstStyle>
            <a:lvl1pPr algn="l" defTabSz="754380" rtl="0" eaLnBrk="1" latinLnBrk="0" hangingPunct="1">
              <a:lnSpc>
                <a:spcPts val="3800"/>
              </a:lnSpc>
              <a:spcBef>
                <a:spcPct val="0"/>
              </a:spcBef>
              <a:buNone/>
              <a:defRPr sz="3600" b="1" kern="1200">
                <a:solidFill>
                  <a:srgbClr val="ED1B2E"/>
                </a:solidFill>
                <a:latin typeface="Arial" panose="020B0604020202020204" pitchFamily="34" charset="0"/>
                <a:ea typeface="+mj-ea"/>
                <a:cs typeface="Arial" panose="020B0604020202020204" pitchFamily="34" charset="0"/>
              </a:defRPr>
            </a:lvl1pPr>
          </a:lstStyle>
          <a:p>
            <a:pPr algn="r" fontAlgn="base">
              <a:lnSpc>
                <a:spcPts val="2700"/>
              </a:lnSpc>
              <a:spcAft>
                <a:spcPct val="0"/>
              </a:spcAft>
              <a:defRPr/>
            </a:pPr>
            <a:r>
              <a:rPr lang="en-US" sz="2000">
                <a:solidFill>
                  <a:srgbClr val="6D6E70"/>
                </a:solidFill>
                <a:latin typeface="Arial"/>
                <a:cs typeface="Arial"/>
              </a:rPr>
              <a:t> </a:t>
            </a:r>
            <a:r>
              <a:rPr lang="en-US" sz="2000">
                <a:solidFill>
                  <a:srgbClr val="ED1B24"/>
                </a:solidFill>
                <a:latin typeface="Arial"/>
                <a:cs typeface="Arial"/>
              </a:rPr>
              <a:t>Including 9 very</a:t>
            </a:r>
            <a:r>
              <a:rPr kumimoji="0" lang="en-US" sz="2000" b="1" i="0" u="none" strike="noStrike" kern="1200" cap="none" spc="0" normalizeH="0" baseline="0" noProof="0">
                <a:ln>
                  <a:noFill/>
                </a:ln>
                <a:solidFill>
                  <a:srgbClr val="ED1B24"/>
                </a:solidFill>
                <a:effectLst/>
                <a:uLnTx/>
                <a:uFillTx/>
                <a:latin typeface="Arial"/>
                <a:ea typeface="+mj-ea"/>
                <a:cs typeface="Arial"/>
              </a:rPr>
              <a:t> large </a:t>
            </a:r>
            <a:r>
              <a:rPr lang="en-US" sz="2000">
                <a:solidFill>
                  <a:srgbClr val="ED1B24"/>
                </a:solidFill>
                <a:latin typeface="Arial"/>
                <a:cs typeface="Arial"/>
              </a:rPr>
              <a:t>domestic disasters</a:t>
            </a:r>
            <a:endParaRPr lang="en-US" sz="2000" b="1" i="0" u="none" strike="noStrike" kern="1200" cap="none" spc="0" normalizeH="0" baseline="0" noProof="0">
              <a:ln>
                <a:noFill/>
              </a:ln>
              <a:solidFill>
                <a:srgbClr val="6D6E70"/>
              </a:solidFill>
              <a:effectLst/>
              <a:uLnTx/>
              <a:uFillTx/>
              <a:latin typeface="Arial"/>
              <a:cs typeface="Arial"/>
            </a:endParaRPr>
          </a:p>
        </p:txBody>
      </p:sp>
      <p:pic>
        <p:nvPicPr>
          <p:cNvPr id="6" name="Picture 5" descr="1000px-Blank_US_Map.png">
            <a:extLst>
              <a:ext uri="{FF2B5EF4-FFF2-40B4-BE49-F238E27FC236}">
                <a16:creationId xmlns:a16="http://schemas.microsoft.com/office/drawing/2014/main" id="{10811F86-8330-4E61-A818-E228F81D5214}"/>
              </a:ext>
            </a:extLst>
          </p:cNvPr>
          <p:cNvPicPr>
            <a:picLocks noChangeAspect="1"/>
          </p:cNvPicPr>
          <p:nvPr/>
        </p:nvPicPr>
        <p:blipFill>
          <a:blip r:embed="rId2" cstate="email">
            <a:lum bright="-9000" contrast="-30000"/>
            <a:extLst>
              <a:ext uri="{28A0092B-C50C-407E-A947-70E740481C1C}">
                <a14:useLocalDpi xmlns:a14="http://schemas.microsoft.com/office/drawing/2010/main"/>
              </a:ext>
            </a:extLst>
          </a:blip>
          <a:srcRect/>
          <a:stretch>
            <a:fillRect/>
          </a:stretch>
        </p:blipFill>
        <p:spPr bwMode="auto">
          <a:xfrm>
            <a:off x="3629586" y="1727212"/>
            <a:ext cx="5989527" cy="3699476"/>
          </a:xfrm>
          <a:prstGeom prst="rect">
            <a:avLst/>
          </a:prstGeom>
          <a:noFill/>
          <a:ln w="9525">
            <a:noFill/>
            <a:miter lim="800000"/>
            <a:headEnd/>
            <a:tailEnd/>
          </a:ln>
        </p:spPr>
      </p:pic>
      <p:sp>
        <p:nvSpPr>
          <p:cNvPr id="14" name="Rectangle 13">
            <a:extLst>
              <a:ext uri="{FF2B5EF4-FFF2-40B4-BE49-F238E27FC236}">
                <a16:creationId xmlns:a16="http://schemas.microsoft.com/office/drawing/2014/main" id="{41B25652-2BD4-4783-AA39-53DA0AE9A185}"/>
              </a:ext>
            </a:extLst>
          </p:cNvPr>
          <p:cNvSpPr/>
          <p:nvPr/>
        </p:nvSpPr>
        <p:spPr>
          <a:xfrm>
            <a:off x="4732792" y="5697353"/>
            <a:ext cx="5152766" cy="707886"/>
          </a:xfrm>
          <a:prstGeom prst="rect">
            <a:avLst/>
          </a:prstGeom>
        </p:spPr>
        <p:txBody>
          <a:bodyPr wrap="square">
            <a:spAutoFit/>
          </a:bodyPr>
          <a:lstStyle/>
          <a:p>
            <a:pPr marL="0" marR="0" lvl="0" indent="0" algn="r" defTabSz="457200" rtl="0" eaLnBrk="1" fontAlgn="base" latinLnBrk="0" hangingPunct="1">
              <a:lnSpc>
                <a:spcPct val="100000"/>
              </a:lnSpc>
              <a:spcBef>
                <a:spcPct val="0"/>
              </a:spcBef>
              <a:spcAft>
                <a:spcPct val="0"/>
              </a:spcAft>
              <a:buClrTx/>
              <a:buSzTx/>
              <a:buFontTx/>
              <a:buNone/>
              <a:tabLst/>
              <a:defRPr/>
            </a:pPr>
            <a:br>
              <a:rPr kumimoji="0" lang="en-US" sz="900" b="0" i="0" u="none" strike="noStrike" kern="1200" cap="none" spc="0" normalizeH="0" baseline="30000" noProof="0">
                <a:ln>
                  <a:noFill/>
                </a:ln>
                <a:solidFill>
                  <a:srgbClr val="6D6E70"/>
                </a:solidFill>
                <a:effectLst/>
                <a:uLnTx/>
                <a:uFillTx/>
                <a:latin typeface="Arial" charset="0"/>
                <a:ea typeface="+mn-ea"/>
                <a:cs typeface="Arial" charset="0"/>
              </a:rPr>
            </a:br>
            <a:r>
              <a:rPr lang="en-US" sz="850">
                <a:solidFill>
                  <a:srgbClr val="6D6E70"/>
                </a:solidFill>
                <a:effectLst/>
                <a:latin typeface="Arial" panose="020B0604020202020204" pitchFamily="34" charset="0"/>
                <a:ea typeface="Calibri" panose="020F0502020204030204" pitchFamily="34" charset="0"/>
              </a:rPr>
              <a:t>“Large” </a:t>
            </a:r>
            <a:r>
              <a:rPr lang="en-US" sz="85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a:solidFill>
                  <a:srgbClr val="6D6E70"/>
                </a:solidFill>
                <a:latin typeface="Arial" panose="020B0604020202020204" pitchFamily="34" charset="0"/>
                <a:cs typeface="Arial" panose="020B0604020202020204" pitchFamily="34" charset="0"/>
              </a:rPr>
              <a:t>ncludes domestic disaster operations with costs of $10,000+ (i.e., level 2 and higher)</a:t>
            </a:r>
            <a:r>
              <a:rPr lang="en-US" sz="850">
                <a:solidFill>
                  <a:srgbClr val="6D6E70"/>
                </a:solidFill>
                <a:effectLst/>
                <a:latin typeface="Arial" panose="020B0604020202020204" pitchFamily="34" charset="0"/>
                <a:ea typeface="Calibri" panose="020F0502020204030204" pitchFamily="34" charset="0"/>
              </a:rPr>
              <a:t>.</a:t>
            </a:r>
          </a:p>
          <a:p>
            <a:pPr lvl="0" algn="r" fontAlgn="base">
              <a:spcBef>
                <a:spcPct val="0"/>
              </a:spcBef>
              <a:spcAft>
                <a:spcPct val="0"/>
              </a:spcAft>
              <a:defRPr/>
            </a:pPr>
            <a:r>
              <a:rPr lang="en-US" sz="850">
                <a:solidFill>
                  <a:srgbClr val="6D6E70"/>
                </a:solidFill>
                <a:latin typeface="Arial" panose="020B0604020202020204" pitchFamily="34" charset="0"/>
                <a:cs typeface="Arial" charset="0"/>
              </a:rPr>
              <a:t>“Very large” </a:t>
            </a:r>
            <a:r>
              <a:rPr lang="en-US" sz="850">
                <a:solidFill>
                  <a:srgbClr val="6D6E70"/>
                </a:solidFill>
                <a:effectLst/>
                <a:latin typeface="Arial" panose="020B0604020202020204" pitchFamily="34" charset="0"/>
                <a:ea typeface="Calibri" panose="020F0502020204030204" pitchFamily="34" charset="0"/>
                <a:cs typeface="Arial" panose="020B0604020202020204" pitchFamily="34" charset="0"/>
              </a:rPr>
              <a:t>i</a:t>
            </a:r>
            <a:r>
              <a:rPr lang="en-US" sz="850">
                <a:solidFill>
                  <a:srgbClr val="6D6E70"/>
                </a:solidFill>
                <a:latin typeface="Arial" panose="020B0604020202020204" pitchFamily="34" charset="0"/>
                <a:cs typeface="Arial" panose="020B0604020202020204" pitchFamily="34" charset="0"/>
              </a:rPr>
              <a:t>ncludes domestic disaster operations with costs of $50,000+ (i.e., level 3 and higher)</a:t>
            </a:r>
            <a:r>
              <a:rPr lang="en-US" sz="850">
                <a:solidFill>
                  <a:srgbClr val="6D6E70"/>
                </a:solidFill>
                <a:effectLst/>
                <a:latin typeface="Arial" panose="020B0604020202020204" pitchFamily="34" charset="0"/>
                <a:ea typeface="Calibri" panose="020F0502020204030204" pitchFamily="34" charset="0"/>
              </a:rPr>
              <a:t>.</a:t>
            </a:r>
          </a:p>
          <a:p>
            <a:pPr lvl="0" algn="r" fontAlgn="base">
              <a:spcBef>
                <a:spcPct val="0"/>
              </a:spcBef>
              <a:spcAft>
                <a:spcPct val="0"/>
              </a:spcAft>
              <a:defRPr/>
            </a:pPr>
            <a:r>
              <a:rPr lang="en-US" sz="850">
                <a:solidFill>
                  <a:srgbClr val="6D6E70"/>
                </a:solidFill>
                <a:latin typeface="Arial" panose="020B0604020202020204" pitchFamily="34" charset="0"/>
                <a:cs typeface="Arial" charset="0"/>
              </a:rPr>
              <a:t>Disasters listed chronologically.</a:t>
            </a:r>
            <a:endParaRPr lang="en-US" sz="850">
              <a:solidFill>
                <a:srgbClr val="6D6E70"/>
              </a:solidFill>
              <a:cs typeface="Arial" charset="0"/>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850" b="0" i="0" u="none" strike="noStrike" kern="1200" cap="none" spc="0" normalizeH="0" baseline="0" noProof="0">
                <a:ln>
                  <a:noFill/>
                </a:ln>
                <a:solidFill>
                  <a:srgbClr val="6D6E70"/>
                </a:solidFill>
                <a:effectLst/>
                <a:uLnTx/>
                <a:uFillTx/>
                <a:latin typeface="Arial" charset="0"/>
                <a:ea typeface="+mn-ea"/>
                <a:cs typeface="Arial" charset="0"/>
              </a:rPr>
              <a:t>  </a:t>
            </a:r>
          </a:p>
        </p:txBody>
      </p:sp>
      <p:sp>
        <p:nvSpPr>
          <p:cNvPr id="23" name="Oval 22">
            <a:extLst>
              <a:ext uri="{FF2B5EF4-FFF2-40B4-BE49-F238E27FC236}">
                <a16:creationId xmlns:a16="http://schemas.microsoft.com/office/drawing/2014/main" id="{81EC9998-1464-4030-A5F4-3CCA69EEEC2F}"/>
              </a:ext>
            </a:extLst>
          </p:cNvPr>
          <p:cNvSpPr>
            <a:spLocks noChangeArrowheads="1"/>
          </p:cNvSpPr>
          <p:nvPr/>
        </p:nvSpPr>
        <p:spPr bwMode="auto">
          <a:xfrm>
            <a:off x="7226446" y="301623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4" name="Oval 23">
            <a:extLst>
              <a:ext uri="{FF2B5EF4-FFF2-40B4-BE49-F238E27FC236}">
                <a16:creationId xmlns:a16="http://schemas.microsoft.com/office/drawing/2014/main" id="{5C52541E-2AE2-49F9-9BF0-866BFBBB2BEF}"/>
              </a:ext>
            </a:extLst>
          </p:cNvPr>
          <p:cNvSpPr>
            <a:spLocks noChangeArrowheads="1"/>
          </p:cNvSpPr>
          <p:nvPr/>
        </p:nvSpPr>
        <p:spPr bwMode="auto">
          <a:xfrm>
            <a:off x="6485535" y="362569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5" name="Oval 24">
            <a:extLst>
              <a:ext uri="{FF2B5EF4-FFF2-40B4-BE49-F238E27FC236}">
                <a16:creationId xmlns:a16="http://schemas.microsoft.com/office/drawing/2014/main" id="{47F50E90-920E-4297-BD41-D87138FEAD4B}"/>
              </a:ext>
            </a:extLst>
          </p:cNvPr>
          <p:cNvSpPr>
            <a:spLocks noChangeArrowheads="1"/>
          </p:cNvSpPr>
          <p:nvPr/>
        </p:nvSpPr>
        <p:spPr bwMode="auto">
          <a:xfrm>
            <a:off x="6249798" y="41342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6" name="Oval 25">
            <a:extLst>
              <a:ext uri="{FF2B5EF4-FFF2-40B4-BE49-F238E27FC236}">
                <a16:creationId xmlns:a16="http://schemas.microsoft.com/office/drawing/2014/main" id="{D3FD8BC1-1499-4455-AF14-2C66876013E4}"/>
              </a:ext>
            </a:extLst>
          </p:cNvPr>
          <p:cNvSpPr>
            <a:spLocks noChangeArrowheads="1"/>
          </p:cNvSpPr>
          <p:nvPr/>
        </p:nvSpPr>
        <p:spPr bwMode="auto">
          <a:xfrm>
            <a:off x="7359673" y="368812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7" name="Oval 26">
            <a:extLst>
              <a:ext uri="{FF2B5EF4-FFF2-40B4-BE49-F238E27FC236}">
                <a16:creationId xmlns:a16="http://schemas.microsoft.com/office/drawing/2014/main" id="{CE047272-C1D5-4987-8C2A-E06DB7F9661C}"/>
              </a:ext>
            </a:extLst>
          </p:cNvPr>
          <p:cNvSpPr>
            <a:spLocks noChangeArrowheads="1"/>
          </p:cNvSpPr>
          <p:nvPr/>
        </p:nvSpPr>
        <p:spPr bwMode="auto">
          <a:xfrm>
            <a:off x="9068810" y="24527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8" name="Oval 27">
            <a:extLst>
              <a:ext uri="{FF2B5EF4-FFF2-40B4-BE49-F238E27FC236}">
                <a16:creationId xmlns:a16="http://schemas.microsoft.com/office/drawing/2014/main" id="{EB483F41-8465-46CB-9D78-9BBCFF5FA412}"/>
              </a:ext>
            </a:extLst>
          </p:cNvPr>
          <p:cNvSpPr>
            <a:spLocks noChangeArrowheads="1"/>
          </p:cNvSpPr>
          <p:nvPr/>
        </p:nvSpPr>
        <p:spPr bwMode="auto">
          <a:xfrm>
            <a:off x="8451630" y="28017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29" name="Oval 28">
            <a:extLst>
              <a:ext uri="{FF2B5EF4-FFF2-40B4-BE49-F238E27FC236}">
                <a16:creationId xmlns:a16="http://schemas.microsoft.com/office/drawing/2014/main" id="{E86582A4-49D9-4F6B-B297-31FE3E0BB995}"/>
              </a:ext>
            </a:extLst>
          </p:cNvPr>
          <p:cNvSpPr>
            <a:spLocks noChangeArrowheads="1"/>
          </p:cNvSpPr>
          <p:nvPr/>
        </p:nvSpPr>
        <p:spPr bwMode="auto">
          <a:xfrm>
            <a:off x="7683508" y="311620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0" name="Oval 29">
            <a:extLst>
              <a:ext uri="{FF2B5EF4-FFF2-40B4-BE49-F238E27FC236}">
                <a16:creationId xmlns:a16="http://schemas.microsoft.com/office/drawing/2014/main" id="{9C716F31-E848-4C6C-9839-EC1A9270DC2C}"/>
              </a:ext>
            </a:extLst>
          </p:cNvPr>
          <p:cNvSpPr>
            <a:spLocks noChangeArrowheads="1"/>
          </p:cNvSpPr>
          <p:nvPr/>
        </p:nvSpPr>
        <p:spPr bwMode="auto">
          <a:xfrm>
            <a:off x="8855364" y="266720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1" name="Oval 30">
            <a:extLst>
              <a:ext uri="{FF2B5EF4-FFF2-40B4-BE49-F238E27FC236}">
                <a16:creationId xmlns:a16="http://schemas.microsoft.com/office/drawing/2014/main" id="{862E7250-93D4-4DCD-8098-D910B942DC55}"/>
              </a:ext>
            </a:extLst>
          </p:cNvPr>
          <p:cNvSpPr>
            <a:spLocks noChangeArrowheads="1"/>
          </p:cNvSpPr>
          <p:nvPr/>
        </p:nvSpPr>
        <p:spPr bwMode="auto">
          <a:xfrm>
            <a:off x="8586693" y="28017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2" name="Oval 31">
            <a:extLst>
              <a:ext uri="{FF2B5EF4-FFF2-40B4-BE49-F238E27FC236}">
                <a16:creationId xmlns:a16="http://schemas.microsoft.com/office/drawing/2014/main" id="{1C7CCF06-951B-4AEE-B12F-F3291FC7507A}"/>
              </a:ext>
            </a:extLst>
          </p:cNvPr>
          <p:cNvSpPr>
            <a:spLocks noChangeArrowheads="1"/>
          </p:cNvSpPr>
          <p:nvPr/>
        </p:nvSpPr>
        <p:spPr bwMode="auto">
          <a:xfrm>
            <a:off x="8835357" y="27213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3" name="Oval 32">
            <a:extLst>
              <a:ext uri="{FF2B5EF4-FFF2-40B4-BE49-F238E27FC236}">
                <a16:creationId xmlns:a16="http://schemas.microsoft.com/office/drawing/2014/main" id="{BD4DF22E-5321-4035-BA36-6522832F59ED}"/>
              </a:ext>
            </a:extLst>
          </p:cNvPr>
          <p:cNvSpPr>
            <a:spLocks noChangeArrowheads="1"/>
          </p:cNvSpPr>
          <p:nvPr/>
        </p:nvSpPr>
        <p:spPr bwMode="auto">
          <a:xfrm>
            <a:off x="8467651" y="356223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4" name="Oval 33">
            <a:extLst>
              <a:ext uri="{FF2B5EF4-FFF2-40B4-BE49-F238E27FC236}">
                <a16:creationId xmlns:a16="http://schemas.microsoft.com/office/drawing/2014/main" id="{03B70EEF-A14D-4287-B200-C0680DEAAC47}"/>
              </a:ext>
            </a:extLst>
          </p:cNvPr>
          <p:cNvSpPr>
            <a:spLocks noChangeArrowheads="1"/>
          </p:cNvSpPr>
          <p:nvPr/>
        </p:nvSpPr>
        <p:spPr bwMode="auto">
          <a:xfrm>
            <a:off x="8507033" y="27213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5" name="Oval 34">
            <a:extLst>
              <a:ext uri="{FF2B5EF4-FFF2-40B4-BE49-F238E27FC236}">
                <a16:creationId xmlns:a16="http://schemas.microsoft.com/office/drawing/2014/main" id="{A2CF2DEB-4CC2-435B-B833-A455B531550C}"/>
              </a:ext>
            </a:extLst>
          </p:cNvPr>
          <p:cNvSpPr>
            <a:spLocks noChangeArrowheads="1"/>
          </p:cNvSpPr>
          <p:nvPr/>
        </p:nvSpPr>
        <p:spPr bwMode="auto">
          <a:xfrm>
            <a:off x="9023089" y="238612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6" name="Oval 35">
            <a:extLst>
              <a:ext uri="{FF2B5EF4-FFF2-40B4-BE49-F238E27FC236}">
                <a16:creationId xmlns:a16="http://schemas.microsoft.com/office/drawing/2014/main" id="{5D8D49A2-CC2E-4CBA-8656-C2A0D1132E3C}"/>
              </a:ext>
            </a:extLst>
          </p:cNvPr>
          <p:cNvSpPr>
            <a:spLocks noChangeArrowheads="1"/>
          </p:cNvSpPr>
          <p:nvPr/>
        </p:nvSpPr>
        <p:spPr bwMode="auto">
          <a:xfrm>
            <a:off x="8945085" y="25582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7" name="Oval 36">
            <a:extLst>
              <a:ext uri="{FF2B5EF4-FFF2-40B4-BE49-F238E27FC236}">
                <a16:creationId xmlns:a16="http://schemas.microsoft.com/office/drawing/2014/main" id="{C6030836-7FEE-4882-B337-48DFB8C2B32F}"/>
              </a:ext>
            </a:extLst>
          </p:cNvPr>
          <p:cNvSpPr>
            <a:spLocks noChangeArrowheads="1"/>
          </p:cNvSpPr>
          <p:nvPr/>
        </p:nvSpPr>
        <p:spPr bwMode="auto">
          <a:xfrm>
            <a:off x="6871244" y="444711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8" name="Oval 37">
            <a:extLst>
              <a:ext uri="{FF2B5EF4-FFF2-40B4-BE49-F238E27FC236}">
                <a16:creationId xmlns:a16="http://schemas.microsoft.com/office/drawing/2014/main" id="{20F49655-C8B2-461E-84C1-04A269F9108C}"/>
              </a:ext>
            </a:extLst>
          </p:cNvPr>
          <p:cNvSpPr>
            <a:spLocks noChangeArrowheads="1"/>
          </p:cNvSpPr>
          <p:nvPr/>
        </p:nvSpPr>
        <p:spPr bwMode="auto">
          <a:xfrm>
            <a:off x="7758648" y="28431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39" name="Oval 38">
            <a:extLst>
              <a:ext uri="{FF2B5EF4-FFF2-40B4-BE49-F238E27FC236}">
                <a16:creationId xmlns:a16="http://schemas.microsoft.com/office/drawing/2014/main" id="{8CCDDA55-58A3-4811-BC77-81A4A6422B60}"/>
              </a:ext>
            </a:extLst>
          </p:cNvPr>
          <p:cNvSpPr>
            <a:spLocks noChangeArrowheads="1"/>
          </p:cNvSpPr>
          <p:nvPr/>
        </p:nvSpPr>
        <p:spPr bwMode="auto">
          <a:xfrm>
            <a:off x="8732089" y="25582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0" name="Oval 39">
            <a:extLst>
              <a:ext uri="{FF2B5EF4-FFF2-40B4-BE49-F238E27FC236}">
                <a16:creationId xmlns:a16="http://schemas.microsoft.com/office/drawing/2014/main" id="{DDF99163-0000-4901-8D79-541A8608A78D}"/>
              </a:ext>
            </a:extLst>
          </p:cNvPr>
          <p:cNvSpPr>
            <a:spLocks noChangeArrowheads="1"/>
          </p:cNvSpPr>
          <p:nvPr/>
        </p:nvSpPr>
        <p:spPr bwMode="auto">
          <a:xfrm>
            <a:off x="4013865" y="220070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1" name="Oval 40">
            <a:extLst>
              <a:ext uri="{FF2B5EF4-FFF2-40B4-BE49-F238E27FC236}">
                <a16:creationId xmlns:a16="http://schemas.microsoft.com/office/drawing/2014/main" id="{BEE1A3E4-B35A-44A4-B319-2CB88F744570}"/>
              </a:ext>
            </a:extLst>
          </p:cNvPr>
          <p:cNvSpPr>
            <a:spLocks noChangeArrowheads="1"/>
          </p:cNvSpPr>
          <p:nvPr/>
        </p:nvSpPr>
        <p:spPr bwMode="auto">
          <a:xfrm>
            <a:off x="4106058" y="19354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2" name="Oval 41">
            <a:extLst>
              <a:ext uri="{FF2B5EF4-FFF2-40B4-BE49-F238E27FC236}">
                <a16:creationId xmlns:a16="http://schemas.microsoft.com/office/drawing/2014/main" id="{E84B1D1E-516F-4C87-93AB-BDB1CD236533}"/>
              </a:ext>
            </a:extLst>
          </p:cNvPr>
          <p:cNvSpPr>
            <a:spLocks noChangeArrowheads="1"/>
          </p:cNvSpPr>
          <p:nvPr/>
        </p:nvSpPr>
        <p:spPr bwMode="auto">
          <a:xfrm>
            <a:off x="6126659" y="479335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3" name="Oval 42">
            <a:extLst>
              <a:ext uri="{FF2B5EF4-FFF2-40B4-BE49-F238E27FC236}">
                <a16:creationId xmlns:a16="http://schemas.microsoft.com/office/drawing/2014/main" id="{C4F78886-EBD7-4D44-8258-398ACC0CC13C}"/>
              </a:ext>
            </a:extLst>
          </p:cNvPr>
          <p:cNvSpPr>
            <a:spLocks noChangeArrowheads="1"/>
          </p:cNvSpPr>
          <p:nvPr/>
        </p:nvSpPr>
        <p:spPr bwMode="auto">
          <a:xfrm>
            <a:off x="8753943" y="271301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4" name="Oval 43">
            <a:extLst>
              <a:ext uri="{FF2B5EF4-FFF2-40B4-BE49-F238E27FC236}">
                <a16:creationId xmlns:a16="http://schemas.microsoft.com/office/drawing/2014/main" id="{47E67081-BC2E-4326-8FAE-74682A34E707}"/>
              </a:ext>
            </a:extLst>
          </p:cNvPr>
          <p:cNvSpPr>
            <a:spLocks noChangeArrowheads="1"/>
          </p:cNvSpPr>
          <p:nvPr/>
        </p:nvSpPr>
        <p:spPr bwMode="auto">
          <a:xfrm>
            <a:off x="6283331" y="421943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5" name="Oval 44">
            <a:extLst>
              <a:ext uri="{FF2B5EF4-FFF2-40B4-BE49-F238E27FC236}">
                <a16:creationId xmlns:a16="http://schemas.microsoft.com/office/drawing/2014/main" id="{D0178A48-1C33-4618-BE5E-EF7D04257426}"/>
              </a:ext>
            </a:extLst>
          </p:cNvPr>
          <p:cNvSpPr>
            <a:spLocks noChangeArrowheads="1"/>
          </p:cNvSpPr>
          <p:nvPr/>
        </p:nvSpPr>
        <p:spPr bwMode="auto">
          <a:xfrm>
            <a:off x="8919248" y="271994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6" name="Oval 45">
            <a:extLst>
              <a:ext uri="{FF2B5EF4-FFF2-40B4-BE49-F238E27FC236}">
                <a16:creationId xmlns:a16="http://schemas.microsoft.com/office/drawing/2014/main" id="{FBE559D4-DC8F-46B4-807B-B8F44C83EF02}"/>
              </a:ext>
            </a:extLst>
          </p:cNvPr>
          <p:cNvSpPr>
            <a:spLocks noChangeArrowheads="1"/>
          </p:cNvSpPr>
          <p:nvPr/>
        </p:nvSpPr>
        <p:spPr bwMode="auto">
          <a:xfrm>
            <a:off x="4054382" y="27990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7" name="Oval 46">
            <a:extLst>
              <a:ext uri="{FF2B5EF4-FFF2-40B4-BE49-F238E27FC236}">
                <a16:creationId xmlns:a16="http://schemas.microsoft.com/office/drawing/2014/main" id="{4D5B8491-E012-4D86-A8F8-413C336761B3}"/>
              </a:ext>
            </a:extLst>
          </p:cNvPr>
          <p:cNvSpPr>
            <a:spLocks noChangeArrowheads="1"/>
          </p:cNvSpPr>
          <p:nvPr/>
        </p:nvSpPr>
        <p:spPr bwMode="auto">
          <a:xfrm>
            <a:off x="6641773" y="37429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48" name="Oval 47">
            <a:extLst>
              <a:ext uri="{FF2B5EF4-FFF2-40B4-BE49-F238E27FC236}">
                <a16:creationId xmlns:a16="http://schemas.microsoft.com/office/drawing/2014/main" id="{F2E01DC8-6D67-4AA4-900E-3628B0544F5C}"/>
              </a:ext>
            </a:extLst>
          </p:cNvPr>
          <p:cNvSpPr>
            <a:spLocks noChangeArrowheads="1"/>
          </p:cNvSpPr>
          <p:nvPr/>
        </p:nvSpPr>
        <p:spPr bwMode="auto">
          <a:xfrm>
            <a:off x="7998547" y="322403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0" name="Oval 49">
            <a:extLst>
              <a:ext uri="{FF2B5EF4-FFF2-40B4-BE49-F238E27FC236}">
                <a16:creationId xmlns:a16="http://schemas.microsoft.com/office/drawing/2014/main" id="{788F8E54-F252-4CA2-9CEF-42EDF59D5F26}"/>
              </a:ext>
            </a:extLst>
          </p:cNvPr>
          <p:cNvSpPr>
            <a:spLocks noChangeArrowheads="1"/>
          </p:cNvSpPr>
          <p:nvPr/>
        </p:nvSpPr>
        <p:spPr bwMode="auto">
          <a:xfrm>
            <a:off x="6996428" y="327889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1" name="Oval 50">
            <a:extLst>
              <a:ext uri="{FF2B5EF4-FFF2-40B4-BE49-F238E27FC236}">
                <a16:creationId xmlns:a16="http://schemas.microsoft.com/office/drawing/2014/main" id="{3677FF21-08BD-481A-BD5F-DE3539C988FF}"/>
              </a:ext>
            </a:extLst>
          </p:cNvPr>
          <p:cNvSpPr>
            <a:spLocks noChangeArrowheads="1"/>
          </p:cNvSpPr>
          <p:nvPr/>
        </p:nvSpPr>
        <p:spPr bwMode="auto">
          <a:xfrm>
            <a:off x="6249798" y="255215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2" name="Oval 51">
            <a:extLst>
              <a:ext uri="{FF2B5EF4-FFF2-40B4-BE49-F238E27FC236}">
                <a16:creationId xmlns:a16="http://schemas.microsoft.com/office/drawing/2014/main" id="{FF5E0AD1-32A4-4193-8859-A807F0121462}"/>
              </a:ext>
            </a:extLst>
          </p:cNvPr>
          <p:cNvSpPr>
            <a:spLocks noChangeArrowheads="1"/>
          </p:cNvSpPr>
          <p:nvPr/>
        </p:nvSpPr>
        <p:spPr bwMode="auto">
          <a:xfrm>
            <a:off x="8952084" y="24755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3" name="Oval 52">
            <a:extLst>
              <a:ext uri="{FF2B5EF4-FFF2-40B4-BE49-F238E27FC236}">
                <a16:creationId xmlns:a16="http://schemas.microsoft.com/office/drawing/2014/main" id="{882A52F7-5D79-4B35-B1A5-A42B13EB5EB2}"/>
              </a:ext>
            </a:extLst>
          </p:cNvPr>
          <p:cNvSpPr>
            <a:spLocks noChangeArrowheads="1"/>
          </p:cNvSpPr>
          <p:nvPr/>
        </p:nvSpPr>
        <p:spPr bwMode="auto">
          <a:xfrm>
            <a:off x="7564756" y="339143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4" name="Oval 53">
            <a:extLst>
              <a:ext uri="{FF2B5EF4-FFF2-40B4-BE49-F238E27FC236}">
                <a16:creationId xmlns:a16="http://schemas.microsoft.com/office/drawing/2014/main" id="{93C17ABD-BD80-41F7-8EBF-72BEA377EB2E}"/>
              </a:ext>
            </a:extLst>
          </p:cNvPr>
          <p:cNvSpPr>
            <a:spLocks noChangeArrowheads="1"/>
          </p:cNvSpPr>
          <p:nvPr/>
        </p:nvSpPr>
        <p:spPr bwMode="auto">
          <a:xfrm>
            <a:off x="7862196" y="397392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5" name="Oval 54">
            <a:extLst>
              <a:ext uri="{FF2B5EF4-FFF2-40B4-BE49-F238E27FC236}">
                <a16:creationId xmlns:a16="http://schemas.microsoft.com/office/drawing/2014/main" id="{562F819E-8315-4AFF-8C32-B575B84EFD9D}"/>
              </a:ext>
            </a:extLst>
          </p:cNvPr>
          <p:cNvSpPr>
            <a:spLocks noChangeArrowheads="1"/>
          </p:cNvSpPr>
          <p:nvPr/>
        </p:nvSpPr>
        <p:spPr bwMode="auto">
          <a:xfrm>
            <a:off x="8513866" y="323401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6" name="Oval 55">
            <a:extLst>
              <a:ext uri="{FF2B5EF4-FFF2-40B4-BE49-F238E27FC236}">
                <a16:creationId xmlns:a16="http://schemas.microsoft.com/office/drawing/2014/main" id="{D1028CC4-69A0-4433-8473-7568AF037B82}"/>
              </a:ext>
            </a:extLst>
          </p:cNvPr>
          <p:cNvSpPr>
            <a:spLocks noChangeArrowheads="1"/>
          </p:cNvSpPr>
          <p:nvPr/>
        </p:nvSpPr>
        <p:spPr bwMode="auto">
          <a:xfrm>
            <a:off x="6806032" y="237675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7" name="Oval 56">
            <a:extLst>
              <a:ext uri="{FF2B5EF4-FFF2-40B4-BE49-F238E27FC236}">
                <a16:creationId xmlns:a16="http://schemas.microsoft.com/office/drawing/2014/main" id="{BF6DDCD5-ACCB-40AD-ADCC-D4AF5130E1D0}"/>
              </a:ext>
            </a:extLst>
          </p:cNvPr>
          <p:cNvSpPr>
            <a:spLocks noChangeArrowheads="1"/>
          </p:cNvSpPr>
          <p:nvPr/>
        </p:nvSpPr>
        <p:spPr bwMode="auto">
          <a:xfrm>
            <a:off x="6159015" y="413811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8" name="Oval 57">
            <a:extLst>
              <a:ext uri="{FF2B5EF4-FFF2-40B4-BE49-F238E27FC236}">
                <a16:creationId xmlns:a16="http://schemas.microsoft.com/office/drawing/2014/main" id="{5B29DEF3-FB58-40A3-844A-28E4FB483941}"/>
              </a:ext>
            </a:extLst>
          </p:cNvPr>
          <p:cNvSpPr>
            <a:spLocks noChangeArrowheads="1"/>
          </p:cNvSpPr>
          <p:nvPr/>
        </p:nvSpPr>
        <p:spPr bwMode="auto">
          <a:xfrm>
            <a:off x="7953827" y="397392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0" name="Oval 59">
            <a:extLst>
              <a:ext uri="{FF2B5EF4-FFF2-40B4-BE49-F238E27FC236}">
                <a16:creationId xmlns:a16="http://schemas.microsoft.com/office/drawing/2014/main" id="{71D340D9-B108-4FF5-B48A-AF52F8130A2F}"/>
              </a:ext>
            </a:extLst>
          </p:cNvPr>
          <p:cNvSpPr>
            <a:spLocks noChangeArrowheads="1"/>
          </p:cNvSpPr>
          <p:nvPr/>
        </p:nvSpPr>
        <p:spPr bwMode="auto">
          <a:xfrm>
            <a:off x="8221632" y="285669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1" name="Oval 60">
            <a:extLst>
              <a:ext uri="{FF2B5EF4-FFF2-40B4-BE49-F238E27FC236}">
                <a16:creationId xmlns:a16="http://schemas.microsoft.com/office/drawing/2014/main" id="{DDA4077C-0B86-4C6F-AD5F-B3B807F2964B}"/>
              </a:ext>
            </a:extLst>
          </p:cNvPr>
          <p:cNvSpPr>
            <a:spLocks noChangeArrowheads="1"/>
          </p:cNvSpPr>
          <p:nvPr/>
        </p:nvSpPr>
        <p:spPr bwMode="auto">
          <a:xfrm>
            <a:off x="4095837" y="222695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2" name="Oval 61">
            <a:extLst>
              <a:ext uri="{FF2B5EF4-FFF2-40B4-BE49-F238E27FC236}">
                <a16:creationId xmlns:a16="http://schemas.microsoft.com/office/drawing/2014/main" id="{6FE77C19-14D8-4399-A46B-1CA6A3E9E8B2}"/>
              </a:ext>
            </a:extLst>
          </p:cNvPr>
          <p:cNvSpPr>
            <a:spLocks noChangeArrowheads="1"/>
          </p:cNvSpPr>
          <p:nvPr/>
        </p:nvSpPr>
        <p:spPr bwMode="auto">
          <a:xfrm>
            <a:off x="7886579" y="302616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3" name="Oval 62">
            <a:extLst>
              <a:ext uri="{FF2B5EF4-FFF2-40B4-BE49-F238E27FC236}">
                <a16:creationId xmlns:a16="http://schemas.microsoft.com/office/drawing/2014/main" id="{D20FD4BE-A516-452A-BC4F-8138796A0FAF}"/>
              </a:ext>
            </a:extLst>
          </p:cNvPr>
          <p:cNvSpPr>
            <a:spLocks noChangeArrowheads="1"/>
          </p:cNvSpPr>
          <p:nvPr/>
        </p:nvSpPr>
        <p:spPr bwMode="auto">
          <a:xfrm>
            <a:off x="8864384" y="254826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4" name="Oval 63">
            <a:extLst>
              <a:ext uri="{FF2B5EF4-FFF2-40B4-BE49-F238E27FC236}">
                <a16:creationId xmlns:a16="http://schemas.microsoft.com/office/drawing/2014/main" id="{B863FA0C-C1E4-4DB7-9658-A6EDBE190F3F}"/>
              </a:ext>
            </a:extLst>
          </p:cNvPr>
          <p:cNvSpPr>
            <a:spLocks noChangeArrowheads="1"/>
          </p:cNvSpPr>
          <p:nvPr/>
        </p:nvSpPr>
        <p:spPr bwMode="auto">
          <a:xfrm>
            <a:off x="8842356" y="278577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5" name="Oval 64">
            <a:extLst>
              <a:ext uri="{FF2B5EF4-FFF2-40B4-BE49-F238E27FC236}">
                <a16:creationId xmlns:a16="http://schemas.microsoft.com/office/drawing/2014/main" id="{2292AC73-EBE0-4FC5-9545-14208C525173}"/>
              </a:ext>
            </a:extLst>
          </p:cNvPr>
          <p:cNvSpPr>
            <a:spLocks noChangeArrowheads="1"/>
          </p:cNvSpPr>
          <p:nvPr/>
        </p:nvSpPr>
        <p:spPr bwMode="auto">
          <a:xfrm>
            <a:off x="9045670" y="250154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6" name="Oval 65">
            <a:extLst>
              <a:ext uri="{FF2B5EF4-FFF2-40B4-BE49-F238E27FC236}">
                <a16:creationId xmlns:a16="http://schemas.microsoft.com/office/drawing/2014/main" id="{CB90CD37-B468-4BAE-AA9F-1CE7EFE6AA6F}"/>
              </a:ext>
            </a:extLst>
          </p:cNvPr>
          <p:cNvSpPr>
            <a:spLocks noChangeArrowheads="1"/>
          </p:cNvSpPr>
          <p:nvPr/>
        </p:nvSpPr>
        <p:spPr bwMode="auto">
          <a:xfrm>
            <a:off x="8919248" y="277480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7" name="Oval 66">
            <a:extLst>
              <a:ext uri="{FF2B5EF4-FFF2-40B4-BE49-F238E27FC236}">
                <a16:creationId xmlns:a16="http://schemas.microsoft.com/office/drawing/2014/main" id="{E3D6A706-E784-4FE7-A304-176F7D2E928F}"/>
              </a:ext>
            </a:extLst>
          </p:cNvPr>
          <p:cNvSpPr>
            <a:spLocks noChangeArrowheads="1"/>
          </p:cNvSpPr>
          <p:nvPr/>
        </p:nvSpPr>
        <p:spPr bwMode="auto">
          <a:xfrm>
            <a:off x="4443483" y="18933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8" name="Oval 67">
            <a:extLst>
              <a:ext uri="{FF2B5EF4-FFF2-40B4-BE49-F238E27FC236}">
                <a16:creationId xmlns:a16="http://schemas.microsoft.com/office/drawing/2014/main" id="{6CAFDA9D-6346-479D-AA32-EAFCEBE5D294}"/>
              </a:ext>
            </a:extLst>
          </p:cNvPr>
          <p:cNvSpPr>
            <a:spLocks noChangeArrowheads="1"/>
          </p:cNvSpPr>
          <p:nvPr/>
        </p:nvSpPr>
        <p:spPr bwMode="auto">
          <a:xfrm>
            <a:off x="7517464" y="363367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69" name="Oval 68">
            <a:extLst>
              <a:ext uri="{FF2B5EF4-FFF2-40B4-BE49-F238E27FC236}">
                <a16:creationId xmlns:a16="http://schemas.microsoft.com/office/drawing/2014/main" id="{B79EF5BA-BD0F-47D0-BF07-FE345639F6CF}"/>
              </a:ext>
            </a:extLst>
          </p:cNvPr>
          <p:cNvSpPr>
            <a:spLocks noChangeArrowheads="1"/>
          </p:cNvSpPr>
          <p:nvPr/>
        </p:nvSpPr>
        <p:spPr bwMode="auto">
          <a:xfrm>
            <a:off x="8276496" y="392465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0" name="Oval 69">
            <a:extLst>
              <a:ext uri="{FF2B5EF4-FFF2-40B4-BE49-F238E27FC236}">
                <a16:creationId xmlns:a16="http://schemas.microsoft.com/office/drawing/2014/main" id="{70C9D0DC-FDEE-40AD-A625-E7292141EA35}"/>
              </a:ext>
            </a:extLst>
          </p:cNvPr>
          <p:cNvSpPr>
            <a:spLocks noChangeArrowheads="1"/>
          </p:cNvSpPr>
          <p:nvPr/>
        </p:nvSpPr>
        <p:spPr bwMode="auto">
          <a:xfrm>
            <a:off x="7568826" y="367196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1" name="Oval 70">
            <a:extLst>
              <a:ext uri="{FF2B5EF4-FFF2-40B4-BE49-F238E27FC236}">
                <a16:creationId xmlns:a16="http://schemas.microsoft.com/office/drawing/2014/main" id="{0DA1F7D6-03AD-4934-B53D-1A76791C2AE4}"/>
              </a:ext>
            </a:extLst>
          </p:cNvPr>
          <p:cNvSpPr>
            <a:spLocks noChangeArrowheads="1"/>
          </p:cNvSpPr>
          <p:nvPr/>
        </p:nvSpPr>
        <p:spPr bwMode="auto">
          <a:xfrm>
            <a:off x="6545869" y="221672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2" name="Oval 71">
            <a:extLst>
              <a:ext uri="{FF2B5EF4-FFF2-40B4-BE49-F238E27FC236}">
                <a16:creationId xmlns:a16="http://schemas.microsoft.com/office/drawing/2014/main" id="{E8BE6E17-B07B-4DB9-AC23-0073366AC419}"/>
              </a:ext>
            </a:extLst>
          </p:cNvPr>
          <p:cNvSpPr>
            <a:spLocks noChangeArrowheads="1"/>
          </p:cNvSpPr>
          <p:nvPr/>
        </p:nvSpPr>
        <p:spPr bwMode="auto">
          <a:xfrm>
            <a:off x="7708843" y="291176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3" name="Oval 72">
            <a:extLst>
              <a:ext uri="{FF2B5EF4-FFF2-40B4-BE49-F238E27FC236}">
                <a16:creationId xmlns:a16="http://schemas.microsoft.com/office/drawing/2014/main" id="{35EDFB84-5334-4059-95F5-03EBC407923A}"/>
              </a:ext>
            </a:extLst>
          </p:cNvPr>
          <p:cNvSpPr>
            <a:spLocks noChangeArrowheads="1"/>
          </p:cNvSpPr>
          <p:nvPr/>
        </p:nvSpPr>
        <p:spPr bwMode="auto">
          <a:xfrm>
            <a:off x="9006948" y="27364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4" name="Oval 73">
            <a:extLst>
              <a:ext uri="{FF2B5EF4-FFF2-40B4-BE49-F238E27FC236}">
                <a16:creationId xmlns:a16="http://schemas.microsoft.com/office/drawing/2014/main" id="{240AEC30-BC93-4DA2-87A6-64A2F0F9A5D5}"/>
              </a:ext>
            </a:extLst>
          </p:cNvPr>
          <p:cNvSpPr>
            <a:spLocks noChangeArrowheads="1"/>
          </p:cNvSpPr>
          <p:nvPr/>
        </p:nvSpPr>
        <p:spPr bwMode="auto">
          <a:xfrm>
            <a:off x="4008238" y="235757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5" name="Oval 4">
            <a:extLst>
              <a:ext uri="{FF2B5EF4-FFF2-40B4-BE49-F238E27FC236}">
                <a16:creationId xmlns:a16="http://schemas.microsoft.com/office/drawing/2014/main" id="{12C2B028-366A-F78A-A11F-63162772E1D6}"/>
              </a:ext>
            </a:extLst>
          </p:cNvPr>
          <p:cNvSpPr>
            <a:spLocks noChangeArrowheads="1"/>
          </p:cNvSpPr>
          <p:nvPr/>
        </p:nvSpPr>
        <p:spPr bwMode="auto">
          <a:xfrm>
            <a:off x="4746478" y="517166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5" name="Oval 74">
            <a:extLst>
              <a:ext uri="{FF2B5EF4-FFF2-40B4-BE49-F238E27FC236}">
                <a16:creationId xmlns:a16="http://schemas.microsoft.com/office/drawing/2014/main" id="{48C1A8C7-509F-3DC4-06D8-117D681BC203}"/>
              </a:ext>
            </a:extLst>
          </p:cNvPr>
          <p:cNvSpPr>
            <a:spLocks noChangeArrowheads="1"/>
          </p:cNvSpPr>
          <p:nvPr/>
        </p:nvSpPr>
        <p:spPr bwMode="auto">
          <a:xfrm>
            <a:off x="4411558" y="478282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6" name="Oval 75">
            <a:extLst>
              <a:ext uri="{FF2B5EF4-FFF2-40B4-BE49-F238E27FC236}">
                <a16:creationId xmlns:a16="http://schemas.microsoft.com/office/drawing/2014/main" id="{24D808D4-4B6A-6375-897A-F60631C7DA4A}"/>
              </a:ext>
            </a:extLst>
          </p:cNvPr>
          <p:cNvSpPr>
            <a:spLocks noChangeArrowheads="1"/>
          </p:cNvSpPr>
          <p:nvPr/>
        </p:nvSpPr>
        <p:spPr bwMode="auto">
          <a:xfrm>
            <a:off x="4800430" y="521206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7" name="Oval 76">
            <a:extLst>
              <a:ext uri="{FF2B5EF4-FFF2-40B4-BE49-F238E27FC236}">
                <a16:creationId xmlns:a16="http://schemas.microsoft.com/office/drawing/2014/main" id="{5A927A3A-444E-CF71-0E80-AFF5F5021216}"/>
              </a:ext>
            </a:extLst>
          </p:cNvPr>
          <p:cNvSpPr>
            <a:spLocks noChangeArrowheads="1"/>
          </p:cNvSpPr>
          <p:nvPr/>
        </p:nvSpPr>
        <p:spPr bwMode="auto">
          <a:xfrm>
            <a:off x="4251053" y="4876866"/>
            <a:ext cx="203606" cy="217079"/>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8" name="Oval 77">
            <a:extLst>
              <a:ext uri="{FF2B5EF4-FFF2-40B4-BE49-F238E27FC236}">
                <a16:creationId xmlns:a16="http://schemas.microsoft.com/office/drawing/2014/main" id="{725E923B-EFE0-4BCA-DB0F-395FE501F871}"/>
              </a:ext>
            </a:extLst>
          </p:cNvPr>
          <p:cNvSpPr>
            <a:spLocks noChangeArrowheads="1"/>
          </p:cNvSpPr>
          <p:nvPr/>
        </p:nvSpPr>
        <p:spPr bwMode="auto">
          <a:xfrm>
            <a:off x="3949640" y="291987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79" name="Oval 78">
            <a:extLst>
              <a:ext uri="{FF2B5EF4-FFF2-40B4-BE49-F238E27FC236}">
                <a16:creationId xmlns:a16="http://schemas.microsoft.com/office/drawing/2014/main" id="{862C3BEC-A566-0743-FD8B-170D83436298}"/>
              </a:ext>
            </a:extLst>
          </p:cNvPr>
          <p:cNvSpPr>
            <a:spLocks noChangeArrowheads="1"/>
          </p:cNvSpPr>
          <p:nvPr/>
        </p:nvSpPr>
        <p:spPr bwMode="auto">
          <a:xfrm>
            <a:off x="4057037" y="301383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0" name="Oval 79">
            <a:extLst>
              <a:ext uri="{FF2B5EF4-FFF2-40B4-BE49-F238E27FC236}">
                <a16:creationId xmlns:a16="http://schemas.microsoft.com/office/drawing/2014/main" id="{3D9B2629-92DB-BAAC-06AA-BC3EB01D6B4B}"/>
              </a:ext>
            </a:extLst>
          </p:cNvPr>
          <p:cNvSpPr>
            <a:spLocks noChangeArrowheads="1"/>
          </p:cNvSpPr>
          <p:nvPr/>
        </p:nvSpPr>
        <p:spPr bwMode="auto">
          <a:xfrm>
            <a:off x="3923170" y="302733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1" name="Oval 80">
            <a:extLst>
              <a:ext uri="{FF2B5EF4-FFF2-40B4-BE49-F238E27FC236}">
                <a16:creationId xmlns:a16="http://schemas.microsoft.com/office/drawing/2014/main" id="{6B5CCDB5-B62F-84F4-4FA4-AF95BD4A4759}"/>
              </a:ext>
            </a:extLst>
          </p:cNvPr>
          <p:cNvSpPr>
            <a:spLocks noChangeArrowheads="1"/>
          </p:cNvSpPr>
          <p:nvPr/>
        </p:nvSpPr>
        <p:spPr bwMode="auto">
          <a:xfrm>
            <a:off x="4204813" y="383209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2" name="Oval 81">
            <a:extLst>
              <a:ext uri="{FF2B5EF4-FFF2-40B4-BE49-F238E27FC236}">
                <a16:creationId xmlns:a16="http://schemas.microsoft.com/office/drawing/2014/main" id="{EBB9C976-B743-4212-D18F-74D8B9B27AD0}"/>
              </a:ext>
            </a:extLst>
          </p:cNvPr>
          <p:cNvSpPr>
            <a:spLocks noChangeArrowheads="1"/>
          </p:cNvSpPr>
          <p:nvPr/>
        </p:nvSpPr>
        <p:spPr bwMode="auto">
          <a:xfrm>
            <a:off x="4057542" y="37248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4" name="Oval 83">
            <a:extLst>
              <a:ext uri="{FF2B5EF4-FFF2-40B4-BE49-F238E27FC236}">
                <a16:creationId xmlns:a16="http://schemas.microsoft.com/office/drawing/2014/main" id="{FDF07470-9C5F-B632-D806-6F5D7F48EB13}"/>
              </a:ext>
            </a:extLst>
          </p:cNvPr>
          <p:cNvSpPr>
            <a:spLocks noChangeArrowheads="1"/>
          </p:cNvSpPr>
          <p:nvPr/>
        </p:nvSpPr>
        <p:spPr bwMode="auto">
          <a:xfrm>
            <a:off x="3923844" y="356411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5" name="Oval 84">
            <a:extLst>
              <a:ext uri="{FF2B5EF4-FFF2-40B4-BE49-F238E27FC236}">
                <a16:creationId xmlns:a16="http://schemas.microsoft.com/office/drawing/2014/main" id="{FD050285-4AC1-72BD-5FCD-9437C8B16A52}"/>
              </a:ext>
            </a:extLst>
          </p:cNvPr>
          <p:cNvSpPr>
            <a:spLocks noChangeArrowheads="1"/>
          </p:cNvSpPr>
          <p:nvPr/>
        </p:nvSpPr>
        <p:spPr bwMode="auto">
          <a:xfrm>
            <a:off x="4044645" y="348373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7" name="Oval 86">
            <a:extLst>
              <a:ext uri="{FF2B5EF4-FFF2-40B4-BE49-F238E27FC236}">
                <a16:creationId xmlns:a16="http://schemas.microsoft.com/office/drawing/2014/main" id="{16DC9E82-6A08-E3AB-8C6B-73D7804E51CE}"/>
              </a:ext>
            </a:extLst>
          </p:cNvPr>
          <p:cNvSpPr>
            <a:spLocks noChangeArrowheads="1"/>
          </p:cNvSpPr>
          <p:nvPr/>
        </p:nvSpPr>
        <p:spPr bwMode="auto">
          <a:xfrm>
            <a:off x="4098597" y="332297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8" name="Oval 87">
            <a:extLst>
              <a:ext uri="{FF2B5EF4-FFF2-40B4-BE49-F238E27FC236}">
                <a16:creationId xmlns:a16="http://schemas.microsoft.com/office/drawing/2014/main" id="{239018E4-CAB2-618A-8238-F4198816731E}"/>
              </a:ext>
            </a:extLst>
          </p:cNvPr>
          <p:cNvSpPr>
            <a:spLocks noChangeArrowheads="1"/>
          </p:cNvSpPr>
          <p:nvPr/>
        </p:nvSpPr>
        <p:spPr bwMode="auto">
          <a:xfrm>
            <a:off x="3857502" y="337670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0" name="Oval 89">
            <a:extLst>
              <a:ext uri="{FF2B5EF4-FFF2-40B4-BE49-F238E27FC236}">
                <a16:creationId xmlns:a16="http://schemas.microsoft.com/office/drawing/2014/main" id="{558D0A20-67DB-6818-F52F-5C7C9503B3D5}"/>
              </a:ext>
            </a:extLst>
          </p:cNvPr>
          <p:cNvSpPr>
            <a:spLocks noChangeArrowheads="1"/>
          </p:cNvSpPr>
          <p:nvPr/>
        </p:nvSpPr>
        <p:spPr bwMode="auto">
          <a:xfrm>
            <a:off x="4460998" y="395355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1" name="Oval 90">
            <a:extLst>
              <a:ext uri="{FF2B5EF4-FFF2-40B4-BE49-F238E27FC236}">
                <a16:creationId xmlns:a16="http://schemas.microsoft.com/office/drawing/2014/main" id="{69756D6F-3F92-F54D-F65D-4CF1B03A798C}"/>
              </a:ext>
            </a:extLst>
          </p:cNvPr>
          <p:cNvSpPr>
            <a:spLocks noChangeArrowheads="1"/>
          </p:cNvSpPr>
          <p:nvPr/>
        </p:nvSpPr>
        <p:spPr bwMode="auto">
          <a:xfrm>
            <a:off x="4554991" y="3873167"/>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3" name="Oval 92">
            <a:extLst>
              <a:ext uri="{FF2B5EF4-FFF2-40B4-BE49-F238E27FC236}">
                <a16:creationId xmlns:a16="http://schemas.microsoft.com/office/drawing/2014/main" id="{C45BD180-C589-3773-3A58-5D77CF49369A}"/>
              </a:ext>
            </a:extLst>
          </p:cNvPr>
          <p:cNvSpPr>
            <a:spLocks noChangeArrowheads="1"/>
          </p:cNvSpPr>
          <p:nvPr/>
        </p:nvSpPr>
        <p:spPr bwMode="auto">
          <a:xfrm>
            <a:off x="3804730" y="309548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4" name="Oval 93">
            <a:extLst>
              <a:ext uri="{FF2B5EF4-FFF2-40B4-BE49-F238E27FC236}">
                <a16:creationId xmlns:a16="http://schemas.microsoft.com/office/drawing/2014/main" id="{DEC6F8E9-B8F9-C312-21E9-E03C1D0D5B11}"/>
              </a:ext>
            </a:extLst>
          </p:cNvPr>
          <p:cNvSpPr>
            <a:spLocks noChangeArrowheads="1"/>
          </p:cNvSpPr>
          <p:nvPr/>
        </p:nvSpPr>
        <p:spPr bwMode="auto">
          <a:xfrm>
            <a:off x="3912128" y="317603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5" name="Oval 94">
            <a:extLst>
              <a:ext uri="{FF2B5EF4-FFF2-40B4-BE49-F238E27FC236}">
                <a16:creationId xmlns:a16="http://schemas.microsoft.com/office/drawing/2014/main" id="{82C08FD0-BC09-57CA-8F10-1B5B6016688E}"/>
              </a:ext>
            </a:extLst>
          </p:cNvPr>
          <p:cNvSpPr>
            <a:spLocks noChangeArrowheads="1"/>
          </p:cNvSpPr>
          <p:nvPr/>
        </p:nvSpPr>
        <p:spPr bwMode="auto">
          <a:xfrm>
            <a:off x="5346474" y="221051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3" name="Oval 12">
            <a:extLst>
              <a:ext uri="{FF2B5EF4-FFF2-40B4-BE49-F238E27FC236}">
                <a16:creationId xmlns:a16="http://schemas.microsoft.com/office/drawing/2014/main" id="{DA9071AA-79BB-4164-AE9C-F527998D0B69}"/>
              </a:ext>
            </a:extLst>
          </p:cNvPr>
          <p:cNvSpPr>
            <a:spLocks noChangeAspect="1" noChangeArrowheads="1"/>
          </p:cNvSpPr>
          <p:nvPr/>
        </p:nvSpPr>
        <p:spPr bwMode="auto">
          <a:xfrm>
            <a:off x="5399790" y="3171439"/>
            <a:ext cx="416165" cy="41694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2</a:t>
            </a:r>
          </a:p>
        </p:txBody>
      </p:sp>
      <p:sp>
        <p:nvSpPr>
          <p:cNvPr id="96" name="Oval 95">
            <a:extLst>
              <a:ext uri="{FF2B5EF4-FFF2-40B4-BE49-F238E27FC236}">
                <a16:creationId xmlns:a16="http://schemas.microsoft.com/office/drawing/2014/main" id="{8B0BD616-0933-6F3B-109E-12E896900581}"/>
              </a:ext>
            </a:extLst>
          </p:cNvPr>
          <p:cNvSpPr>
            <a:spLocks noChangeArrowheads="1"/>
          </p:cNvSpPr>
          <p:nvPr/>
        </p:nvSpPr>
        <p:spPr bwMode="auto">
          <a:xfrm>
            <a:off x="4973720" y="228869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7" name="Oval 96">
            <a:extLst>
              <a:ext uri="{FF2B5EF4-FFF2-40B4-BE49-F238E27FC236}">
                <a16:creationId xmlns:a16="http://schemas.microsoft.com/office/drawing/2014/main" id="{988E02CB-F20B-3612-B19C-1CE0B959F5A4}"/>
              </a:ext>
            </a:extLst>
          </p:cNvPr>
          <p:cNvSpPr>
            <a:spLocks noChangeArrowheads="1"/>
          </p:cNvSpPr>
          <p:nvPr/>
        </p:nvSpPr>
        <p:spPr bwMode="auto">
          <a:xfrm>
            <a:off x="4684634" y="2127985"/>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98" name="Oval 97">
            <a:extLst>
              <a:ext uri="{FF2B5EF4-FFF2-40B4-BE49-F238E27FC236}">
                <a16:creationId xmlns:a16="http://schemas.microsoft.com/office/drawing/2014/main" id="{5158F2D1-6BE1-6B98-3F3E-5BA40BC387EB}"/>
              </a:ext>
            </a:extLst>
          </p:cNvPr>
          <p:cNvSpPr>
            <a:spLocks noChangeArrowheads="1"/>
          </p:cNvSpPr>
          <p:nvPr/>
        </p:nvSpPr>
        <p:spPr bwMode="auto">
          <a:xfrm>
            <a:off x="4313574" y="406280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0" name="Oval 99">
            <a:extLst>
              <a:ext uri="{FF2B5EF4-FFF2-40B4-BE49-F238E27FC236}">
                <a16:creationId xmlns:a16="http://schemas.microsoft.com/office/drawing/2014/main" id="{FA835EBA-189C-59A4-99F5-1871D6300507}"/>
              </a:ext>
            </a:extLst>
          </p:cNvPr>
          <p:cNvSpPr>
            <a:spLocks noChangeArrowheads="1"/>
          </p:cNvSpPr>
          <p:nvPr/>
        </p:nvSpPr>
        <p:spPr bwMode="auto">
          <a:xfrm>
            <a:off x="8713295" y="350621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1" name="Oval 100">
            <a:extLst>
              <a:ext uri="{FF2B5EF4-FFF2-40B4-BE49-F238E27FC236}">
                <a16:creationId xmlns:a16="http://schemas.microsoft.com/office/drawing/2014/main" id="{0FBE85D7-1A3D-585A-D648-398699A7B354}"/>
              </a:ext>
            </a:extLst>
          </p:cNvPr>
          <p:cNvSpPr>
            <a:spLocks noChangeArrowheads="1"/>
          </p:cNvSpPr>
          <p:nvPr/>
        </p:nvSpPr>
        <p:spPr bwMode="auto">
          <a:xfrm>
            <a:off x="8792809" y="359897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2" name="Oval 101">
            <a:extLst>
              <a:ext uri="{FF2B5EF4-FFF2-40B4-BE49-F238E27FC236}">
                <a16:creationId xmlns:a16="http://schemas.microsoft.com/office/drawing/2014/main" id="{BE04BE38-7C7B-09D0-3EC0-7BAC660807DE}"/>
              </a:ext>
            </a:extLst>
          </p:cNvPr>
          <p:cNvSpPr>
            <a:spLocks noChangeArrowheads="1"/>
          </p:cNvSpPr>
          <p:nvPr/>
        </p:nvSpPr>
        <p:spPr bwMode="auto">
          <a:xfrm>
            <a:off x="8686791" y="358572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3" name="Oval 102">
            <a:extLst>
              <a:ext uri="{FF2B5EF4-FFF2-40B4-BE49-F238E27FC236}">
                <a16:creationId xmlns:a16="http://schemas.microsoft.com/office/drawing/2014/main" id="{3276C0A1-C572-AC69-BE27-333871487AC1}"/>
              </a:ext>
            </a:extLst>
          </p:cNvPr>
          <p:cNvSpPr>
            <a:spLocks noChangeArrowheads="1"/>
          </p:cNvSpPr>
          <p:nvPr/>
        </p:nvSpPr>
        <p:spPr bwMode="auto">
          <a:xfrm>
            <a:off x="8289226" y="472541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4" name="Oval 103">
            <a:extLst>
              <a:ext uri="{FF2B5EF4-FFF2-40B4-BE49-F238E27FC236}">
                <a16:creationId xmlns:a16="http://schemas.microsoft.com/office/drawing/2014/main" id="{3217E489-379A-B9BD-63B5-14E2F572A7E7}"/>
              </a:ext>
            </a:extLst>
          </p:cNvPr>
          <p:cNvSpPr>
            <a:spLocks noChangeArrowheads="1"/>
          </p:cNvSpPr>
          <p:nvPr/>
        </p:nvSpPr>
        <p:spPr bwMode="auto">
          <a:xfrm>
            <a:off x="8342235" y="4977203"/>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5" name="Oval 104">
            <a:extLst>
              <a:ext uri="{FF2B5EF4-FFF2-40B4-BE49-F238E27FC236}">
                <a16:creationId xmlns:a16="http://schemas.microsoft.com/office/drawing/2014/main" id="{1D362AE1-0AF1-C0F6-5A05-207458E64B98}"/>
              </a:ext>
            </a:extLst>
          </p:cNvPr>
          <p:cNvSpPr>
            <a:spLocks noChangeArrowheads="1"/>
          </p:cNvSpPr>
          <p:nvPr/>
        </p:nvSpPr>
        <p:spPr bwMode="auto">
          <a:xfrm>
            <a:off x="8408496" y="484468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6" name="Oval 105">
            <a:extLst>
              <a:ext uri="{FF2B5EF4-FFF2-40B4-BE49-F238E27FC236}">
                <a16:creationId xmlns:a16="http://schemas.microsoft.com/office/drawing/2014/main" id="{0B0685F8-F050-018A-FB20-4BF9A061620B}"/>
              </a:ext>
            </a:extLst>
          </p:cNvPr>
          <p:cNvSpPr>
            <a:spLocks noChangeArrowheads="1"/>
          </p:cNvSpPr>
          <p:nvPr/>
        </p:nvSpPr>
        <p:spPr bwMode="auto">
          <a:xfrm>
            <a:off x="7931418" y="4235081"/>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7" name="Oval 106">
            <a:extLst>
              <a:ext uri="{FF2B5EF4-FFF2-40B4-BE49-F238E27FC236}">
                <a16:creationId xmlns:a16="http://schemas.microsoft.com/office/drawing/2014/main" id="{D48412A6-2D0B-A94D-8B34-22288CBEEE80}"/>
              </a:ext>
            </a:extLst>
          </p:cNvPr>
          <p:cNvSpPr>
            <a:spLocks noChangeArrowheads="1"/>
          </p:cNvSpPr>
          <p:nvPr/>
        </p:nvSpPr>
        <p:spPr bwMode="auto">
          <a:xfrm>
            <a:off x="8183209" y="434109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8" name="Oval 107">
            <a:extLst>
              <a:ext uri="{FF2B5EF4-FFF2-40B4-BE49-F238E27FC236}">
                <a16:creationId xmlns:a16="http://schemas.microsoft.com/office/drawing/2014/main" id="{CAB4D333-A7C4-8FEF-AF44-CB380FE59D79}"/>
              </a:ext>
            </a:extLst>
          </p:cNvPr>
          <p:cNvSpPr>
            <a:spLocks noChangeAspect="1" noChangeArrowheads="1"/>
          </p:cNvSpPr>
          <p:nvPr/>
        </p:nvSpPr>
        <p:spPr bwMode="auto">
          <a:xfrm>
            <a:off x="8106789" y="3168701"/>
            <a:ext cx="349904"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a:t>
            </a:r>
          </a:p>
        </p:txBody>
      </p:sp>
      <p:sp>
        <p:nvSpPr>
          <p:cNvPr id="110" name="Oval 109">
            <a:extLst>
              <a:ext uri="{FF2B5EF4-FFF2-40B4-BE49-F238E27FC236}">
                <a16:creationId xmlns:a16="http://schemas.microsoft.com/office/drawing/2014/main" id="{87E43D60-100E-CC83-8204-8CE2B74AB6C7}"/>
              </a:ext>
            </a:extLst>
          </p:cNvPr>
          <p:cNvSpPr>
            <a:spLocks noChangeArrowheads="1"/>
          </p:cNvSpPr>
          <p:nvPr/>
        </p:nvSpPr>
        <p:spPr bwMode="auto">
          <a:xfrm>
            <a:off x="8602359" y="3373688"/>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7" name="Oval 16">
            <a:extLst>
              <a:ext uri="{FF2B5EF4-FFF2-40B4-BE49-F238E27FC236}">
                <a16:creationId xmlns:a16="http://schemas.microsoft.com/office/drawing/2014/main" id="{0CBF3B2D-5926-4B62-ACE8-83B07F329234}"/>
              </a:ext>
            </a:extLst>
          </p:cNvPr>
          <p:cNvSpPr>
            <a:spLocks noChangeAspect="1" noChangeArrowheads="1"/>
          </p:cNvSpPr>
          <p:nvPr/>
        </p:nvSpPr>
        <p:spPr bwMode="auto">
          <a:xfrm>
            <a:off x="5378490" y="4236753"/>
            <a:ext cx="349905" cy="35016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9</a:t>
            </a:r>
          </a:p>
        </p:txBody>
      </p:sp>
      <p:sp>
        <p:nvSpPr>
          <p:cNvPr id="114" name="Oval 113">
            <a:extLst>
              <a:ext uri="{FF2B5EF4-FFF2-40B4-BE49-F238E27FC236}">
                <a16:creationId xmlns:a16="http://schemas.microsoft.com/office/drawing/2014/main" id="{1A57990F-DA79-7E43-C410-DA2F4814DB03}"/>
              </a:ext>
            </a:extLst>
          </p:cNvPr>
          <p:cNvSpPr>
            <a:spLocks noChangeAspect="1" noChangeArrowheads="1"/>
          </p:cNvSpPr>
          <p:nvPr/>
        </p:nvSpPr>
        <p:spPr bwMode="auto">
          <a:xfrm>
            <a:off x="6941821" y="4343023"/>
            <a:ext cx="430849" cy="445114"/>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8</a:t>
            </a:r>
          </a:p>
        </p:txBody>
      </p:sp>
      <p:sp>
        <p:nvSpPr>
          <p:cNvPr id="116" name="Oval 115">
            <a:extLst>
              <a:ext uri="{FF2B5EF4-FFF2-40B4-BE49-F238E27FC236}">
                <a16:creationId xmlns:a16="http://schemas.microsoft.com/office/drawing/2014/main" id="{F85FB8A1-38A9-B9CD-71F3-FE8744C69AA1}"/>
              </a:ext>
            </a:extLst>
          </p:cNvPr>
          <p:cNvSpPr>
            <a:spLocks noChangeAspect="1" noChangeArrowheads="1"/>
          </p:cNvSpPr>
          <p:nvPr/>
        </p:nvSpPr>
        <p:spPr bwMode="auto">
          <a:xfrm>
            <a:off x="8306280" y="4786857"/>
            <a:ext cx="323400"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5</a:t>
            </a:r>
          </a:p>
        </p:txBody>
      </p:sp>
      <p:sp>
        <p:nvSpPr>
          <p:cNvPr id="117" name="Oval 116">
            <a:extLst>
              <a:ext uri="{FF2B5EF4-FFF2-40B4-BE49-F238E27FC236}">
                <a16:creationId xmlns:a16="http://schemas.microsoft.com/office/drawing/2014/main" id="{C0F89C4E-321F-6221-B301-DB0F210F52AE}"/>
              </a:ext>
            </a:extLst>
          </p:cNvPr>
          <p:cNvSpPr>
            <a:spLocks noChangeArrowheads="1"/>
          </p:cNvSpPr>
          <p:nvPr/>
        </p:nvSpPr>
        <p:spPr bwMode="auto">
          <a:xfrm>
            <a:off x="5952858" y="2237422"/>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18" name="Oval 117">
            <a:extLst>
              <a:ext uri="{FF2B5EF4-FFF2-40B4-BE49-F238E27FC236}">
                <a16:creationId xmlns:a16="http://schemas.microsoft.com/office/drawing/2014/main" id="{DDC99EC2-4F7C-F795-E330-E151A20F5FA4}"/>
              </a:ext>
            </a:extLst>
          </p:cNvPr>
          <p:cNvSpPr>
            <a:spLocks noChangeArrowheads="1"/>
          </p:cNvSpPr>
          <p:nvPr/>
        </p:nvSpPr>
        <p:spPr bwMode="auto">
          <a:xfrm>
            <a:off x="5282850" y="2599609"/>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19" name="Oval 118">
            <a:extLst>
              <a:ext uri="{FF2B5EF4-FFF2-40B4-BE49-F238E27FC236}">
                <a16:creationId xmlns:a16="http://schemas.microsoft.com/office/drawing/2014/main" id="{197925AB-C42E-1163-FA67-C7FA90A589F1}"/>
              </a:ext>
            </a:extLst>
          </p:cNvPr>
          <p:cNvSpPr>
            <a:spLocks noChangeArrowheads="1"/>
          </p:cNvSpPr>
          <p:nvPr/>
        </p:nvSpPr>
        <p:spPr bwMode="auto">
          <a:xfrm>
            <a:off x="6575224" y="331628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20" name="Oval 119">
            <a:extLst>
              <a:ext uri="{FF2B5EF4-FFF2-40B4-BE49-F238E27FC236}">
                <a16:creationId xmlns:a16="http://schemas.microsoft.com/office/drawing/2014/main" id="{76AD743B-3D4D-FCC6-7DF7-F494A0CAC27F}"/>
              </a:ext>
            </a:extLst>
          </p:cNvPr>
          <p:cNvSpPr>
            <a:spLocks noChangeAspect="1" noChangeArrowheads="1"/>
          </p:cNvSpPr>
          <p:nvPr/>
        </p:nvSpPr>
        <p:spPr bwMode="auto">
          <a:xfrm>
            <a:off x="6736575" y="4115852"/>
            <a:ext cx="335699" cy="336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4</a:t>
            </a:r>
          </a:p>
        </p:txBody>
      </p:sp>
      <p:sp>
        <p:nvSpPr>
          <p:cNvPr id="122" name="Oval 121">
            <a:extLst>
              <a:ext uri="{FF2B5EF4-FFF2-40B4-BE49-F238E27FC236}">
                <a16:creationId xmlns:a16="http://schemas.microsoft.com/office/drawing/2014/main" id="{07666304-87CA-9B9A-2A3F-E9A63FA6932F}"/>
              </a:ext>
            </a:extLst>
          </p:cNvPr>
          <p:cNvSpPr>
            <a:spLocks noChangeAspect="1" noChangeArrowheads="1"/>
          </p:cNvSpPr>
          <p:nvPr/>
        </p:nvSpPr>
        <p:spPr bwMode="auto">
          <a:xfrm>
            <a:off x="7428586" y="4153307"/>
            <a:ext cx="363157" cy="337431"/>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6</a:t>
            </a:r>
          </a:p>
        </p:txBody>
      </p:sp>
      <p:sp>
        <p:nvSpPr>
          <p:cNvPr id="123" name="Oval 122">
            <a:extLst>
              <a:ext uri="{FF2B5EF4-FFF2-40B4-BE49-F238E27FC236}">
                <a16:creationId xmlns:a16="http://schemas.microsoft.com/office/drawing/2014/main" id="{719F5DE9-A783-88C6-A2CC-555EF70F8BDC}"/>
              </a:ext>
            </a:extLst>
          </p:cNvPr>
          <p:cNvSpPr>
            <a:spLocks noChangeArrowheads="1"/>
          </p:cNvSpPr>
          <p:nvPr/>
        </p:nvSpPr>
        <p:spPr bwMode="auto">
          <a:xfrm>
            <a:off x="8368852" y="408833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24" name="Oval 123">
            <a:extLst>
              <a:ext uri="{FF2B5EF4-FFF2-40B4-BE49-F238E27FC236}">
                <a16:creationId xmlns:a16="http://schemas.microsoft.com/office/drawing/2014/main" id="{055F5C74-9F21-D6EF-BA0C-17B78952E374}"/>
              </a:ext>
            </a:extLst>
          </p:cNvPr>
          <p:cNvSpPr>
            <a:spLocks noChangeAspect="1" noChangeArrowheads="1"/>
          </p:cNvSpPr>
          <p:nvPr/>
        </p:nvSpPr>
        <p:spPr bwMode="auto">
          <a:xfrm>
            <a:off x="7891921" y="3335064"/>
            <a:ext cx="335698" cy="34985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7</a:t>
            </a:r>
          </a:p>
        </p:txBody>
      </p:sp>
      <p:sp>
        <p:nvSpPr>
          <p:cNvPr id="125" name="Oval 124">
            <a:extLst>
              <a:ext uri="{FF2B5EF4-FFF2-40B4-BE49-F238E27FC236}">
                <a16:creationId xmlns:a16="http://schemas.microsoft.com/office/drawing/2014/main" id="{B6387D57-B034-94F6-080E-180E7CB74B28}"/>
              </a:ext>
            </a:extLst>
          </p:cNvPr>
          <p:cNvSpPr>
            <a:spLocks noChangeAspect="1" noChangeArrowheads="1"/>
          </p:cNvSpPr>
          <p:nvPr/>
        </p:nvSpPr>
        <p:spPr bwMode="auto">
          <a:xfrm>
            <a:off x="7001891" y="3495799"/>
            <a:ext cx="322288" cy="323013"/>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10</a:t>
            </a:r>
          </a:p>
        </p:txBody>
      </p:sp>
      <p:sp>
        <p:nvSpPr>
          <p:cNvPr id="126" name="Oval 125">
            <a:extLst>
              <a:ext uri="{FF2B5EF4-FFF2-40B4-BE49-F238E27FC236}">
                <a16:creationId xmlns:a16="http://schemas.microsoft.com/office/drawing/2014/main" id="{CD720DB0-694D-96B9-6813-03B69537BC82}"/>
              </a:ext>
            </a:extLst>
          </p:cNvPr>
          <p:cNvSpPr>
            <a:spLocks noChangeAspect="1" noChangeArrowheads="1"/>
          </p:cNvSpPr>
          <p:nvPr/>
        </p:nvSpPr>
        <p:spPr bwMode="auto">
          <a:xfrm>
            <a:off x="6513035" y="3802562"/>
            <a:ext cx="349905" cy="36393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lIns="0" tIns="45720" rIns="0" bIns="45720" anchor="ctr"/>
          <a:lstStyle/>
          <a:p>
            <a:pPr algn="ctr" fontAlgn="auto">
              <a:spcBef>
                <a:spcPts val="0"/>
              </a:spcBef>
              <a:spcAft>
                <a:spcPts val="0"/>
              </a:spcAft>
              <a:defRPr/>
            </a:pPr>
            <a:r>
              <a:rPr lang="en-US" sz="900" b="1">
                <a:solidFill>
                  <a:schemeClr val="bg1"/>
                </a:solidFill>
                <a:latin typeface="Arial"/>
                <a:cs typeface="Arial"/>
              </a:rPr>
              <a:t>3</a:t>
            </a:r>
          </a:p>
        </p:txBody>
      </p:sp>
      <p:sp>
        <p:nvSpPr>
          <p:cNvPr id="7" name="Oval 6">
            <a:extLst>
              <a:ext uri="{FF2B5EF4-FFF2-40B4-BE49-F238E27FC236}">
                <a16:creationId xmlns:a16="http://schemas.microsoft.com/office/drawing/2014/main" id="{4B1C6B6F-260A-6E50-6AAF-2B60B4E682D5}"/>
              </a:ext>
            </a:extLst>
          </p:cNvPr>
          <p:cNvSpPr>
            <a:spLocks noChangeArrowheads="1"/>
          </p:cNvSpPr>
          <p:nvPr/>
        </p:nvSpPr>
        <p:spPr bwMode="auto">
          <a:xfrm>
            <a:off x="5344630" y="3894450"/>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8" name="Oval 7">
            <a:extLst>
              <a:ext uri="{FF2B5EF4-FFF2-40B4-BE49-F238E27FC236}">
                <a16:creationId xmlns:a16="http://schemas.microsoft.com/office/drawing/2014/main" id="{40EB6CB3-301F-691B-7C8D-12D163EB552C}"/>
              </a:ext>
            </a:extLst>
          </p:cNvPr>
          <p:cNvSpPr>
            <a:spLocks noChangeArrowheads="1"/>
          </p:cNvSpPr>
          <p:nvPr/>
        </p:nvSpPr>
        <p:spPr bwMode="auto">
          <a:xfrm>
            <a:off x="5013326" y="3748676"/>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
        <p:nvSpPr>
          <p:cNvPr id="10" name="Oval 9">
            <a:extLst>
              <a:ext uri="{FF2B5EF4-FFF2-40B4-BE49-F238E27FC236}">
                <a16:creationId xmlns:a16="http://schemas.microsoft.com/office/drawing/2014/main" id="{83067925-11BB-BD19-574F-9EEB581D52A2}"/>
              </a:ext>
            </a:extLst>
          </p:cNvPr>
          <p:cNvSpPr>
            <a:spLocks noChangeArrowheads="1"/>
          </p:cNvSpPr>
          <p:nvPr/>
        </p:nvSpPr>
        <p:spPr bwMode="auto">
          <a:xfrm>
            <a:off x="4880804" y="2330694"/>
            <a:ext cx="96317" cy="96310"/>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41184443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ed Cross 6">
      <a:dk1>
        <a:srgbClr val="000000"/>
      </a:dk1>
      <a:lt1>
        <a:srgbClr val="FFFFFF"/>
      </a:lt1>
      <a:dk2>
        <a:srgbClr val="6D6E70"/>
      </a:dk2>
      <a:lt2>
        <a:srgbClr val="E7E6E6"/>
      </a:lt2>
      <a:accent1>
        <a:srgbClr val="ED1B2E"/>
      </a:accent1>
      <a:accent2>
        <a:srgbClr val="6D6E70"/>
      </a:accent2>
      <a:accent3>
        <a:srgbClr val="A5A5A5"/>
      </a:accent3>
      <a:accent4>
        <a:srgbClr val="E7F2FB"/>
      </a:accent4>
      <a:accent5>
        <a:srgbClr val="000000"/>
      </a:accent5>
      <a:accent6>
        <a:srgbClr val="004B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470" ma:contentTypeDescription="Create a new document." ma:contentTypeScope="" ma:versionID="368155018ea30a7ecb9231057ac0bd88">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bfa9258f98f7b80d80124d85a3457230"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ConfirmedforVide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element name="TaxCatchAll" ma:index="29" nillable="true" ma:displayName="Taxonomy Catch All Column" ma:hidden="true" ma:list="{2afc66fd-001a-486f-8913-8a1209be5e5e}" ma:internalName="TaxCatchAll" ma:showField="CatchAllData" ma:web="15cf46a6-57b0-493a-b6e0-0817c4a110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c0885467-fdf6-42e8-a23e-67efc3f39a7c" ma:termSetId="09814cd3-568e-fe90-9814-8d621ff8fb84" ma:anchorId="fba54fb3-c3e1-fe81-a776-ca4b69148c4d" ma:open="true" ma:isKeyword="false">
      <xsd:complexType>
        <xsd:sequence>
          <xsd:element ref="pc:Terms" minOccurs="0" maxOccurs="1"/>
        </xsd:sequence>
      </xsd:complexType>
    </xsd:element>
    <xsd:element name="ConfirmedforVideo" ma:index="30" nillable="true" ma:displayName="Confirmed for Video" ma:format="Dropdown" ma:internalName="ConfirmedforVideo">
      <xsd:simpleType>
        <xsd:restriction base="dms:Choice">
          <xsd:enumeration value="Choice 1"/>
          <xsd:enumeration value="Choice 2"/>
          <xsd:enumeration value="Choice 3"/>
        </xsd:restriction>
      </xsd:simple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15cf46a6-57b0-493a-b6e0-0817c4a110d6">Z7UVSJU4EYRE-43553385-160552</_dlc_DocId>
    <_dlc_DocIdUrl xmlns="15cf46a6-57b0-493a-b6e0-0817c4a110d6">
      <Url>https://americanredcross.sharepoint.com/sites/HumSvc/HSO/DevOps/_layouts/15/DocIdRedir.aspx?ID=Z7UVSJU4EYRE-43553385-160552</Url>
      <Description>Z7UVSJU4EYRE-43553385-160552</Description>
    </_dlc_DocIdUrl>
    <_ip_UnifiedCompliancePolicyUIAction xmlns="http://schemas.microsoft.com/sharepoint/v3" xsi:nil="true"/>
    <lcf76f155ced4ddcb4097134ff3c332f xmlns="dfb93c61-09fd-40ff-8f23-56ad7d9a9b29">
      <Terms xmlns="http://schemas.microsoft.com/office/infopath/2007/PartnerControls"/>
    </lcf76f155ced4ddcb4097134ff3c332f>
    <_Flow_SignoffStatus xmlns="dfb93c61-09fd-40ff-8f23-56ad7d9a9b29" xsi:nil="true"/>
    <_ip_UnifiedCompliancePolicyProperties xmlns="http://schemas.microsoft.com/sharepoint/v3" xsi:nil="true"/>
    <TaxCatchAll xmlns="15cf46a6-57b0-493a-b6e0-0817c4a110d6" xsi:nil="true"/>
    <SharedWithUsers xmlns="3ba72d68-eddd-44e1-847b-51506bb268af">
      <UserInfo>
        <DisplayName>Brown, Anne</DisplayName>
        <AccountId>15429</AccountId>
        <AccountType/>
      </UserInfo>
      <UserInfo>
        <DisplayName>Long, Jodi</DisplayName>
        <AccountId>179</AccountId>
        <AccountType/>
      </UserInfo>
      <UserInfo>
        <DisplayName>Carambot, Jayden (Intern)</DisplayName>
        <AccountId>43439</AccountId>
        <AccountType/>
      </UserInfo>
      <UserInfo>
        <DisplayName>Schulze, Rachel</DisplayName>
        <AccountId>30452</AccountId>
        <AccountType/>
      </UserInfo>
    </SharedWithUsers>
    <ConfirmedforVideo xmlns="dfb93c61-09fd-40ff-8f23-56ad7d9a9b29" xsi:nil="true"/>
  </documentManagement>
</p:properties>
</file>

<file path=customXml/itemProps1.xml><?xml version="1.0" encoding="utf-8"?>
<ds:datastoreItem xmlns:ds="http://schemas.openxmlformats.org/officeDocument/2006/customXml" ds:itemID="{2CC64334-42E9-41D8-996E-F58946EB3064}">
  <ds:schemaRefs>
    <ds:schemaRef ds:uri="15cf46a6-57b0-493a-b6e0-0817c4a110d6"/>
    <ds:schemaRef ds:uri="3ba72d68-eddd-44e1-847b-51506bb268af"/>
    <ds:schemaRef ds:uri="dfb93c61-09fd-40ff-8f23-56ad7d9a9b2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9963D8-F023-4EFC-822B-8F762C0934DD}">
  <ds:schemaRefs>
    <ds:schemaRef ds:uri="http://schemas.microsoft.com/sharepoint/events"/>
  </ds:schemaRefs>
</ds:datastoreItem>
</file>

<file path=customXml/itemProps3.xml><?xml version="1.0" encoding="utf-8"?>
<ds:datastoreItem xmlns:ds="http://schemas.openxmlformats.org/officeDocument/2006/customXml" ds:itemID="{B51DF4D5-6A24-4091-B1A9-52064BE4E38B}">
  <ds:schemaRefs>
    <ds:schemaRef ds:uri="http://schemas.microsoft.com/sharepoint/v3/contenttype/forms"/>
  </ds:schemaRefs>
</ds:datastoreItem>
</file>

<file path=customXml/itemProps4.xml><?xml version="1.0" encoding="utf-8"?>
<ds:datastoreItem xmlns:ds="http://schemas.openxmlformats.org/officeDocument/2006/customXml" ds:itemID="{545CB2A4-5E58-42FB-B787-DB493392B713}">
  <ds:schemaRefs>
    <ds:schemaRef ds:uri="15cf46a6-57b0-493a-b6e0-0817c4a110d6"/>
    <ds:schemaRef ds:uri="3ba72d68-eddd-44e1-847b-51506bb268af"/>
    <ds:schemaRef ds:uri="dfb93c61-09fd-40ff-8f23-56ad7d9a9b2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54</TotalTime>
  <Words>2376</Words>
  <Application>Microsoft Office PowerPoint</Application>
  <PresentationFormat>Custom</PresentationFormat>
  <Paragraphs>245</Paragraphs>
  <Slides>29</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Courier New</vt:lpstr>
      <vt:lpstr>Georgia</vt:lpstr>
      <vt:lpstr>Segoe UI Historic</vt:lpstr>
      <vt:lpstr>System Font Regular</vt:lpstr>
      <vt:lpstr>Office Theme</vt:lpstr>
      <vt:lpstr>Quarterly Partnership Update</vt:lpstr>
      <vt:lpstr>Alleviating Suffering  Through Disaster Relief</vt:lpstr>
      <vt:lpstr>Dedicated Care for a Hurricane Ian Survivor</vt:lpstr>
      <vt:lpstr>Between October and December 2022, dedicated Red Cross volunteers and staff were hard at work turning heartbreak into hope.</vt:lpstr>
      <vt:lpstr>Domestic Responses</vt:lpstr>
      <vt:lpstr>Hurricane Ian 3-Month Update </vt:lpstr>
      <vt:lpstr>PowerPoint Presentation</vt:lpstr>
      <vt:lpstr>PowerPoint Presentation</vt:lpstr>
      <vt:lpstr>Red Cross Responded to 73 Large Disasters</vt:lpstr>
      <vt:lpstr>Domestic Response Impact </vt:lpstr>
      <vt:lpstr>Helping People Impacted From Home Fires</vt:lpstr>
      <vt:lpstr>Financial Assistance Helps Longtime Volunteer in  Minnesota Home Fire’s Aftermath</vt:lpstr>
      <vt:lpstr>Meeting the Growing Need for Home Fire Financial Assistance</vt:lpstr>
      <vt:lpstr>Home Fire Campaign Impact </vt:lpstr>
      <vt:lpstr>Alleviating Suffering  Around the World</vt:lpstr>
      <vt:lpstr>Funds Help Ukrainian Mother and Daughter</vt:lpstr>
      <vt:lpstr>PowerPoint Presentation</vt:lpstr>
      <vt:lpstr>7 Major Emergencies Around the World </vt:lpstr>
      <vt:lpstr>International Services Impact </vt:lpstr>
      <vt:lpstr>Saving Lives Through  Blood Services</vt:lpstr>
      <vt:lpstr>PowerPoint Presentation</vt:lpstr>
      <vt:lpstr>New Platelet Centers Help Meet Demand</vt:lpstr>
      <vt:lpstr>New Equipment Helps Save Lives</vt:lpstr>
      <vt:lpstr>Blood Services Impact </vt:lpstr>
      <vt:lpstr>Your Partnership</vt:lpstr>
      <vt:lpstr>Benefits and Resources</vt:lpstr>
      <vt:lpstr>Additional Ways You Helped</vt:lpstr>
      <vt:lpstr>Join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Walsh, Allison R.</dc:creator>
  <cp:lastModifiedBy>Stephanie</cp:lastModifiedBy>
  <cp:revision>2</cp:revision>
  <dcterms:created xsi:type="dcterms:W3CDTF">2021-06-10T02:51:28Z</dcterms:created>
  <dcterms:modified xsi:type="dcterms:W3CDTF">2023-04-18T19:00:32Z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_dlc_DocIdItemGuid">
    <vt:lpwstr>ad8c30b5-6302-4aa4-8328-bce0a04d60a2</vt:lpwstr>
  </property>
  <property fmtid="{D5CDD505-2E9C-101B-9397-08002B2CF9AE}" pid="4" name="MediaServiceImageTags">
    <vt:lpwstr/>
  </property>
</Properties>
</file>