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xml" ContentType="application/vnd.openxmlformats-officedocument.presentationml.tags+xml"/>
  <Override PartName="/ppt/notesSlides/notesSlide14.xml" ContentType="application/vnd.openxmlformats-officedocument.presentationml.notesSlide+xml"/>
  <Override PartName="/ppt/tags/tag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1" r:id="rId5"/>
  </p:sldMasterIdLst>
  <p:notesMasterIdLst>
    <p:notesMasterId r:id="rId38"/>
  </p:notesMasterIdLst>
  <p:sldIdLst>
    <p:sldId id="2145707392" r:id="rId6"/>
    <p:sldId id="2145707473" r:id="rId7"/>
    <p:sldId id="2145707475" r:id="rId8"/>
    <p:sldId id="2145707476" r:id="rId9"/>
    <p:sldId id="2145707529" r:id="rId10"/>
    <p:sldId id="2145707401" r:id="rId11"/>
    <p:sldId id="2145707523" r:id="rId12"/>
    <p:sldId id="2145707539" r:id="rId13"/>
    <p:sldId id="2145707535" r:id="rId14"/>
    <p:sldId id="2145707481" r:id="rId15"/>
    <p:sldId id="2145707482" r:id="rId16"/>
    <p:sldId id="2145707483" r:id="rId17"/>
    <p:sldId id="2145707534" r:id="rId18"/>
    <p:sldId id="2145707485" r:id="rId19"/>
    <p:sldId id="2145707486" r:id="rId20"/>
    <p:sldId id="2145707487" r:id="rId21"/>
    <p:sldId id="2145707538" r:id="rId22"/>
    <p:sldId id="2145707491" r:id="rId23"/>
    <p:sldId id="2145707492" r:id="rId24"/>
    <p:sldId id="2145707528" r:id="rId25"/>
    <p:sldId id="2145707533" r:id="rId26"/>
    <p:sldId id="2145707536" r:id="rId27"/>
    <p:sldId id="2145707496" r:id="rId28"/>
    <p:sldId id="2145707497" r:id="rId29"/>
    <p:sldId id="2145707498" r:id="rId30"/>
    <p:sldId id="2145707525" r:id="rId31"/>
    <p:sldId id="2145707499" r:id="rId32"/>
    <p:sldId id="2145707500" r:id="rId33"/>
    <p:sldId id="2145707502" r:id="rId34"/>
    <p:sldId id="2145707433" r:id="rId35"/>
    <p:sldId id="2145707541" r:id="rId36"/>
    <p:sldId id="2145707508" r:id="rId37"/>
  </p:sldIdLst>
  <p:sldSz cx="10058400" cy="6400800"/>
  <p:notesSz cx="6858000" cy="9144000"/>
  <p:defaultTextStyle>
    <a:defPPr>
      <a:defRPr lang="en-US"/>
    </a:defPPr>
    <a:lvl1pPr marL="0" algn="l" defTabSz="790042" rtl="0" eaLnBrk="1" latinLnBrk="0" hangingPunct="1">
      <a:defRPr sz="1555" kern="1200">
        <a:solidFill>
          <a:schemeClr val="tx1"/>
        </a:solidFill>
        <a:latin typeface="+mn-lt"/>
        <a:ea typeface="+mn-ea"/>
        <a:cs typeface="+mn-cs"/>
      </a:defRPr>
    </a:lvl1pPr>
    <a:lvl2pPr marL="395021" algn="l" defTabSz="790042" rtl="0" eaLnBrk="1" latinLnBrk="0" hangingPunct="1">
      <a:defRPr sz="1555" kern="1200">
        <a:solidFill>
          <a:schemeClr val="tx1"/>
        </a:solidFill>
        <a:latin typeface="+mn-lt"/>
        <a:ea typeface="+mn-ea"/>
        <a:cs typeface="+mn-cs"/>
      </a:defRPr>
    </a:lvl2pPr>
    <a:lvl3pPr marL="790042" algn="l" defTabSz="790042" rtl="0" eaLnBrk="1" latinLnBrk="0" hangingPunct="1">
      <a:defRPr sz="1555" kern="1200">
        <a:solidFill>
          <a:schemeClr val="tx1"/>
        </a:solidFill>
        <a:latin typeface="+mn-lt"/>
        <a:ea typeface="+mn-ea"/>
        <a:cs typeface="+mn-cs"/>
      </a:defRPr>
    </a:lvl3pPr>
    <a:lvl4pPr marL="1185062" algn="l" defTabSz="790042" rtl="0" eaLnBrk="1" latinLnBrk="0" hangingPunct="1">
      <a:defRPr sz="1555" kern="1200">
        <a:solidFill>
          <a:schemeClr val="tx1"/>
        </a:solidFill>
        <a:latin typeface="+mn-lt"/>
        <a:ea typeface="+mn-ea"/>
        <a:cs typeface="+mn-cs"/>
      </a:defRPr>
    </a:lvl4pPr>
    <a:lvl5pPr marL="1580083" algn="l" defTabSz="790042" rtl="0" eaLnBrk="1" latinLnBrk="0" hangingPunct="1">
      <a:defRPr sz="1555" kern="1200">
        <a:solidFill>
          <a:schemeClr val="tx1"/>
        </a:solidFill>
        <a:latin typeface="+mn-lt"/>
        <a:ea typeface="+mn-ea"/>
        <a:cs typeface="+mn-cs"/>
      </a:defRPr>
    </a:lvl5pPr>
    <a:lvl6pPr marL="1975104" algn="l" defTabSz="790042" rtl="0" eaLnBrk="1" latinLnBrk="0" hangingPunct="1">
      <a:defRPr sz="1555" kern="1200">
        <a:solidFill>
          <a:schemeClr val="tx1"/>
        </a:solidFill>
        <a:latin typeface="+mn-lt"/>
        <a:ea typeface="+mn-ea"/>
        <a:cs typeface="+mn-cs"/>
      </a:defRPr>
    </a:lvl6pPr>
    <a:lvl7pPr marL="2370125" algn="l" defTabSz="790042" rtl="0" eaLnBrk="1" latinLnBrk="0" hangingPunct="1">
      <a:defRPr sz="1555" kern="1200">
        <a:solidFill>
          <a:schemeClr val="tx1"/>
        </a:solidFill>
        <a:latin typeface="+mn-lt"/>
        <a:ea typeface="+mn-ea"/>
        <a:cs typeface="+mn-cs"/>
      </a:defRPr>
    </a:lvl7pPr>
    <a:lvl8pPr marL="2765146" algn="l" defTabSz="790042" rtl="0" eaLnBrk="1" latinLnBrk="0" hangingPunct="1">
      <a:defRPr sz="1555" kern="1200">
        <a:solidFill>
          <a:schemeClr val="tx1"/>
        </a:solidFill>
        <a:latin typeface="+mn-lt"/>
        <a:ea typeface="+mn-ea"/>
        <a:cs typeface="+mn-cs"/>
      </a:defRPr>
    </a:lvl8pPr>
    <a:lvl9pPr marL="3160166" algn="l" defTabSz="790042" rtl="0" eaLnBrk="1" latinLnBrk="0" hangingPunct="1">
      <a:defRPr sz="1555"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35ECC04-1BCF-7E91-E46C-07277B9FB0DA}" name="Bray, Ash" initials="" userId="S::ash.bray@redcross.org::7c13885b-5bdc-41cf-904a-513b728f08aa" providerId="AD"/>
  <p188:author id="{568B2D21-8B2D-DE65-FD37-C27AEB459950}" name="Drube, Joshua" initials="" userId="S::joshua.drube@redcross.org::5a830007-d5fe-45bc-9a15-56d76bceb1b2" providerId="AD"/>
  <p188:author id="{B11EA022-54E1-CBF2-A7E4-D0C545F30FF3}" name="Bunte, Kara" initials="BK" userId="S::kara.bunte@redcross.org::a8c35118-e84f-4936-9628-cee33c4d6bc0" providerId="AD"/>
  <p188:author id="{BFF2925E-6F3A-3469-C23B-F0D89A7E7C88}" name="Long, Jodi" initials="JL" userId="S::Jodi.Long@redcross.org::e530ea39-c8b8-47e7-8edf-c927ee5d3ae3" providerId="AD"/>
  <p188:author id="{51E19165-B38C-D70A-6F4A-65CA9AC7D7C3}" name="Brown, Anne" initials="BA" userId="S::anne.brown@redcross.org::6648a100-430f-4e89-a29f-356c52c69f0b" providerId="AD"/>
  <p188:author id="{0AAF8566-399F-EEF5-09A6-E3E002AC6E63}" name="Schulze, Rachel" initials="RS" userId="S::rachel.schulze@redcross.org::e5379fe1-2a29-45fb-a56e-88027be1986f" providerId="AD"/>
  <p188:author id="{7C24CC6C-93AE-9B22-80C5-C48DE36EC786}" name="Householder-Glenn, Lynn A." initials="HA" userId="S::lynn.householder-glenn@redcross.org::a56a91b1-31e4-44a1-aaea-5f504a46255b" providerId="AD"/>
  <p188:author id="{5748E06C-DB7C-E477-210D-3033A87DCD26}" name="Lindsey, William" initials="LW" userId="S::william.lindsey@redcross.org::d5de34ec-650b-4d45-b6a7-bd7f2b57f6e6" providerId="AD"/>
  <p188:author id="{1594E66E-7C5A-2A34-EC8F-9B28B1ABEA76}" name="Nguyen, Alex" initials="AN" userId="S::alex.nguyen@redcross.org::9a2cf77f-8331-403c-bcb8-0c0bd8e8bd9e" providerId="AD"/>
  <p188:author id="{CCDDD980-E808-8CF5-EA8E-60548B33EF1F}" name="Patterson, David" initials="PD" userId="S::david.patterson@redcross.org::22496692-aa8e-49b1-b494-2e92ac5746d6" providerId="AD"/>
  <p188:author id="{F26C808A-92AE-8168-3D65-F724CE52367E}" name="Rosenbaum, Lindsey" initials="LR" userId="S::lindsey.rosenbaum@redcross.org::52f17f25-fece-4ffa-bff9-33c769ef549e" providerId="AD"/>
  <p188:author id="{123FB28B-B62F-7309-9257-E3740BDE2614}" name="Bentley, Lauren" initials="BL" userId="S::lauren.bentley@redcross.org::64542b1c-9272-44d0-8a4c-e24c6bc32154" providerId="AD"/>
  <p188:author id="{87236F8D-D2FC-62D2-1D98-3CB85C8FE9E8}" name="Householder-Glenn, Lynn A." initials="LH" userId="S::Lynn.Householder-Glenn@redcross.org::a56a91b1-31e4-44a1-aaea-5f504a46255b" providerId="AD"/>
  <p188:author id="{D16BBF97-9806-E4B2-DCCC-F1DD9EBD9C8F}" name="Poole, Adriana" initials="PA" userId="S::adriana.poole@redcross.org::bde6ed49-d324-4c49-a091-94440083c491" providerId="AD"/>
  <p188:author id="{627FB7AA-7344-2E1C-0A31-DA950A0CD139}" name="Watson, Neil" initials="WN" userId="S::neil.watson@redcross.org::091892e6-1d38-4d17-92c3-35349e2312c5" providerId="AD"/>
  <p188:author id="{303967AE-325C-2B98-1E1E-7D007BCA7FF4}" name="Smolen, Dyana" initials="SD" userId="S::dyana.smolen@redcross.org::331e015b-e05a-4043-bfd8-759c4ceb3f6a" providerId="AD"/>
  <p188:author id="{0F72C5BD-CED5-7281-2FF1-E307B745FDB0}" name="Rowland, Holly" initials="RH" userId="S::holly.rowland@redcross.org::2f595c04-0b0c-4ffa-98ff-58ccc37c7145" providerId="AD"/>
  <p188:author id="{F301D0C6-6575-0E85-51C5-6A392C959C39}" name="Ash Bray" initials="AB" userId="Ash Bray" providerId="None"/>
  <p188:author id="{8F87FBCE-F180-D152-6C04-BBCA21A1A74B}" name="Long, Jodi" initials="LJ" userId="S::jodi.long@redcross.org::e530ea39-c8b8-47e7-8edf-c927ee5d3ae3" providerId="AD"/>
  <p188:author id="{393283D0-D609-AC99-01DB-D0CBAE12AAD2}" name="Hinman, Katie B." initials="HK" userId="S::katie.hinman@redcross.org::49f545e0-633f-4fb3-a4e7-c00a2463d69e" providerId="AD"/>
  <p188:author id="{7B075DD6-E06A-B079-563B-2D394C75064E}" name="Nguyen, Violet" initials="NV" userId="S::violet.nguyen@redcross.org::28f1b003-e138-41a0-9915-f271c8daf4f2" providerId="AD"/>
  <p188:author id="{E2C35CE4-F5BE-E229-A1B0-CB71D59B0D1D}" name="Allen, Jennifer" initials="AJ" userId="S::jennifer.allen5@redcross.org::620d957d-504a-40bb-bd8c-0669ec199cf7" providerId="AD"/>
  <p188:author id="{D077BEE8-2DD6-7A6E-B128-7617B7580848}" name="Brownlee, Denise" initials="BD" userId="S::denise.brownlee@redcross.org::10343502-358a-4fc1-8963-0cd03cd3550c" providerId="AD"/>
  <p188:author id="{13DA2CF3-AC50-8602-ADB3-C7A786AAB748}" name="Smith, Crystal L.2" initials="SL" userId="S::crystal.smith2@redcross.org::0123faef-b664-42f2-9e92-2c464e86f5bd" providerId="AD"/>
  <p188:author id="{427F59F4-1C3E-CED7-D31F-5B423B0671B7}" name="Saldivar, Natalie" initials="NS" userId="S::natalie.saldivar@redcross.org::4e2f6ffb-d0f4-4bdc-b3ea-b69b85d4ca6e"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6D6E70"/>
    <a:srgbClr val="ED1B2E"/>
    <a:srgbClr val="71787D"/>
    <a:srgbClr val="2281CF"/>
    <a:srgbClr val="537B35"/>
    <a:srgbClr val="B4A996"/>
    <a:srgbClr val="9F9FA3"/>
    <a:srgbClr val="E2D7AC"/>
    <a:srgbClr val="4784B5"/>
    <a:srgbClr val="7F181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FF2115-4DB3-44EC-BC7E-5E39A6DD17AC}" v="1" dt="2025-01-30T15:03:11.2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91"/>
    <p:restoredTop sz="85110" autoAdjust="0"/>
  </p:normalViewPr>
  <p:slideViewPr>
    <p:cSldViewPr snapToGrid="0">
      <p:cViewPr varScale="1">
        <p:scale>
          <a:sx n="111" d="100"/>
          <a:sy n="111" d="100"/>
        </p:scale>
        <p:origin x="1526" y="8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14670E-741A-144D-A36D-658DE41FFA7F}" type="datetimeFigureOut">
              <a:rPr lang="en-US" smtClean="0"/>
              <a:t>1/30/2025</a:t>
            </a:fld>
            <a:endParaRPr lang="en-US"/>
          </a:p>
        </p:txBody>
      </p:sp>
      <p:sp>
        <p:nvSpPr>
          <p:cNvPr id="4" name="Slide Image Placeholder 3"/>
          <p:cNvSpPr>
            <a:spLocks noGrp="1" noRot="1" noChangeAspect="1"/>
          </p:cNvSpPr>
          <p:nvPr>
            <p:ph type="sldImg" idx="2"/>
          </p:nvPr>
        </p:nvSpPr>
        <p:spPr>
          <a:xfrm>
            <a:off x="1004888" y="1143000"/>
            <a:ext cx="484822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565811-EAF1-E341-AEA6-E4E5BEBC0E45}" type="slidenum">
              <a:rPr lang="en-US" smtClean="0"/>
              <a:t>‹#›</a:t>
            </a:fld>
            <a:endParaRPr lang="en-US"/>
          </a:p>
        </p:txBody>
      </p:sp>
    </p:spTree>
    <p:extLst>
      <p:ext uri="{BB962C8B-B14F-4D97-AF65-F5344CB8AC3E}">
        <p14:creationId xmlns:p14="http://schemas.microsoft.com/office/powerpoint/2010/main" val="2808452422"/>
      </p:ext>
    </p:extLst>
  </p:cSld>
  <p:clrMap bg1="lt1" tx1="dk1" bg2="lt2" tx2="dk2" accent1="accent1" accent2="accent2" accent3="accent3" accent4="accent4" accent5="accent5" accent6="accent6" hlink="hlink" folHlink="folHlink"/>
  <p:notesStyle>
    <a:lvl1pPr marL="0" algn="l" defTabSz="790042" rtl="0" eaLnBrk="1" latinLnBrk="0" hangingPunct="1">
      <a:defRPr sz="1037" kern="1200">
        <a:solidFill>
          <a:schemeClr val="tx1"/>
        </a:solidFill>
        <a:latin typeface="+mn-lt"/>
        <a:ea typeface="+mn-ea"/>
        <a:cs typeface="+mn-cs"/>
      </a:defRPr>
    </a:lvl1pPr>
    <a:lvl2pPr marL="395021" algn="l" defTabSz="790042" rtl="0" eaLnBrk="1" latinLnBrk="0" hangingPunct="1">
      <a:defRPr sz="1037" kern="1200">
        <a:solidFill>
          <a:schemeClr val="tx1"/>
        </a:solidFill>
        <a:latin typeface="+mn-lt"/>
        <a:ea typeface="+mn-ea"/>
        <a:cs typeface="+mn-cs"/>
      </a:defRPr>
    </a:lvl2pPr>
    <a:lvl3pPr marL="790042" algn="l" defTabSz="790042" rtl="0" eaLnBrk="1" latinLnBrk="0" hangingPunct="1">
      <a:defRPr sz="1037" kern="1200">
        <a:solidFill>
          <a:schemeClr val="tx1"/>
        </a:solidFill>
        <a:latin typeface="+mn-lt"/>
        <a:ea typeface="+mn-ea"/>
        <a:cs typeface="+mn-cs"/>
      </a:defRPr>
    </a:lvl3pPr>
    <a:lvl4pPr marL="1185062" algn="l" defTabSz="790042" rtl="0" eaLnBrk="1" latinLnBrk="0" hangingPunct="1">
      <a:defRPr sz="1037" kern="1200">
        <a:solidFill>
          <a:schemeClr val="tx1"/>
        </a:solidFill>
        <a:latin typeface="+mn-lt"/>
        <a:ea typeface="+mn-ea"/>
        <a:cs typeface="+mn-cs"/>
      </a:defRPr>
    </a:lvl4pPr>
    <a:lvl5pPr marL="1580083" algn="l" defTabSz="790042" rtl="0" eaLnBrk="1" latinLnBrk="0" hangingPunct="1">
      <a:defRPr sz="1037" kern="1200">
        <a:solidFill>
          <a:schemeClr val="tx1"/>
        </a:solidFill>
        <a:latin typeface="+mn-lt"/>
        <a:ea typeface="+mn-ea"/>
        <a:cs typeface="+mn-cs"/>
      </a:defRPr>
    </a:lvl5pPr>
    <a:lvl6pPr marL="1975104" algn="l" defTabSz="790042" rtl="0" eaLnBrk="1" latinLnBrk="0" hangingPunct="1">
      <a:defRPr sz="1037" kern="1200">
        <a:solidFill>
          <a:schemeClr val="tx1"/>
        </a:solidFill>
        <a:latin typeface="+mn-lt"/>
        <a:ea typeface="+mn-ea"/>
        <a:cs typeface="+mn-cs"/>
      </a:defRPr>
    </a:lvl6pPr>
    <a:lvl7pPr marL="2370125" algn="l" defTabSz="790042" rtl="0" eaLnBrk="1" latinLnBrk="0" hangingPunct="1">
      <a:defRPr sz="1037" kern="1200">
        <a:solidFill>
          <a:schemeClr val="tx1"/>
        </a:solidFill>
        <a:latin typeface="+mn-lt"/>
        <a:ea typeface="+mn-ea"/>
        <a:cs typeface="+mn-cs"/>
      </a:defRPr>
    </a:lvl7pPr>
    <a:lvl8pPr marL="2765146" algn="l" defTabSz="790042" rtl="0" eaLnBrk="1" latinLnBrk="0" hangingPunct="1">
      <a:defRPr sz="1037" kern="1200">
        <a:solidFill>
          <a:schemeClr val="tx1"/>
        </a:solidFill>
        <a:latin typeface="+mn-lt"/>
        <a:ea typeface="+mn-ea"/>
        <a:cs typeface="+mn-cs"/>
      </a:defRPr>
    </a:lvl8pPr>
    <a:lvl9pPr marL="3160166" algn="l" defTabSz="790042" rtl="0" eaLnBrk="1" latinLnBrk="0" hangingPunct="1">
      <a:defRPr sz="103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B8D174D4-E392-6941-8B91-4B86EA1ADCB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89123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10</a:t>
            </a:fld>
            <a:endParaRPr lang="en-US"/>
          </a:p>
        </p:txBody>
      </p:sp>
    </p:spTree>
    <p:extLst>
      <p:ext uri="{BB962C8B-B14F-4D97-AF65-F5344CB8AC3E}">
        <p14:creationId xmlns:p14="http://schemas.microsoft.com/office/powerpoint/2010/main" val="39481857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11</a:t>
            </a:fld>
            <a:endParaRPr lang="en-US"/>
          </a:p>
        </p:txBody>
      </p:sp>
    </p:spTree>
    <p:extLst>
      <p:ext uri="{BB962C8B-B14F-4D97-AF65-F5344CB8AC3E}">
        <p14:creationId xmlns:p14="http://schemas.microsoft.com/office/powerpoint/2010/main" val="24449646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12</a:t>
            </a:fld>
            <a:endParaRPr lang="en-US"/>
          </a:p>
        </p:txBody>
      </p:sp>
    </p:spTree>
    <p:extLst>
      <p:ext uri="{BB962C8B-B14F-4D97-AF65-F5344CB8AC3E}">
        <p14:creationId xmlns:p14="http://schemas.microsoft.com/office/powerpoint/2010/main" val="2328598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9DA7D-2C73-6662-04B5-22CB946D1B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8E5612-A924-0B03-9C7F-CAD695982E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849FB9-94BD-3850-4415-83990BC2DE7E}"/>
              </a:ext>
            </a:extLst>
          </p:cNvPr>
          <p:cNvSpPr>
            <a:spLocks noGrp="1"/>
          </p:cNvSpPr>
          <p:nvPr>
            <p:ph type="body" idx="1"/>
          </p:nvPr>
        </p:nvSpPr>
        <p:spPr/>
        <p:txBody>
          <a:bodyPr/>
          <a:lstStyle/>
          <a:p>
            <a:endParaRPr lang="en-US"/>
          </a:p>
          <a:p>
            <a:endParaRPr lang="en-US"/>
          </a:p>
        </p:txBody>
      </p:sp>
      <p:sp>
        <p:nvSpPr>
          <p:cNvPr id="4" name="Slide Number Placeholder 3">
            <a:extLst>
              <a:ext uri="{FF2B5EF4-FFF2-40B4-BE49-F238E27FC236}">
                <a16:creationId xmlns:a16="http://schemas.microsoft.com/office/drawing/2014/main" id="{A84A2E76-045A-1995-CE0C-8984F90A2EC3}"/>
              </a:ext>
            </a:extLst>
          </p:cNvPr>
          <p:cNvSpPr>
            <a:spLocks noGrp="1"/>
          </p:cNvSpPr>
          <p:nvPr>
            <p:ph type="sldNum" sz="quarter" idx="5"/>
          </p:nvPr>
        </p:nvSpPr>
        <p:spPr/>
        <p:txBody>
          <a:bodyPr/>
          <a:lstStyle/>
          <a:p>
            <a:fld id="{B8D174D4-E392-6941-8B91-4B86EA1ADCB7}" type="slidenum">
              <a:rPr lang="en-US" smtClean="0"/>
              <a:t>13</a:t>
            </a:fld>
            <a:endParaRPr lang="en-US"/>
          </a:p>
        </p:txBody>
      </p:sp>
    </p:spTree>
    <p:extLst>
      <p:ext uri="{BB962C8B-B14F-4D97-AF65-F5344CB8AC3E}">
        <p14:creationId xmlns:p14="http://schemas.microsoft.com/office/powerpoint/2010/main" val="12154673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15</a:t>
            </a:fld>
            <a:endParaRPr lang="en-US"/>
          </a:p>
        </p:txBody>
      </p:sp>
    </p:spTree>
    <p:extLst>
      <p:ext uri="{BB962C8B-B14F-4D97-AF65-F5344CB8AC3E}">
        <p14:creationId xmlns:p14="http://schemas.microsoft.com/office/powerpoint/2010/main" val="21487950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16</a:t>
            </a:fld>
            <a:endParaRPr lang="en-US"/>
          </a:p>
        </p:txBody>
      </p:sp>
    </p:spTree>
    <p:extLst>
      <p:ext uri="{BB962C8B-B14F-4D97-AF65-F5344CB8AC3E}">
        <p14:creationId xmlns:p14="http://schemas.microsoft.com/office/powerpoint/2010/main" val="2597489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5565811-EAF1-E341-AEA6-E4E5BEBC0E45}" type="slidenum">
              <a:rPr lang="en-US" smtClean="0"/>
              <a:t>17</a:t>
            </a:fld>
            <a:endParaRPr lang="en-US"/>
          </a:p>
        </p:txBody>
      </p:sp>
    </p:spTree>
    <p:extLst>
      <p:ext uri="{BB962C8B-B14F-4D97-AF65-F5344CB8AC3E}">
        <p14:creationId xmlns:p14="http://schemas.microsoft.com/office/powerpoint/2010/main" val="3347097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b="1">
              <a:solidFill>
                <a:srgbClr val="ED1B2E"/>
              </a:solidFill>
            </a:endParaRPr>
          </a:p>
        </p:txBody>
      </p:sp>
      <p:sp>
        <p:nvSpPr>
          <p:cNvPr id="4" name="Slide Number Placeholder 3"/>
          <p:cNvSpPr>
            <a:spLocks noGrp="1"/>
          </p:cNvSpPr>
          <p:nvPr>
            <p:ph type="sldNum" sz="quarter" idx="5"/>
          </p:nvPr>
        </p:nvSpPr>
        <p:spPr/>
        <p:txBody>
          <a:bodyPr/>
          <a:lstStyle/>
          <a:p>
            <a:fld id="{B8D174D4-E392-6941-8B91-4B86EA1ADCB7}" type="slidenum">
              <a:rPr lang="en-US" smtClean="0"/>
              <a:t>19</a:t>
            </a:fld>
            <a:endParaRPr lang="en-US"/>
          </a:p>
        </p:txBody>
      </p:sp>
    </p:spTree>
    <p:extLst>
      <p:ext uri="{BB962C8B-B14F-4D97-AF65-F5344CB8AC3E}">
        <p14:creationId xmlns:p14="http://schemas.microsoft.com/office/powerpoint/2010/main" val="3045020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5565811-EAF1-E341-AEA6-E4E5BEBC0E45}" type="slidenum">
              <a:rPr lang="en-US" smtClean="0"/>
              <a:t>20</a:t>
            </a:fld>
            <a:endParaRPr lang="en-US"/>
          </a:p>
        </p:txBody>
      </p:sp>
    </p:spTree>
    <p:extLst>
      <p:ext uri="{BB962C8B-B14F-4D97-AF65-F5344CB8AC3E}">
        <p14:creationId xmlns:p14="http://schemas.microsoft.com/office/powerpoint/2010/main" val="311483969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EDDB1C-1B29-D6B2-3E36-46CF94A8AB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6938A3-B6CD-A5E9-21F8-351C8E204F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9A1CE9B-91D2-0B9E-94A5-9EAB27DA5931}"/>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60EF80D-98C6-1C6C-D16E-36250F4F458D}"/>
              </a:ext>
            </a:extLst>
          </p:cNvPr>
          <p:cNvSpPr>
            <a:spLocks noGrp="1"/>
          </p:cNvSpPr>
          <p:nvPr>
            <p:ph type="sldNum" sz="quarter" idx="5"/>
          </p:nvPr>
        </p:nvSpPr>
        <p:spPr/>
        <p:txBody>
          <a:bodyPr/>
          <a:lstStyle/>
          <a:p>
            <a:fld id="{A5565811-EAF1-E341-AEA6-E4E5BEBC0E45}" type="slidenum">
              <a:rPr lang="en-US" smtClean="0"/>
              <a:t>21</a:t>
            </a:fld>
            <a:endParaRPr lang="en-US"/>
          </a:p>
        </p:txBody>
      </p:sp>
    </p:spTree>
    <p:extLst>
      <p:ext uri="{BB962C8B-B14F-4D97-AF65-F5344CB8AC3E}">
        <p14:creationId xmlns:p14="http://schemas.microsoft.com/office/powerpoint/2010/main" val="17892886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2</a:t>
            </a:fld>
            <a:endParaRPr lang="en-US"/>
          </a:p>
        </p:txBody>
      </p:sp>
    </p:spTree>
    <p:extLst>
      <p:ext uri="{BB962C8B-B14F-4D97-AF65-F5344CB8AC3E}">
        <p14:creationId xmlns:p14="http://schemas.microsoft.com/office/powerpoint/2010/main" val="1013828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endParaRPr lang="en-US" sz="1050">
              <a:solidFill>
                <a:schemeClr val="tx1">
                  <a:lumMod val="65000"/>
                  <a:lumOff val="35000"/>
                </a:schemeClr>
              </a:solidFill>
            </a:endParaRPr>
          </a:p>
        </p:txBody>
      </p:sp>
      <p:sp>
        <p:nvSpPr>
          <p:cNvPr id="4" name="Slide Number Placeholder 3"/>
          <p:cNvSpPr>
            <a:spLocks noGrp="1"/>
          </p:cNvSpPr>
          <p:nvPr>
            <p:ph type="sldNum" sz="quarter" idx="5"/>
          </p:nvPr>
        </p:nvSpPr>
        <p:spPr/>
        <p:txBody>
          <a:bodyPr/>
          <a:lstStyle/>
          <a:p>
            <a:fld id="{A5565811-EAF1-E341-AEA6-E4E5BEBC0E45}" type="slidenum">
              <a:rPr lang="en-US" smtClean="0"/>
              <a:t>22</a:t>
            </a:fld>
            <a:endParaRPr lang="en-US"/>
          </a:p>
        </p:txBody>
      </p:sp>
    </p:spTree>
    <p:extLst>
      <p:ext uri="{BB962C8B-B14F-4D97-AF65-F5344CB8AC3E}">
        <p14:creationId xmlns:p14="http://schemas.microsoft.com/office/powerpoint/2010/main" val="40924321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24</a:t>
            </a:fld>
            <a:endParaRPr lang="en-US"/>
          </a:p>
        </p:txBody>
      </p:sp>
    </p:spTree>
    <p:extLst>
      <p:ext uri="{BB962C8B-B14F-4D97-AF65-F5344CB8AC3E}">
        <p14:creationId xmlns:p14="http://schemas.microsoft.com/office/powerpoint/2010/main" val="8229606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25</a:t>
            </a:fld>
            <a:endParaRPr lang="en-US"/>
          </a:p>
        </p:txBody>
      </p:sp>
    </p:spTree>
    <p:extLst>
      <p:ext uri="{BB962C8B-B14F-4D97-AF65-F5344CB8AC3E}">
        <p14:creationId xmlns:p14="http://schemas.microsoft.com/office/powerpoint/2010/main" val="2819510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5565811-EAF1-E341-AEA6-E4E5BEBC0E45}" type="slidenum">
              <a:rPr lang="en-US" smtClean="0"/>
              <a:t>26</a:t>
            </a:fld>
            <a:endParaRPr lang="en-US"/>
          </a:p>
        </p:txBody>
      </p:sp>
    </p:spTree>
    <p:extLst>
      <p:ext uri="{BB962C8B-B14F-4D97-AF65-F5344CB8AC3E}">
        <p14:creationId xmlns:p14="http://schemas.microsoft.com/office/powerpoint/2010/main" val="2043942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28</a:t>
            </a:fld>
            <a:endParaRPr lang="en-US"/>
          </a:p>
        </p:txBody>
      </p:sp>
    </p:spTree>
    <p:extLst>
      <p:ext uri="{BB962C8B-B14F-4D97-AF65-F5344CB8AC3E}">
        <p14:creationId xmlns:p14="http://schemas.microsoft.com/office/powerpoint/2010/main" val="15210993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29</a:t>
            </a:fld>
            <a:endParaRPr lang="en-US"/>
          </a:p>
        </p:txBody>
      </p:sp>
    </p:spTree>
    <p:extLst>
      <p:ext uri="{BB962C8B-B14F-4D97-AF65-F5344CB8AC3E}">
        <p14:creationId xmlns:p14="http://schemas.microsoft.com/office/powerpoint/2010/main" val="18548736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30</a:t>
            </a:fld>
            <a:endParaRPr lang="en-US"/>
          </a:p>
        </p:txBody>
      </p:sp>
    </p:spTree>
    <p:extLst>
      <p:ext uri="{BB962C8B-B14F-4D97-AF65-F5344CB8AC3E}">
        <p14:creationId xmlns:p14="http://schemas.microsoft.com/office/powerpoint/2010/main" val="33605164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32</a:t>
            </a:fld>
            <a:endParaRPr lang="en-US"/>
          </a:p>
        </p:txBody>
      </p:sp>
    </p:spTree>
    <p:extLst>
      <p:ext uri="{BB962C8B-B14F-4D97-AF65-F5344CB8AC3E}">
        <p14:creationId xmlns:p14="http://schemas.microsoft.com/office/powerpoint/2010/main" val="3932658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8D174D4-E392-6941-8B91-4B86EA1ADCB7}" type="slidenum">
              <a:rPr lang="en-US" smtClean="0"/>
              <a:t>3</a:t>
            </a:fld>
            <a:endParaRPr lang="en-US"/>
          </a:p>
        </p:txBody>
      </p:sp>
    </p:spTree>
    <p:extLst>
      <p:ext uri="{BB962C8B-B14F-4D97-AF65-F5344CB8AC3E}">
        <p14:creationId xmlns:p14="http://schemas.microsoft.com/office/powerpoint/2010/main" val="2074509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D174D4-E392-6941-8B91-4B86EA1ADCB7}" type="slidenum">
              <a:rPr lang="en-US" smtClean="0"/>
              <a:t>4</a:t>
            </a:fld>
            <a:endParaRPr lang="en-US"/>
          </a:p>
        </p:txBody>
      </p:sp>
    </p:spTree>
    <p:extLst>
      <p:ext uri="{BB962C8B-B14F-4D97-AF65-F5344CB8AC3E}">
        <p14:creationId xmlns:p14="http://schemas.microsoft.com/office/powerpoint/2010/main" val="2662978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5565811-EAF1-E341-AEA6-E4E5BEBC0E45}" type="slidenum">
              <a:rPr lang="en-US" smtClean="0"/>
              <a:t>5</a:t>
            </a:fld>
            <a:endParaRPr lang="en-US"/>
          </a:p>
        </p:txBody>
      </p:sp>
    </p:spTree>
    <p:extLst>
      <p:ext uri="{BB962C8B-B14F-4D97-AF65-F5344CB8AC3E}">
        <p14:creationId xmlns:p14="http://schemas.microsoft.com/office/powerpoint/2010/main" val="41589370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8D174D4-E392-6941-8B91-4B86EA1ADCB7}" type="slidenum">
              <a:rPr lang="en-US" smtClean="0"/>
              <a:t>6</a:t>
            </a:fld>
            <a:endParaRPr lang="en-US"/>
          </a:p>
        </p:txBody>
      </p:sp>
    </p:spTree>
    <p:extLst>
      <p:ext uri="{BB962C8B-B14F-4D97-AF65-F5344CB8AC3E}">
        <p14:creationId xmlns:p14="http://schemas.microsoft.com/office/powerpoint/2010/main" val="34418294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5565811-EAF1-E341-AEA6-E4E5BEBC0E45}" type="slidenum">
              <a:rPr lang="en-US" smtClean="0"/>
              <a:t>7</a:t>
            </a:fld>
            <a:endParaRPr lang="en-US"/>
          </a:p>
        </p:txBody>
      </p:sp>
    </p:spTree>
    <p:extLst>
      <p:ext uri="{BB962C8B-B14F-4D97-AF65-F5344CB8AC3E}">
        <p14:creationId xmlns:p14="http://schemas.microsoft.com/office/powerpoint/2010/main" val="313621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DBA8B-CA19-FF36-DC7C-6032360A7F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E24E35-96FE-6A1A-AE5A-6D653FA331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072308-36B6-1E79-337B-FB39B58CE05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F2BA67-54DC-3DB7-783D-77DE010D4E96}"/>
              </a:ext>
            </a:extLst>
          </p:cNvPr>
          <p:cNvSpPr>
            <a:spLocks noGrp="1"/>
          </p:cNvSpPr>
          <p:nvPr>
            <p:ph type="sldNum" sz="quarter" idx="5"/>
          </p:nvPr>
        </p:nvSpPr>
        <p:spPr/>
        <p:txBody>
          <a:bodyPr/>
          <a:lstStyle/>
          <a:p>
            <a:fld id="{A5565811-EAF1-E341-AEA6-E4E5BEBC0E45}" type="slidenum">
              <a:rPr lang="en-US" smtClean="0"/>
              <a:t>8</a:t>
            </a:fld>
            <a:endParaRPr lang="en-US"/>
          </a:p>
        </p:txBody>
      </p:sp>
    </p:spTree>
    <p:extLst>
      <p:ext uri="{BB962C8B-B14F-4D97-AF65-F5344CB8AC3E}">
        <p14:creationId xmlns:p14="http://schemas.microsoft.com/office/powerpoint/2010/main" val="781149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27278-F2EB-FB65-C6A5-0B5974CA26F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1B7E529-E2C7-7F3B-0CAE-F891DCC3A94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DDF7CD-0C46-24B9-FEC0-F4699383E5C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5C4D713-7ECB-2AC4-C252-3D8FA815FDC5}"/>
              </a:ext>
            </a:extLst>
          </p:cNvPr>
          <p:cNvSpPr>
            <a:spLocks noGrp="1"/>
          </p:cNvSpPr>
          <p:nvPr>
            <p:ph type="sldNum" sz="quarter" idx="5"/>
          </p:nvPr>
        </p:nvSpPr>
        <p:spPr/>
        <p:txBody>
          <a:bodyPr/>
          <a:lstStyle/>
          <a:p>
            <a:fld id="{A5565811-EAF1-E341-AEA6-E4E5BEBC0E45}" type="slidenum">
              <a:rPr lang="en-US" smtClean="0"/>
              <a:t>9</a:t>
            </a:fld>
            <a:endParaRPr lang="en-US"/>
          </a:p>
        </p:txBody>
      </p:sp>
    </p:spTree>
    <p:extLst>
      <p:ext uri="{BB962C8B-B14F-4D97-AF65-F5344CB8AC3E}">
        <p14:creationId xmlns:p14="http://schemas.microsoft.com/office/powerpoint/2010/main" val="21370392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76F98-8D82-544E-A1B4-FECACDD62FED}"/>
              </a:ext>
            </a:extLst>
          </p:cNvPr>
          <p:cNvSpPr/>
          <p:nvPr userDrawn="1"/>
        </p:nvSpPr>
        <p:spPr>
          <a:xfrm>
            <a:off x="1" y="4697128"/>
            <a:ext cx="10058400" cy="1722895"/>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D6E70"/>
              </a:solidFill>
            </a:endParaRPr>
          </a:p>
        </p:txBody>
      </p:sp>
      <p:sp>
        <p:nvSpPr>
          <p:cNvPr id="2" name="Title 1">
            <a:extLst>
              <a:ext uri="{FF2B5EF4-FFF2-40B4-BE49-F238E27FC236}">
                <a16:creationId xmlns:a16="http://schemas.microsoft.com/office/drawing/2014/main" id="{9A9E1435-9153-E74A-ACEE-8DED7879E6A9}"/>
              </a:ext>
            </a:extLst>
          </p:cNvPr>
          <p:cNvSpPr>
            <a:spLocks noGrp="1"/>
          </p:cNvSpPr>
          <p:nvPr>
            <p:ph type="title" hasCustomPrompt="1"/>
          </p:nvPr>
        </p:nvSpPr>
        <p:spPr>
          <a:xfrm>
            <a:off x="393700" y="4857516"/>
            <a:ext cx="6705600" cy="575083"/>
          </a:xfrm>
          <a:prstGeom prst="rect">
            <a:avLst/>
          </a:prstGeom>
        </p:spPr>
        <p:txBody>
          <a:bodyPr>
            <a:noAutofit/>
          </a:bodyPr>
          <a:lstStyle>
            <a:lvl1pPr>
              <a:lnSpc>
                <a:spcPts val="3200"/>
              </a:lnSpc>
              <a:defRPr sz="3000">
                <a:solidFill>
                  <a:schemeClr val="bg1"/>
                </a:solidFill>
              </a:defRPr>
            </a:lvl1pPr>
          </a:lstStyle>
          <a:p>
            <a:r>
              <a:rPr lang="en-US"/>
              <a:t>Click add Title</a:t>
            </a:r>
          </a:p>
        </p:txBody>
      </p:sp>
      <p:sp>
        <p:nvSpPr>
          <p:cNvPr id="13" name="Picture Placeholder 12">
            <a:extLst>
              <a:ext uri="{FF2B5EF4-FFF2-40B4-BE49-F238E27FC236}">
                <a16:creationId xmlns:a16="http://schemas.microsoft.com/office/drawing/2014/main" id="{9877618C-1C5E-B046-88BC-311EBBBACB5F}"/>
              </a:ext>
            </a:extLst>
          </p:cNvPr>
          <p:cNvSpPr>
            <a:spLocks noGrp="1"/>
          </p:cNvSpPr>
          <p:nvPr>
            <p:ph type="pic" sz="quarter" idx="11"/>
          </p:nvPr>
        </p:nvSpPr>
        <p:spPr>
          <a:xfrm>
            <a:off x="0" y="0"/>
            <a:ext cx="10058400" cy="4697413"/>
          </a:xfrm>
          <a:prstGeom prst="rect">
            <a:avLst/>
          </a:prstGeom>
          <a:solidFill>
            <a:schemeClr val="accent3">
              <a:lumMod val="20000"/>
              <a:lumOff val="80000"/>
            </a:schemeClr>
          </a:solidFill>
        </p:spPr>
        <p:txBody>
          <a:bodyPr anchor="ctr"/>
          <a:lstStyle>
            <a:lvl1pPr algn="ctr">
              <a:buNone/>
              <a:defRPr/>
            </a:lvl1pPr>
          </a:lstStyle>
          <a:p>
            <a:endParaRPr lang="en-US"/>
          </a:p>
        </p:txBody>
      </p:sp>
      <p:sp>
        <p:nvSpPr>
          <p:cNvPr id="9" name="Content Placeholder 17">
            <a:extLst>
              <a:ext uri="{FF2B5EF4-FFF2-40B4-BE49-F238E27FC236}">
                <a16:creationId xmlns:a16="http://schemas.microsoft.com/office/drawing/2014/main" id="{293A37C4-606C-734B-82F2-A4C209FE45EC}"/>
              </a:ext>
            </a:extLst>
          </p:cNvPr>
          <p:cNvSpPr>
            <a:spLocks noGrp="1"/>
          </p:cNvSpPr>
          <p:nvPr>
            <p:ph sz="quarter" idx="13" hasCustomPrompt="1"/>
          </p:nvPr>
        </p:nvSpPr>
        <p:spPr>
          <a:xfrm>
            <a:off x="407376" y="5884695"/>
            <a:ext cx="6691924" cy="376405"/>
          </a:xfrm>
          <a:prstGeom prst="rect">
            <a:avLst/>
          </a:prstGeom>
          <a:noFill/>
        </p:spPr>
        <p:txBody>
          <a:bodyPr>
            <a:noAutofit/>
          </a:bodyPr>
          <a:lstStyle>
            <a:lvl1pPr marL="0" indent="0">
              <a:buNone/>
              <a:defRPr sz="1050">
                <a:solidFill>
                  <a:schemeClr val="bg1"/>
                </a:solidFill>
              </a:defRPr>
            </a:lvl1pPr>
            <a:lvl2pPr marL="377190" indent="0">
              <a:buNone/>
              <a:defRPr sz="1050"/>
            </a:lvl2pPr>
            <a:lvl3pPr marL="754380" indent="0">
              <a:buNone/>
              <a:defRPr sz="1050"/>
            </a:lvl3pPr>
            <a:lvl4pPr marL="1131570" indent="0">
              <a:buNone/>
              <a:defRPr sz="1050"/>
            </a:lvl4pPr>
            <a:lvl5pPr marL="1508760" indent="0">
              <a:buNone/>
              <a:defRPr sz="1050"/>
            </a:lvl5pPr>
          </a:lstStyle>
          <a:p>
            <a:pPr lvl="0"/>
            <a:r>
              <a:rPr lang="en-US"/>
              <a:t>Prepared for [Company | Date]</a:t>
            </a:r>
          </a:p>
        </p:txBody>
      </p:sp>
      <p:sp>
        <p:nvSpPr>
          <p:cNvPr id="6" name="Text Placeholder 5">
            <a:extLst>
              <a:ext uri="{FF2B5EF4-FFF2-40B4-BE49-F238E27FC236}">
                <a16:creationId xmlns:a16="http://schemas.microsoft.com/office/drawing/2014/main" id="{F222EA92-94A7-7C48-9C2A-7BBC2FE87829}"/>
              </a:ext>
            </a:extLst>
          </p:cNvPr>
          <p:cNvSpPr>
            <a:spLocks noGrp="1"/>
          </p:cNvSpPr>
          <p:nvPr>
            <p:ph type="body" sz="quarter" idx="14" hasCustomPrompt="1"/>
          </p:nvPr>
        </p:nvSpPr>
        <p:spPr>
          <a:xfrm>
            <a:off x="398463" y="5443538"/>
            <a:ext cx="8885237" cy="655637"/>
          </a:xfrm>
          <a:prstGeom prst="rect">
            <a:avLst/>
          </a:prstGeom>
        </p:spPr>
        <p:txBody>
          <a:bodyPr>
            <a:noAutofit/>
          </a:bodyPr>
          <a:lstStyle>
            <a:lvl1pPr>
              <a:buNone/>
              <a:defRPr sz="2400" b="1">
                <a:solidFill>
                  <a:schemeClr val="bg1"/>
                </a:solidFill>
              </a:defRPr>
            </a:lvl1pPr>
          </a:lstStyle>
          <a:p>
            <a:pPr lvl="0"/>
            <a:r>
              <a:rPr lang="en-US"/>
              <a:t>Click to Add Timeframe</a:t>
            </a:r>
          </a:p>
        </p:txBody>
      </p:sp>
      <p:pic>
        <p:nvPicPr>
          <p:cNvPr id="7" name="Picture 6">
            <a:extLst>
              <a:ext uri="{FF2B5EF4-FFF2-40B4-BE49-F238E27FC236}">
                <a16:creationId xmlns:a16="http://schemas.microsoft.com/office/drawing/2014/main" id="{E8D2B721-BB04-B33A-D863-FDBD58EBD086}"/>
              </a:ext>
            </a:extLst>
          </p:cNvPr>
          <p:cNvPicPr>
            <a:picLocks noChangeAspect="1"/>
          </p:cNvPicPr>
          <p:nvPr userDrawn="1"/>
        </p:nvPicPr>
        <p:blipFill>
          <a:blip r:embed="rId2"/>
          <a:srcRect/>
          <a:stretch/>
        </p:blipFill>
        <p:spPr>
          <a:xfrm>
            <a:off x="6952593" y="5381076"/>
            <a:ext cx="3039252" cy="491902"/>
          </a:xfrm>
          <a:prstGeom prst="rect">
            <a:avLst/>
          </a:prstGeom>
        </p:spPr>
      </p:pic>
    </p:spTree>
    <p:extLst>
      <p:ext uri="{BB962C8B-B14F-4D97-AF65-F5344CB8AC3E}">
        <p14:creationId xmlns:p14="http://schemas.microsoft.com/office/powerpoint/2010/main" val="11415542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Closing Thank You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3E6E03-B8FF-C24A-958B-44156F47F2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11354" y="5031271"/>
            <a:ext cx="2284150" cy="1039000"/>
          </a:xfrm>
          <a:prstGeom prst="rect">
            <a:avLst/>
          </a:prstGeom>
        </p:spPr>
      </p:pic>
      <p:pic>
        <p:nvPicPr>
          <p:cNvPr id="8" name="Picture 7">
            <a:extLst>
              <a:ext uri="{FF2B5EF4-FFF2-40B4-BE49-F238E27FC236}">
                <a16:creationId xmlns:a16="http://schemas.microsoft.com/office/drawing/2014/main" id="{38E35019-BEC8-BA41-B368-F9853291378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423217" y="4720130"/>
            <a:ext cx="2788137" cy="1661283"/>
          </a:xfrm>
          <a:prstGeom prst="rect">
            <a:avLst/>
          </a:prstGeom>
        </p:spPr>
      </p:pic>
      <p:sp>
        <p:nvSpPr>
          <p:cNvPr id="2" name="Rectangle 1">
            <a:extLst>
              <a:ext uri="{FF2B5EF4-FFF2-40B4-BE49-F238E27FC236}">
                <a16:creationId xmlns:a16="http://schemas.microsoft.com/office/drawing/2014/main" id="{6703339C-3728-5248-BAB9-CE4BE33313B6}"/>
              </a:ext>
            </a:extLst>
          </p:cNvPr>
          <p:cNvSpPr/>
          <p:nvPr userDrawn="1"/>
        </p:nvSpPr>
        <p:spPr>
          <a:xfrm>
            <a:off x="279400" y="5702300"/>
            <a:ext cx="2679700" cy="55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2">
            <a:extLst>
              <a:ext uri="{FF2B5EF4-FFF2-40B4-BE49-F238E27FC236}">
                <a16:creationId xmlns:a16="http://schemas.microsoft.com/office/drawing/2014/main" id="{BC1D1527-B920-F245-8FCF-E16934EA8D45}"/>
              </a:ext>
            </a:extLst>
          </p:cNvPr>
          <p:cNvSpPr>
            <a:spLocks noGrp="1"/>
          </p:cNvSpPr>
          <p:nvPr>
            <p:ph type="pic" sz="quarter" idx="11"/>
          </p:nvPr>
        </p:nvSpPr>
        <p:spPr>
          <a:xfrm>
            <a:off x="0" y="0"/>
            <a:ext cx="10058400" cy="4697413"/>
          </a:xfrm>
          <a:prstGeom prst="rect">
            <a:avLst/>
          </a:prstGeom>
          <a:solidFill>
            <a:schemeClr val="accent3">
              <a:lumMod val="20000"/>
              <a:lumOff val="80000"/>
            </a:schemeClr>
          </a:solidFill>
        </p:spPr>
        <p:txBody>
          <a:bodyPr anchor="ctr"/>
          <a:lstStyle>
            <a:lvl1pPr algn="ctr">
              <a:buNone/>
              <a:defRPr/>
            </a:lvl1pPr>
          </a:lstStyle>
          <a:p>
            <a:endParaRPr lang="en-US"/>
          </a:p>
        </p:txBody>
      </p:sp>
    </p:spTree>
    <p:extLst>
      <p:ext uri="{BB962C8B-B14F-4D97-AF65-F5344CB8AC3E}">
        <p14:creationId xmlns:p14="http://schemas.microsoft.com/office/powerpoint/2010/main" val="1189518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ull Quotes and Photo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543C56-3172-4E42-8F07-22FE422AC846}"/>
              </a:ext>
            </a:extLst>
          </p:cNvPr>
          <p:cNvSpPr/>
          <p:nvPr userDrawn="1"/>
        </p:nvSpPr>
        <p:spPr>
          <a:xfrm>
            <a:off x="0" y="243439"/>
            <a:ext cx="10058400" cy="1338620"/>
          </a:xfrm>
          <a:prstGeom prst="rect">
            <a:avLst/>
          </a:prstGeom>
          <a:solidFill>
            <a:srgbClr val="E7F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784B5"/>
              </a:solidFill>
            </a:endParaRPr>
          </a:p>
        </p:txBody>
      </p:sp>
      <p:sp>
        <p:nvSpPr>
          <p:cNvPr id="2" name="Title 1"/>
          <p:cNvSpPr>
            <a:spLocks noGrp="1"/>
          </p:cNvSpPr>
          <p:nvPr userDrawn="1">
            <p:ph type="title" hasCustomPrompt="1"/>
          </p:nvPr>
        </p:nvSpPr>
        <p:spPr>
          <a:xfrm>
            <a:off x="696798" y="491145"/>
            <a:ext cx="8904402" cy="1089176"/>
          </a:xfrm>
          <a:prstGeom prst="rect">
            <a:avLst/>
          </a:prstGeom>
        </p:spPr>
        <p:txBody>
          <a:bodyPr anchor="t">
            <a:noAutofit/>
          </a:bodyPr>
          <a:lstStyle>
            <a:lvl1pPr>
              <a:lnSpc>
                <a:spcPts val="2900"/>
              </a:lnSpc>
              <a:defRPr sz="2400">
                <a:solidFill>
                  <a:srgbClr val="ED1B2E"/>
                </a:solidFill>
              </a:defRPr>
            </a:lvl1pPr>
          </a:lstStyle>
          <a:p>
            <a:r>
              <a:rPr lang="en-US"/>
              <a:t>Click to edit Master title and keep content to no more than two lines in total, Lorem ipsum dolor sit amet, </a:t>
            </a:r>
            <a:r>
              <a:rPr lang="en-US" err="1"/>
              <a:t>malesuada</a:t>
            </a:r>
            <a:r>
              <a:rPr lang="en-US"/>
              <a:t>.</a:t>
            </a:r>
            <a:br>
              <a:rPr lang="en-US"/>
            </a:br>
            <a:endParaRPr lang="en-US"/>
          </a:p>
        </p:txBody>
      </p:sp>
      <p:sp>
        <p:nvSpPr>
          <p:cNvPr id="3" name="Content Placeholder 2"/>
          <p:cNvSpPr>
            <a:spLocks noGrp="1"/>
          </p:cNvSpPr>
          <p:nvPr userDrawn="1">
            <p:ph idx="1" hasCustomPrompt="1"/>
          </p:nvPr>
        </p:nvSpPr>
        <p:spPr>
          <a:xfrm>
            <a:off x="665922" y="1659836"/>
            <a:ext cx="8922578" cy="1779104"/>
          </a:xfrm>
          <a:prstGeom prst="rect">
            <a:avLst/>
          </a:prstGeom>
        </p:spPr>
        <p:txBody>
          <a:bodyPr>
            <a:noAutofit/>
          </a:bodyPr>
          <a:lstStyle>
            <a:lvl1pPr marL="9525" indent="-9525">
              <a:lnSpc>
                <a:spcPts val="2900"/>
              </a:lnSpc>
              <a:spcBef>
                <a:spcPts val="0"/>
              </a:spcBef>
              <a:spcAft>
                <a:spcPts val="1200"/>
              </a:spcAft>
              <a:buNone/>
              <a:tabLst/>
              <a:defRPr sz="1700">
                <a:solidFill>
                  <a:srgbClr val="6D6E70"/>
                </a:solidFill>
              </a:defRPr>
            </a:lvl1pPr>
            <a:lvl2pPr>
              <a:defRPr sz="1400">
                <a:solidFill>
                  <a:srgbClr val="717073"/>
                </a:solidFill>
              </a:defRPr>
            </a:lvl2pPr>
            <a:lvl3pPr>
              <a:defRPr sz="1200">
                <a:solidFill>
                  <a:srgbClr val="717073"/>
                </a:solidFill>
              </a:defRPr>
            </a:lvl3pPr>
            <a:lvl4pPr>
              <a:defRPr sz="1200">
                <a:solidFill>
                  <a:srgbClr val="717073"/>
                </a:solidFill>
              </a:defRPr>
            </a:lvl4pPr>
            <a:lvl5pPr>
              <a:defRPr sz="1200">
                <a:solidFill>
                  <a:srgbClr val="717073"/>
                </a:solidFill>
              </a:defRPr>
            </a:lvl5pPr>
          </a:lstStyle>
          <a:p>
            <a:pPr lvl="0"/>
            <a:r>
              <a:rPr lang="en-US"/>
              <a:t>Lorem ipsum dolor sit amet, consectetuer adipiscing elit. Maecenas porttitor congue massa. Fusce posuere, magna sed pulvinar ultricies, purus lectus malesuada libero, sit amet commodo magna eros quis </a:t>
            </a:r>
            <a:r>
              <a:rPr lang="en-US" err="1"/>
              <a:t>urna.Nunc</a:t>
            </a:r>
            <a:r>
              <a:rPr lang="en-US"/>
              <a:t> viverra imperdiet enim. Fusce est. Vivamus a </a:t>
            </a:r>
            <a:r>
              <a:rPr lang="en-US" err="1"/>
              <a:t>tellus</a:t>
            </a:r>
            <a:r>
              <a:rPr lang="en-US"/>
              <a:t>. </a:t>
            </a:r>
            <a:r>
              <a:rPr lang="en-US" err="1"/>
              <a:t>Pellentesque</a:t>
            </a:r>
            <a:r>
              <a:rPr lang="en-US"/>
              <a:t> habitant morbi tristique senectus et netus et </a:t>
            </a:r>
            <a:r>
              <a:rPr lang="en-US" err="1"/>
              <a:t>malesuada</a:t>
            </a:r>
            <a:endParaRPr lang="en-US"/>
          </a:p>
        </p:txBody>
      </p:sp>
      <p:sp>
        <p:nvSpPr>
          <p:cNvPr id="6" name="Picture Placeholder 5">
            <a:extLst>
              <a:ext uri="{FF2B5EF4-FFF2-40B4-BE49-F238E27FC236}">
                <a16:creationId xmlns:a16="http://schemas.microsoft.com/office/drawing/2014/main" id="{78529451-779C-5A45-9721-C5A277AAA4DF}"/>
              </a:ext>
            </a:extLst>
          </p:cNvPr>
          <p:cNvSpPr>
            <a:spLocks noGrp="1"/>
          </p:cNvSpPr>
          <p:nvPr>
            <p:ph type="pic" sz="quarter" idx="12"/>
          </p:nvPr>
        </p:nvSpPr>
        <p:spPr>
          <a:xfrm>
            <a:off x="0" y="3344238"/>
            <a:ext cx="10058400" cy="3056562"/>
          </a:xfrm>
          <a:prstGeom prst="rect">
            <a:avLst/>
          </a:prstGeom>
          <a:solidFill>
            <a:schemeClr val="tx2"/>
          </a:solidFill>
        </p:spPr>
        <p:txBody>
          <a:bodyPr anchor="ctr"/>
          <a:lstStyle>
            <a:lvl1pPr algn="ctr">
              <a:buNone/>
              <a:defRPr>
                <a:solidFill>
                  <a:schemeClr val="bg1"/>
                </a:solidFill>
              </a:defRPr>
            </a:lvl1pPr>
          </a:lstStyle>
          <a:p>
            <a:endParaRPr lang="en-US"/>
          </a:p>
        </p:txBody>
      </p:sp>
    </p:spTree>
    <p:extLst>
      <p:ext uri="{BB962C8B-B14F-4D97-AF65-F5344CB8AC3E}">
        <p14:creationId xmlns:p14="http://schemas.microsoft.com/office/powerpoint/2010/main" val="9468818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F01ADB-B9D8-1544-B45E-B317B21B7B6B}"/>
              </a:ext>
            </a:extLst>
          </p:cNvPr>
          <p:cNvSpPr>
            <a:spLocks noGrp="1"/>
          </p:cNvSpPr>
          <p:nvPr>
            <p:ph type="pic" sz="quarter" idx="11"/>
          </p:nvPr>
        </p:nvSpPr>
        <p:spPr>
          <a:xfrm>
            <a:off x="6073361" y="874712"/>
            <a:ext cx="3646488" cy="5318125"/>
          </a:xfrm>
          <a:prstGeom prst="rect">
            <a:avLst/>
          </a:prstGeom>
          <a:solidFill>
            <a:schemeClr val="accent2"/>
          </a:solidFill>
        </p:spPr>
        <p:txBody>
          <a:bodyPr anchor="ctr"/>
          <a:lstStyle>
            <a:lvl1pPr algn="ctr">
              <a:buNone/>
              <a:defRPr>
                <a:solidFill>
                  <a:schemeClr val="bg1"/>
                </a:solidFill>
              </a:defRPr>
            </a:lvl1pPr>
          </a:lstStyle>
          <a:p>
            <a:endParaRPr lang="en-US"/>
          </a:p>
        </p:txBody>
      </p:sp>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hasCustomPrompt="1"/>
          </p:nvPr>
        </p:nvSpPr>
        <p:spPr>
          <a:xfrm>
            <a:off x="178904" y="192965"/>
            <a:ext cx="9701696" cy="742433"/>
          </a:xfrm>
          <a:prstGeom prst="rect">
            <a:avLst/>
          </a:prstGeom>
        </p:spPr>
        <p:txBody>
          <a:bodyPr anchor="t"/>
          <a:lstStyle>
            <a:lvl1pPr>
              <a:defRPr>
                <a:solidFill>
                  <a:srgbClr val="4784B5"/>
                </a:solidFill>
              </a:defRPr>
            </a:lvl1pPr>
          </a:lstStyle>
          <a:p>
            <a:r>
              <a:rPr lang="en-US"/>
              <a:t>Quarterly XPROGRAMX Update</a:t>
            </a:r>
          </a:p>
        </p:txBody>
      </p:sp>
      <p:sp>
        <p:nvSpPr>
          <p:cNvPr id="16" name="Text Placeholder 15">
            <a:extLst>
              <a:ext uri="{FF2B5EF4-FFF2-40B4-BE49-F238E27FC236}">
                <a16:creationId xmlns:a16="http://schemas.microsoft.com/office/drawing/2014/main" id="{0AA94722-5D35-5E41-9ADF-13105D050E13}"/>
              </a:ext>
            </a:extLst>
          </p:cNvPr>
          <p:cNvSpPr>
            <a:spLocks noGrp="1"/>
          </p:cNvSpPr>
          <p:nvPr>
            <p:ph type="body" sz="quarter" idx="10"/>
          </p:nvPr>
        </p:nvSpPr>
        <p:spPr>
          <a:xfrm>
            <a:off x="168275" y="1039911"/>
            <a:ext cx="5813425" cy="778950"/>
          </a:xfrm>
          <a:prstGeom prst="rect">
            <a:avLst/>
          </a:prstGeom>
        </p:spPr>
        <p:txBody>
          <a:bodyPr>
            <a:noAutofit/>
          </a:bodyPr>
          <a:lstStyle>
            <a:lvl1pPr>
              <a:buNone/>
              <a:defRPr sz="2000" b="1">
                <a:solidFill>
                  <a:srgbClr val="4784B5"/>
                </a:solidFill>
              </a:defRPr>
            </a:lvl1pPr>
            <a:lvl2pPr>
              <a:buNone/>
              <a:defRPr/>
            </a:lvl2pPr>
          </a:lstStyle>
          <a:p>
            <a:pPr lvl="0"/>
            <a:r>
              <a:rPr lang="en-US"/>
              <a:t>Click to edit Master text styles</a:t>
            </a:r>
          </a:p>
        </p:txBody>
      </p:sp>
      <p:sp>
        <p:nvSpPr>
          <p:cNvPr id="19" name="Text Placeholder 15">
            <a:extLst>
              <a:ext uri="{FF2B5EF4-FFF2-40B4-BE49-F238E27FC236}">
                <a16:creationId xmlns:a16="http://schemas.microsoft.com/office/drawing/2014/main" id="{A96093E8-FA3A-2F42-9D21-B6F402507EC1}"/>
              </a:ext>
            </a:extLst>
          </p:cNvPr>
          <p:cNvSpPr>
            <a:spLocks noGrp="1"/>
          </p:cNvSpPr>
          <p:nvPr>
            <p:ph type="body" sz="quarter" idx="12" hasCustomPrompt="1"/>
          </p:nvPr>
        </p:nvSpPr>
        <p:spPr>
          <a:xfrm>
            <a:off x="304800" y="1905000"/>
            <a:ext cx="5440017" cy="461682"/>
          </a:xfrm>
          <a:prstGeom prst="rect">
            <a:avLst/>
          </a:prstGeom>
        </p:spPr>
        <p:txBody>
          <a:bodyPr>
            <a:noAutofit/>
          </a:bodyPr>
          <a:lstStyle>
            <a:lvl1pPr>
              <a:buNone/>
              <a:defRPr sz="2000" b="1">
                <a:solidFill>
                  <a:srgbClr val="ED1B2E"/>
                </a:solidFill>
              </a:defRPr>
            </a:lvl1pPr>
            <a:lvl2pPr>
              <a:buNone/>
              <a:defRPr/>
            </a:lvl2pPr>
          </a:lstStyle>
          <a:p>
            <a:pPr lvl="0"/>
            <a:r>
              <a:rPr lang="en-US"/>
              <a:t>CLICK TO EDIT MASTER TEXT STYLES</a:t>
            </a:r>
          </a:p>
        </p:txBody>
      </p:sp>
      <p:sp>
        <p:nvSpPr>
          <p:cNvPr id="3" name="Text Placeholder 2">
            <a:extLst>
              <a:ext uri="{FF2B5EF4-FFF2-40B4-BE49-F238E27FC236}">
                <a16:creationId xmlns:a16="http://schemas.microsoft.com/office/drawing/2014/main" id="{A9875B2D-8A10-2E49-A957-9640E79161C0}"/>
              </a:ext>
            </a:extLst>
          </p:cNvPr>
          <p:cNvSpPr>
            <a:spLocks noGrp="1"/>
          </p:cNvSpPr>
          <p:nvPr>
            <p:ph type="body" sz="quarter" idx="14" hasCustomPrompt="1"/>
          </p:nvPr>
        </p:nvSpPr>
        <p:spPr>
          <a:xfrm>
            <a:off x="333391" y="2441986"/>
            <a:ext cx="5272087" cy="3506377"/>
          </a:xfrm>
          <a:prstGeom prst="rect">
            <a:avLst/>
          </a:prstGeom>
        </p:spPr>
        <p:txBody>
          <a:bodyPr>
            <a:noAutofit/>
          </a:bodyPr>
          <a:lstStyle>
            <a:lvl1pPr marL="1376363" indent="-1376363">
              <a:buNone/>
              <a:tabLst/>
              <a:defRPr sz="1800">
                <a:solidFill>
                  <a:srgbClr val="6D6E70"/>
                </a:solidFill>
              </a:defRPr>
            </a:lvl1pPr>
          </a:lstStyle>
          <a:p>
            <a:pPr lvl="0"/>
            <a:r>
              <a:rPr lang="en-US"/>
              <a:t>Slide Num	Title of Section.</a:t>
            </a:r>
          </a:p>
          <a:p>
            <a:pPr lvl="0"/>
            <a:r>
              <a:rPr lang="en-US"/>
              <a:t>Slide Num	Bold slide numbers in first column to left</a:t>
            </a:r>
          </a:p>
          <a:p>
            <a:pPr lvl="0"/>
            <a:r>
              <a:rPr lang="en-US"/>
              <a:t>Slide Num	Reduce font size to accommodate as needed</a:t>
            </a:r>
          </a:p>
        </p:txBody>
      </p:sp>
    </p:spTree>
    <p:extLst>
      <p:ext uri="{BB962C8B-B14F-4D97-AF65-F5344CB8AC3E}">
        <p14:creationId xmlns:p14="http://schemas.microsoft.com/office/powerpoint/2010/main" val="2573876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asic Text Slide">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F01ADB-B9D8-1544-B45E-B317B21B7B6B}"/>
              </a:ext>
            </a:extLst>
          </p:cNvPr>
          <p:cNvSpPr>
            <a:spLocks noGrp="1"/>
          </p:cNvSpPr>
          <p:nvPr>
            <p:ph type="pic" sz="quarter" idx="11"/>
          </p:nvPr>
        </p:nvSpPr>
        <p:spPr>
          <a:xfrm>
            <a:off x="6073361" y="874712"/>
            <a:ext cx="3646488" cy="5318125"/>
          </a:xfrm>
          <a:prstGeom prst="rect">
            <a:avLst/>
          </a:prstGeom>
          <a:solidFill>
            <a:schemeClr val="accent2"/>
          </a:solidFill>
        </p:spPr>
        <p:txBody>
          <a:bodyPr anchor="ctr"/>
          <a:lstStyle>
            <a:lvl1pPr algn="ctr">
              <a:buNone/>
              <a:defRPr>
                <a:solidFill>
                  <a:schemeClr val="bg1"/>
                </a:solidFill>
              </a:defRPr>
            </a:lvl1pPr>
          </a:lstStyle>
          <a:p>
            <a:endParaRPr lang="en-US"/>
          </a:p>
        </p:txBody>
      </p:sp>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p:nvPr>
        </p:nvSpPr>
        <p:spPr>
          <a:xfrm>
            <a:off x="178904" y="192965"/>
            <a:ext cx="9543830" cy="742433"/>
          </a:xfrm>
          <a:prstGeom prst="rect">
            <a:avLst/>
          </a:prstGeom>
        </p:spPr>
        <p:txBody>
          <a:bodyPr anchor="t"/>
          <a:lstStyle>
            <a:lvl1pPr>
              <a:defRPr>
                <a:solidFill>
                  <a:srgbClr val="4784B5"/>
                </a:solidFill>
              </a:defRPr>
            </a:lvl1pPr>
          </a:lstStyle>
          <a:p>
            <a:r>
              <a:rPr lang="en-US"/>
              <a:t>Click to edit Master title style</a:t>
            </a:r>
          </a:p>
        </p:txBody>
      </p:sp>
      <p:sp>
        <p:nvSpPr>
          <p:cNvPr id="16" name="Text Placeholder 15">
            <a:extLst>
              <a:ext uri="{FF2B5EF4-FFF2-40B4-BE49-F238E27FC236}">
                <a16:creationId xmlns:a16="http://schemas.microsoft.com/office/drawing/2014/main" id="{0AA94722-5D35-5E41-9ADF-13105D050E13}"/>
              </a:ext>
            </a:extLst>
          </p:cNvPr>
          <p:cNvSpPr>
            <a:spLocks noGrp="1"/>
          </p:cNvSpPr>
          <p:nvPr>
            <p:ph type="body" sz="quarter" idx="10"/>
          </p:nvPr>
        </p:nvSpPr>
        <p:spPr>
          <a:xfrm>
            <a:off x="168276" y="1039911"/>
            <a:ext cx="5838986" cy="778950"/>
          </a:xfrm>
          <a:prstGeom prst="rect">
            <a:avLst/>
          </a:prstGeom>
        </p:spPr>
        <p:txBody>
          <a:bodyPr>
            <a:noAutofit/>
          </a:bodyPr>
          <a:lstStyle>
            <a:lvl1pPr>
              <a:buNone/>
              <a:defRPr sz="2000" b="1">
                <a:solidFill>
                  <a:srgbClr val="4784B5"/>
                </a:solidFill>
              </a:defRPr>
            </a:lvl1pPr>
            <a:lvl2pPr>
              <a:buNone/>
              <a:defRPr/>
            </a:lvl2pPr>
          </a:lstStyle>
          <a:p>
            <a:pPr lvl="0"/>
            <a:r>
              <a:rPr lang="en-US"/>
              <a:t>Click to edit Master text styles</a:t>
            </a:r>
          </a:p>
        </p:txBody>
      </p:sp>
      <p:sp>
        <p:nvSpPr>
          <p:cNvPr id="3" name="Text Placeholder 2">
            <a:extLst>
              <a:ext uri="{FF2B5EF4-FFF2-40B4-BE49-F238E27FC236}">
                <a16:creationId xmlns:a16="http://schemas.microsoft.com/office/drawing/2014/main" id="{5AF00C73-8029-6641-968A-A1BD4BBF71E4}"/>
              </a:ext>
            </a:extLst>
          </p:cNvPr>
          <p:cNvSpPr>
            <a:spLocks noGrp="1"/>
          </p:cNvSpPr>
          <p:nvPr>
            <p:ph type="body" sz="quarter" idx="12"/>
          </p:nvPr>
        </p:nvSpPr>
        <p:spPr>
          <a:xfrm>
            <a:off x="158750" y="1768475"/>
            <a:ext cx="5824538" cy="4413250"/>
          </a:xfrm>
          <a:prstGeom prst="rect">
            <a:avLst/>
          </a:prstGeom>
        </p:spPr>
        <p:txBody>
          <a:bodyPr/>
          <a:lstStyle>
            <a:lvl1pPr>
              <a:defRPr>
                <a:solidFill>
                  <a:srgbClr val="6D6E70"/>
                </a:solidFill>
              </a:defRPr>
            </a:lvl1pPr>
            <a:lvl2pPr>
              <a:defRPr>
                <a:solidFill>
                  <a:srgbClr val="6D6E70"/>
                </a:solidFill>
              </a:defRPr>
            </a:lvl2pPr>
            <a:lvl3pPr>
              <a:defRPr>
                <a:solidFill>
                  <a:srgbClr val="6D6E70"/>
                </a:solidFill>
              </a:defRPr>
            </a:lvl3pPr>
            <a:lvl4pPr>
              <a:defRPr>
                <a:solidFill>
                  <a:srgbClr val="6D6E70"/>
                </a:solidFill>
              </a:defRPr>
            </a:lvl4pPr>
            <a:lvl5pPr>
              <a:defRPr>
                <a:solidFill>
                  <a:srgbClr val="6D6E70"/>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8748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orizontal">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C5F00B-3442-3247-8068-31A1BC0EBCAD}"/>
              </a:ext>
            </a:extLst>
          </p:cNvPr>
          <p:cNvSpPr>
            <a:spLocks noGrp="1"/>
          </p:cNvSpPr>
          <p:nvPr>
            <p:ph type="body" sz="quarter" idx="12" hasCustomPrompt="1"/>
          </p:nvPr>
        </p:nvSpPr>
        <p:spPr>
          <a:xfrm>
            <a:off x="218521" y="1053616"/>
            <a:ext cx="9034463" cy="2136845"/>
          </a:xfrm>
          <a:prstGeom prst="rect">
            <a:avLst/>
          </a:prstGeom>
        </p:spPr>
        <p:txBody>
          <a:bodyPr/>
          <a:lstStyle>
            <a:lvl1pPr marL="9525" indent="-9525">
              <a:lnSpc>
                <a:spcPts val="2900"/>
              </a:lnSpc>
              <a:spcBef>
                <a:spcPts val="0"/>
              </a:spcBef>
              <a:spcAft>
                <a:spcPts val="1200"/>
              </a:spcAft>
              <a:buNone/>
              <a:tabLst/>
              <a:defRPr sz="1700">
                <a:solidFill>
                  <a:srgbClr val="6D6E70"/>
                </a:solidFill>
              </a:defRPr>
            </a:lvl1pPr>
          </a:lstStyle>
          <a:p>
            <a:pPr lvl="0"/>
            <a:r>
              <a:rPr lang="en-US"/>
              <a:t>Lorem ipsum dolor sit amet, consectetuer adipiscing elit. Maecenas porttitor congue massa. Fusce posuere, magna sed pulvinar ultricies, purus lectus malesuada libero, sit amet commodo magna eros quis </a:t>
            </a:r>
            <a:r>
              <a:rPr lang="en-US" err="1"/>
              <a:t>urna</a:t>
            </a:r>
            <a:r>
              <a:rPr lang="en-US"/>
              <a:t>. Nunc viverra imperdiet enim. Fusce est. Vivamus a </a:t>
            </a:r>
            <a:r>
              <a:rPr lang="en-US" err="1"/>
              <a:t>tellus</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 </a:t>
            </a:r>
            <a:r>
              <a:rPr lang="en-US" err="1"/>
              <a:t>Mauris</a:t>
            </a:r>
            <a:r>
              <a:rPr lang="en-US"/>
              <a:t> et </a:t>
            </a:r>
            <a:r>
              <a:rPr lang="en-US" err="1"/>
              <a:t>orci</a:t>
            </a:r>
            <a:r>
              <a:rPr lang="en-US"/>
              <a:t>.</a:t>
            </a:r>
          </a:p>
          <a:p>
            <a:pPr lvl="0"/>
            <a:endParaRPr lang="en-US"/>
          </a:p>
        </p:txBody>
      </p:sp>
      <p:sp>
        <p:nvSpPr>
          <p:cNvPr id="18" name="Picture Placeholder 17">
            <a:extLst>
              <a:ext uri="{FF2B5EF4-FFF2-40B4-BE49-F238E27FC236}">
                <a16:creationId xmlns:a16="http://schemas.microsoft.com/office/drawing/2014/main" id="{67F01ADB-B9D8-1544-B45E-B317B21B7B6B}"/>
              </a:ext>
            </a:extLst>
          </p:cNvPr>
          <p:cNvSpPr>
            <a:spLocks noGrp="1"/>
          </p:cNvSpPr>
          <p:nvPr>
            <p:ph type="pic" sz="quarter" idx="11"/>
          </p:nvPr>
        </p:nvSpPr>
        <p:spPr>
          <a:xfrm>
            <a:off x="0" y="3329608"/>
            <a:ext cx="10058400" cy="3071191"/>
          </a:xfrm>
          <a:prstGeom prst="rect">
            <a:avLst/>
          </a:prstGeom>
          <a:solidFill>
            <a:schemeClr val="accent2"/>
          </a:solidFill>
        </p:spPr>
        <p:txBody>
          <a:bodyPr anchor="ctr"/>
          <a:lstStyle>
            <a:lvl1pPr algn="ctr">
              <a:buNone/>
              <a:defRPr>
                <a:solidFill>
                  <a:schemeClr val="bg1"/>
                </a:solidFill>
              </a:defRPr>
            </a:lvl1pPr>
          </a:lstStyle>
          <a:p>
            <a:endParaRPr lang="en-US"/>
          </a:p>
        </p:txBody>
      </p:sp>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3" name="Text Placeholder 2">
            <a:extLst>
              <a:ext uri="{FF2B5EF4-FFF2-40B4-BE49-F238E27FC236}">
                <a16:creationId xmlns:a16="http://schemas.microsoft.com/office/drawing/2014/main" id="{9ECEC88C-D9B5-354A-8754-2FC3DDF4C7D8}"/>
              </a:ext>
            </a:extLst>
          </p:cNvPr>
          <p:cNvSpPr>
            <a:spLocks noGrp="1"/>
          </p:cNvSpPr>
          <p:nvPr>
            <p:ph type="body" sz="quarter" idx="13" hasCustomPrompt="1"/>
          </p:nvPr>
        </p:nvSpPr>
        <p:spPr>
          <a:xfrm>
            <a:off x="158887" y="109897"/>
            <a:ext cx="9771063" cy="965200"/>
          </a:xfrm>
          <a:prstGeom prst="rect">
            <a:avLst/>
          </a:prstGeom>
        </p:spPr>
        <p:txBody>
          <a:bodyPr/>
          <a:lstStyle>
            <a:lvl1pPr>
              <a:buNone/>
              <a:defRPr sz="3600" b="1">
                <a:solidFill>
                  <a:srgbClr val="4784B5"/>
                </a:solidFill>
              </a:defRPr>
            </a:lvl1pPr>
          </a:lstStyle>
          <a:p>
            <a:pPr lvl="0"/>
            <a:r>
              <a:rPr lang="en-US"/>
              <a:t>This Quarter</a:t>
            </a:r>
          </a:p>
        </p:txBody>
      </p:sp>
    </p:spTree>
    <p:extLst>
      <p:ext uri="{BB962C8B-B14F-4D97-AF65-F5344CB8AC3E}">
        <p14:creationId xmlns:p14="http://schemas.microsoft.com/office/powerpoint/2010/main" val="20283357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p:nvPr>
        </p:nvSpPr>
        <p:spPr>
          <a:xfrm>
            <a:off x="178903" y="192965"/>
            <a:ext cx="9763749" cy="742433"/>
          </a:xfrm>
          <a:prstGeom prst="rect">
            <a:avLst/>
          </a:prstGeom>
        </p:spPr>
        <p:txBody>
          <a:bodyPr anchor="t"/>
          <a:lstStyle>
            <a:lvl1pPr>
              <a:defRPr>
                <a:solidFill>
                  <a:srgbClr val="4784B5"/>
                </a:solidFill>
              </a:defRPr>
            </a:lvl1pPr>
          </a:lstStyle>
          <a:p>
            <a:r>
              <a:rPr lang="en-US"/>
              <a:t>Click to edit Master title style</a:t>
            </a:r>
          </a:p>
        </p:txBody>
      </p:sp>
    </p:spTree>
    <p:extLst>
      <p:ext uri="{BB962C8B-B14F-4D97-AF65-F5344CB8AC3E}">
        <p14:creationId xmlns:p14="http://schemas.microsoft.com/office/powerpoint/2010/main" val="35510669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p:nvPr>
        </p:nvSpPr>
        <p:spPr>
          <a:xfrm>
            <a:off x="178903" y="192965"/>
            <a:ext cx="9763749" cy="742433"/>
          </a:xfrm>
          <a:prstGeom prst="rect">
            <a:avLst/>
          </a:prstGeom>
        </p:spPr>
        <p:txBody>
          <a:bodyPr anchor="t"/>
          <a:lstStyle>
            <a:lvl1pPr>
              <a:defRPr>
                <a:solidFill>
                  <a:srgbClr val="4784B5"/>
                </a:solidFill>
              </a:defRPr>
            </a:lvl1pPr>
          </a:lstStyle>
          <a:p>
            <a:r>
              <a:rPr lang="en-US"/>
              <a:t>Click to edit Master title style</a:t>
            </a:r>
          </a:p>
        </p:txBody>
      </p:sp>
      <p:sp>
        <p:nvSpPr>
          <p:cNvPr id="16" name="Rectangle 15">
            <a:extLst>
              <a:ext uri="{FF2B5EF4-FFF2-40B4-BE49-F238E27FC236}">
                <a16:creationId xmlns:a16="http://schemas.microsoft.com/office/drawing/2014/main" id="{C40FB129-93F8-1A4E-944B-0E933ABF5F5C}"/>
              </a:ext>
            </a:extLst>
          </p:cNvPr>
          <p:cNvSpPr/>
          <p:nvPr userDrawn="1"/>
        </p:nvSpPr>
        <p:spPr>
          <a:xfrm>
            <a:off x="0" y="1868198"/>
            <a:ext cx="10058400" cy="1371600"/>
          </a:xfrm>
          <a:prstGeom prst="rect">
            <a:avLst/>
          </a:prstGeom>
          <a:solidFill>
            <a:srgbClr val="E7F2FB"/>
          </a:solidFill>
          <a:ln w="3175" cap="flat" cmpd="sng" algn="ctr">
            <a:solidFill>
              <a:srgbClr val="D7D7D8"/>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C0481E30-946B-714B-A799-CD479019BC1A}"/>
              </a:ext>
            </a:extLst>
          </p:cNvPr>
          <p:cNvSpPr/>
          <p:nvPr userDrawn="1"/>
        </p:nvSpPr>
        <p:spPr>
          <a:xfrm>
            <a:off x="-17912" y="3445537"/>
            <a:ext cx="10058399" cy="1371600"/>
          </a:xfrm>
          <a:prstGeom prst="rect">
            <a:avLst/>
          </a:prstGeom>
          <a:solidFill>
            <a:srgbClr val="E7F2FB"/>
          </a:solidFill>
          <a:ln w="3175" cap="flat" cmpd="sng" algn="ctr">
            <a:solidFill>
              <a:srgbClr val="D7D7D8"/>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a:extLst>
              <a:ext uri="{FF2B5EF4-FFF2-40B4-BE49-F238E27FC236}">
                <a16:creationId xmlns:a16="http://schemas.microsoft.com/office/drawing/2014/main" id="{80B9EBB7-A6FB-6843-BDFA-9DCC2017D4BA}"/>
              </a:ext>
            </a:extLst>
          </p:cNvPr>
          <p:cNvSpPr/>
          <p:nvPr userDrawn="1"/>
        </p:nvSpPr>
        <p:spPr>
          <a:xfrm>
            <a:off x="-17912" y="5029200"/>
            <a:ext cx="10058399" cy="1371600"/>
          </a:xfrm>
          <a:prstGeom prst="rect">
            <a:avLst/>
          </a:prstGeom>
          <a:solidFill>
            <a:srgbClr val="E7F2FB"/>
          </a:solidFill>
          <a:ln w="3175" cap="flat" cmpd="sng" algn="ctr">
            <a:solidFill>
              <a:srgbClr val="D7D7D8"/>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Picture Placeholder 17">
            <a:extLst>
              <a:ext uri="{FF2B5EF4-FFF2-40B4-BE49-F238E27FC236}">
                <a16:creationId xmlns:a16="http://schemas.microsoft.com/office/drawing/2014/main" id="{0D8AE487-B670-484D-B52B-BAA5A1EDDD33}"/>
              </a:ext>
            </a:extLst>
          </p:cNvPr>
          <p:cNvSpPr>
            <a:spLocks noGrp="1"/>
          </p:cNvSpPr>
          <p:nvPr>
            <p:ph type="pic" sz="quarter" idx="11"/>
          </p:nvPr>
        </p:nvSpPr>
        <p:spPr>
          <a:xfrm>
            <a:off x="17911" y="1868199"/>
            <a:ext cx="2290780" cy="1365276"/>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28" name="Picture Placeholder 17">
            <a:extLst>
              <a:ext uri="{FF2B5EF4-FFF2-40B4-BE49-F238E27FC236}">
                <a16:creationId xmlns:a16="http://schemas.microsoft.com/office/drawing/2014/main" id="{32768780-3940-684A-B10D-BD3BB0CDC97E}"/>
              </a:ext>
            </a:extLst>
          </p:cNvPr>
          <p:cNvSpPr>
            <a:spLocks noGrp="1"/>
          </p:cNvSpPr>
          <p:nvPr>
            <p:ph type="pic" sz="quarter" idx="12"/>
          </p:nvPr>
        </p:nvSpPr>
        <p:spPr>
          <a:xfrm>
            <a:off x="7767620" y="3448699"/>
            <a:ext cx="2290780" cy="1365276"/>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29" name="Picture Placeholder 17">
            <a:extLst>
              <a:ext uri="{FF2B5EF4-FFF2-40B4-BE49-F238E27FC236}">
                <a16:creationId xmlns:a16="http://schemas.microsoft.com/office/drawing/2014/main" id="{DB648224-49A8-C04A-93B0-91F1F10BB806}"/>
              </a:ext>
            </a:extLst>
          </p:cNvPr>
          <p:cNvSpPr>
            <a:spLocks noGrp="1"/>
          </p:cNvSpPr>
          <p:nvPr>
            <p:ph type="pic" sz="quarter" idx="13"/>
          </p:nvPr>
        </p:nvSpPr>
        <p:spPr>
          <a:xfrm>
            <a:off x="-17912" y="5032362"/>
            <a:ext cx="2290780" cy="1365276"/>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3" name="Text Placeholder 2">
            <a:extLst>
              <a:ext uri="{FF2B5EF4-FFF2-40B4-BE49-F238E27FC236}">
                <a16:creationId xmlns:a16="http://schemas.microsoft.com/office/drawing/2014/main" id="{A902C6C3-86FB-054B-912E-79E2DDF7E3FB}"/>
              </a:ext>
            </a:extLst>
          </p:cNvPr>
          <p:cNvSpPr>
            <a:spLocks noGrp="1"/>
          </p:cNvSpPr>
          <p:nvPr>
            <p:ph type="body" sz="quarter" idx="14" hasCustomPrompt="1"/>
          </p:nvPr>
        </p:nvSpPr>
        <p:spPr>
          <a:xfrm>
            <a:off x="288235" y="964236"/>
            <a:ext cx="9442174" cy="874504"/>
          </a:xfrm>
          <a:prstGeom prst="rect">
            <a:avLst/>
          </a:prstGeom>
        </p:spPr>
        <p:txBody>
          <a:bodyPr/>
          <a:lstStyle>
            <a:lvl1pPr algn="ctr">
              <a:lnSpc>
                <a:spcPts val="2700"/>
              </a:lnSpc>
              <a:spcBef>
                <a:spcPts val="0"/>
              </a:spcBef>
              <a:spcAft>
                <a:spcPts val="0"/>
              </a:spcAft>
              <a:buNone/>
              <a:defRPr sz="2000" b="1">
                <a:solidFill>
                  <a:srgbClr val="6D6E70"/>
                </a:solidFill>
              </a:defRPr>
            </a:lvl1pPr>
          </a:lstStyle>
          <a:p>
            <a:pPr lvl="0"/>
            <a:r>
              <a:rPr lang="en-US"/>
              <a:t>Lorem ipsum dolor sit amet, consectetuer adipiscing elit. </a:t>
            </a:r>
            <a:br>
              <a:rPr lang="en-US"/>
            </a:br>
            <a:r>
              <a:rPr lang="en-US"/>
              <a:t>Maecenas porttitor congue massa. </a:t>
            </a:r>
          </a:p>
        </p:txBody>
      </p:sp>
      <p:sp>
        <p:nvSpPr>
          <p:cNvPr id="5" name="Text Placeholder 4">
            <a:extLst>
              <a:ext uri="{FF2B5EF4-FFF2-40B4-BE49-F238E27FC236}">
                <a16:creationId xmlns:a16="http://schemas.microsoft.com/office/drawing/2014/main" id="{DCB66AB6-8FE3-E646-8D26-4047E3B61C8B}"/>
              </a:ext>
            </a:extLst>
          </p:cNvPr>
          <p:cNvSpPr>
            <a:spLocks noGrp="1"/>
          </p:cNvSpPr>
          <p:nvPr>
            <p:ph type="body" sz="quarter" idx="15" hasCustomPrompt="1"/>
          </p:nvPr>
        </p:nvSpPr>
        <p:spPr>
          <a:xfrm>
            <a:off x="2503971" y="1977819"/>
            <a:ext cx="7464425" cy="1272277"/>
          </a:xfrm>
          <a:prstGeom prst="rect">
            <a:avLst/>
          </a:prstGeom>
        </p:spPr>
        <p:txBody>
          <a:bodyPr/>
          <a:lstStyle>
            <a:lvl1pPr marL="9525" indent="0">
              <a:lnSpc>
                <a:spcPts val="2200"/>
              </a:lnSpc>
              <a:spcBef>
                <a:spcPts val="0"/>
              </a:spcBef>
              <a:spcAft>
                <a:spcPts val="0"/>
              </a:spcAft>
              <a:buNone/>
              <a:tabLst/>
              <a:defRPr sz="1600">
                <a:solidFill>
                  <a:srgbClr val="6D6E70"/>
                </a:solidFill>
              </a:defRPr>
            </a:lvl1pPr>
          </a:lstStyle>
          <a:p>
            <a:pPr lvl="0"/>
            <a:r>
              <a:rPr lang="en-US"/>
              <a:t>Lorem ipsum dolor sit amet, consectetuer adipiscing elit. Maecenas porttitor congue massa. Fusce posuere, magna sed pulvinar ultricies, purus lectus malesuada libero, sit amet commodo magna eros quis </a:t>
            </a:r>
            <a:r>
              <a:rPr lang="en-US" err="1"/>
              <a:t>urna</a:t>
            </a:r>
            <a:r>
              <a:rPr lang="en-US"/>
              <a:t>. Nunc viverra imperdiet enim. Fusce est. Vivamus a </a:t>
            </a:r>
            <a:r>
              <a:rPr lang="en-US" err="1"/>
              <a:t>tellus</a:t>
            </a:r>
            <a:r>
              <a:rPr lang="en-US"/>
              <a:t>. </a:t>
            </a:r>
            <a:r>
              <a:rPr lang="en-US" err="1"/>
              <a:t>Pellentesque</a:t>
            </a:r>
            <a:r>
              <a:rPr lang="en-US"/>
              <a:t> habitant </a:t>
            </a:r>
            <a:r>
              <a:rPr lang="en-US" err="1"/>
              <a:t>morb</a:t>
            </a:r>
            <a:r>
              <a:rPr lang="en-US"/>
              <a:t>.</a:t>
            </a:r>
          </a:p>
        </p:txBody>
      </p:sp>
      <p:sp>
        <p:nvSpPr>
          <p:cNvPr id="23" name="Text Placeholder 4">
            <a:extLst>
              <a:ext uri="{FF2B5EF4-FFF2-40B4-BE49-F238E27FC236}">
                <a16:creationId xmlns:a16="http://schemas.microsoft.com/office/drawing/2014/main" id="{D5C292B3-470E-FB43-9B04-15B7288A3251}"/>
              </a:ext>
            </a:extLst>
          </p:cNvPr>
          <p:cNvSpPr>
            <a:spLocks noGrp="1"/>
          </p:cNvSpPr>
          <p:nvPr>
            <p:ph type="body" sz="quarter" idx="16" hasCustomPrompt="1"/>
          </p:nvPr>
        </p:nvSpPr>
        <p:spPr>
          <a:xfrm>
            <a:off x="2503971" y="5122645"/>
            <a:ext cx="7464425" cy="1252398"/>
          </a:xfrm>
          <a:prstGeom prst="rect">
            <a:avLst/>
          </a:prstGeom>
        </p:spPr>
        <p:txBody>
          <a:bodyPr/>
          <a:lstStyle>
            <a:lvl1pPr marL="9525" indent="0">
              <a:lnSpc>
                <a:spcPts val="2200"/>
              </a:lnSpc>
              <a:spcBef>
                <a:spcPts val="0"/>
              </a:spcBef>
              <a:spcAft>
                <a:spcPts val="0"/>
              </a:spcAft>
              <a:buNone/>
              <a:tabLst/>
              <a:defRPr sz="1600">
                <a:solidFill>
                  <a:srgbClr val="6D6E70"/>
                </a:solidFill>
              </a:defRPr>
            </a:lvl1pPr>
          </a:lstStyle>
          <a:p>
            <a:pPr lvl="0"/>
            <a:r>
              <a:rPr lang="en-US"/>
              <a:t>Lorem ipsum dolor sit amet, consectetuer adipiscing elit. Maecenas porttitor congue massa. Fusce posuere, magna sed pulvinar ultricies, purus lectus malesuada libero, sit amet commodo magna eros quis </a:t>
            </a:r>
            <a:r>
              <a:rPr lang="en-US" err="1"/>
              <a:t>urna</a:t>
            </a:r>
            <a:r>
              <a:rPr lang="en-US"/>
              <a:t>. Nunc viverra imperdiet enim. Fusce est. Vivamus a </a:t>
            </a:r>
            <a:r>
              <a:rPr lang="en-US" err="1"/>
              <a:t>tellus</a:t>
            </a:r>
            <a:r>
              <a:rPr lang="en-US"/>
              <a:t>. </a:t>
            </a:r>
            <a:r>
              <a:rPr lang="en-US" err="1"/>
              <a:t>Pellentesque</a:t>
            </a:r>
            <a:r>
              <a:rPr lang="en-US"/>
              <a:t> habitant </a:t>
            </a:r>
            <a:r>
              <a:rPr lang="en-US" err="1"/>
              <a:t>morb</a:t>
            </a:r>
            <a:r>
              <a:rPr lang="en-US"/>
              <a:t>.</a:t>
            </a:r>
          </a:p>
        </p:txBody>
      </p:sp>
      <p:sp>
        <p:nvSpPr>
          <p:cNvPr id="24" name="Text Placeholder 4">
            <a:extLst>
              <a:ext uri="{FF2B5EF4-FFF2-40B4-BE49-F238E27FC236}">
                <a16:creationId xmlns:a16="http://schemas.microsoft.com/office/drawing/2014/main" id="{CA6A7499-19AF-E142-B667-E8F270116711}"/>
              </a:ext>
            </a:extLst>
          </p:cNvPr>
          <p:cNvSpPr>
            <a:spLocks noGrp="1"/>
          </p:cNvSpPr>
          <p:nvPr>
            <p:ph type="body" sz="quarter" idx="17" hasCustomPrompt="1"/>
          </p:nvPr>
        </p:nvSpPr>
        <p:spPr>
          <a:xfrm>
            <a:off x="228600" y="3535017"/>
            <a:ext cx="7464425" cy="1272277"/>
          </a:xfrm>
          <a:prstGeom prst="rect">
            <a:avLst/>
          </a:prstGeom>
        </p:spPr>
        <p:txBody>
          <a:bodyPr/>
          <a:lstStyle>
            <a:lvl1pPr marL="9525" indent="0">
              <a:lnSpc>
                <a:spcPts val="2200"/>
              </a:lnSpc>
              <a:spcBef>
                <a:spcPts val="0"/>
              </a:spcBef>
              <a:spcAft>
                <a:spcPts val="0"/>
              </a:spcAft>
              <a:buNone/>
              <a:tabLst/>
              <a:defRPr sz="1600">
                <a:solidFill>
                  <a:srgbClr val="6D6E70"/>
                </a:solidFill>
              </a:defRPr>
            </a:lvl1pPr>
          </a:lstStyle>
          <a:p>
            <a:pPr lvl="0"/>
            <a:r>
              <a:rPr lang="en-US"/>
              <a:t>Lorem ipsum dolor sit amet, consectetuer adipiscing elit. Maecenas porttitor congue massa. Fusce posuere, magna sed pulvinar ultricies, purus lectus malesuada libero, sit amet commodo magna eros quis </a:t>
            </a:r>
            <a:r>
              <a:rPr lang="en-US" err="1"/>
              <a:t>urna</a:t>
            </a:r>
            <a:r>
              <a:rPr lang="en-US"/>
              <a:t>. Nunc viverra imperdiet enim. Fusce est. Vivamus a </a:t>
            </a:r>
            <a:r>
              <a:rPr lang="en-US" err="1"/>
              <a:t>tellus</a:t>
            </a:r>
            <a:r>
              <a:rPr lang="en-US"/>
              <a:t>. </a:t>
            </a:r>
            <a:r>
              <a:rPr lang="en-US" err="1"/>
              <a:t>Pellentesque</a:t>
            </a:r>
            <a:r>
              <a:rPr lang="en-US"/>
              <a:t> habitant </a:t>
            </a:r>
            <a:r>
              <a:rPr lang="en-US" err="1"/>
              <a:t>morb</a:t>
            </a:r>
            <a:r>
              <a:rPr lang="en-US"/>
              <a:t>.</a:t>
            </a:r>
          </a:p>
        </p:txBody>
      </p:sp>
    </p:spTree>
    <p:extLst>
      <p:ext uri="{BB962C8B-B14F-4D97-AF65-F5344CB8AC3E}">
        <p14:creationId xmlns:p14="http://schemas.microsoft.com/office/powerpoint/2010/main" val="10589735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pact">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DB02C5B9-5C60-F540-9709-A6ACD88E8590}"/>
              </a:ext>
            </a:extLst>
          </p:cNvPr>
          <p:cNvSpPr>
            <a:spLocks noGrp="1"/>
          </p:cNvSpPr>
          <p:nvPr>
            <p:ph type="pic" sz="quarter" idx="16"/>
          </p:nvPr>
        </p:nvSpPr>
        <p:spPr>
          <a:xfrm>
            <a:off x="6073361" y="874712"/>
            <a:ext cx="3646488" cy="5318125"/>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12" name="Picture Placeholder 6">
            <a:extLst>
              <a:ext uri="{FF2B5EF4-FFF2-40B4-BE49-F238E27FC236}">
                <a16:creationId xmlns:a16="http://schemas.microsoft.com/office/drawing/2014/main" id="{A18FE854-AD4D-154A-A5AF-4A567BE274B2}"/>
              </a:ext>
            </a:extLst>
          </p:cNvPr>
          <p:cNvSpPr>
            <a:spLocks noGrp="1"/>
          </p:cNvSpPr>
          <p:nvPr>
            <p:ph type="pic" sz="quarter" idx="14"/>
          </p:nvPr>
        </p:nvSpPr>
        <p:spPr>
          <a:xfrm>
            <a:off x="706438" y="1295400"/>
            <a:ext cx="1274762" cy="1233487"/>
          </a:xfrm>
          <a:prstGeom prst="rect">
            <a:avLst/>
          </a:prstGeom>
        </p:spPr>
        <p:txBody>
          <a:bodyPr anchor="ctr"/>
          <a:lstStyle>
            <a:lvl1pPr algn="ctr">
              <a:buNone/>
              <a:defRPr/>
            </a:lvl1pPr>
          </a:lstStyle>
          <a:p>
            <a:endParaRPr lang="en-US"/>
          </a:p>
        </p:txBody>
      </p:sp>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p:nvPr>
        </p:nvSpPr>
        <p:spPr>
          <a:xfrm>
            <a:off x="178904" y="192965"/>
            <a:ext cx="9601704" cy="742433"/>
          </a:xfrm>
          <a:prstGeom prst="rect">
            <a:avLst/>
          </a:prstGeom>
        </p:spPr>
        <p:txBody>
          <a:bodyPr anchor="t"/>
          <a:lstStyle>
            <a:lvl1pPr>
              <a:defRPr>
                <a:solidFill>
                  <a:srgbClr val="4784B5"/>
                </a:solidFill>
              </a:defRPr>
            </a:lvl1pPr>
          </a:lstStyle>
          <a:p>
            <a:r>
              <a:rPr lang="en-US"/>
              <a:t>Click to edit Master title style</a:t>
            </a:r>
          </a:p>
        </p:txBody>
      </p:sp>
      <p:sp>
        <p:nvSpPr>
          <p:cNvPr id="3" name="Text Placeholder 2">
            <a:extLst>
              <a:ext uri="{FF2B5EF4-FFF2-40B4-BE49-F238E27FC236}">
                <a16:creationId xmlns:a16="http://schemas.microsoft.com/office/drawing/2014/main" id="{E57C3ABD-300F-7A48-8152-251DDADD34F6}"/>
              </a:ext>
            </a:extLst>
          </p:cNvPr>
          <p:cNvSpPr>
            <a:spLocks noGrp="1"/>
          </p:cNvSpPr>
          <p:nvPr>
            <p:ph type="body" sz="quarter" idx="10" hasCustomPrompt="1"/>
          </p:nvPr>
        </p:nvSpPr>
        <p:spPr>
          <a:xfrm>
            <a:off x="2230582" y="1330325"/>
            <a:ext cx="3782291" cy="1149639"/>
          </a:xfrm>
          <a:prstGeom prst="rect">
            <a:avLst/>
          </a:prstGeom>
        </p:spPr>
        <p:txBody>
          <a:bodyPr/>
          <a:lstStyle>
            <a:lvl1pPr marL="0" indent="0">
              <a:lnSpc>
                <a:spcPts val="2500"/>
              </a:lnSpc>
              <a:spcBef>
                <a:spcPts val="0"/>
              </a:spcBef>
              <a:spcAft>
                <a:spcPts val="0"/>
              </a:spcAft>
              <a:buNone/>
              <a:tabLst/>
              <a:defRPr sz="1600" b="1">
                <a:solidFill>
                  <a:srgbClr val="6D6E70"/>
                </a:solidFill>
              </a:defRPr>
            </a:lvl1pPr>
            <a:lvl2pPr>
              <a:buNone/>
              <a:defRPr/>
            </a:lvl2pPr>
          </a:lstStyle>
          <a:p>
            <a:pPr lvl="0"/>
            <a:r>
              <a:rPr lang="en-US"/>
              <a:t>Lorem ipsum dolor sit amet, consectetuer adipiscing elit. Maecenas porttitor congue </a:t>
            </a:r>
            <a:r>
              <a:rPr lang="en-US" err="1"/>
              <a:t>massa</a:t>
            </a:r>
            <a:r>
              <a:rPr lang="en-US"/>
              <a:t>.</a:t>
            </a:r>
          </a:p>
        </p:txBody>
      </p:sp>
      <p:sp>
        <p:nvSpPr>
          <p:cNvPr id="9" name="Text Placeholder 2">
            <a:extLst>
              <a:ext uri="{FF2B5EF4-FFF2-40B4-BE49-F238E27FC236}">
                <a16:creationId xmlns:a16="http://schemas.microsoft.com/office/drawing/2014/main" id="{721F4062-9B7E-6842-A9DB-5D3A4E639B9A}"/>
              </a:ext>
            </a:extLst>
          </p:cNvPr>
          <p:cNvSpPr>
            <a:spLocks noGrp="1"/>
          </p:cNvSpPr>
          <p:nvPr>
            <p:ph type="body" sz="quarter" idx="11" hasCustomPrompt="1"/>
          </p:nvPr>
        </p:nvSpPr>
        <p:spPr>
          <a:xfrm>
            <a:off x="2230582" y="2923315"/>
            <a:ext cx="3796145" cy="1205345"/>
          </a:xfrm>
          <a:prstGeom prst="rect">
            <a:avLst/>
          </a:prstGeom>
        </p:spPr>
        <p:txBody>
          <a:bodyPr/>
          <a:lstStyle>
            <a:lvl1pPr marL="0" indent="0">
              <a:lnSpc>
                <a:spcPts val="2500"/>
              </a:lnSpc>
              <a:spcBef>
                <a:spcPts val="0"/>
              </a:spcBef>
              <a:spcAft>
                <a:spcPts val="0"/>
              </a:spcAft>
              <a:buNone/>
              <a:tabLst/>
              <a:defRPr sz="1600" b="1">
                <a:solidFill>
                  <a:srgbClr val="6D6E70"/>
                </a:solidFill>
              </a:defRPr>
            </a:lvl1pPr>
            <a:lvl2pPr>
              <a:buNone/>
              <a:defRPr/>
            </a:lvl2pPr>
          </a:lstStyle>
          <a:p>
            <a:pPr lvl="0"/>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a:t>
            </a:r>
          </a:p>
        </p:txBody>
      </p:sp>
      <p:sp>
        <p:nvSpPr>
          <p:cNvPr id="10" name="Text Placeholder 2">
            <a:extLst>
              <a:ext uri="{FF2B5EF4-FFF2-40B4-BE49-F238E27FC236}">
                <a16:creationId xmlns:a16="http://schemas.microsoft.com/office/drawing/2014/main" id="{C5C1CB32-77F4-2E47-99BB-2CF80026E716}"/>
              </a:ext>
            </a:extLst>
          </p:cNvPr>
          <p:cNvSpPr>
            <a:spLocks noGrp="1"/>
          </p:cNvSpPr>
          <p:nvPr>
            <p:ph type="body" sz="quarter" idx="12" hasCustomPrompt="1"/>
          </p:nvPr>
        </p:nvSpPr>
        <p:spPr>
          <a:xfrm>
            <a:off x="2230582" y="4502734"/>
            <a:ext cx="3810000" cy="1177630"/>
          </a:xfrm>
          <a:prstGeom prst="rect">
            <a:avLst/>
          </a:prstGeom>
        </p:spPr>
        <p:txBody>
          <a:bodyPr/>
          <a:lstStyle>
            <a:lvl1pPr marL="0" indent="0">
              <a:lnSpc>
                <a:spcPts val="2500"/>
              </a:lnSpc>
              <a:spcBef>
                <a:spcPts val="0"/>
              </a:spcBef>
              <a:spcAft>
                <a:spcPts val="0"/>
              </a:spcAft>
              <a:buNone/>
              <a:tabLst/>
              <a:defRPr sz="1600" b="1">
                <a:solidFill>
                  <a:srgbClr val="6D6E70"/>
                </a:solidFill>
              </a:defRPr>
            </a:lvl1pPr>
            <a:lvl2pPr>
              <a:buNone/>
              <a:defRPr/>
            </a:lvl2pPr>
          </a:lstStyle>
          <a:p>
            <a:pPr lvl="0"/>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r>
              <a:rPr lang="en-US"/>
              <a:t> fames ac </a:t>
            </a:r>
            <a:r>
              <a:rPr lang="en-US" err="1"/>
              <a:t>turpis</a:t>
            </a:r>
            <a:r>
              <a:rPr lang="en-US"/>
              <a:t> </a:t>
            </a:r>
            <a:r>
              <a:rPr lang="en-US" err="1"/>
              <a:t>egestas</a:t>
            </a:r>
            <a:r>
              <a:rPr lang="en-US"/>
              <a:t>. Proin pharetra </a:t>
            </a:r>
            <a:r>
              <a:rPr lang="en-US" err="1"/>
              <a:t>nonummy</a:t>
            </a:r>
            <a:r>
              <a:rPr lang="en-US"/>
              <a:t> </a:t>
            </a:r>
            <a:r>
              <a:rPr lang="en-US" err="1"/>
              <a:t>pede</a:t>
            </a:r>
            <a:r>
              <a:rPr lang="en-US"/>
              <a:t>.</a:t>
            </a:r>
          </a:p>
          <a:p>
            <a:pPr lvl="0"/>
            <a:endParaRPr lang="en-US"/>
          </a:p>
        </p:txBody>
      </p:sp>
      <p:sp>
        <p:nvSpPr>
          <p:cNvPr id="7" name="Picture Placeholder 6">
            <a:extLst>
              <a:ext uri="{FF2B5EF4-FFF2-40B4-BE49-F238E27FC236}">
                <a16:creationId xmlns:a16="http://schemas.microsoft.com/office/drawing/2014/main" id="{C1A380F2-AC6D-2446-91B2-B05A685EE551}"/>
              </a:ext>
            </a:extLst>
          </p:cNvPr>
          <p:cNvSpPr>
            <a:spLocks noGrp="1"/>
          </p:cNvSpPr>
          <p:nvPr>
            <p:ph type="pic" sz="quarter" idx="13"/>
          </p:nvPr>
        </p:nvSpPr>
        <p:spPr>
          <a:xfrm>
            <a:off x="706438" y="2798763"/>
            <a:ext cx="1274762" cy="1233487"/>
          </a:xfrm>
          <a:prstGeom prst="rect">
            <a:avLst/>
          </a:prstGeom>
        </p:spPr>
        <p:txBody>
          <a:bodyPr anchor="ctr"/>
          <a:lstStyle>
            <a:lvl1pPr algn="ctr">
              <a:buNone/>
              <a:defRPr/>
            </a:lvl1pPr>
          </a:lstStyle>
          <a:p>
            <a:endParaRPr lang="en-US"/>
          </a:p>
        </p:txBody>
      </p:sp>
      <p:sp>
        <p:nvSpPr>
          <p:cNvPr id="13" name="Picture Placeholder 6">
            <a:extLst>
              <a:ext uri="{FF2B5EF4-FFF2-40B4-BE49-F238E27FC236}">
                <a16:creationId xmlns:a16="http://schemas.microsoft.com/office/drawing/2014/main" id="{818B8ECD-C2F5-F048-85A2-1463C8135952}"/>
              </a:ext>
            </a:extLst>
          </p:cNvPr>
          <p:cNvSpPr>
            <a:spLocks noGrp="1"/>
          </p:cNvSpPr>
          <p:nvPr>
            <p:ph type="pic" sz="quarter" idx="15"/>
          </p:nvPr>
        </p:nvSpPr>
        <p:spPr>
          <a:xfrm>
            <a:off x="706438" y="4495800"/>
            <a:ext cx="1274762" cy="1233487"/>
          </a:xfrm>
          <a:prstGeom prst="rect">
            <a:avLst/>
          </a:prstGeom>
        </p:spPr>
        <p:txBody>
          <a:bodyPr anchor="ctr"/>
          <a:lstStyle>
            <a:lvl1pPr algn="ctr">
              <a:buNone/>
              <a:defRPr/>
            </a:lvl1pPr>
          </a:lstStyle>
          <a:p>
            <a:endParaRPr lang="en-US"/>
          </a:p>
        </p:txBody>
      </p:sp>
    </p:spTree>
    <p:extLst>
      <p:ext uri="{BB962C8B-B14F-4D97-AF65-F5344CB8AC3E}">
        <p14:creationId xmlns:p14="http://schemas.microsoft.com/office/powerpoint/2010/main" val="6570033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esponse Totals">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hasCustomPrompt="1"/>
          </p:nvPr>
        </p:nvSpPr>
        <p:spPr>
          <a:xfrm>
            <a:off x="178904" y="192965"/>
            <a:ext cx="9613278" cy="742433"/>
          </a:xfrm>
          <a:prstGeom prst="rect">
            <a:avLst/>
          </a:prstGeom>
        </p:spPr>
        <p:txBody>
          <a:bodyPr anchor="t"/>
          <a:lstStyle>
            <a:lvl1pPr>
              <a:defRPr>
                <a:solidFill>
                  <a:srgbClr val="4784B5"/>
                </a:solidFill>
              </a:defRPr>
            </a:lvl1pPr>
          </a:lstStyle>
          <a:p>
            <a:r>
              <a:rPr lang="en-US"/>
              <a:t>FY## Q# XXXXX Totals</a:t>
            </a:r>
          </a:p>
        </p:txBody>
      </p:sp>
      <p:sp>
        <p:nvSpPr>
          <p:cNvPr id="4" name="Rectangle 3">
            <a:extLst>
              <a:ext uri="{FF2B5EF4-FFF2-40B4-BE49-F238E27FC236}">
                <a16:creationId xmlns:a16="http://schemas.microsoft.com/office/drawing/2014/main" id="{51EAF7E7-5863-4F4E-91CF-6A78A37B59CA}"/>
              </a:ext>
            </a:extLst>
          </p:cNvPr>
          <p:cNvSpPr/>
          <p:nvPr userDrawn="1"/>
        </p:nvSpPr>
        <p:spPr>
          <a:xfrm>
            <a:off x="0" y="2203008"/>
            <a:ext cx="10058400" cy="2337376"/>
          </a:xfrm>
          <a:prstGeom prst="rect">
            <a:avLst/>
          </a:prstGeom>
          <a:solidFill>
            <a:srgbClr val="E7F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CDB8AD6C-542B-0D40-96FD-72BFAC5CCB9C}"/>
              </a:ext>
            </a:extLst>
          </p:cNvPr>
          <p:cNvSpPr>
            <a:spLocks noGrp="1"/>
          </p:cNvSpPr>
          <p:nvPr>
            <p:ph type="pic" sz="quarter" idx="10"/>
          </p:nvPr>
        </p:nvSpPr>
        <p:spPr>
          <a:xfrm>
            <a:off x="1232771" y="2325342"/>
            <a:ext cx="1427163" cy="928687"/>
          </a:xfrm>
          <a:prstGeom prst="rect">
            <a:avLst/>
          </a:prstGeom>
          <a:noFill/>
        </p:spPr>
        <p:txBody>
          <a:bodyPr anchor="ctr"/>
          <a:lstStyle>
            <a:lvl1pPr algn="ctr">
              <a:buNone/>
              <a:defRPr>
                <a:solidFill>
                  <a:schemeClr val="bg1"/>
                </a:solidFill>
              </a:defRPr>
            </a:lvl1pPr>
          </a:lstStyle>
          <a:p>
            <a:endParaRPr lang="en-US"/>
          </a:p>
        </p:txBody>
      </p:sp>
      <p:sp>
        <p:nvSpPr>
          <p:cNvPr id="7" name="Picture Placeholder 2">
            <a:extLst>
              <a:ext uri="{FF2B5EF4-FFF2-40B4-BE49-F238E27FC236}">
                <a16:creationId xmlns:a16="http://schemas.microsoft.com/office/drawing/2014/main" id="{E2629B44-6E7D-E04B-9D4E-7E728DFEDE10}"/>
              </a:ext>
            </a:extLst>
          </p:cNvPr>
          <p:cNvSpPr>
            <a:spLocks noGrp="1"/>
          </p:cNvSpPr>
          <p:nvPr>
            <p:ph type="pic" sz="quarter" idx="11"/>
          </p:nvPr>
        </p:nvSpPr>
        <p:spPr>
          <a:xfrm>
            <a:off x="2917902" y="2325342"/>
            <a:ext cx="1427163" cy="928687"/>
          </a:xfrm>
          <a:prstGeom prst="rect">
            <a:avLst/>
          </a:prstGeom>
          <a:noFill/>
        </p:spPr>
        <p:txBody>
          <a:bodyPr anchor="ctr"/>
          <a:lstStyle>
            <a:lvl1pPr algn="ctr">
              <a:buNone/>
              <a:defRPr>
                <a:solidFill>
                  <a:schemeClr val="bg1"/>
                </a:solidFill>
              </a:defRPr>
            </a:lvl1pPr>
          </a:lstStyle>
          <a:p>
            <a:endParaRPr lang="en-US"/>
          </a:p>
        </p:txBody>
      </p:sp>
      <p:sp>
        <p:nvSpPr>
          <p:cNvPr id="9" name="Picture Placeholder 2">
            <a:extLst>
              <a:ext uri="{FF2B5EF4-FFF2-40B4-BE49-F238E27FC236}">
                <a16:creationId xmlns:a16="http://schemas.microsoft.com/office/drawing/2014/main" id="{D049DC45-4CC0-A444-AA88-F2B0EADEFF3C}"/>
              </a:ext>
            </a:extLst>
          </p:cNvPr>
          <p:cNvSpPr>
            <a:spLocks noGrp="1"/>
          </p:cNvSpPr>
          <p:nvPr>
            <p:ph type="pic" sz="quarter" idx="12"/>
          </p:nvPr>
        </p:nvSpPr>
        <p:spPr>
          <a:xfrm>
            <a:off x="4603033" y="2325342"/>
            <a:ext cx="1427163" cy="928687"/>
          </a:xfrm>
          <a:prstGeom prst="rect">
            <a:avLst/>
          </a:prstGeom>
          <a:noFill/>
        </p:spPr>
        <p:txBody>
          <a:bodyPr anchor="ctr"/>
          <a:lstStyle>
            <a:lvl1pPr algn="ctr">
              <a:buNone/>
              <a:defRPr>
                <a:solidFill>
                  <a:schemeClr val="bg1"/>
                </a:solidFill>
              </a:defRPr>
            </a:lvl1pPr>
          </a:lstStyle>
          <a:p>
            <a:endParaRPr lang="en-US"/>
          </a:p>
        </p:txBody>
      </p:sp>
      <p:sp>
        <p:nvSpPr>
          <p:cNvPr id="10" name="Picture Placeholder 2">
            <a:extLst>
              <a:ext uri="{FF2B5EF4-FFF2-40B4-BE49-F238E27FC236}">
                <a16:creationId xmlns:a16="http://schemas.microsoft.com/office/drawing/2014/main" id="{B251C97A-2D9E-AB46-9787-558592D7441D}"/>
              </a:ext>
            </a:extLst>
          </p:cNvPr>
          <p:cNvSpPr>
            <a:spLocks noGrp="1"/>
          </p:cNvSpPr>
          <p:nvPr>
            <p:ph type="pic" sz="quarter" idx="13"/>
          </p:nvPr>
        </p:nvSpPr>
        <p:spPr>
          <a:xfrm>
            <a:off x="6288164" y="2325342"/>
            <a:ext cx="1427163" cy="928687"/>
          </a:xfrm>
          <a:prstGeom prst="rect">
            <a:avLst/>
          </a:prstGeom>
          <a:noFill/>
        </p:spPr>
        <p:txBody>
          <a:bodyPr anchor="ctr"/>
          <a:lstStyle>
            <a:lvl1pPr algn="ctr">
              <a:buNone/>
              <a:defRPr>
                <a:solidFill>
                  <a:schemeClr val="bg1"/>
                </a:solidFill>
              </a:defRPr>
            </a:lvl1pPr>
          </a:lstStyle>
          <a:p>
            <a:endParaRPr lang="en-US"/>
          </a:p>
        </p:txBody>
      </p:sp>
      <p:sp>
        <p:nvSpPr>
          <p:cNvPr id="11" name="Picture Placeholder 2">
            <a:extLst>
              <a:ext uri="{FF2B5EF4-FFF2-40B4-BE49-F238E27FC236}">
                <a16:creationId xmlns:a16="http://schemas.microsoft.com/office/drawing/2014/main" id="{5A2BCB82-5E45-6645-97D9-34E969A68AC7}"/>
              </a:ext>
            </a:extLst>
          </p:cNvPr>
          <p:cNvSpPr>
            <a:spLocks noGrp="1"/>
          </p:cNvSpPr>
          <p:nvPr>
            <p:ph type="pic" sz="quarter" idx="14"/>
          </p:nvPr>
        </p:nvSpPr>
        <p:spPr>
          <a:xfrm>
            <a:off x="7973296" y="2325342"/>
            <a:ext cx="1427163" cy="928687"/>
          </a:xfrm>
          <a:prstGeom prst="rect">
            <a:avLst/>
          </a:prstGeom>
          <a:noFill/>
        </p:spPr>
        <p:txBody>
          <a:bodyPr anchor="ctr"/>
          <a:lstStyle>
            <a:lvl1pPr algn="ctr">
              <a:buNone/>
              <a:defRPr>
                <a:solidFill>
                  <a:schemeClr val="bg1"/>
                </a:solidFill>
              </a:defRPr>
            </a:lvl1pPr>
          </a:lstStyle>
          <a:p>
            <a:endParaRPr lang="en-US"/>
          </a:p>
        </p:txBody>
      </p:sp>
      <p:sp>
        <p:nvSpPr>
          <p:cNvPr id="6" name="Text Placeholder 5">
            <a:extLst>
              <a:ext uri="{FF2B5EF4-FFF2-40B4-BE49-F238E27FC236}">
                <a16:creationId xmlns:a16="http://schemas.microsoft.com/office/drawing/2014/main" id="{8349067E-D414-154F-BC57-B0ED0A6265C8}"/>
              </a:ext>
            </a:extLst>
          </p:cNvPr>
          <p:cNvSpPr>
            <a:spLocks noGrp="1"/>
          </p:cNvSpPr>
          <p:nvPr>
            <p:ph type="body" sz="quarter" idx="15" hasCustomPrompt="1"/>
          </p:nvPr>
        </p:nvSpPr>
        <p:spPr>
          <a:xfrm>
            <a:off x="1149644" y="3364579"/>
            <a:ext cx="1538143" cy="1233488"/>
          </a:xfrm>
          <a:prstGeom prst="rect">
            <a:avLst/>
          </a:prstGeom>
        </p:spPr>
        <p:txBody>
          <a:bodyPr/>
          <a:lstStyle>
            <a:lvl1pPr marL="12700" indent="-12700" algn="ctr">
              <a:spcBef>
                <a:spcPts val="0"/>
              </a:spcBef>
              <a:spcAft>
                <a:spcPts val="0"/>
              </a:spcAft>
              <a:buNone/>
              <a:tabLst/>
              <a:defRPr sz="1400">
                <a:solidFill>
                  <a:srgbClr val="6D6E70"/>
                </a:solidFill>
              </a:defRPr>
            </a:lvl1pPr>
          </a:lstStyle>
          <a:p>
            <a:pPr lvl="0"/>
            <a:r>
              <a:rPr lang="en-US"/>
              <a:t>Number format above 24pt bold and red</a:t>
            </a:r>
          </a:p>
        </p:txBody>
      </p:sp>
      <p:sp>
        <p:nvSpPr>
          <p:cNvPr id="13" name="Text Placeholder 5">
            <a:extLst>
              <a:ext uri="{FF2B5EF4-FFF2-40B4-BE49-F238E27FC236}">
                <a16:creationId xmlns:a16="http://schemas.microsoft.com/office/drawing/2014/main" id="{EA634961-3365-2B45-9C05-94905CE1E36D}"/>
              </a:ext>
            </a:extLst>
          </p:cNvPr>
          <p:cNvSpPr>
            <a:spLocks noGrp="1"/>
          </p:cNvSpPr>
          <p:nvPr>
            <p:ph type="body" sz="quarter" idx="16" hasCustomPrompt="1"/>
          </p:nvPr>
        </p:nvSpPr>
        <p:spPr>
          <a:xfrm>
            <a:off x="2860969" y="3364579"/>
            <a:ext cx="1538143" cy="1233488"/>
          </a:xfrm>
          <a:prstGeom prst="rect">
            <a:avLst/>
          </a:prstGeom>
        </p:spPr>
        <p:txBody>
          <a:bodyPr/>
          <a:lstStyle>
            <a:lvl1pPr marL="12700" indent="-12700" algn="ctr">
              <a:spcBef>
                <a:spcPts val="0"/>
              </a:spcBef>
              <a:spcAft>
                <a:spcPts val="0"/>
              </a:spcAft>
              <a:buNone/>
              <a:tabLst/>
              <a:defRPr sz="1400">
                <a:solidFill>
                  <a:srgbClr val="6D6E70"/>
                </a:solidFill>
              </a:defRPr>
            </a:lvl1pPr>
          </a:lstStyle>
          <a:p>
            <a:pPr lvl="0"/>
            <a:r>
              <a:rPr lang="en-US"/>
              <a:t>Number format above 24pt bold and red</a:t>
            </a:r>
          </a:p>
        </p:txBody>
      </p:sp>
      <p:sp>
        <p:nvSpPr>
          <p:cNvPr id="15" name="Text Placeholder 5">
            <a:extLst>
              <a:ext uri="{FF2B5EF4-FFF2-40B4-BE49-F238E27FC236}">
                <a16:creationId xmlns:a16="http://schemas.microsoft.com/office/drawing/2014/main" id="{E184AE5B-B041-A649-A824-07312192637B}"/>
              </a:ext>
            </a:extLst>
          </p:cNvPr>
          <p:cNvSpPr>
            <a:spLocks noGrp="1"/>
          </p:cNvSpPr>
          <p:nvPr>
            <p:ph type="body" sz="quarter" idx="17" hasCustomPrompt="1"/>
          </p:nvPr>
        </p:nvSpPr>
        <p:spPr>
          <a:xfrm>
            <a:off x="4537369" y="3364579"/>
            <a:ext cx="1538143" cy="1233488"/>
          </a:xfrm>
          <a:prstGeom prst="rect">
            <a:avLst/>
          </a:prstGeom>
        </p:spPr>
        <p:txBody>
          <a:bodyPr/>
          <a:lstStyle>
            <a:lvl1pPr marL="12700" indent="-12700" algn="ctr">
              <a:spcBef>
                <a:spcPts val="0"/>
              </a:spcBef>
              <a:spcAft>
                <a:spcPts val="0"/>
              </a:spcAft>
              <a:buNone/>
              <a:tabLst/>
              <a:defRPr sz="1400">
                <a:solidFill>
                  <a:srgbClr val="6D6E70"/>
                </a:solidFill>
              </a:defRPr>
            </a:lvl1pPr>
          </a:lstStyle>
          <a:p>
            <a:pPr lvl="0"/>
            <a:r>
              <a:rPr lang="en-US"/>
              <a:t>Number format above 24pt bold and red</a:t>
            </a:r>
          </a:p>
        </p:txBody>
      </p:sp>
      <p:sp>
        <p:nvSpPr>
          <p:cNvPr id="16" name="Text Placeholder 5">
            <a:extLst>
              <a:ext uri="{FF2B5EF4-FFF2-40B4-BE49-F238E27FC236}">
                <a16:creationId xmlns:a16="http://schemas.microsoft.com/office/drawing/2014/main" id="{A3256773-93B4-8144-B43E-F53A229CE3F2}"/>
              </a:ext>
            </a:extLst>
          </p:cNvPr>
          <p:cNvSpPr>
            <a:spLocks noGrp="1"/>
          </p:cNvSpPr>
          <p:nvPr>
            <p:ph type="body" sz="quarter" idx="18" hasCustomPrompt="1"/>
          </p:nvPr>
        </p:nvSpPr>
        <p:spPr>
          <a:xfrm>
            <a:off x="6213769" y="3364579"/>
            <a:ext cx="1538143" cy="1233488"/>
          </a:xfrm>
          <a:prstGeom prst="rect">
            <a:avLst/>
          </a:prstGeom>
        </p:spPr>
        <p:txBody>
          <a:bodyPr/>
          <a:lstStyle>
            <a:lvl1pPr marL="12700" indent="-12700" algn="ctr">
              <a:spcBef>
                <a:spcPts val="0"/>
              </a:spcBef>
              <a:spcAft>
                <a:spcPts val="0"/>
              </a:spcAft>
              <a:buNone/>
              <a:tabLst/>
              <a:defRPr sz="1400">
                <a:solidFill>
                  <a:srgbClr val="6D6E70"/>
                </a:solidFill>
              </a:defRPr>
            </a:lvl1pPr>
          </a:lstStyle>
          <a:p>
            <a:pPr lvl="0"/>
            <a:r>
              <a:rPr lang="en-US"/>
              <a:t>Number format above 24pt bold and red</a:t>
            </a:r>
          </a:p>
        </p:txBody>
      </p:sp>
      <p:sp>
        <p:nvSpPr>
          <p:cNvPr id="18" name="Text Placeholder 5">
            <a:extLst>
              <a:ext uri="{FF2B5EF4-FFF2-40B4-BE49-F238E27FC236}">
                <a16:creationId xmlns:a16="http://schemas.microsoft.com/office/drawing/2014/main" id="{87312CEB-034F-A040-A4D1-7D2601B9A3DB}"/>
              </a:ext>
            </a:extLst>
          </p:cNvPr>
          <p:cNvSpPr>
            <a:spLocks noGrp="1"/>
          </p:cNvSpPr>
          <p:nvPr>
            <p:ph type="body" sz="quarter" idx="19" hasCustomPrompt="1"/>
          </p:nvPr>
        </p:nvSpPr>
        <p:spPr>
          <a:xfrm>
            <a:off x="7890169" y="3364579"/>
            <a:ext cx="1538143" cy="1233488"/>
          </a:xfrm>
          <a:prstGeom prst="rect">
            <a:avLst/>
          </a:prstGeom>
        </p:spPr>
        <p:txBody>
          <a:bodyPr/>
          <a:lstStyle>
            <a:lvl1pPr marL="12700" indent="-12700" algn="ctr">
              <a:spcBef>
                <a:spcPts val="0"/>
              </a:spcBef>
              <a:spcAft>
                <a:spcPts val="0"/>
              </a:spcAft>
              <a:buNone/>
              <a:tabLst/>
              <a:defRPr sz="1400">
                <a:solidFill>
                  <a:srgbClr val="6D6E70"/>
                </a:solidFill>
              </a:defRPr>
            </a:lvl1pPr>
          </a:lstStyle>
          <a:p>
            <a:pPr lvl="0"/>
            <a:r>
              <a:rPr lang="en-US"/>
              <a:t>Number format above 24pt bold and red</a:t>
            </a:r>
          </a:p>
        </p:txBody>
      </p:sp>
      <p:sp>
        <p:nvSpPr>
          <p:cNvPr id="20" name="Text Placeholder 19">
            <a:extLst>
              <a:ext uri="{FF2B5EF4-FFF2-40B4-BE49-F238E27FC236}">
                <a16:creationId xmlns:a16="http://schemas.microsoft.com/office/drawing/2014/main" id="{954DCD6A-44F5-504B-B1C5-95D782D26110}"/>
              </a:ext>
            </a:extLst>
          </p:cNvPr>
          <p:cNvSpPr>
            <a:spLocks noGrp="1"/>
          </p:cNvSpPr>
          <p:nvPr>
            <p:ph type="body" sz="quarter" idx="20" hasCustomPrompt="1"/>
          </p:nvPr>
        </p:nvSpPr>
        <p:spPr>
          <a:xfrm>
            <a:off x="96838" y="4665334"/>
            <a:ext cx="1053089" cy="790430"/>
          </a:xfrm>
          <a:prstGeom prst="rect">
            <a:avLst/>
          </a:prstGeom>
        </p:spPr>
        <p:txBody>
          <a:bodyPr/>
          <a:lstStyle>
            <a:lvl1pPr marL="12700" indent="-12700" algn="ctr">
              <a:buNone/>
              <a:tabLst/>
              <a:defRPr sz="2100" b="1">
                <a:solidFill>
                  <a:srgbClr val="6D6E70"/>
                </a:solidFill>
              </a:defRPr>
            </a:lvl1pPr>
          </a:lstStyle>
          <a:p>
            <a:pPr lvl="0"/>
            <a:r>
              <a:rPr lang="en-US"/>
              <a:t>FY ## Totals</a:t>
            </a:r>
          </a:p>
        </p:txBody>
      </p:sp>
      <p:sp>
        <p:nvSpPr>
          <p:cNvPr id="21" name="Text Placeholder 19">
            <a:extLst>
              <a:ext uri="{FF2B5EF4-FFF2-40B4-BE49-F238E27FC236}">
                <a16:creationId xmlns:a16="http://schemas.microsoft.com/office/drawing/2014/main" id="{681422CB-E003-8945-94DB-30086611BE4D}"/>
              </a:ext>
            </a:extLst>
          </p:cNvPr>
          <p:cNvSpPr>
            <a:spLocks noGrp="1"/>
          </p:cNvSpPr>
          <p:nvPr>
            <p:ph type="body" sz="quarter" idx="21" hasCustomPrompt="1"/>
          </p:nvPr>
        </p:nvSpPr>
        <p:spPr>
          <a:xfrm>
            <a:off x="1260764" y="4793672"/>
            <a:ext cx="1427018" cy="581891"/>
          </a:xfrm>
          <a:prstGeom prst="rect">
            <a:avLst/>
          </a:prstGeom>
        </p:spPr>
        <p:txBody>
          <a:bodyPr/>
          <a:lstStyle>
            <a:lvl1pPr marL="0" indent="0" algn="ctr">
              <a:buNone/>
              <a:tabLst/>
              <a:defRPr sz="2100" b="1">
                <a:solidFill>
                  <a:srgbClr val="6D6E70"/>
                </a:solidFill>
              </a:defRPr>
            </a:lvl1pPr>
          </a:lstStyle>
          <a:p>
            <a:pPr lvl="0"/>
            <a:r>
              <a:rPr lang="en-US"/>
              <a:t>Number</a:t>
            </a:r>
          </a:p>
        </p:txBody>
      </p:sp>
      <p:sp>
        <p:nvSpPr>
          <p:cNvPr id="22" name="Text Placeholder 19">
            <a:extLst>
              <a:ext uri="{FF2B5EF4-FFF2-40B4-BE49-F238E27FC236}">
                <a16:creationId xmlns:a16="http://schemas.microsoft.com/office/drawing/2014/main" id="{C526D3C3-029B-9F4A-B32C-26CA1FA21A38}"/>
              </a:ext>
            </a:extLst>
          </p:cNvPr>
          <p:cNvSpPr>
            <a:spLocks noGrp="1"/>
          </p:cNvSpPr>
          <p:nvPr>
            <p:ph type="body" sz="quarter" idx="22" hasCustomPrompt="1"/>
          </p:nvPr>
        </p:nvSpPr>
        <p:spPr>
          <a:xfrm>
            <a:off x="2895600" y="4793672"/>
            <a:ext cx="1427018" cy="581891"/>
          </a:xfrm>
          <a:prstGeom prst="rect">
            <a:avLst/>
          </a:prstGeom>
        </p:spPr>
        <p:txBody>
          <a:bodyPr/>
          <a:lstStyle>
            <a:lvl1pPr marL="0" indent="0" algn="ctr">
              <a:spcBef>
                <a:spcPts val="0"/>
              </a:spcBef>
              <a:spcAft>
                <a:spcPts val="0"/>
              </a:spcAft>
              <a:buNone/>
              <a:tabLst/>
              <a:defRPr sz="2100" b="1">
                <a:solidFill>
                  <a:srgbClr val="6D6E70"/>
                </a:solidFill>
              </a:defRPr>
            </a:lvl1pPr>
          </a:lstStyle>
          <a:p>
            <a:pPr lvl="0"/>
            <a:r>
              <a:rPr lang="en-US"/>
              <a:t>Number</a:t>
            </a:r>
          </a:p>
        </p:txBody>
      </p:sp>
      <p:sp>
        <p:nvSpPr>
          <p:cNvPr id="23" name="Text Placeholder 19">
            <a:extLst>
              <a:ext uri="{FF2B5EF4-FFF2-40B4-BE49-F238E27FC236}">
                <a16:creationId xmlns:a16="http://schemas.microsoft.com/office/drawing/2014/main" id="{03584F19-24AF-734C-9B15-2D52DFB5DACC}"/>
              </a:ext>
            </a:extLst>
          </p:cNvPr>
          <p:cNvSpPr>
            <a:spLocks noGrp="1"/>
          </p:cNvSpPr>
          <p:nvPr>
            <p:ph type="body" sz="quarter" idx="23" hasCustomPrompt="1"/>
          </p:nvPr>
        </p:nvSpPr>
        <p:spPr>
          <a:xfrm>
            <a:off x="4572000" y="4793672"/>
            <a:ext cx="1427018" cy="581891"/>
          </a:xfrm>
          <a:prstGeom prst="rect">
            <a:avLst/>
          </a:prstGeom>
        </p:spPr>
        <p:txBody>
          <a:bodyPr/>
          <a:lstStyle>
            <a:lvl1pPr marL="0" indent="0" algn="ctr">
              <a:spcBef>
                <a:spcPts val="0"/>
              </a:spcBef>
              <a:spcAft>
                <a:spcPts val="0"/>
              </a:spcAft>
              <a:buNone/>
              <a:tabLst/>
              <a:defRPr sz="2100" b="1">
                <a:solidFill>
                  <a:srgbClr val="6D6E70"/>
                </a:solidFill>
              </a:defRPr>
            </a:lvl1pPr>
          </a:lstStyle>
          <a:p>
            <a:pPr lvl="0"/>
            <a:r>
              <a:rPr lang="en-US"/>
              <a:t>Number</a:t>
            </a:r>
          </a:p>
        </p:txBody>
      </p:sp>
      <p:sp>
        <p:nvSpPr>
          <p:cNvPr id="24" name="Text Placeholder 19">
            <a:extLst>
              <a:ext uri="{FF2B5EF4-FFF2-40B4-BE49-F238E27FC236}">
                <a16:creationId xmlns:a16="http://schemas.microsoft.com/office/drawing/2014/main" id="{2A35E9DD-C2F7-C24D-813E-7912A63191D5}"/>
              </a:ext>
            </a:extLst>
          </p:cNvPr>
          <p:cNvSpPr>
            <a:spLocks noGrp="1"/>
          </p:cNvSpPr>
          <p:nvPr>
            <p:ph type="body" sz="quarter" idx="24" hasCustomPrompt="1"/>
          </p:nvPr>
        </p:nvSpPr>
        <p:spPr>
          <a:xfrm>
            <a:off x="6248400" y="4793672"/>
            <a:ext cx="1427018" cy="581891"/>
          </a:xfrm>
          <a:prstGeom prst="rect">
            <a:avLst/>
          </a:prstGeom>
        </p:spPr>
        <p:txBody>
          <a:bodyPr/>
          <a:lstStyle>
            <a:lvl1pPr marL="0" indent="0" algn="ctr">
              <a:spcBef>
                <a:spcPts val="0"/>
              </a:spcBef>
              <a:spcAft>
                <a:spcPts val="0"/>
              </a:spcAft>
              <a:buNone/>
              <a:tabLst/>
              <a:defRPr sz="2100" b="1">
                <a:solidFill>
                  <a:srgbClr val="6D6E70"/>
                </a:solidFill>
              </a:defRPr>
            </a:lvl1pPr>
          </a:lstStyle>
          <a:p>
            <a:pPr lvl="0"/>
            <a:r>
              <a:rPr lang="en-US"/>
              <a:t>Number</a:t>
            </a:r>
          </a:p>
        </p:txBody>
      </p:sp>
      <p:sp>
        <p:nvSpPr>
          <p:cNvPr id="25" name="Text Placeholder 19">
            <a:extLst>
              <a:ext uri="{FF2B5EF4-FFF2-40B4-BE49-F238E27FC236}">
                <a16:creationId xmlns:a16="http://schemas.microsoft.com/office/drawing/2014/main" id="{FC959E1B-1BB1-3D42-8F2D-73F74CD21387}"/>
              </a:ext>
            </a:extLst>
          </p:cNvPr>
          <p:cNvSpPr>
            <a:spLocks noGrp="1"/>
          </p:cNvSpPr>
          <p:nvPr>
            <p:ph type="body" sz="quarter" idx="25" hasCustomPrompt="1"/>
          </p:nvPr>
        </p:nvSpPr>
        <p:spPr>
          <a:xfrm>
            <a:off x="7924800" y="4793672"/>
            <a:ext cx="1427018" cy="581891"/>
          </a:xfrm>
          <a:prstGeom prst="rect">
            <a:avLst/>
          </a:prstGeom>
        </p:spPr>
        <p:txBody>
          <a:bodyPr/>
          <a:lstStyle>
            <a:lvl1pPr marL="0" indent="0" algn="ctr">
              <a:spcBef>
                <a:spcPts val="0"/>
              </a:spcBef>
              <a:spcAft>
                <a:spcPts val="0"/>
              </a:spcAft>
              <a:buNone/>
              <a:tabLst/>
              <a:defRPr sz="2100" b="1">
                <a:solidFill>
                  <a:srgbClr val="6D6E70"/>
                </a:solidFill>
              </a:defRPr>
            </a:lvl1pPr>
          </a:lstStyle>
          <a:p>
            <a:pPr lvl="0"/>
            <a:r>
              <a:rPr lang="en-US"/>
              <a:t>Number</a:t>
            </a:r>
          </a:p>
        </p:txBody>
      </p:sp>
      <p:sp>
        <p:nvSpPr>
          <p:cNvPr id="27" name="Text Placeholder 26">
            <a:extLst>
              <a:ext uri="{FF2B5EF4-FFF2-40B4-BE49-F238E27FC236}">
                <a16:creationId xmlns:a16="http://schemas.microsoft.com/office/drawing/2014/main" id="{B8DEA5F3-93ED-CF4B-B918-D7C79434B7A4}"/>
              </a:ext>
            </a:extLst>
          </p:cNvPr>
          <p:cNvSpPr>
            <a:spLocks noGrp="1"/>
          </p:cNvSpPr>
          <p:nvPr>
            <p:ph type="body" sz="quarter" idx="26"/>
          </p:nvPr>
        </p:nvSpPr>
        <p:spPr>
          <a:xfrm>
            <a:off x="1136073" y="1148429"/>
            <a:ext cx="8230177" cy="1066800"/>
          </a:xfrm>
          <a:prstGeom prst="rect">
            <a:avLst/>
          </a:prstGeom>
        </p:spPr>
        <p:txBody>
          <a:bodyPr/>
          <a:lstStyle>
            <a:lvl1pPr marL="12700" indent="-12700">
              <a:lnSpc>
                <a:spcPts val="2680"/>
              </a:lnSpc>
              <a:spcBef>
                <a:spcPts val="0"/>
              </a:spcBef>
              <a:spcAft>
                <a:spcPts val="0"/>
              </a:spcAft>
              <a:buNone/>
              <a:tabLst/>
              <a:defRPr sz="2000" b="1" spc="-100" baseline="0">
                <a:solidFill>
                  <a:srgbClr val="6D6E70"/>
                </a:solidFill>
              </a:defRPr>
            </a:lvl1pPr>
            <a:lvl2pPr>
              <a:buNone/>
              <a:defRPr/>
            </a:lvl2pPr>
          </a:lstStyle>
          <a:p>
            <a:pPr lvl="0"/>
            <a:r>
              <a:rPr lang="en-US"/>
              <a:t>Click to edit Master text styles</a:t>
            </a:r>
          </a:p>
        </p:txBody>
      </p:sp>
    </p:spTree>
    <p:extLst>
      <p:ext uri="{BB962C8B-B14F-4D97-AF65-F5344CB8AC3E}">
        <p14:creationId xmlns:p14="http://schemas.microsoft.com/office/powerpoint/2010/main" val="38879312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Response Totals">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p:nvPr>
        </p:nvSpPr>
        <p:spPr>
          <a:xfrm>
            <a:off x="178904" y="192965"/>
            <a:ext cx="9613278" cy="742433"/>
          </a:xfrm>
          <a:prstGeom prst="rect">
            <a:avLst/>
          </a:prstGeom>
        </p:spPr>
        <p:txBody>
          <a:bodyPr anchor="t"/>
          <a:lstStyle>
            <a:lvl1pPr>
              <a:defRPr>
                <a:solidFill>
                  <a:srgbClr val="4784B5"/>
                </a:solidFill>
              </a:defRPr>
            </a:lvl1pPr>
          </a:lstStyle>
          <a:p>
            <a:r>
              <a:rPr lang="en-US"/>
              <a:t>Click to edit Master title style</a:t>
            </a:r>
          </a:p>
        </p:txBody>
      </p:sp>
      <p:sp>
        <p:nvSpPr>
          <p:cNvPr id="4" name="Rectangle 3">
            <a:extLst>
              <a:ext uri="{FF2B5EF4-FFF2-40B4-BE49-F238E27FC236}">
                <a16:creationId xmlns:a16="http://schemas.microsoft.com/office/drawing/2014/main" id="{51EAF7E7-5863-4F4E-91CF-6A78A37B59CA}"/>
              </a:ext>
            </a:extLst>
          </p:cNvPr>
          <p:cNvSpPr/>
          <p:nvPr userDrawn="1"/>
        </p:nvSpPr>
        <p:spPr>
          <a:xfrm>
            <a:off x="0" y="2203008"/>
            <a:ext cx="10058400" cy="2337376"/>
          </a:xfrm>
          <a:prstGeom prst="rect">
            <a:avLst/>
          </a:prstGeom>
          <a:solidFill>
            <a:srgbClr val="E7F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9537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2876F98-8D82-544E-A1B4-FECACDD62FED}"/>
              </a:ext>
            </a:extLst>
          </p:cNvPr>
          <p:cNvSpPr/>
          <p:nvPr userDrawn="1"/>
        </p:nvSpPr>
        <p:spPr>
          <a:xfrm>
            <a:off x="1" y="4697128"/>
            <a:ext cx="10058400" cy="1722895"/>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6D6E70"/>
              </a:solidFill>
            </a:endParaRPr>
          </a:p>
        </p:txBody>
      </p:sp>
      <p:sp>
        <p:nvSpPr>
          <p:cNvPr id="2" name="Title 1">
            <a:extLst>
              <a:ext uri="{FF2B5EF4-FFF2-40B4-BE49-F238E27FC236}">
                <a16:creationId xmlns:a16="http://schemas.microsoft.com/office/drawing/2014/main" id="{9A9E1435-9153-E74A-ACEE-8DED7879E6A9}"/>
              </a:ext>
            </a:extLst>
          </p:cNvPr>
          <p:cNvSpPr>
            <a:spLocks noGrp="1"/>
          </p:cNvSpPr>
          <p:nvPr>
            <p:ph type="title" hasCustomPrompt="1"/>
          </p:nvPr>
        </p:nvSpPr>
        <p:spPr>
          <a:xfrm>
            <a:off x="393700" y="4857516"/>
            <a:ext cx="6705600" cy="575083"/>
          </a:xfrm>
          <a:prstGeom prst="rect">
            <a:avLst/>
          </a:prstGeom>
        </p:spPr>
        <p:txBody>
          <a:bodyPr>
            <a:noAutofit/>
          </a:bodyPr>
          <a:lstStyle>
            <a:lvl1pPr>
              <a:lnSpc>
                <a:spcPts val="3200"/>
              </a:lnSpc>
              <a:defRPr sz="3000">
                <a:solidFill>
                  <a:schemeClr val="bg1"/>
                </a:solidFill>
              </a:defRPr>
            </a:lvl1pPr>
          </a:lstStyle>
          <a:p>
            <a:r>
              <a:rPr lang="en-US"/>
              <a:t>Click add Title</a:t>
            </a:r>
          </a:p>
        </p:txBody>
      </p:sp>
      <p:sp>
        <p:nvSpPr>
          <p:cNvPr id="13" name="Picture Placeholder 12">
            <a:extLst>
              <a:ext uri="{FF2B5EF4-FFF2-40B4-BE49-F238E27FC236}">
                <a16:creationId xmlns:a16="http://schemas.microsoft.com/office/drawing/2014/main" id="{9877618C-1C5E-B046-88BC-311EBBBACB5F}"/>
              </a:ext>
            </a:extLst>
          </p:cNvPr>
          <p:cNvSpPr>
            <a:spLocks noGrp="1"/>
          </p:cNvSpPr>
          <p:nvPr>
            <p:ph type="pic" sz="quarter" idx="11"/>
          </p:nvPr>
        </p:nvSpPr>
        <p:spPr>
          <a:xfrm>
            <a:off x="0" y="0"/>
            <a:ext cx="10058400" cy="4697413"/>
          </a:xfrm>
          <a:prstGeom prst="rect">
            <a:avLst/>
          </a:prstGeom>
          <a:solidFill>
            <a:schemeClr val="accent3">
              <a:lumMod val="20000"/>
              <a:lumOff val="80000"/>
            </a:schemeClr>
          </a:solidFill>
        </p:spPr>
        <p:txBody>
          <a:bodyPr anchor="ctr"/>
          <a:lstStyle>
            <a:lvl1pPr algn="ctr">
              <a:buNone/>
              <a:defRPr/>
            </a:lvl1pPr>
          </a:lstStyle>
          <a:p>
            <a:endParaRPr lang="en-US"/>
          </a:p>
        </p:txBody>
      </p:sp>
      <p:sp>
        <p:nvSpPr>
          <p:cNvPr id="9" name="Content Placeholder 17">
            <a:extLst>
              <a:ext uri="{FF2B5EF4-FFF2-40B4-BE49-F238E27FC236}">
                <a16:creationId xmlns:a16="http://schemas.microsoft.com/office/drawing/2014/main" id="{293A37C4-606C-734B-82F2-A4C209FE45EC}"/>
              </a:ext>
            </a:extLst>
          </p:cNvPr>
          <p:cNvSpPr>
            <a:spLocks noGrp="1"/>
          </p:cNvSpPr>
          <p:nvPr>
            <p:ph sz="quarter" idx="13" hasCustomPrompt="1"/>
          </p:nvPr>
        </p:nvSpPr>
        <p:spPr>
          <a:xfrm>
            <a:off x="407376" y="5884695"/>
            <a:ext cx="6691924" cy="376405"/>
          </a:xfrm>
          <a:prstGeom prst="rect">
            <a:avLst/>
          </a:prstGeom>
          <a:noFill/>
        </p:spPr>
        <p:txBody>
          <a:bodyPr>
            <a:noAutofit/>
          </a:bodyPr>
          <a:lstStyle>
            <a:lvl1pPr marL="0" indent="0">
              <a:buNone/>
              <a:defRPr sz="1050">
                <a:solidFill>
                  <a:schemeClr val="bg1"/>
                </a:solidFill>
              </a:defRPr>
            </a:lvl1pPr>
            <a:lvl2pPr marL="377190" indent="0">
              <a:buNone/>
              <a:defRPr sz="1050"/>
            </a:lvl2pPr>
            <a:lvl3pPr marL="754380" indent="0">
              <a:buNone/>
              <a:defRPr sz="1050"/>
            </a:lvl3pPr>
            <a:lvl4pPr marL="1131570" indent="0">
              <a:buNone/>
              <a:defRPr sz="1050"/>
            </a:lvl4pPr>
            <a:lvl5pPr marL="1508760" indent="0">
              <a:buNone/>
              <a:defRPr sz="1050"/>
            </a:lvl5pPr>
          </a:lstStyle>
          <a:p>
            <a:pPr lvl="0"/>
            <a:r>
              <a:rPr lang="en-US"/>
              <a:t>Prepared for [Company | Date]</a:t>
            </a:r>
          </a:p>
        </p:txBody>
      </p:sp>
      <p:sp>
        <p:nvSpPr>
          <p:cNvPr id="6" name="Text Placeholder 5">
            <a:extLst>
              <a:ext uri="{FF2B5EF4-FFF2-40B4-BE49-F238E27FC236}">
                <a16:creationId xmlns:a16="http://schemas.microsoft.com/office/drawing/2014/main" id="{F222EA92-94A7-7C48-9C2A-7BBC2FE87829}"/>
              </a:ext>
            </a:extLst>
          </p:cNvPr>
          <p:cNvSpPr>
            <a:spLocks noGrp="1"/>
          </p:cNvSpPr>
          <p:nvPr>
            <p:ph type="body" sz="quarter" idx="14" hasCustomPrompt="1"/>
          </p:nvPr>
        </p:nvSpPr>
        <p:spPr>
          <a:xfrm>
            <a:off x="398463" y="5443538"/>
            <a:ext cx="8885237" cy="655637"/>
          </a:xfrm>
          <a:prstGeom prst="rect">
            <a:avLst/>
          </a:prstGeom>
        </p:spPr>
        <p:txBody>
          <a:bodyPr>
            <a:noAutofit/>
          </a:bodyPr>
          <a:lstStyle>
            <a:lvl1pPr>
              <a:buNone/>
              <a:defRPr sz="2400" b="1">
                <a:solidFill>
                  <a:schemeClr val="bg1"/>
                </a:solidFill>
              </a:defRPr>
            </a:lvl1pPr>
          </a:lstStyle>
          <a:p>
            <a:pPr lvl="0"/>
            <a:r>
              <a:rPr lang="en-US"/>
              <a:t>Click to Add Timeframe</a:t>
            </a:r>
          </a:p>
        </p:txBody>
      </p:sp>
    </p:spTree>
    <p:extLst>
      <p:ext uri="{BB962C8B-B14F-4D97-AF65-F5344CB8AC3E}">
        <p14:creationId xmlns:p14="http://schemas.microsoft.com/office/powerpoint/2010/main" val="15451903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ull Quot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86651B5-9C37-6344-A3F2-1BC5542E2C1B}"/>
              </a:ext>
            </a:extLst>
          </p:cNvPr>
          <p:cNvSpPr/>
          <p:nvPr userDrawn="1"/>
        </p:nvSpPr>
        <p:spPr>
          <a:xfrm>
            <a:off x="1" y="4115675"/>
            <a:ext cx="10058400" cy="2337376"/>
          </a:xfrm>
          <a:prstGeom prst="rect">
            <a:avLst/>
          </a:prstGeom>
          <a:solidFill>
            <a:srgbClr val="E7F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a:extLst>
              <a:ext uri="{FF2B5EF4-FFF2-40B4-BE49-F238E27FC236}">
                <a16:creationId xmlns:a16="http://schemas.microsoft.com/office/drawing/2014/main" id="{A87E9607-77AD-6249-9730-A5114403A325}"/>
              </a:ext>
            </a:extLst>
          </p:cNvPr>
          <p:cNvSpPr>
            <a:spLocks noGrp="1"/>
          </p:cNvSpPr>
          <p:nvPr>
            <p:ph type="body" sz="quarter" idx="13" hasCustomPrompt="1"/>
          </p:nvPr>
        </p:nvSpPr>
        <p:spPr>
          <a:xfrm>
            <a:off x="4672013" y="368300"/>
            <a:ext cx="5018087" cy="2325688"/>
          </a:xfrm>
          <a:prstGeom prst="rect">
            <a:avLst/>
          </a:prstGeom>
        </p:spPr>
        <p:txBody>
          <a:bodyPr/>
          <a:lstStyle>
            <a:lvl1pPr algn="r">
              <a:buNone/>
              <a:defRPr sz="3000">
                <a:solidFill>
                  <a:srgbClr val="4784B5"/>
                </a:solidFill>
                <a:latin typeface="Georgia" panose="02040502050405020303" pitchFamily="18" charset="0"/>
              </a:defRPr>
            </a:lvl1pPr>
            <a:lvl2pPr>
              <a:buNone/>
              <a:defRPr/>
            </a:lvl2pPr>
          </a:lstStyle>
          <a:p>
            <a:pPr lvl="0"/>
            <a:r>
              <a:rPr lang="en-US"/>
              <a:t>Lorem ipsum dolor sit amet, consectetuer adipiscing elit. Maecenas porttitor congue massa. </a:t>
            </a:r>
          </a:p>
        </p:txBody>
      </p:sp>
      <p:sp>
        <p:nvSpPr>
          <p:cNvPr id="13" name="Text Placeholder 12">
            <a:extLst>
              <a:ext uri="{FF2B5EF4-FFF2-40B4-BE49-F238E27FC236}">
                <a16:creationId xmlns:a16="http://schemas.microsoft.com/office/drawing/2014/main" id="{21C21924-6FE1-CE48-A931-C19D81A8784E}"/>
              </a:ext>
            </a:extLst>
          </p:cNvPr>
          <p:cNvSpPr>
            <a:spLocks noGrp="1"/>
          </p:cNvSpPr>
          <p:nvPr>
            <p:ph type="body" sz="quarter" idx="14" hasCustomPrompt="1"/>
          </p:nvPr>
        </p:nvSpPr>
        <p:spPr>
          <a:xfrm>
            <a:off x="4681538" y="2733261"/>
            <a:ext cx="4989512" cy="1113252"/>
          </a:xfrm>
          <a:prstGeom prst="rect">
            <a:avLst/>
          </a:prstGeom>
        </p:spPr>
        <p:txBody>
          <a:bodyPr>
            <a:noAutofit/>
          </a:bodyPr>
          <a:lstStyle>
            <a:lvl1pPr algn="r">
              <a:spcBef>
                <a:spcPts val="0"/>
              </a:spcBef>
              <a:spcAft>
                <a:spcPts val="0"/>
              </a:spcAft>
              <a:buNone/>
              <a:defRPr sz="1300">
                <a:solidFill>
                  <a:srgbClr val="6D6E70"/>
                </a:solidFill>
              </a:defRPr>
            </a:lvl1pPr>
          </a:lstStyle>
          <a:p>
            <a:pPr lvl="0"/>
            <a:r>
              <a:rPr lang="en-US"/>
              <a:t>Client, description of their circumstance</a:t>
            </a:r>
          </a:p>
        </p:txBody>
      </p:sp>
      <p:sp>
        <p:nvSpPr>
          <p:cNvPr id="15" name="Picture Placeholder 14">
            <a:extLst>
              <a:ext uri="{FF2B5EF4-FFF2-40B4-BE49-F238E27FC236}">
                <a16:creationId xmlns:a16="http://schemas.microsoft.com/office/drawing/2014/main" id="{CE3685AD-DB90-B648-BE48-BF126308714F}"/>
              </a:ext>
            </a:extLst>
          </p:cNvPr>
          <p:cNvSpPr>
            <a:spLocks noGrp="1"/>
          </p:cNvSpPr>
          <p:nvPr>
            <p:ph type="pic" sz="quarter" idx="15"/>
          </p:nvPr>
        </p:nvSpPr>
        <p:spPr>
          <a:xfrm>
            <a:off x="615950" y="368300"/>
            <a:ext cx="3757613" cy="3508375"/>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17" name="Text Placeholder 16">
            <a:extLst>
              <a:ext uri="{FF2B5EF4-FFF2-40B4-BE49-F238E27FC236}">
                <a16:creationId xmlns:a16="http://schemas.microsoft.com/office/drawing/2014/main" id="{E4DA59BA-2BAB-004F-A37A-6C7B88ECC99B}"/>
              </a:ext>
            </a:extLst>
          </p:cNvPr>
          <p:cNvSpPr>
            <a:spLocks noGrp="1"/>
          </p:cNvSpPr>
          <p:nvPr>
            <p:ph type="body" sz="quarter" idx="16" hasCustomPrompt="1"/>
          </p:nvPr>
        </p:nvSpPr>
        <p:spPr>
          <a:xfrm>
            <a:off x="546928" y="4273550"/>
            <a:ext cx="8984697" cy="2236788"/>
          </a:xfrm>
          <a:prstGeom prst="rect">
            <a:avLst/>
          </a:prstGeom>
        </p:spPr>
        <p:txBody>
          <a:bodyPr>
            <a:noAutofit/>
          </a:bodyPr>
          <a:lstStyle>
            <a:lvl1pPr marL="9525" indent="-9525">
              <a:lnSpc>
                <a:spcPts val="2500"/>
              </a:lnSpc>
              <a:spcBef>
                <a:spcPts val="0"/>
              </a:spcBef>
              <a:spcAft>
                <a:spcPts val="1800"/>
              </a:spcAft>
              <a:buNone/>
              <a:tabLst/>
              <a:defRPr sz="1600">
                <a:solidFill>
                  <a:srgbClr val="6D6E70"/>
                </a:solidFill>
              </a:defRPr>
            </a:lvl1pPr>
            <a:lvl2pPr>
              <a:buNone/>
              <a:defRPr/>
            </a:lvl2pPr>
          </a:lstStyle>
          <a:p>
            <a:pPr lvl="0"/>
            <a:r>
              <a:rPr lang="en-US"/>
              <a:t>Lorem ipsum dolor sit amet, consectetuer adipiscing elit. Maecenas porttitor congue massa. Fusce posuere, magna sed pulvinar ultricies, purus lectus malesuada libero, sit amet commodo magna eros quis </a:t>
            </a:r>
            <a:r>
              <a:rPr lang="en-US" err="1"/>
              <a:t>urna.Nunc</a:t>
            </a:r>
            <a:r>
              <a:rPr lang="en-US"/>
              <a:t> viverra imperdiet enim. Fusce est. Vivamus a </a:t>
            </a:r>
            <a:r>
              <a:rPr lang="en-US" err="1"/>
              <a:t>tellus</a:t>
            </a:r>
            <a:r>
              <a:rPr lang="en-US"/>
              <a:t>.  </a:t>
            </a:r>
            <a:r>
              <a:rPr lang="en-US" err="1"/>
              <a:t>Pellentesque</a:t>
            </a:r>
            <a:r>
              <a:rPr lang="en-US"/>
              <a:t> habitant morbi tristique senectus et netus et malesuada fames ac turpis egestas. Proin pharetra nonummy pede. Mauris et orci.</a:t>
            </a:r>
          </a:p>
          <a:p>
            <a:pPr lvl="0"/>
            <a:endParaRPr lang="en-US"/>
          </a:p>
        </p:txBody>
      </p:sp>
    </p:spTree>
    <p:extLst>
      <p:ext uri="{BB962C8B-B14F-4D97-AF65-F5344CB8AC3E}">
        <p14:creationId xmlns:p14="http://schemas.microsoft.com/office/powerpoint/2010/main" val="9106550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Pull Quote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86651B5-9C37-6344-A3F2-1BC5542E2C1B}"/>
              </a:ext>
            </a:extLst>
          </p:cNvPr>
          <p:cNvSpPr/>
          <p:nvPr userDrawn="1"/>
        </p:nvSpPr>
        <p:spPr>
          <a:xfrm>
            <a:off x="1" y="4115675"/>
            <a:ext cx="10058400" cy="2337376"/>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a:extLst>
              <a:ext uri="{FF2B5EF4-FFF2-40B4-BE49-F238E27FC236}">
                <a16:creationId xmlns:a16="http://schemas.microsoft.com/office/drawing/2014/main" id="{A87E9607-77AD-6249-9730-A5114403A325}"/>
              </a:ext>
            </a:extLst>
          </p:cNvPr>
          <p:cNvSpPr>
            <a:spLocks noGrp="1"/>
          </p:cNvSpPr>
          <p:nvPr>
            <p:ph type="body" sz="quarter" idx="13" hasCustomPrompt="1"/>
          </p:nvPr>
        </p:nvSpPr>
        <p:spPr>
          <a:xfrm>
            <a:off x="4672013" y="368300"/>
            <a:ext cx="5018087" cy="2325688"/>
          </a:xfrm>
          <a:prstGeom prst="rect">
            <a:avLst/>
          </a:prstGeom>
        </p:spPr>
        <p:txBody>
          <a:bodyPr/>
          <a:lstStyle>
            <a:lvl1pPr algn="r">
              <a:buNone/>
              <a:defRPr sz="3000">
                <a:solidFill>
                  <a:srgbClr val="4784B5"/>
                </a:solidFill>
                <a:latin typeface="Georgia" panose="02040502050405020303" pitchFamily="18" charset="0"/>
              </a:defRPr>
            </a:lvl1pPr>
            <a:lvl2pPr>
              <a:buNone/>
              <a:defRPr/>
            </a:lvl2pPr>
          </a:lstStyle>
          <a:p>
            <a:pPr lvl="0"/>
            <a:r>
              <a:rPr lang="en-US"/>
              <a:t>Lorem ipsum dolor sit amet, consectetuer adipiscing elit. Maecenas porttitor congue massa. </a:t>
            </a:r>
          </a:p>
        </p:txBody>
      </p:sp>
      <p:sp>
        <p:nvSpPr>
          <p:cNvPr id="13" name="Text Placeholder 12">
            <a:extLst>
              <a:ext uri="{FF2B5EF4-FFF2-40B4-BE49-F238E27FC236}">
                <a16:creationId xmlns:a16="http://schemas.microsoft.com/office/drawing/2014/main" id="{21C21924-6FE1-CE48-A931-C19D81A8784E}"/>
              </a:ext>
            </a:extLst>
          </p:cNvPr>
          <p:cNvSpPr>
            <a:spLocks noGrp="1"/>
          </p:cNvSpPr>
          <p:nvPr>
            <p:ph type="body" sz="quarter" idx="14" hasCustomPrompt="1"/>
          </p:nvPr>
        </p:nvSpPr>
        <p:spPr>
          <a:xfrm>
            <a:off x="4681538" y="2733261"/>
            <a:ext cx="4989512" cy="1113252"/>
          </a:xfrm>
          <a:prstGeom prst="rect">
            <a:avLst/>
          </a:prstGeom>
        </p:spPr>
        <p:txBody>
          <a:bodyPr>
            <a:noAutofit/>
          </a:bodyPr>
          <a:lstStyle>
            <a:lvl1pPr algn="r">
              <a:spcBef>
                <a:spcPts val="0"/>
              </a:spcBef>
              <a:spcAft>
                <a:spcPts val="0"/>
              </a:spcAft>
              <a:buNone/>
              <a:defRPr sz="1300">
                <a:solidFill>
                  <a:srgbClr val="6D6E70"/>
                </a:solidFill>
              </a:defRPr>
            </a:lvl1pPr>
          </a:lstStyle>
          <a:p>
            <a:pPr lvl="0"/>
            <a:r>
              <a:rPr lang="en-US"/>
              <a:t>Client, description of their circumstance</a:t>
            </a:r>
          </a:p>
        </p:txBody>
      </p:sp>
      <p:sp>
        <p:nvSpPr>
          <p:cNvPr id="15" name="Picture Placeholder 14">
            <a:extLst>
              <a:ext uri="{FF2B5EF4-FFF2-40B4-BE49-F238E27FC236}">
                <a16:creationId xmlns:a16="http://schemas.microsoft.com/office/drawing/2014/main" id="{CE3685AD-DB90-B648-BE48-BF126308714F}"/>
              </a:ext>
            </a:extLst>
          </p:cNvPr>
          <p:cNvSpPr>
            <a:spLocks noGrp="1"/>
          </p:cNvSpPr>
          <p:nvPr>
            <p:ph type="pic" sz="quarter" idx="15"/>
          </p:nvPr>
        </p:nvSpPr>
        <p:spPr>
          <a:xfrm>
            <a:off x="615950" y="368300"/>
            <a:ext cx="3757613" cy="3508375"/>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17" name="Text Placeholder 16">
            <a:extLst>
              <a:ext uri="{FF2B5EF4-FFF2-40B4-BE49-F238E27FC236}">
                <a16:creationId xmlns:a16="http://schemas.microsoft.com/office/drawing/2014/main" id="{E4DA59BA-2BAB-004F-A37A-6C7B88ECC99B}"/>
              </a:ext>
            </a:extLst>
          </p:cNvPr>
          <p:cNvSpPr>
            <a:spLocks noGrp="1"/>
          </p:cNvSpPr>
          <p:nvPr>
            <p:ph type="body" sz="quarter" idx="16" hasCustomPrompt="1"/>
          </p:nvPr>
        </p:nvSpPr>
        <p:spPr>
          <a:xfrm>
            <a:off x="546928" y="4273550"/>
            <a:ext cx="8984697" cy="2236788"/>
          </a:xfrm>
          <a:prstGeom prst="rect">
            <a:avLst/>
          </a:prstGeom>
        </p:spPr>
        <p:txBody>
          <a:bodyPr>
            <a:noAutofit/>
          </a:bodyPr>
          <a:lstStyle>
            <a:lvl1pPr marL="9525" indent="-9525">
              <a:lnSpc>
                <a:spcPts val="2500"/>
              </a:lnSpc>
              <a:spcBef>
                <a:spcPts val="0"/>
              </a:spcBef>
              <a:spcAft>
                <a:spcPts val="1800"/>
              </a:spcAft>
              <a:buNone/>
              <a:tabLst/>
              <a:defRPr sz="1600">
                <a:solidFill>
                  <a:srgbClr val="6D6E70"/>
                </a:solidFill>
              </a:defRPr>
            </a:lvl1pPr>
            <a:lvl2pPr>
              <a:buNone/>
              <a:defRPr/>
            </a:lvl2pPr>
          </a:lstStyle>
          <a:p>
            <a:pPr lvl="0"/>
            <a:r>
              <a:rPr lang="en-US"/>
              <a:t>Lorem ipsum dolor sit amet, consectetuer adipiscing elit. Maecenas porttitor congue massa. Fusce posuere, magna sed pulvinar ultricies, purus lectus malesuada libero, sit amet commodo magna eros quis </a:t>
            </a:r>
            <a:r>
              <a:rPr lang="en-US" err="1"/>
              <a:t>urna.Nunc</a:t>
            </a:r>
            <a:r>
              <a:rPr lang="en-US"/>
              <a:t> viverra imperdiet enim. Fusce est. Vivamus a </a:t>
            </a:r>
            <a:r>
              <a:rPr lang="en-US" err="1"/>
              <a:t>tellus</a:t>
            </a:r>
            <a:r>
              <a:rPr lang="en-US"/>
              <a:t>.  </a:t>
            </a:r>
            <a:r>
              <a:rPr lang="en-US" err="1"/>
              <a:t>Pellentesque</a:t>
            </a:r>
            <a:r>
              <a:rPr lang="en-US"/>
              <a:t> habitant morbi tristique senectus et netus et malesuada fames ac turpis egestas. Proin pharetra nonummy pede. Mauris et orci.</a:t>
            </a:r>
          </a:p>
          <a:p>
            <a:pPr lvl="0"/>
            <a:endParaRPr lang="en-US"/>
          </a:p>
        </p:txBody>
      </p:sp>
    </p:spTree>
    <p:extLst>
      <p:ext uri="{BB962C8B-B14F-4D97-AF65-F5344CB8AC3E}">
        <p14:creationId xmlns:p14="http://schemas.microsoft.com/office/powerpoint/2010/main" val="13408009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esources">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hasCustomPrompt="1"/>
          </p:nvPr>
        </p:nvSpPr>
        <p:spPr>
          <a:xfrm>
            <a:off x="178903" y="192965"/>
            <a:ext cx="9451233" cy="742433"/>
          </a:xfrm>
          <a:prstGeom prst="rect">
            <a:avLst/>
          </a:prstGeom>
        </p:spPr>
        <p:txBody>
          <a:bodyPr anchor="t"/>
          <a:lstStyle>
            <a:lvl1pPr>
              <a:defRPr>
                <a:solidFill>
                  <a:srgbClr val="4784B5"/>
                </a:solidFill>
              </a:defRPr>
            </a:lvl1pPr>
          </a:lstStyle>
          <a:p>
            <a:r>
              <a:rPr lang="en-US">
                <a:solidFill>
                  <a:srgbClr val="4784B5"/>
                </a:solidFill>
              </a:rPr>
              <a:t>Your Benefits and Resources</a:t>
            </a:r>
          </a:p>
        </p:txBody>
      </p:sp>
      <p:sp>
        <p:nvSpPr>
          <p:cNvPr id="3" name="Text Placeholder 2">
            <a:extLst>
              <a:ext uri="{FF2B5EF4-FFF2-40B4-BE49-F238E27FC236}">
                <a16:creationId xmlns:a16="http://schemas.microsoft.com/office/drawing/2014/main" id="{9119F0B8-5225-0A4F-93B6-20490B6D9D7B}"/>
              </a:ext>
            </a:extLst>
          </p:cNvPr>
          <p:cNvSpPr>
            <a:spLocks noGrp="1"/>
          </p:cNvSpPr>
          <p:nvPr>
            <p:ph type="body" sz="quarter" idx="10" hasCustomPrompt="1"/>
          </p:nvPr>
        </p:nvSpPr>
        <p:spPr>
          <a:xfrm>
            <a:off x="219038" y="996781"/>
            <a:ext cx="4190915" cy="1103520"/>
          </a:xfrm>
          <a:prstGeom prst="rect">
            <a:avLst/>
          </a:prstGeom>
        </p:spPr>
        <p:txBody>
          <a:bodyPr>
            <a:noAutofit/>
          </a:bodyPr>
          <a:lstStyle>
            <a:lvl1pPr marL="9525" indent="-9525">
              <a:buNone/>
              <a:tabLst/>
              <a:defRPr sz="2000" b="1">
                <a:solidFill>
                  <a:srgbClr val="6D6E70"/>
                </a:solidFill>
              </a:defRPr>
            </a:lvl1pPr>
          </a:lstStyle>
          <a:p>
            <a:pPr lvl="0"/>
            <a:r>
              <a:rPr lang="en-US"/>
              <a:t>Lorem ipsum dolor sit amet, consectetuer adipiscing elit. Maecenas </a:t>
            </a:r>
            <a:r>
              <a:rPr lang="en-US" err="1"/>
              <a:t>porttitor</a:t>
            </a:r>
            <a:r>
              <a:rPr lang="en-US"/>
              <a:t> </a:t>
            </a:r>
            <a:r>
              <a:rPr lang="en-US" err="1"/>
              <a:t>congue</a:t>
            </a:r>
            <a:endParaRPr lang="en-US"/>
          </a:p>
          <a:p>
            <a:pPr lvl="0"/>
            <a:endParaRPr lang="en-US"/>
          </a:p>
        </p:txBody>
      </p:sp>
      <p:sp>
        <p:nvSpPr>
          <p:cNvPr id="10" name="Text Placeholder 9">
            <a:extLst>
              <a:ext uri="{FF2B5EF4-FFF2-40B4-BE49-F238E27FC236}">
                <a16:creationId xmlns:a16="http://schemas.microsoft.com/office/drawing/2014/main" id="{171C27A8-1921-9043-9259-951A0C48E8C6}"/>
              </a:ext>
            </a:extLst>
          </p:cNvPr>
          <p:cNvSpPr>
            <a:spLocks noGrp="1"/>
          </p:cNvSpPr>
          <p:nvPr>
            <p:ph type="body" sz="quarter" idx="11"/>
          </p:nvPr>
        </p:nvSpPr>
        <p:spPr>
          <a:xfrm>
            <a:off x="228219" y="2110310"/>
            <a:ext cx="4181735" cy="4154487"/>
          </a:xfrm>
          <a:prstGeom prst="rect">
            <a:avLst/>
          </a:prstGeom>
        </p:spPr>
        <p:txBody>
          <a:bodyPr/>
          <a:lstStyle>
            <a:lvl1pPr marL="295275" indent="-295275">
              <a:lnSpc>
                <a:spcPts val="1500"/>
              </a:lnSpc>
              <a:spcBef>
                <a:spcPts val="600"/>
              </a:spcBef>
              <a:spcAft>
                <a:spcPts val="600"/>
              </a:spcAft>
              <a:buSzPct val="100000"/>
              <a:tabLst/>
              <a:defRPr sz="1200">
                <a:solidFill>
                  <a:srgbClr val="6D6E70"/>
                </a:solidFill>
              </a:defRPr>
            </a:lvl1pPr>
            <a:lvl2pPr marL="628650" indent="-295275">
              <a:lnSpc>
                <a:spcPts val="1500"/>
              </a:lnSpc>
              <a:spcBef>
                <a:spcPts val="600"/>
              </a:spcBef>
              <a:spcAft>
                <a:spcPts val="600"/>
              </a:spcAft>
              <a:buSzPct val="100000"/>
              <a:buFont typeface="Courier New" panose="02070309020205020404" pitchFamily="49" charset="0"/>
              <a:buChar char="o"/>
              <a:tabLst/>
              <a:defRPr sz="1200">
                <a:solidFill>
                  <a:srgbClr val="6D6E70"/>
                </a:solidFill>
              </a:defRPr>
            </a:lvl2pPr>
            <a:lvl3pPr marL="914400" indent="-236538">
              <a:lnSpc>
                <a:spcPts val="1500"/>
              </a:lnSpc>
              <a:spcBef>
                <a:spcPts val="600"/>
              </a:spcBef>
              <a:spcAft>
                <a:spcPts val="600"/>
              </a:spcAft>
              <a:buSzPct val="100000"/>
              <a:buFont typeface="System Font Regular"/>
              <a:buChar char="–"/>
              <a:tabLst/>
              <a:defRPr sz="1200">
                <a:solidFill>
                  <a:srgbClr val="6D6E70"/>
                </a:solidFill>
              </a:defRPr>
            </a:lvl3pPr>
            <a:lvl4pPr>
              <a:lnSpc>
                <a:spcPts val="1500"/>
              </a:lnSpc>
              <a:spcBef>
                <a:spcPts val="600"/>
              </a:spcBef>
              <a:spcAft>
                <a:spcPts val="600"/>
              </a:spcAft>
              <a:defRPr sz="1500"/>
            </a:lvl4pPr>
            <a:lvl5pPr>
              <a:lnSpc>
                <a:spcPts val="1500"/>
              </a:lnSpc>
              <a:spcBef>
                <a:spcPts val="600"/>
              </a:spcBef>
              <a:spcAft>
                <a:spcPts val="600"/>
              </a:spcAft>
              <a:defRPr sz="1500"/>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1235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18684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Closing Thank You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03339C-3728-5248-BAB9-CE4BE33313B6}"/>
              </a:ext>
            </a:extLst>
          </p:cNvPr>
          <p:cNvSpPr/>
          <p:nvPr userDrawn="1"/>
        </p:nvSpPr>
        <p:spPr>
          <a:xfrm>
            <a:off x="279400" y="5702300"/>
            <a:ext cx="2679700" cy="55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12">
            <a:extLst>
              <a:ext uri="{FF2B5EF4-FFF2-40B4-BE49-F238E27FC236}">
                <a16:creationId xmlns:a16="http://schemas.microsoft.com/office/drawing/2014/main" id="{BC1D1527-B920-F245-8FCF-E16934EA8D45}"/>
              </a:ext>
            </a:extLst>
          </p:cNvPr>
          <p:cNvSpPr>
            <a:spLocks noGrp="1"/>
          </p:cNvSpPr>
          <p:nvPr>
            <p:ph type="pic" sz="quarter" idx="11"/>
          </p:nvPr>
        </p:nvSpPr>
        <p:spPr>
          <a:xfrm>
            <a:off x="0" y="0"/>
            <a:ext cx="10058400" cy="4697413"/>
          </a:xfrm>
          <a:prstGeom prst="rect">
            <a:avLst/>
          </a:prstGeom>
          <a:solidFill>
            <a:schemeClr val="accent3">
              <a:lumMod val="20000"/>
              <a:lumOff val="80000"/>
            </a:schemeClr>
          </a:solidFill>
        </p:spPr>
        <p:txBody>
          <a:bodyPr anchor="ctr"/>
          <a:lstStyle>
            <a:lvl1pPr algn="ctr">
              <a:buNone/>
              <a:defRPr/>
            </a:lvl1pPr>
          </a:lstStyle>
          <a:p>
            <a:endParaRPr lang="en-US"/>
          </a:p>
        </p:txBody>
      </p:sp>
      <p:pic>
        <p:nvPicPr>
          <p:cNvPr id="6" name="Picture 5">
            <a:extLst>
              <a:ext uri="{FF2B5EF4-FFF2-40B4-BE49-F238E27FC236}">
                <a16:creationId xmlns:a16="http://schemas.microsoft.com/office/drawing/2014/main" id="{20144A04-583E-8740-AD5B-6727B0E48F6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404032" y="4620854"/>
            <a:ext cx="2788137" cy="1779946"/>
          </a:xfrm>
          <a:prstGeom prst="rect">
            <a:avLst/>
          </a:prstGeom>
        </p:spPr>
      </p:pic>
      <p:pic>
        <p:nvPicPr>
          <p:cNvPr id="9" name="Picture 6" descr="ARC_Logo_Bttn_HorizStkd_RGB.png">
            <a:extLst>
              <a:ext uri="{FF2B5EF4-FFF2-40B4-BE49-F238E27FC236}">
                <a16:creationId xmlns:a16="http://schemas.microsoft.com/office/drawing/2014/main" id="{18E5F6C4-DDB0-5845-B93E-617E1C3C446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bwMode="auto">
          <a:xfrm>
            <a:off x="5248787" y="5019802"/>
            <a:ext cx="3560129" cy="930533"/>
          </a:xfrm>
          <a:prstGeom prst="rect">
            <a:avLst/>
          </a:prstGeom>
          <a:noFill/>
          <a:ln w="9525">
            <a:noFill/>
            <a:miter lim="800000"/>
            <a:headEnd/>
            <a:tailEnd/>
          </a:ln>
        </p:spPr>
      </p:pic>
    </p:spTree>
    <p:extLst>
      <p:ext uri="{BB962C8B-B14F-4D97-AF65-F5344CB8AC3E}">
        <p14:creationId xmlns:p14="http://schemas.microsoft.com/office/powerpoint/2010/main" val="31491093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Content">
    <p:spTree>
      <p:nvGrpSpPr>
        <p:cNvPr id="1" name=""/>
        <p:cNvGrpSpPr/>
        <p:nvPr/>
      </p:nvGrpSpPr>
      <p:grpSpPr>
        <a:xfrm>
          <a:off x="0" y="0"/>
          <a:ext cx="0" cy="0"/>
          <a:chOff x="0" y="0"/>
          <a:chExt cx="0" cy="0"/>
        </a:xfrm>
      </p:grpSpPr>
      <p:sp>
        <p:nvSpPr>
          <p:cNvPr id="18" name="Picture Placeholder 17">
            <a:extLst>
              <a:ext uri="{FF2B5EF4-FFF2-40B4-BE49-F238E27FC236}">
                <a16:creationId xmlns:a16="http://schemas.microsoft.com/office/drawing/2014/main" id="{67F01ADB-B9D8-1544-B45E-B317B21B7B6B}"/>
              </a:ext>
            </a:extLst>
          </p:cNvPr>
          <p:cNvSpPr>
            <a:spLocks noGrp="1"/>
          </p:cNvSpPr>
          <p:nvPr>
            <p:ph type="pic" sz="quarter" idx="11"/>
          </p:nvPr>
        </p:nvSpPr>
        <p:spPr>
          <a:xfrm>
            <a:off x="5566299" y="1659835"/>
            <a:ext cx="4153550" cy="4533002"/>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9" name="Rectangle 8">
            <a:extLst>
              <a:ext uri="{FF2B5EF4-FFF2-40B4-BE49-F238E27FC236}">
                <a16:creationId xmlns:a16="http://schemas.microsoft.com/office/drawing/2014/main" id="{D73E8299-5786-4B19-A1AA-81EEDC33C4A0}"/>
              </a:ext>
            </a:extLst>
          </p:cNvPr>
          <p:cNvSpPr/>
          <p:nvPr userDrawn="1"/>
        </p:nvSpPr>
        <p:spPr>
          <a:xfrm>
            <a:off x="0" y="243439"/>
            <a:ext cx="10058400" cy="1338620"/>
          </a:xfrm>
          <a:prstGeom prst="rect">
            <a:avLst/>
          </a:prstGeom>
          <a:solidFill>
            <a:srgbClr val="E7F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784B5"/>
              </a:solidFill>
            </a:endParaRPr>
          </a:p>
        </p:txBody>
      </p:sp>
      <p:sp>
        <p:nvSpPr>
          <p:cNvPr id="10" name="Title 1">
            <a:extLst>
              <a:ext uri="{FF2B5EF4-FFF2-40B4-BE49-F238E27FC236}">
                <a16:creationId xmlns:a16="http://schemas.microsoft.com/office/drawing/2014/main" id="{09526BD0-2B68-4724-B795-CDCC319B6A91}"/>
              </a:ext>
            </a:extLst>
          </p:cNvPr>
          <p:cNvSpPr>
            <a:spLocks noGrp="1"/>
          </p:cNvSpPr>
          <p:nvPr>
            <p:ph type="title" hasCustomPrompt="1"/>
          </p:nvPr>
        </p:nvSpPr>
        <p:spPr>
          <a:xfrm>
            <a:off x="696798" y="491145"/>
            <a:ext cx="8904402" cy="1089176"/>
          </a:xfrm>
          <a:prstGeom prst="rect">
            <a:avLst/>
          </a:prstGeom>
        </p:spPr>
        <p:txBody>
          <a:bodyPr anchor="t">
            <a:noAutofit/>
          </a:bodyPr>
          <a:lstStyle>
            <a:lvl1pPr>
              <a:lnSpc>
                <a:spcPts val="2900"/>
              </a:lnSpc>
              <a:defRPr sz="2400">
                <a:solidFill>
                  <a:srgbClr val="ED1B2E"/>
                </a:solidFill>
              </a:defRPr>
            </a:lvl1pPr>
          </a:lstStyle>
          <a:p>
            <a:r>
              <a:rPr lang="en-US"/>
              <a:t>Click to edit Master title and keep content to no more than two lines in total, Lorem ipsum dolor sit amet, </a:t>
            </a:r>
            <a:r>
              <a:rPr lang="en-US" err="1"/>
              <a:t>malesuada</a:t>
            </a:r>
            <a:r>
              <a:rPr lang="en-US"/>
              <a:t>.</a:t>
            </a:r>
            <a:br>
              <a:rPr lang="en-US"/>
            </a:br>
            <a:endParaRPr lang="en-US"/>
          </a:p>
        </p:txBody>
      </p:sp>
      <p:sp>
        <p:nvSpPr>
          <p:cNvPr id="11" name="Content Placeholder 2">
            <a:extLst>
              <a:ext uri="{FF2B5EF4-FFF2-40B4-BE49-F238E27FC236}">
                <a16:creationId xmlns:a16="http://schemas.microsoft.com/office/drawing/2014/main" id="{58B7FDD7-1DC1-43E1-B131-723333CB129A}"/>
              </a:ext>
            </a:extLst>
          </p:cNvPr>
          <p:cNvSpPr>
            <a:spLocks noGrp="1"/>
          </p:cNvSpPr>
          <p:nvPr>
            <p:ph idx="1" hasCustomPrompt="1"/>
          </p:nvPr>
        </p:nvSpPr>
        <p:spPr>
          <a:xfrm>
            <a:off x="665922" y="1659835"/>
            <a:ext cx="4589659" cy="4163915"/>
          </a:xfrm>
          <a:prstGeom prst="rect">
            <a:avLst/>
          </a:prstGeom>
        </p:spPr>
        <p:txBody>
          <a:bodyPr>
            <a:noAutofit/>
          </a:bodyPr>
          <a:lstStyle>
            <a:lvl1pPr marL="9525" indent="-9525">
              <a:lnSpc>
                <a:spcPts val="2900"/>
              </a:lnSpc>
              <a:spcBef>
                <a:spcPts val="0"/>
              </a:spcBef>
              <a:spcAft>
                <a:spcPts val="1200"/>
              </a:spcAft>
              <a:buNone/>
              <a:tabLst/>
              <a:defRPr sz="1700">
                <a:solidFill>
                  <a:srgbClr val="6D6E70"/>
                </a:solidFill>
              </a:defRPr>
            </a:lvl1pPr>
            <a:lvl2pPr>
              <a:defRPr sz="1400">
                <a:solidFill>
                  <a:srgbClr val="717073"/>
                </a:solidFill>
              </a:defRPr>
            </a:lvl2pPr>
            <a:lvl3pPr>
              <a:defRPr sz="1200">
                <a:solidFill>
                  <a:srgbClr val="717073"/>
                </a:solidFill>
              </a:defRPr>
            </a:lvl3pPr>
            <a:lvl4pPr>
              <a:defRPr sz="1200">
                <a:solidFill>
                  <a:srgbClr val="717073"/>
                </a:solidFill>
              </a:defRPr>
            </a:lvl4pPr>
            <a:lvl5pPr>
              <a:defRPr sz="1200">
                <a:solidFill>
                  <a:srgbClr val="717073"/>
                </a:solidFill>
              </a:defRPr>
            </a:lvl5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urna.Nunc</a:t>
            </a:r>
            <a:r>
              <a:rPr lang="en-US"/>
              <a:t>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r>
              <a:rPr lang="en-US"/>
              <a:t>. </a:t>
            </a:r>
            <a:r>
              <a:rPr lang="en-US" err="1"/>
              <a:t>Pellentesque</a:t>
            </a:r>
            <a:r>
              <a:rPr lang="en-US"/>
              <a:t> habitant </a:t>
            </a:r>
            <a:r>
              <a:rPr lang="en-US" err="1"/>
              <a:t>morbi</a:t>
            </a:r>
            <a:r>
              <a:rPr lang="en-US"/>
              <a:t> </a:t>
            </a:r>
            <a:r>
              <a:rPr lang="en-US" err="1"/>
              <a:t>tristique</a:t>
            </a:r>
            <a:r>
              <a:rPr lang="en-US"/>
              <a:t> </a:t>
            </a:r>
            <a:r>
              <a:rPr lang="en-US" err="1"/>
              <a:t>senectus</a:t>
            </a:r>
            <a:r>
              <a:rPr lang="en-US"/>
              <a:t> et </a:t>
            </a:r>
            <a:r>
              <a:rPr lang="en-US" err="1"/>
              <a:t>netus</a:t>
            </a:r>
            <a:r>
              <a:rPr lang="en-US"/>
              <a:t> et </a:t>
            </a:r>
            <a:r>
              <a:rPr lang="en-US" err="1"/>
              <a:t>malesuada</a:t>
            </a:r>
            <a:endParaRPr lang="en-US"/>
          </a:p>
        </p:txBody>
      </p:sp>
    </p:spTree>
    <p:extLst>
      <p:ext uri="{BB962C8B-B14F-4D97-AF65-F5344CB8AC3E}">
        <p14:creationId xmlns:p14="http://schemas.microsoft.com/office/powerpoint/2010/main" val="21158883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4_Blank">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E1455DCB-6AAB-CF4A-8F37-B90CE3208002}"/>
              </a:ext>
            </a:extLst>
          </p:cNvPr>
          <p:cNvCxnSpPr>
            <a:cxnSpLocks/>
          </p:cNvCxnSpPr>
          <p:nvPr userDrawn="1"/>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14" name="Title 13">
            <a:extLst>
              <a:ext uri="{FF2B5EF4-FFF2-40B4-BE49-F238E27FC236}">
                <a16:creationId xmlns:a16="http://schemas.microsoft.com/office/drawing/2014/main" id="{51F09ED5-C402-6542-9A60-05AA25C6F2BA}"/>
              </a:ext>
            </a:extLst>
          </p:cNvPr>
          <p:cNvSpPr>
            <a:spLocks noGrp="1"/>
          </p:cNvSpPr>
          <p:nvPr>
            <p:ph type="title"/>
          </p:nvPr>
        </p:nvSpPr>
        <p:spPr>
          <a:xfrm>
            <a:off x="178903" y="192965"/>
            <a:ext cx="9763749" cy="742433"/>
          </a:xfrm>
          <a:prstGeom prst="rect">
            <a:avLst/>
          </a:prstGeom>
        </p:spPr>
        <p:txBody>
          <a:bodyPr anchor="t"/>
          <a:lstStyle>
            <a:lvl1pPr>
              <a:defRPr>
                <a:solidFill>
                  <a:srgbClr val="4784B5"/>
                </a:solidFill>
              </a:defRPr>
            </a:lvl1pPr>
          </a:lstStyle>
          <a:p>
            <a:r>
              <a:rPr lang="en-US"/>
              <a:t>Click to edit Master title style</a:t>
            </a:r>
          </a:p>
        </p:txBody>
      </p:sp>
      <p:sp>
        <p:nvSpPr>
          <p:cNvPr id="16" name="Rectangle 15">
            <a:extLst>
              <a:ext uri="{FF2B5EF4-FFF2-40B4-BE49-F238E27FC236}">
                <a16:creationId xmlns:a16="http://schemas.microsoft.com/office/drawing/2014/main" id="{C40FB129-93F8-1A4E-944B-0E933ABF5F5C}"/>
              </a:ext>
            </a:extLst>
          </p:cNvPr>
          <p:cNvSpPr/>
          <p:nvPr userDrawn="1"/>
        </p:nvSpPr>
        <p:spPr>
          <a:xfrm>
            <a:off x="0" y="1999717"/>
            <a:ext cx="10058400" cy="1788722"/>
          </a:xfrm>
          <a:prstGeom prst="rect">
            <a:avLst/>
          </a:prstGeom>
          <a:solidFill>
            <a:srgbClr val="E7F2FB"/>
          </a:solidFill>
          <a:ln w="3175" cap="flat" cmpd="sng" algn="ctr">
            <a:solidFill>
              <a:srgbClr val="D7D7D8"/>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7" name="Rectangle 16">
            <a:extLst>
              <a:ext uri="{FF2B5EF4-FFF2-40B4-BE49-F238E27FC236}">
                <a16:creationId xmlns:a16="http://schemas.microsoft.com/office/drawing/2014/main" id="{C0481E30-946B-714B-A799-CD479019BC1A}"/>
              </a:ext>
            </a:extLst>
          </p:cNvPr>
          <p:cNvSpPr/>
          <p:nvPr userDrawn="1"/>
        </p:nvSpPr>
        <p:spPr>
          <a:xfrm>
            <a:off x="-17912" y="3997037"/>
            <a:ext cx="10058399" cy="1761694"/>
          </a:xfrm>
          <a:prstGeom prst="rect">
            <a:avLst/>
          </a:prstGeom>
          <a:solidFill>
            <a:srgbClr val="E7F2FB"/>
          </a:solidFill>
          <a:ln w="3175" cap="flat" cmpd="sng" algn="ctr">
            <a:solidFill>
              <a:srgbClr val="D7D7D8"/>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27" name="Picture Placeholder 17">
            <a:extLst>
              <a:ext uri="{FF2B5EF4-FFF2-40B4-BE49-F238E27FC236}">
                <a16:creationId xmlns:a16="http://schemas.microsoft.com/office/drawing/2014/main" id="{0D8AE487-B670-484D-B52B-BAA5A1EDDD33}"/>
              </a:ext>
            </a:extLst>
          </p:cNvPr>
          <p:cNvSpPr>
            <a:spLocks noGrp="1"/>
          </p:cNvSpPr>
          <p:nvPr>
            <p:ph type="pic" sz="quarter" idx="11"/>
          </p:nvPr>
        </p:nvSpPr>
        <p:spPr>
          <a:xfrm>
            <a:off x="17911" y="1993393"/>
            <a:ext cx="2486060" cy="1788722"/>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28" name="Picture Placeholder 17">
            <a:extLst>
              <a:ext uri="{FF2B5EF4-FFF2-40B4-BE49-F238E27FC236}">
                <a16:creationId xmlns:a16="http://schemas.microsoft.com/office/drawing/2014/main" id="{32768780-3940-684A-B10D-BD3BB0CDC97E}"/>
              </a:ext>
            </a:extLst>
          </p:cNvPr>
          <p:cNvSpPr>
            <a:spLocks noGrp="1"/>
          </p:cNvSpPr>
          <p:nvPr>
            <p:ph type="pic" sz="quarter" idx="12"/>
          </p:nvPr>
        </p:nvSpPr>
        <p:spPr>
          <a:xfrm>
            <a:off x="7562858" y="4003554"/>
            <a:ext cx="2477629" cy="1761694"/>
          </a:xfrm>
          <a:prstGeom prst="rect">
            <a:avLst/>
          </a:prstGeom>
          <a:solidFill>
            <a:schemeClr val="accent2"/>
          </a:solidFill>
        </p:spPr>
        <p:txBody>
          <a:bodyPr anchor="ctr"/>
          <a:lstStyle>
            <a:lvl1pPr algn="ctr">
              <a:buNone/>
              <a:defRPr>
                <a:solidFill>
                  <a:schemeClr val="bg1"/>
                </a:solidFill>
              </a:defRPr>
            </a:lvl1pPr>
          </a:lstStyle>
          <a:p>
            <a:endParaRPr lang="en-US"/>
          </a:p>
        </p:txBody>
      </p:sp>
      <p:sp>
        <p:nvSpPr>
          <p:cNvPr id="3" name="Text Placeholder 2">
            <a:extLst>
              <a:ext uri="{FF2B5EF4-FFF2-40B4-BE49-F238E27FC236}">
                <a16:creationId xmlns:a16="http://schemas.microsoft.com/office/drawing/2014/main" id="{A902C6C3-86FB-054B-912E-79E2DDF7E3FB}"/>
              </a:ext>
            </a:extLst>
          </p:cNvPr>
          <p:cNvSpPr>
            <a:spLocks noGrp="1"/>
          </p:cNvSpPr>
          <p:nvPr>
            <p:ph type="body" sz="quarter" idx="14" hasCustomPrompt="1"/>
          </p:nvPr>
        </p:nvSpPr>
        <p:spPr>
          <a:xfrm>
            <a:off x="288235" y="964236"/>
            <a:ext cx="9442174" cy="874504"/>
          </a:xfrm>
          <a:prstGeom prst="rect">
            <a:avLst/>
          </a:prstGeom>
        </p:spPr>
        <p:txBody>
          <a:bodyPr/>
          <a:lstStyle>
            <a:lvl1pPr algn="ctr">
              <a:lnSpc>
                <a:spcPts val="2700"/>
              </a:lnSpc>
              <a:spcBef>
                <a:spcPts val="0"/>
              </a:spcBef>
              <a:spcAft>
                <a:spcPts val="0"/>
              </a:spcAft>
              <a:buNone/>
              <a:defRPr sz="2000" b="1">
                <a:solidFill>
                  <a:srgbClr val="6D6E70"/>
                </a:solidFill>
              </a:defRPr>
            </a:lvl1pPr>
          </a:lstStyle>
          <a:p>
            <a:pPr lvl="0"/>
            <a:r>
              <a:rPr lang="en-US"/>
              <a:t>Lorem ipsum dolor sit amet, consectetuer adipiscing elit. </a:t>
            </a:r>
            <a:br>
              <a:rPr lang="en-US"/>
            </a:br>
            <a:r>
              <a:rPr lang="en-US"/>
              <a:t>Maecenas porttitor congue massa. </a:t>
            </a:r>
          </a:p>
        </p:txBody>
      </p:sp>
      <p:sp>
        <p:nvSpPr>
          <p:cNvPr id="5" name="Text Placeholder 4">
            <a:extLst>
              <a:ext uri="{FF2B5EF4-FFF2-40B4-BE49-F238E27FC236}">
                <a16:creationId xmlns:a16="http://schemas.microsoft.com/office/drawing/2014/main" id="{DCB66AB6-8FE3-E646-8D26-4047E3B61C8B}"/>
              </a:ext>
            </a:extLst>
          </p:cNvPr>
          <p:cNvSpPr>
            <a:spLocks noGrp="1"/>
          </p:cNvSpPr>
          <p:nvPr>
            <p:ph type="body" sz="quarter" idx="15" hasCustomPrompt="1"/>
          </p:nvPr>
        </p:nvSpPr>
        <p:spPr>
          <a:xfrm>
            <a:off x="2503971" y="2187099"/>
            <a:ext cx="7464425" cy="1537771"/>
          </a:xfrm>
          <a:prstGeom prst="rect">
            <a:avLst/>
          </a:prstGeom>
        </p:spPr>
        <p:txBody>
          <a:bodyPr/>
          <a:lstStyle>
            <a:lvl1pPr marL="9525" indent="0">
              <a:lnSpc>
                <a:spcPts val="2200"/>
              </a:lnSpc>
              <a:spcBef>
                <a:spcPts val="0"/>
              </a:spcBef>
              <a:spcAft>
                <a:spcPts val="0"/>
              </a:spcAft>
              <a:buNone/>
              <a:tabLst/>
              <a:defRPr sz="1600">
                <a:solidFill>
                  <a:srgbClr val="6D6E70"/>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a:t>
            </a:r>
          </a:p>
          <a:p>
            <a:pPr lvl="0"/>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 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r>
              <a:rPr lang="en-US"/>
              <a:t>. </a:t>
            </a:r>
            <a:r>
              <a:rPr lang="en-US" err="1"/>
              <a:t>Pellentesque</a:t>
            </a:r>
            <a:r>
              <a:rPr lang="en-US"/>
              <a:t> habitant </a:t>
            </a:r>
            <a:r>
              <a:rPr lang="en-US" err="1"/>
              <a:t>morb</a:t>
            </a:r>
            <a:r>
              <a:rPr lang="en-US"/>
              <a:t>.</a:t>
            </a:r>
          </a:p>
        </p:txBody>
      </p:sp>
      <p:sp>
        <p:nvSpPr>
          <p:cNvPr id="24" name="Text Placeholder 4">
            <a:extLst>
              <a:ext uri="{FF2B5EF4-FFF2-40B4-BE49-F238E27FC236}">
                <a16:creationId xmlns:a16="http://schemas.microsoft.com/office/drawing/2014/main" id="{CA6A7499-19AF-E142-B667-E8F270116711}"/>
              </a:ext>
            </a:extLst>
          </p:cNvPr>
          <p:cNvSpPr>
            <a:spLocks noGrp="1"/>
          </p:cNvSpPr>
          <p:nvPr>
            <p:ph type="body" sz="quarter" idx="17" hasCustomPrompt="1"/>
          </p:nvPr>
        </p:nvSpPr>
        <p:spPr>
          <a:xfrm>
            <a:off x="98433" y="4135105"/>
            <a:ext cx="7464425" cy="1272277"/>
          </a:xfrm>
          <a:prstGeom prst="rect">
            <a:avLst/>
          </a:prstGeom>
        </p:spPr>
        <p:txBody>
          <a:bodyPr/>
          <a:lstStyle>
            <a:lvl1pPr marL="9525" indent="0">
              <a:lnSpc>
                <a:spcPts val="2200"/>
              </a:lnSpc>
              <a:spcBef>
                <a:spcPts val="0"/>
              </a:spcBef>
              <a:spcAft>
                <a:spcPts val="0"/>
              </a:spcAft>
              <a:buNone/>
              <a:tabLst/>
              <a:defRPr sz="1600">
                <a:solidFill>
                  <a:srgbClr val="6D6E70"/>
                </a:solidFill>
              </a:defRPr>
            </a:lvl1pPr>
          </a:lstStyle>
          <a:p>
            <a:pPr lvl="0"/>
            <a:r>
              <a:rPr lang="en-US"/>
              <a:t>Lorem ipsum dolor sit </a:t>
            </a:r>
            <a:r>
              <a:rPr lang="en-US" err="1"/>
              <a:t>amet</a:t>
            </a:r>
            <a:r>
              <a:rPr lang="en-US"/>
              <a:t>, </a:t>
            </a:r>
            <a:r>
              <a:rPr lang="en-US" err="1"/>
              <a:t>consectetuer</a:t>
            </a:r>
            <a:r>
              <a:rPr lang="en-US"/>
              <a:t> </a:t>
            </a:r>
            <a:r>
              <a:rPr lang="en-US" err="1"/>
              <a:t>adipiscing</a:t>
            </a:r>
            <a:r>
              <a:rPr lang="en-US"/>
              <a:t> </a:t>
            </a:r>
            <a:r>
              <a:rPr lang="en-US" err="1"/>
              <a:t>elit</a:t>
            </a:r>
            <a:r>
              <a:rPr lang="en-US"/>
              <a:t>. Maecenas </a:t>
            </a:r>
            <a:r>
              <a:rPr lang="en-US" err="1"/>
              <a:t>porttitor</a:t>
            </a:r>
            <a:r>
              <a:rPr lang="en-US"/>
              <a:t> </a:t>
            </a:r>
            <a:r>
              <a:rPr lang="en-US" err="1"/>
              <a:t>congue</a:t>
            </a:r>
            <a:r>
              <a:rPr lang="en-US"/>
              <a:t> </a:t>
            </a:r>
            <a:r>
              <a:rPr lang="en-US" err="1"/>
              <a:t>massa</a:t>
            </a:r>
            <a:r>
              <a:rPr lang="en-US"/>
              <a:t>. </a:t>
            </a:r>
            <a:r>
              <a:rPr lang="en-US" err="1"/>
              <a:t>Fusce</a:t>
            </a:r>
            <a:r>
              <a:rPr lang="en-US"/>
              <a:t> </a:t>
            </a:r>
            <a:r>
              <a:rPr lang="en-US" err="1"/>
              <a:t>posuere</a:t>
            </a:r>
            <a:r>
              <a:rPr lang="en-US"/>
              <a:t>, magna sed pulvinar </a:t>
            </a:r>
            <a:r>
              <a:rPr lang="en-US" err="1"/>
              <a:t>ultricies</a:t>
            </a:r>
            <a:r>
              <a:rPr lang="en-US"/>
              <a:t>, </a:t>
            </a:r>
            <a:r>
              <a:rPr lang="en-US" err="1"/>
              <a:t>purus</a:t>
            </a:r>
            <a:r>
              <a:rPr lang="en-US"/>
              <a:t> </a:t>
            </a:r>
            <a:r>
              <a:rPr lang="en-US" err="1"/>
              <a:t>lectus</a:t>
            </a:r>
            <a:r>
              <a:rPr lang="en-US"/>
              <a:t> </a:t>
            </a:r>
            <a:r>
              <a:rPr lang="en-US" err="1"/>
              <a:t>malesuada</a:t>
            </a:r>
            <a:r>
              <a:rPr lang="en-US"/>
              <a:t> libero, sit </a:t>
            </a:r>
            <a:r>
              <a:rPr lang="en-US" err="1"/>
              <a:t>amet</a:t>
            </a:r>
            <a:r>
              <a:rPr lang="en-US"/>
              <a:t> </a:t>
            </a:r>
            <a:r>
              <a:rPr lang="en-US" err="1"/>
              <a:t>commodo</a:t>
            </a:r>
            <a:r>
              <a:rPr lang="en-US"/>
              <a:t> magna eros </a:t>
            </a:r>
            <a:r>
              <a:rPr lang="en-US" err="1"/>
              <a:t>quis</a:t>
            </a:r>
            <a:r>
              <a:rPr lang="en-US"/>
              <a:t> </a:t>
            </a:r>
            <a:r>
              <a:rPr lang="en-US" err="1"/>
              <a:t>urna</a:t>
            </a:r>
            <a:r>
              <a:rPr lang="en-US"/>
              <a:t>. Nunc </a:t>
            </a:r>
            <a:r>
              <a:rPr lang="en-US" err="1"/>
              <a:t>viverra</a:t>
            </a:r>
            <a:r>
              <a:rPr lang="en-US"/>
              <a:t> </a:t>
            </a:r>
            <a:r>
              <a:rPr lang="en-US" err="1"/>
              <a:t>imperdiet</a:t>
            </a:r>
            <a:r>
              <a:rPr lang="en-US"/>
              <a:t> </a:t>
            </a:r>
            <a:r>
              <a:rPr lang="en-US" err="1"/>
              <a:t>enim</a:t>
            </a:r>
            <a:r>
              <a:rPr lang="en-US"/>
              <a:t>. </a:t>
            </a:r>
            <a:r>
              <a:rPr lang="en-US" err="1"/>
              <a:t>Fusce</a:t>
            </a:r>
            <a:r>
              <a:rPr lang="en-US"/>
              <a:t> est. </a:t>
            </a:r>
            <a:r>
              <a:rPr lang="en-US" err="1"/>
              <a:t>Vivamus</a:t>
            </a:r>
            <a:r>
              <a:rPr lang="en-US"/>
              <a:t> a </a:t>
            </a:r>
            <a:r>
              <a:rPr lang="en-US" err="1"/>
              <a:t>tellus</a:t>
            </a:r>
            <a:r>
              <a:rPr lang="en-US"/>
              <a:t>. </a:t>
            </a:r>
            <a:r>
              <a:rPr lang="en-US" err="1"/>
              <a:t>Pellentesque</a:t>
            </a:r>
            <a:r>
              <a:rPr lang="en-US"/>
              <a:t> habitant </a:t>
            </a:r>
            <a:r>
              <a:rPr lang="en-US" err="1"/>
              <a:t>morb</a:t>
            </a:r>
            <a:r>
              <a:rPr lang="en-US"/>
              <a:t>.</a:t>
            </a:r>
          </a:p>
        </p:txBody>
      </p:sp>
    </p:spTree>
    <p:extLst>
      <p:ext uri="{BB962C8B-B14F-4D97-AF65-F5344CB8AC3E}">
        <p14:creationId xmlns:p14="http://schemas.microsoft.com/office/powerpoint/2010/main" val="810950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E32DB2-96A8-A640-B4FE-8F2D6A0D9A10}"/>
              </a:ext>
            </a:extLst>
          </p:cNvPr>
          <p:cNvSpPr/>
          <p:nvPr userDrawn="1"/>
        </p:nvSpPr>
        <p:spPr>
          <a:xfrm>
            <a:off x="0" y="1588527"/>
            <a:ext cx="10058400" cy="3223746"/>
          </a:xfrm>
          <a:prstGeom prst="rect">
            <a:avLst/>
          </a:prstGeom>
          <a:solidFill>
            <a:srgbClr val="2281C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Title 1">
            <a:extLst>
              <a:ext uri="{FF2B5EF4-FFF2-40B4-BE49-F238E27FC236}">
                <a16:creationId xmlns:a16="http://schemas.microsoft.com/office/drawing/2014/main" id="{ED9F534D-88DE-0146-8E6F-2EABD3A8DAF4}"/>
              </a:ext>
            </a:extLst>
          </p:cNvPr>
          <p:cNvSpPr>
            <a:spLocks noGrp="1"/>
          </p:cNvSpPr>
          <p:nvPr>
            <p:ph type="title"/>
          </p:nvPr>
        </p:nvSpPr>
        <p:spPr>
          <a:xfrm>
            <a:off x="1497874" y="2308136"/>
            <a:ext cx="7062651" cy="2075188"/>
          </a:xfrm>
          <a:prstGeom prst="rect">
            <a:avLst/>
          </a:prstGeom>
        </p:spPr>
        <p:txBody>
          <a:bodyPr wrap="square" lIns="0" rIns="0" anchor="t">
            <a:noAutofit/>
          </a:bodyPr>
          <a:lstStyle>
            <a:lvl1pPr algn="ctr">
              <a:lnSpc>
                <a:spcPct val="100000"/>
              </a:lnSpc>
              <a:defRPr sz="3800" b="1">
                <a:solidFill>
                  <a:schemeClr val="bg1"/>
                </a:solidFill>
                <a:latin typeface="Arial" panose="020B0604020202020204" pitchFamily="34" charset="0"/>
                <a:cs typeface="Arial" panose="020B0604020202020204" pitchFamily="34" charset="0"/>
              </a:defRPr>
            </a:lvl1pPr>
          </a:lstStyle>
          <a:p>
            <a:r>
              <a:rPr lang="en-US"/>
              <a:t>Click to edit Master title</a:t>
            </a:r>
          </a:p>
        </p:txBody>
      </p:sp>
    </p:spTree>
    <p:extLst>
      <p:ext uri="{BB962C8B-B14F-4D97-AF65-F5344CB8AC3E}">
        <p14:creationId xmlns:p14="http://schemas.microsoft.com/office/powerpoint/2010/main" val="2475870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vider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E32DB2-96A8-A640-B4FE-8F2D6A0D9A10}"/>
              </a:ext>
            </a:extLst>
          </p:cNvPr>
          <p:cNvSpPr/>
          <p:nvPr userDrawn="1"/>
        </p:nvSpPr>
        <p:spPr>
          <a:xfrm>
            <a:off x="0" y="1588527"/>
            <a:ext cx="10058400" cy="3223746"/>
          </a:xfrm>
          <a:prstGeom prst="rect">
            <a:avLst/>
          </a:prstGeom>
          <a:solidFill>
            <a:srgbClr val="7F181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Title 1">
            <a:extLst>
              <a:ext uri="{FF2B5EF4-FFF2-40B4-BE49-F238E27FC236}">
                <a16:creationId xmlns:a16="http://schemas.microsoft.com/office/drawing/2014/main" id="{ED9F534D-88DE-0146-8E6F-2EABD3A8DAF4}"/>
              </a:ext>
            </a:extLst>
          </p:cNvPr>
          <p:cNvSpPr>
            <a:spLocks noGrp="1"/>
          </p:cNvSpPr>
          <p:nvPr>
            <p:ph type="title"/>
          </p:nvPr>
        </p:nvSpPr>
        <p:spPr>
          <a:xfrm>
            <a:off x="1497874" y="2308136"/>
            <a:ext cx="7062651" cy="2075188"/>
          </a:xfrm>
          <a:prstGeom prst="rect">
            <a:avLst/>
          </a:prstGeom>
        </p:spPr>
        <p:txBody>
          <a:bodyPr wrap="square" lIns="0" rIns="0" anchor="t">
            <a:noAutofit/>
          </a:bodyPr>
          <a:lstStyle>
            <a:lvl1pPr algn="ctr">
              <a:lnSpc>
                <a:spcPct val="100000"/>
              </a:lnSpc>
              <a:defRPr sz="3800" b="1">
                <a:solidFill>
                  <a:schemeClr val="bg1"/>
                </a:solidFill>
                <a:latin typeface="Arial" panose="020B0604020202020204" pitchFamily="34" charset="0"/>
                <a:cs typeface="Arial" panose="020B0604020202020204" pitchFamily="34" charset="0"/>
              </a:defRPr>
            </a:lvl1pPr>
          </a:lstStyle>
          <a:p>
            <a:r>
              <a:rPr lang="en-US"/>
              <a:t>Click to edit Master title</a:t>
            </a:r>
          </a:p>
        </p:txBody>
      </p:sp>
    </p:spTree>
    <p:extLst>
      <p:ext uri="{BB962C8B-B14F-4D97-AF65-F5344CB8AC3E}">
        <p14:creationId xmlns:p14="http://schemas.microsoft.com/office/powerpoint/2010/main" val="26064420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Divider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E32DB2-96A8-A640-B4FE-8F2D6A0D9A10}"/>
              </a:ext>
            </a:extLst>
          </p:cNvPr>
          <p:cNvSpPr/>
          <p:nvPr userDrawn="1"/>
        </p:nvSpPr>
        <p:spPr>
          <a:xfrm>
            <a:off x="0" y="1588527"/>
            <a:ext cx="10058400" cy="3223746"/>
          </a:xfrm>
          <a:prstGeom prst="rect">
            <a:avLst/>
          </a:prstGeom>
          <a:solidFill>
            <a:srgbClr val="537B3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Title 1">
            <a:extLst>
              <a:ext uri="{FF2B5EF4-FFF2-40B4-BE49-F238E27FC236}">
                <a16:creationId xmlns:a16="http://schemas.microsoft.com/office/drawing/2014/main" id="{ED9F534D-88DE-0146-8E6F-2EABD3A8DAF4}"/>
              </a:ext>
            </a:extLst>
          </p:cNvPr>
          <p:cNvSpPr>
            <a:spLocks noGrp="1"/>
          </p:cNvSpPr>
          <p:nvPr>
            <p:ph type="title"/>
          </p:nvPr>
        </p:nvSpPr>
        <p:spPr>
          <a:xfrm>
            <a:off x="1497874" y="2308136"/>
            <a:ext cx="7062651" cy="2075188"/>
          </a:xfrm>
          <a:prstGeom prst="rect">
            <a:avLst/>
          </a:prstGeom>
        </p:spPr>
        <p:txBody>
          <a:bodyPr wrap="square" lIns="0" rIns="0" anchor="t">
            <a:noAutofit/>
          </a:bodyPr>
          <a:lstStyle>
            <a:lvl1pPr algn="ctr">
              <a:lnSpc>
                <a:spcPct val="100000"/>
              </a:lnSpc>
              <a:defRPr sz="3800" b="1">
                <a:solidFill>
                  <a:schemeClr val="bg1"/>
                </a:solidFill>
                <a:latin typeface="Arial" panose="020B0604020202020204" pitchFamily="34" charset="0"/>
                <a:cs typeface="Arial" panose="020B0604020202020204" pitchFamily="34" charset="0"/>
              </a:defRPr>
            </a:lvl1pPr>
          </a:lstStyle>
          <a:p>
            <a:r>
              <a:rPr lang="en-US"/>
              <a:t>Click to edit Master title</a:t>
            </a:r>
          </a:p>
        </p:txBody>
      </p:sp>
    </p:spTree>
    <p:extLst>
      <p:ext uri="{BB962C8B-B14F-4D97-AF65-F5344CB8AC3E}">
        <p14:creationId xmlns:p14="http://schemas.microsoft.com/office/powerpoint/2010/main" val="18257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Divider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E32DB2-96A8-A640-B4FE-8F2D6A0D9A10}"/>
              </a:ext>
            </a:extLst>
          </p:cNvPr>
          <p:cNvSpPr/>
          <p:nvPr userDrawn="1"/>
        </p:nvSpPr>
        <p:spPr>
          <a:xfrm>
            <a:off x="0" y="1588527"/>
            <a:ext cx="10058400" cy="3223746"/>
          </a:xfrm>
          <a:prstGeom prst="rect">
            <a:avLst/>
          </a:prstGeom>
          <a:solidFill>
            <a:srgbClr val="E2D7A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Title 1">
            <a:extLst>
              <a:ext uri="{FF2B5EF4-FFF2-40B4-BE49-F238E27FC236}">
                <a16:creationId xmlns:a16="http://schemas.microsoft.com/office/drawing/2014/main" id="{ED9F534D-88DE-0146-8E6F-2EABD3A8DAF4}"/>
              </a:ext>
            </a:extLst>
          </p:cNvPr>
          <p:cNvSpPr>
            <a:spLocks noGrp="1"/>
          </p:cNvSpPr>
          <p:nvPr>
            <p:ph type="title"/>
          </p:nvPr>
        </p:nvSpPr>
        <p:spPr>
          <a:xfrm>
            <a:off x="1497874" y="2308136"/>
            <a:ext cx="7062651" cy="2075188"/>
          </a:xfrm>
          <a:prstGeom prst="rect">
            <a:avLst/>
          </a:prstGeom>
        </p:spPr>
        <p:txBody>
          <a:bodyPr wrap="square" lIns="0" rIns="0" anchor="t">
            <a:noAutofit/>
          </a:bodyPr>
          <a:lstStyle>
            <a:lvl1pPr algn="ctr">
              <a:lnSpc>
                <a:spcPct val="100000"/>
              </a:lnSpc>
              <a:defRPr sz="3800" b="1">
                <a:solidFill>
                  <a:schemeClr val="bg1"/>
                </a:solidFill>
                <a:latin typeface="Arial" panose="020B0604020202020204" pitchFamily="34" charset="0"/>
                <a:cs typeface="Arial" panose="020B0604020202020204" pitchFamily="34" charset="0"/>
              </a:defRPr>
            </a:lvl1pPr>
          </a:lstStyle>
          <a:p>
            <a:r>
              <a:rPr lang="en-US"/>
              <a:t>Click to edit Master title</a:t>
            </a:r>
          </a:p>
        </p:txBody>
      </p:sp>
    </p:spTree>
    <p:extLst>
      <p:ext uri="{BB962C8B-B14F-4D97-AF65-F5344CB8AC3E}">
        <p14:creationId xmlns:p14="http://schemas.microsoft.com/office/powerpoint/2010/main" val="34496299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Divider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E32DB2-96A8-A640-B4FE-8F2D6A0D9A10}"/>
              </a:ext>
            </a:extLst>
          </p:cNvPr>
          <p:cNvSpPr/>
          <p:nvPr userDrawn="1"/>
        </p:nvSpPr>
        <p:spPr>
          <a:xfrm>
            <a:off x="0" y="1588527"/>
            <a:ext cx="10058400" cy="3223746"/>
          </a:xfrm>
          <a:prstGeom prst="rect">
            <a:avLst/>
          </a:prstGeom>
          <a:solidFill>
            <a:srgbClr val="B4A9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Title 1">
            <a:extLst>
              <a:ext uri="{FF2B5EF4-FFF2-40B4-BE49-F238E27FC236}">
                <a16:creationId xmlns:a16="http://schemas.microsoft.com/office/drawing/2014/main" id="{ED9F534D-88DE-0146-8E6F-2EABD3A8DAF4}"/>
              </a:ext>
            </a:extLst>
          </p:cNvPr>
          <p:cNvSpPr>
            <a:spLocks noGrp="1"/>
          </p:cNvSpPr>
          <p:nvPr>
            <p:ph type="title"/>
          </p:nvPr>
        </p:nvSpPr>
        <p:spPr>
          <a:xfrm>
            <a:off x="1497874" y="2308136"/>
            <a:ext cx="7062651" cy="2075188"/>
          </a:xfrm>
          <a:prstGeom prst="rect">
            <a:avLst/>
          </a:prstGeom>
        </p:spPr>
        <p:txBody>
          <a:bodyPr wrap="square" lIns="0" rIns="0" anchor="t">
            <a:noAutofit/>
          </a:bodyPr>
          <a:lstStyle>
            <a:lvl1pPr algn="ctr">
              <a:lnSpc>
                <a:spcPct val="100000"/>
              </a:lnSpc>
              <a:defRPr sz="3800" b="1">
                <a:solidFill>
                  <a:schemeClr val="bg1"/>
                </a:solidFill>
                <a:latin typeface="Arial" panose="020B0604020202020204" pitchFamily="34" charset="0"/>
                <a:cs typeface="Arial" panose="020B0604020202020204" pitchFamily="34" charset="0"/>
              </a:defRPr>
            </a:lvl1pPr>
          </a:lstStyle>
          <a:p>
            <a:r>
              <a:rPr lang="en-US"/>
              <a:t>Click to edit Master title</a:t>
            </a:r>
          </a:p>
        </p:txBody>
      </p:sp>
    </p:spTree>
    <p:extLst>
      <p:ext uri="{BB962C8B-B14F-4D97-AF65-F5344CB8AC3E}">
        <p14:creationId xmlns:p14="http://schemas.microsoft.com/office/powerpoint/2010/main" val="3416786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Divider Slide Text Only">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2E32DB2-96A8-A640-B4FE-8F2D6A0D9A10}"/>
              </a:ext>
            </a:extLst>
          </p:cNvPr>
          <p:cNvSpPr/>
          <p:nvPr userDrawn="1"/>
        </p:nvSpPr>
        <p:spPr>
          <a:xfrm>
            <a:off x="0" y="1588527"/>
            <a:ext cx="10058400" cy="3223746"/>
          </a:xfrm>
          <a:prstGeom prst="rect">
            <a:avLst/>
          </a:prstGeom>
          <a:solidFill>
            <a:srgbClr val="9F9FA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bg1"/>
              </a:solidFill>
            </a:endParaRPr>
          </a:p>
        </p:txBody>
      </p:sp>
      <p:sp>
        <p:nvSpPr>
          <p:cNvPr id="10" name="Title 1">
            <a:extLst>
              <a:ext uri="{FF2B5EF4-FFF2-40B4-BE49-F238E27FC236}">
                <a16:creationId xmlns:a16="http://schemas.microsoft.com/office/drawing/2014/main" id="{ED9F534D-88DE-0146-8E6F-2EABD3A8DAF4}"/>
              </a:ext>
            </a:extLst>
          </p:cNvPr>
          <p:cNvSpPr>
            <a:spLocks noGrp="1"/>
          </p:cNvSpPr>
          <p:nvPr>
            <p:ph type="title"/>
          </p:nvPr>
        </p:nvSpPr>
        <p:spPr>
          <a:xfrm>
            <a:off x="1497874" y="2308136"/>
            <a:ext cx="7062651" cy="2075188"/>
          </a:xfrm>
          <a:prstGeom prst="rect">
            <a:avLst/>
          </a:prstGeom>
        </p:spPr>
        <p:txBody>
          <a:bodyPr wrap="square" lIns="0" rIns="0" anchor="t">
            <a:noAutofit/>
          </a:bodyPr>
          <a:lstStyle>
            <a:lvl1pPr algn="ctr">
              <a:lnSpc>
                <a:spcPct val="100000"/>
              </a:lnSpc>
              <a:defRPr sz="3800" b="1">
                <a:solidFill>
                  <a:schemeClr val="bg1"/>
                </a:solidFill>
                <a:latin typeface="Arial" panose="020B0604020202020204" pitchFamily="34" charset="0"/>
                <a:cs typeface="Arial" panose="020B0604020202020204" pitchFamily="34" charset="0"/>
              </a:defRPr>
            </a:lvl1pPr>
          </a:lstStyle>
          <a:p>
            <a:r>
              <a:rPr lang="en-US"/>
              <a:t>Click to edit Master title</a:t>
            </a:r>
          </a:p>
        </p:txBody>
      </p:sp>
    </p:spTree>
    <p:extLst>
      <p:ext uri="{BB962C8B-B14F-4D97-AF65-F5344CB8AC3E}">
        <p14:creationId xmlns:p14="http://schemas.microsoft.com/office/powerpoint/2010/main" val="35325129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losing Thank You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03E6E03-B8FF-C24A-958B-44156F47F26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260544" y="2821941"/>
            <a:ext cx="2284150" cy="1039000"/>
          </a:xfrm>
          <a:prstGeom prst="rect">
            <a:avLst/>
          </a:prstGeom>
        </p:spPr>
      </p:pic>
      <p:pic>
        <p:nvPicPr>
          <p:cNvPr id="8" name="Picture 7">
            <a:extLst>
              <a:ext uri="{FF2B5EF4-FFF2-40B4-BE49-F238E27FC236}">
                <a16:creationId xmlns:a16="http://schemas.microsoft.com/office/drawing/2014/main" id="{38E35019-BEC8-BA41-B368-F9853291378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218040" y="1834188"/>
            <a:ext cx="4733779" cy="2820573"/>
          </a:xfrm>
          <a:prstGeom prst="rect">
            <a:avLst/>
          </a:prstGeom>
        </p:spPr>
      </p:pic>
      <p:sp>
        <p:nvSpPr>
          <p:cNvPr id="2" name="Rectangle 1">
            <a:extLst>
              <a:ext uri="{FF2B5EF4-FFF2-40B4-BE49-F238E27FC236}">
                <a16:creationId xmlns:a16="http://schemas.microsoft.com/office/drawing/2014/main" id="{6703339C-3728-5248-BAB9-CE4BE33313B6}"/>
              </a:ext>
            </a:extLst>
          </p:cNvPr>
          <p:cNvSpPr/>
          <p:nvPr userDrawn="1"/>
        </p:nvSpPr>
        <p:spPr>
          <a:xfrm>
            <a:off x="279400" y="5702300"/>
            <a:ext cx="2679700" cy="558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92203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TextBox 8">
            <a:extLst>
              <a:ext uri="{FF2B5EF4-FFF2-40B4-BE49-F238E27FC236}">
                <a16:creationId xmlns:a16="http://schemas.microsoft.com/office/drawing/2014/main" id="{9742BBB1-EEFA-134D-ACDC-8B09B3BC084F}"/>
              </a:ext>
            </a:extLst>
          </p:cNvPr>
          <p:cNvSpPr txBox="1"/>
          <p:nvPr userDrawn="1"/>
        </p:nvSpPr>
        <p:spPr>
          <a:xfrm>
            <a:off x="457200" y="5997765"/>
            <a:ext cx="1654620" cy="207749"/>
          </a:xfrm>
          <a:prstGeom prst="rect">
            <a:avLst/>
          </a:prstGeom>
          <a:noFill/>
        </p:spPr>
        <p:txBody>
          <a:bodyPr wrap="none">
            <a:spAutoFit/>
          </a:bodyPr>
          <a:lstStyle/>
          <a:p>
            <a:pPr fontAlgn="auto">
              <a:spcBef>
                <a:spcPts val="0"/>
              </a:spcBef>
              <a:spcAft>
                <a:spcPts val="0"/>
              </a:spcAft>
              <a:defRPr/>
            </a:pPr>
            <a:fld id="{1B69F2FC-FFD8-4337-BD82-471D62A9E1EB}" type="slidenum">
              <a:rPr lang="en-US" sz="750">
                <a:solidFill>
                  <a:srgbClr val="9F9FA3"/>
                </a:solidFill>
                <a:latin typeface="Arial" pitchFamily="34" charset="0"/>
                <a:cs typeface="Arial" pitchFamily="34" charset="0"/>
              </a:rPr>
              <a:pPr fontAlgn="auto">
                <a:spcBef>
                  <a:spcPts val="0"/>
                </a:spcBef>
                <a:spcAft>
                  <a:spcPts val="0"/>
                </a:spcAft>
                <a:defRPr/>
              </a:pPr>
              <a:t>‹#›</a:t>
            </a:fld>
            <a:r>
              <a:rPr lang="en-US" sz="750">
                <a:solidFill>
                  <a:srgbClr val="9F9FA3"/>
                </a:solidFill>
                <a:latin typeface="Arial" pitchFamily="34" charset="0"/>
                <a:cs typeface="Arial" pitchFamily="34" charset="0"/>
              </a:rPr>
              <a:t>  |  American Red Cross Update</a:t>
            </a:r>
            <a:endParaRPr lang="en-US" sz="1000">
              <a:solidFill>
                <a:srgbClr val="9F9FA3"/>
              </a:solidFill>
              <a:latin typeface="Arial" pitchFamily="34" charset="0"/>
              <a:cs typeface="Arial" pitchFamily="34" charset="0"/>
            </a:endParaRPr>
          </a:p>
        </p:txBody>
      </p:sp>
    </p:spTree>
    <p:extLst>
      <p:ext uri="{BB962C8B-B14F-4D97-AF65-F5344CB8AC3E}">
        <p14:creationId xmlns:p14="http://schemas.microsoft.com/office/powerpoint/2010/main" val="200076703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 id="2147483728" r:id="rId17"/>
    <p:sldLayoutId id="2147483729" r:id="rId18"/>
    <p:sldLayoutId id="2147483730" r:id="rId19"/>
    <p:sldLayoutId id="2147483731" r:id="rId20"/>
    <p:sldLayoutId id="2147483735" r:id="rId21"/>
    <p:sldLayoutId id="2147483732" r:id="rId22"/>
    <p:sldLayoutId id="2147483733" r:id="rId23"/>
    <p:sldLayoutId id="2147483734" r:id="rId24"/>
    <p:sldLayoutId id="2147483736" r:id="rId25"/>
    <p:sldLayoutId id="2147483737" r:id="rId26"/>
  </p:sldLayoutIdLst>
  <p:txStyles>
    <p:titleStyle>
      <a:lvl1pPr algn="l" defTabSz="754380" rtl="0" eaLnBrk="1" latinLnBrk="0" hangingPunct="1">
        <a:lnSpc>
          <a:spcPts val="3800"/>
        </a:lnSpc>
        <a:spcBef>
          <a:spcPct val="0"/>
        </a:spcBef>
        <a:buNone/>
        <a:defRPr sz="3600" b="1" kern="1200">
          <a:solidFill>
            <a:srgbClr val="ED1B2E"/>
          </a:solidFill>
          <a:latin typeface="Arial" panose="020B0604020202020204" pitchFamily="34" charset="0"/>
          <a:ea typeface="+mj-ea"/>
          <a:cs typeface="Arial" panose="020B0604020202020204" pitchFamily="34" charset="0"/>
        </a:defRPr>
      </a:lvl1pPr>
    </p:titleStyle>
    <p:bodyStyle>
      <a:lvl1pPr marL="188595" indent="-188595" algn="l" defTabSz="754380" rtl="0" eaLnBrk="1" latinLnBrk="0" hangingPunct="1">
        <a:lnSpc>
          <a:spcPct val="100000"/>
        </a:lnSpc>
        <a:spcBef>
          <a:spcPts val="825"/>
        </a:spcBef>
        <a:spcAft>
          <a:spcPts val="1200"/>
        </a:spcAft>
        <a:buClr>
          <a:srgbClr val="ED1B2E"/>
        </a:buClr>
        <a:buSzPct val="80000"/>
        <a:buFont typeface="Arial" panose="020B0604020202020204" pitchFamily="34" charset="0"/>
        <a:buChar char="•"/>
        <a:defRPr sz="2310" kern="1200">
          <a:solidFill>
            <a:srgbClr val="717073"/>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p:bodyStyle>
    <p:otherStyle>
      <a:defPPr>
        <a:defRPr lang="en-US"/>
      </a:defPPr>
      <a:lvl1pPr marL="0" algn="l" defTabSz="754380" rtl="0" eaLnBrk="1" latinLnBrk="0" hangingPunct="1">
        <a:defRPr sz="1485" kern="1200">
          <a:solidFill>
            <a:schemeClr val="tx1"/>
          </a:solidFill>
          <a:latin typeface="+mn-lt"/>
          <a:ea typeface="+mn-ea"/>
          <a:cs typeface="+mn-cs"/>
        </a:defRPr>
      </a:lvl1pPr>
      <a:lvl2pPr marL="377190" algn="l" defTabSz="754380" rtl="0" eaLnBrk="1" latinLnBrk="0" hangingPunct="1">
        <a:defRPr sz="1485" kern="1200">
          <a:solidFill>
            <a:schemeClr val="tx1"/>
          </a:solidFill>
          <a:latin typeface="+mn-lt"/>
          <a:ea typeface="+mn-ea"/>
          <a:cs typeface="+mn-cs"/>
        </a:defRPr>
      </a:lvl2pPr>
      <a:lvl3pPr marL="754380" algn="l" defTabSz="754380" rtl="0" eaLnBrk="1" latinLnBrk="0" hangingPunct="1">
        <a:defRPr sz="1485" kern="1200">
          <a:solidFill>
            <a:schemeClr val="tx1"/>
          </a:solidFill>
          <a:latin typeface="+mn-lt"/>
          <a:ea typeface="+mn-ea"/>
          <a:cs typeface="+mn-cs"/>
        </a:defRPr>
      </a:lvl3pPr>
      <a:lvl4pPr marL="1131570" algn="l" defTabSz="754380" rtl="0" eaLnBrk="1" latinLnBrk="0" hangingPunct="1">
        <a:defRPr sz="1485" kern="1200">
          <a:solidFill>
            <a:schemeClr val="tx1"/>
          </a:solidFill>
          <a:latin typeface="+mn-lt"/>
          <a:ea typeface="+mn-ea"/>
          <a:cs typeface="+mn-cs"/>
        </a:defRPr>
      </a:lvl4pPr>
      <a:lvl5pPr marL="1508760" algn="l" defTabSz="754380" rtl="0" eaLnBrk="1" latinLnBrk="0" hangingPunct="1">
        <a:defRPr sz="1485" kern="1200">
          <a:solidFill>
            <a:schemeClr val="tx1"/>
          </a:solidFill>
          <a:latin typeface="+mn-lt"/>
          <a:ea typeface="+mn-ea"/>
          <a:cs typeface="+mn-cs"/>
        </a:defRPr>
      </a:lvl5pPr>
      <a:lvl6pPr marL="1885950" algn="l" defTabSz="754380" rtl="0" eaLnBrk="1" latinLnBrk="0" hangingPunct="1">
        <a:defRPr sz="1485" kern="1200">
          <a:solidFill>
            <a:schemeClr val="tx1"/>
          </a:solidFill>
          <a:latin typeface="+mn-lt"/>
          <a:ea typeface="+mn-ea"/>
          <a:cs typeface="+mn-cs"/>
        </a:defRPr>
      </a:lvl6pPr>
      <a:lvl7pPr marL="2263140" algn="l" defTabSz="754380" rtl="0" eaLnBrk="1" latinLnBrk="0" hangingPunct="1">
        <a:defRPr sz="1485" kern="1200">
          <a:solidFill>
            <a:schemeClr val="tx1"/>
          </a:solidFill>
          <a:latin typeface="+mn-lt"/>
          <a:ea typeface="+mn-ea"/>
          <a:cs typeface="+mn-cs"/>
        </a:defRPr>
      </a:lvl7pPr>
      <a:lvl8pPr marL="2640330" algn="l" defTabSz="754380" rtl="0" eaLnBrk="1" latinLnBrk="0" hangingPunct="1">
        <a:defRPr sz="1485" kern="1200">
          <a:solidFill>
            <a:schemeClr val="tx1"/>
          </a:solidFill>
          <a:latin typeface="+mn-lt"/>
          <a:ea typeface="+mn-ea"/>
          <a:cs typeface="+mn-cs"/>
        </a:defRPr>
      </a:lvl8pPr>
      <a:lvl9pPr marL="3017520" algn="l" defTabSz="754380" rtl="0" eaLnBrk="1" latinLnBrk="0" hangingPunct="1">
        <a:defRPr sz="14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31.emf"/><Relationship Id="rId2" Type="http://schemas.openxmlformats.org/officeDocument/2006/relationships/slideLayout" Target="../slideLayouts/slideLayout18.xml"/><Relationship Id="rId1" Type="http://schemas.openxmlformats.org/officeDocument/2006/relationships/tags" Target="../tags/tag1.xml"/><Relationship Id="rId6" Type="http://schemas.openxmlformats.org/officeDocument/2006/relationships/image" Target="../media/image30.emf"/><Relationship Id="rId5" Type="http://schemas.openxmlformats.org/officeDocument/2006/relationships/image" Target="../media/image29.emf"/><Relationship Id="rId4" Type="http://schemas.openxmlformats.org/officeDocument/2006/relationships/image" Target="../media/image28.em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8.emf"/><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image" Target="../media/image31.emf"/><Relationship Id="rId4" Type="http://schemas.openxmlformats.org/officeDocument/2006/relationships/image" Target="../media/image44.png"/></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50.png"/><Relationship Id="rId4" Type="http://schemas.openxmlformats.org/officeDocument/2006/relationships/image" Target="../media/image49.png"/></Relationships>
</file>

<file path=ppt/slides/_rels/slide29.xml.rels><?xml version="1.0" encoding="UTF-8" standalone="yes"?>
<Relationships xmlns="http://schemas.openxmlformats.org/package/2006/relationships"><Relationship Id="rId3" Type="http://schemas.openxmlformats.org/officeDocument/2006/relationships/hyperlink" Target="https://rdcrss.org/4e9Q1Bp" TargetMode="External"/><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53.png"/><Relationship Id="rId5" Type="http://schemas.openxmlformats.org/officeDocument/2006/relationships/image" Target="../media/image52.jpe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22.xml"/><Relationship Id="rId4" Type="http://schemas.openxmlformats.org/officeDocument/2006/relationships/image" Target="../media/image55.jpeg"/></Relationships>
</file>

<file path=ppt/slides/_rels/slide31.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26.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hyperlink" Target="https://www.redcross.org/content/dam/redcross/about-us/publications/2024-publications/helene-3-month-report.pdf"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hyperlink" Target="https://www.redcross.org/content/dam/redcross/about-us/publications/2024-publications/ian-2-year-report.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redcross.org/content/dam/redcross/about-us/publications/2024-publications/ian-2-year-report.pdf"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hyperlink" Target="https://www.redcross.org/about-us/news-and-events/publications.html"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redcross.org/content/dam/redcross/about-us/publications/2024-publications/southern-midwest-tornadoes-3-year.pdf" TargetMode="Externa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hyperlink" Target="https://www.redcross.org/about-us/our-work/disaster-relief/tornado-relief/southern-midwest-tornadoes.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67B402B-63F8-BD4A-9A47-80826B106380}"/>
              </a:ext>
            </a:extLst>
          </p:cNvPr>
          <p:cNvSpPr>
            <a:spLocks noGrp="1"/>
          </p:cNvSpPr>
          <p:nvPr>
            <p:ph type="title"/>
          </p:nvPr>
        </p:nvSpPr>
        <p:spPr>
          <a:xfrm>
            <a:off x="393700" y="4857516"/>
            <a:ext cx="6705600" cy="575083"/>
          </a:xfrm>
        </p:spPr>
        <p:txBody>
          <a:bodyPr/>
          <a:lstStyle/>
          <a:p>
            <a:r>
              <a:rPr lang="en-US"/>
              <a:t>Quarterly Partnership Update</a:t>
            </a:r>
          </a:p>
        </p:txBody>
      </p:sp>
      <p:sp>
        <p:nvSpPr>
          <p:cNvPr id="14" name="Text Placeholder 13">
            <a:extLst>
              <a:ext uri="{FF2B5EF4-FFF2-40B4-BE49-F238E27FC236}">
                <a16:creationId xmlns:a16="http://schemas.microsoft.com/office/drawing/2014/main" id="{965EAEAE-6FA6-DD4E-B71D-79C7A30138EF}"/>
              </a:ext>
            </a:extLst>
          </p:cNvPr>
          <p:cNvSpPr>
            <a:spLocks noGrp="1"/>
          </p:cNvSpPr>
          <p:nvPr>
            <p:ph type="body" sz="quarter" idx="14"/>
          </p:nvPr>
        </p:nvSpPr>
        <p:spPr>
          <a:xfrm>
            <a:off x="398463" y="5443538"/>
            <a:ext cx="8885237" cy="655637"/>
          </a:xfrm>
        </p:spPr>
        <p:txBody>
          <a:bodyPr lIns="91440" tIns="45720" rIns="91440" bIns="45720" anchor="t">
            <a:noAutofit/>
          </a:bodyPr>
          <a:lstStyle/>
          <a:p>
            <a:r>
              <a:rPr lang="en-US"/>
              <a:t>FY25 Q2 (Oct. – Dec. 2024)</a:t>
            </a:r>
          </a:p>
        </p:txBody>
      </p:sp>
      <p:sp>
        <p:nvSpPr>
          <p:cNvPr id="2" name="TextBox 1">
            <a:extLst>
              <a:ext uri="{FF2B5EF4-FFF2-40B4-BE49-F238E27FC236}">
                <a16:creationId xmlns:a16="http://schemas.microsoft.com/office/drawing/2014/main" id="{4007D4D0-A384-4EBE-1005-E4982D9B4529}"/>
              </a:ext>
            </a:extLst>
          </p:cNvPr>
          <p:cNvSpPr txBox="1"/>
          <p:nvPr/>
        </p:nvSpPr>
        <p:spPr>
          <a:xfrm>
            <a:off x="7244080" y="0"/>
            <a:ext cx="2814320" cy="2092881"/>
          </a:xfrm>
          <a:prstGeom prst="rect">
            <a:avLst/>
          </a:prstGeom>
          <a:solidFill>
            <a:srgbClr val="FFFF00"/>
          </a:solidFill>
        </p:spPr>
        <p:txBody>
          <a:bodyPr wrap="square" lIns="91440" tIns="45720" rIns="91440" bIns="45720" rtlCol="0" anchor="t">
            <a:spAutoFit/>
          </a:bodyPr>
          <a:lstStyle/>
          <a:p>
            <a:r>
              <a:rPr lang="en-US" sz="1000"/>
              <a:t>Fundraiser Guidance: </a:t>
            </a:r>
          </a:p>
          <a:p>
            <a:endParaRPr lang="en-US" sz="1000"/>
          </a:p>
          <a:p>
            <a:pPr marL="342900" indent="-342900">
              <a:buFont typeface="Arial" panose="020B0604020202020204" pitchFamily="34" charset="0"/>
              <a:buChar char="•"/>
            </a:pPr>
            <a:r>
              <a:rPr lang="en-US" sz="1000"/>
              <a:t>Insert company name and date.</a:t>
            </a:r>
          </a:p>
          <a:p>
            <a:pPr marL="342900" indent="-342900">
              <a:buFont typeface="Arial" panose="020B0604020202020204" pitchFamily="34" charset="0"/>
              <a:buChar char="•"/>
            </a:pPr>
            <a:r>
              <a:rPr lang="en-US" sz="1000"/>
              <a:t>Customize deck content based on donor’s giving history and/or interests. </a:t>
            </a:r>
          </a:p>
          <a:p>
            <a:pPr marL="342900" indent="-342900">
              <a:buFont typeface="Arial" panose="020B0604020202020204" pitchFamily="34" charset="0"/>
              <a:buChar char="•"/>
            </a:pPr>
            <a:r>
              <a:rPr lang="en-US" sz="1000"/>
              <a:t>Delete slides that are not relevant to donor. </a:t>
            </a:r>
          </a:p>
          <a:p>
            <a:pPr marL="342900" indent="-342900">
              <a:buFont typeface="Arial" panose="020B0604020202020204" pitchFamily="34" charset="0"/>
              <a:buChar char="•"/>
            </a:pPr>
            <a:r>
              <a:rPr lang="en-US" sz="1000">
                <a:cs typeface="Calibri" panose="020F0502020204030204"/>
              </a:rPr>
              <a:t>If donor has primarily or exclusively supported Blood Saves Lives or Service to the Armed Forces, consider using one of the alternate covers at the back of this deck.</a:t>
            </a:r>
          </a:p>
          <a:p>
            <a:endParaRPr lang="en-US" sz="1000"/>
          </a:p>
          <a:p>
            <a:r>
              <a:rPr lang="en-US" sz="1000" b="1"/>
              <a:t>Delete this box.</a:t>
            </a:r>
          </a:p>
        </p:txBody>
      </p:sp>
      <p:pic>
        <p:nvPicPr>
          <p:cNvPr id="8" name="Picture Placeholder 7">
            <a:extLst>
              <a:ext uri="{FF2B5EF4-FFF2-40B4-BE49-F238E27FC236}">
                <a16:creationId xmlns:a16="http://schemas.microsoft.com/office/drawing/2014/main" id="{CE71693B-5274-1888-ED4A-EE86CF9B3A8E}"/>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p:blipFill>
        <p:spPr>
          <a:xfrm>
            <a:off x="0" y="0"/>
            <a:ext cx="10058400" cy="4697413"/>
          </a:xfrm>
        </p:spPr>
      </p:pic>
    </p:spTree>
    <p:extLst>
      <p:ext uri="{BB962C8B-B14F-4D97-AF65-F5344CB8AC3E}">
        <p14:creationId xmlns:p14="http://schemas.microsoft.com/office/powerpoint/2010/main" val="2781665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46DAC5A-FB49-1C18-A197-3F256927D34C}"/>
              </a:ext>
            </a:extLst>
          </p:cNvPr>
          <p:cNvSpPr/>
          <p:nvPr/>
        </p:nvSpPr>
        <p:spPr>
          <a:xfrm>
            <a:off x="7519809" y="2575942"/>
            <a:ext cx="1093628" cy="107576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D2ED8-6778-065F-DC60-292E3C43EAE6}"/>
              </a:ext>
            </a:extLst>
          </p:cNvPr>
          <p:cNvSpPr>
            <a:spLocks noGrp="1"/>
          </p:cNvSpPr>
          <p:nvPr>
            <p:ph type="title"/>
          </p:nvPr>
        </p:nvSpPr>
        <p:spPr>
          <a:xfrm>
            <a:off x="1270750" y="2401345"/>
            <a:ext cx="6890751" cy="2075188"/>
          </a:xfrm>
        </p:spPr>
        <p:txBody>
          <a:bodyPr wrap="square" lIns="0" tIns="45720" rIns="0" bIns="45720" anchor="t">
            <a:noAutofit/>
          </a:bodyPr>
          <a:lstStyle/>
          <a:p>
            <a:pPr algn="l"/>
            <a:r>
              <a:rPr lang="en-US">
                <a:latin typeface="Arial"/>
                <a:cs typeface="Arial"/>
              </a:rPr>
              <a:t>Helping People Impacted     by Home Fires</a:t>
            </a:r>
            <a:endParaRPr lang="en-US"/>
          </a:p>
        </p:txBody>
      </p:sp>
      <p:pic>
        <p:nvPicPr>
          <p:cNvPr id="5" name="Picture 4" descr="A blue house with a red flame on top of it&#10;&#10;Description automatically generated">
            <a:extLst>
              <a:ext uri="{FF2B5EF4-FFF2-40B4-BE49-F238E27FC236}">
                <a16:creationId xmlns:a16="http://schemas.microsoft.com/office/drawing/2014/main" id="{682D8275-C13F-B49C-4068-BA9A18BB05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589869" y="2575942"/>
            <a:ext cx="953508" cy="953508"/>
          </a:xfrm>
          <a:prstGeom prst="rect">
            <a:avLst/>
          </a:prstGeom>
        </p:spPr>
      </p:pic>
    </p:spTree>
    <p:extLst>
      <p:ext uri="{BB962C8B-B14F-4D97-AF65-F5344CB8AC3E}">
        <p14:creationId xmlns:p14="http://schemas.microsoft.com/office/powerpoint/2010/main" val="974470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261">
            <a:extLst>
              <a:ext uri="{FF2B5EF4-FFF2-40B4-BE49-F238E27FC236}">
                <a16:creationId xmlns:a16="http://schemas.microsoft.com/office/drawing/2014/main" id="{01C94FA2-41E5-1941-AE25-1FD7213C0CF3}"/>
              </a:ext>
            </a:extLst>
          </p:cNvPr>
          <p:cNvSpPr>
            <a:spLocks noGrp="1"/>
          </p:cNvSpPr>
          <p:nvPr>
            <p:ph type="title"/>
          </p:nvPr>
        </p:nvSpPr>
        <p:spPr>
          <a:xfrm>
            <a:off x="178904" y="203477"/>
            <a:ext cx="9613278" cy="742433"/>
          </a:xfrm>
        </p:spPr>
        <p:txBody>
          <a:bodyPr/>
          <a:lstStyle/>
          <a:p>
            <a:r>
              <a:rPr lang="en-US"/>
              <a:t>Home Fire Campaign Impact </a:t>
            </a:r>
          </a:p>
        </p:txBody>
      </p:sp>
      <p:sp>
        <p:nvSpPr>
          <p:cNvPr id="8" name="Text Placeholder 7">
            <a:extLst>
              <a:ext uri="{FF2B5EF4-FFF2-40B4-BE49-F238E27FC236}">
                <a16:creationId xmlns:a16="http://schemas.microsoft.com/office/drawing/2014/main" id="{23A3F31C-431D-2740-833E-8D01E3D5EE39}"/>
              </a:ext>
            </a:extLst>
          </p:cNvPr>
          <p:cNvSpPr>
            <a:spLocks noGrp="1"/>
          </p:cNvSpPr>
          <p:nvPr>
            <p:ph type="body" sz="quarter" idx="15"/>
          </p:nvPr>
        </p:nvSpPr>
        <p:spPr>
          <a:xfrm>
            <a:off x="688613" y="3383280"/>
            <a:ext cx="1554480" cy="775812"/>
          </a:xfrm>
        </p:spPr>
        <p:txBody>
          <a:bodyPr lIns="91440" tIns="45720" rIns="91440" bIns="45720" anchor="t"/>
          <a:lstStyle/>
          <a:p>
            <a:pPr>
              <a:spcBef>
                <a:spcPct val="20000"/>
              </a:spcBef>
            </a:pPr>
            <a:r>
              <a:rPr lang="en-US" sz="2400" b="1">
                <a:solidFill>
                  <a:srgbClr val="ED1B24"/>
                </a:solidFill>
                <a:latin typeface="Arial"/>
                <a:cs typeface="Arial"/>
              </a:rPr>
              <a:t>57,480</a:t>
            </a:r>
            <a:endParaRPr lang="en-US" sz="2400" b="1">
              <a:solidFill>
                <a:srgbClr val="ED1B24"/>
              </a:solidFill>
            </a:endParaRPr>
          </a:p>
          <a:p>
            <a:r>
              <a:rPr lang="en-US">
                <a:solidFill>
                  <a:srgbClr val="6D6E70"/>
                </a:solidFill>
                <a:latin typeface="Arial"/>
                <a:cs typeface="Arial"/>
              </a:rPr>
              <a:t>smoke alarms installed</a:t>
            </a:r>
          </a:p>
        </p:txBody>
      </p:sp>
      <p:sp>
        <p:nvSpPr>
          <p:cNvPr id="9" name="Text Placeholder 8">
            <a:extLst>
              <a:ext uri="{FF2B5EF4-FFF2-40B4-BE49-F238E27FC236}">
                <a16:creationId xmlns:a16="http://schemas.microsoft.com/office/drawing/2014/main" id="{AE4B0FA8-B681-9648-B690-C1A9C77BDB33}"/>
              </a:ext>
            </a:extLst>
          </p:cNvPr>
          <p:cNvSpPr>
            <a:spLocks noGrp="1"/>
          </p:cNvSpPr>
          <p:nvPr>
            <p:ph type="body" sz="quarter" idx="16"/>
          </p:nvPr>
        </p:nvSpPr>
        <p:spPr>
          <a:xfrm>
            <a:off x="2371395" y="3383280"/>
            <a:ext cx="1534016" cy="766740"/>
          </a:xfrm>
        </p:spPr>
        <p:txBody>
          <a:bodyPr lIns="91440" tIns="45720" rIns="91440" bIns="45720" anchor="t"/>
          <a:lstStyle/>
          <a:p>
            <a:pPr>
              <a:spcBef>
                <a:spcPct val="20000"/>
              </a:spcBef>
            </a:pPr>
            <a:r>
              <a:rPr lang="en-US" sz="2400" b="1">
                <a:solidFill>
                  <a:srgbClr val="ED1B24"/>
                </a:solidFill>
                <a:latin typeface="Arial"/>
                <a:cs typeface="Arial"/>
              </a:rPr>
              <a:t>20,650</a:t>
            </a:r>
            <a:endParaRPr lang="en-US"/>
          </a:p>
          <a:p>
            <a:r>
              <a:rPr lang="en-US">
                <a:latin typeface="Arial"/>
                <a:cs typeface="Arial"/>
              </a:rPr>
              <a:t>  homes</a:t>
            </a:r>
            <a:r>
              <a:rPr lang="en-US">
                <a:solidFill>
                  <a:srgbClr val="6D6E70"/>
                </a:solidFill>
                <a:latin typeface="Arial"/>
                <a:cs typeface="Arial"/>
              </a:rPr>
              <a:t> made </a:t>
            </a:r>
            <a:endParaRPr lang="en-US"/>
          </a:p>
          <a:p>
            <a:r>
              <a:rPr lang="en-US">
                <a:solidFill>
                  <a:srgbClr val="6D6E70"/>
                </a:solidFill>
                <a:latin typeface="Arial"/>
                <a:cs typeface="Arial"/>
              </a:rPr>
              <a:t>safer</a:t>
            </a:r>
          </a:p>
        </p:txBody>
      </p:sp>
      <p:sp>
        <p:nvSpPr>
          <p:cNvPr id="10" name="Text Placeholder 9">
            <a:extLst>
              <a:ext uri="{FF2B5EF4-FFF2-40B4-BE49-F238E27FC236}">
                <a16:creationId xmlns:a16="http://schemas.microsoft.com/office/drawing/2014/main" id="{CEFC13F3-5D82-6645-8E4F-460C134F442C}"/>
              </a:ext>
            </a:extLst>
          </p:cNvPr>
          <p:cNvSpPr>
            <a:spLocks noGrp="1"/>
          </p:cNvSpPr>
          <p:nvPr>
            <p:ph type="body" sz="quarter" idx="17"/>
          </p:nvPr>
        </p:nvSpPr>
        <p:spPr>
          <a:xfrm>
            <a:off x="4150662" y="3383280"/>
            <a:ext cx="1615874" cy="766740"/>
          </a:xfrm>
        </p:spPr>
        <p:txBody>
          <a:bodyPr lIns="91440" tIns="45720" rIns="91440" bIns="45720" anchor="t"/>
          <a:lstStyle/>
          <a:p>
            <a:pPr>
              <a:spcBef>
                <a:spcPct val="20000"/>
              </a:spcBef>
            </a:pPr>
            <a:r>
              <a:rPr lang="en-US" sz="2400" b="1">
                <a:solidFill>
                  <a:srgbClr val="ED1B24"/>
                </a:solidFill>
                <a:latin typeface="Arial"/>
                <a:cs typeface="Arial"/>
              </a:rPr>
              <a:t>14,290</a:t>
            </a:r>
          </a:p>
          <a:p>
            <a:r>
              <a:rPr lang="en-US">
                <a:latin typeface="Arial"/>
                <a:cs typeface="Arial"/>
              </a:rPr>
              <a:t> </a:t>
            </a:r>
            <a:r>
              <a:rPr lang="en-US">
                <a:solidFill>
                  <a:srgbClr val="6D6E70"/>
                </a:solidFill>
                <a:latin typeface="Arial"/>
                <a:cs typeface="Arial"/>
              </a:rPr>
              <a:t>home fire </a:t>
            </a:r>
          </a:p>
          <a:p>
            <a:r>
              <a:rPr lang="en-US">
                <a:solidFill>
                  <a:srgbClr val="6D6E70"/>
                </a:solidFill>
                <a:latin typeface="Arial"/>
                <a:cs typeface="Arial"/>
              </a:rPr>
              <a:t>responses</a:t>
            </a:r>
          </a:p>
        </p:txBody>
      </p:sp>
      <p:sp>
        <p:nvSpPr>
          <p:cNvPr id="11" name="Text Placeholder 10">
            <a:extLst>
              <a:ext uri="{FF2B5EF4-FFF2-40B4-BE49-F238E27FC236}">
                <a16:creationId xmlns:a16="http://schemas.microsoft.com/office/drawing/2014/main" id="{45D49742-52D8-A24F-99AB-D6ECEB94A4D1}"/>
              </a:ext>
            </a:extLst>
          </p:cNvPr>
          <p:cNvSpPr>
            <a:spLocks noGrp="1"/>
          </p:cNvSpPr>
          <p:nvPr>
            <p:ph type="body" sz="quarter" idx="18"/>
          </p:nvPr>
        </p:nvSpPr>
        <p:spPr>
          <a:xfrm>
            <a:off x="6068016" y="3383280"/>
            <a:ext cx="1613257" cy="756516"/>
          </a:xfrm>
        </p:spPr>
        <p:txBody>
          <a:bodyPr lIns="91440" tIns="45720" rIns="91440" bIns="45720" anchor="t"/>
          <a:lstStyle/>
          <a:p>
            <a:pPr>
              <a:spcBef>
                <a:spcPct val="20000"/>
              </a:spcBef>
            </a:pPr>
            <a:r>
              <a:rPr lang="en-US" sz="2400" b="1">
                <a:solidFill>
                  <a:srgbClr val="ED1B24"/>
                </a:solidFill>
                <a:latin typeface="Arial"/>
                <a:cs typeface="Arial"/>
              </a:rPr>
              <a:t>55,750</a:t>
            </a:r>
            <a:endParaRPr lang="en-US" sz="2400" b="1">
              <a:solidFill>
                <a:srgbClr val="ED1B24"/>
              </a:solidFill>
            </a:endParaRPr>
          </a:p>
          <a:p>
            <a:r>
              <a:rPr lang="en-US">
                <a:solidFill>
                  <a:srgbClr val="6D6E70"/>
                </a:solidFill>
                <a:latin typeface="Arial"/>
                <a:cs typeface="Arial"/>
              </a:rPr>
              <a:t>individuals received financial assistance</a:t>
            </a:r>
          </a:p>
        </p:txBody>
      </p:sp>
      <p:sp>
        <p:nvSpPr>
          <p:cNvPr id="12" name="Text Placeholder 11">
            <a:extLst>
              <a:ext uri="{FF2B5EF4-FFF2-40B4-BE49-F238E27FC236}">
                <a16:creationId xmlns:a16="http://schemas.microsoft.com/office/drawing/2014/main" id="{CCFEA5D3-AACC-9149-9F78-4E3B3304E8D1}"/>
              </a:ext>
            </a:extLst>
          </p:cNvPr>
          <p:cNvSpPr>
            <a:spLocks noGrp="1"/>
          </p:cNvSpPr>
          <p:nvPr>
            <p:ph type="body" sz="quarter" idx="19"/>
          </p:nvPr>
        </p:nvSpPr>
        <p:spPr>
          <a:xfrm>
            <a:off x="7844386" y="3383280"/>
            <a:ext cx="1826054" cy="1233488"/>
          </a:xfrm>
        </p:spPr>
        <p:txBody>
          <a:bodyPr lIns="91440" tIns="45720" rIns="91440" bIns="45720" anchor="t"/>
          <a:lstStyle/>
          <a:p>
            <a:pPr>
              <a:spcBef>
                <a:spcPct val="20000"/>
              </a:spcBef>
            </a:pPr>
            <a:r>
              <a:rPr lang="en-US" sz="2400" b="1">
                <a:solidFill>
                  <a:srgbClr val="ED1B24"/>
                </a:solidFill>
                <a:latin typeface="Arial"/>
                <a:cs typeface="Arial"/>
              </a:rPr>
              <a:t>40,560</a:t>
            </a:r>
            <a:endParaRPr lang="en-US" sz="2400" b="1">
              <a:solidFill>
                <a:srgbClr val="ED1B24"/>
              </a:solidFill>
            </a:endParaRPr>
          </a:p>
          <a:p>
            <a:r>
              <a:rPr lang="en-US">
                <a:solidFill>
                  <a:srgbClr val="6D6E70"/>
                </a:solidFill>
                <a:latin typeface="Arial"/>
                <a:cs typeface="Arial"/>
              </a:rPr>
              <a:t>youth reached with preparedness education</a:t>
            </a:r>
          </a:p>
        </p:txBody>
      </p:sp>
      <p:sp>
        <p:nvSpPr>
          <p:cNvPr id="19" name="Text Placeholder 18">
            <a:extLst>
              <a:ext uri="{FF2B5EF4-FFF2-40B4-BE49-F238E27FC236}">
                <a16:creationId xmlns:a16="http://schemas.microsoft.com/office/drawing/2014/main" id="{E68542CB-EA76-F449-ACAE-55BB62FC3EF9}"/>
              </a:ext>
            </a:extLst>
          </p:cNvPr>
          <p:cNvSpPr>
            <a:spLocks noGrp="1"/>
          </p:cNvSpPr>
          <p:nvPr>
            <p:ph type="body" sz="quarter" idx="26"/>
          </p:nvPr>
        </p:nvSpPr>
        <p:spPr>
          <a:xfrm>
            <a:off x="1049131" y="964845"/>
            <a:ext cx="8161767" cy="1066800"/>
          </a:xfrm>
        </p:spPr>
        <p:txBody>
          <a:bodyPr lIns="91440" tIns="45720" rIns="91440" bIns="45720" anchor="t"/>
          <a:lstStyle/>
          <a:p>
            <a:pPr algn="ctr">
              <a:tabLst>
                <a:tab pos="1198563" algn="l"/>
              </a:tabLst>
              <a:defRPr/>
            </a:pPr>
            <a:r>
              <a:rPr lang="en-US">
                <a:solidFill>
                  <a:srgbClr val="6D6E70"/>
                </a:solidFill>
                <a:latin typeface="Arial"/>
                <a:cs typeface="Arial"/>
              </a:rPr>
              <a:t>In FY25-Q2,* </a:t>
            </a:r>
            <a:r>
              <a:rPr lang="en-US">
                <a:solidFill>
                  <a:schemeClr val="tx2"/>
                </a:solidFill>
                <a:latin typeface="Arial"/>
                <a:cs typeface="Arial"/>
              </a:rPr>
              <a:t>7,470 dedicated Red Cross home fire workers </a:t>
            </a:r>
            <a:r>
              <a:rPr lang="en-US">
                <a:solidFill>
                  <a:srgbClr val="6D6E70"/>
                </a:solidFill>
                <a:latin typeface="Arial"/>
                <a:cs typeface="Arial"/>
              </a:rPr>
              <a:t>provided</a:t>
            </a:r>
            <a:r>
              <a:rPr lang="en-US">
                <a:latin typeface="Arial"/>
                <a:cs typeface="Arial"/>
              </a:rPr>
              <a:t> </a:t>
            </a:r>
            <a:r>
              <a:rPr lang="en-US">
                <a:solidFill>
                  <a:srgbClr val="6D6E70"/>
                </a:solidFill>
                <a:latin typeface="Arial"/>
                <a:cs typeface="Arial"/>
              </a:rPr>
              <a:t>critical services to help families recover from home fires in lockstep with our partners across the U.S.</a:t>
            </a:r>
            <a:r>
              <a:rPr lang="en-US">
                <a:latin typeface="Arial"/>
                <a:cs typeface="Arial"/>
              </a:rPr>
              <a:t> </a:t>
            </a:r>
            <a:endParaRPr lang="en-US" sz="2400" baseline="36000">
              <a:solidFill>
                <a:srgbClr val="6D6E70"/>
              </a:solidFill>
            </a:endParaRPr>
          </a:p>
        </p:txBody>
      </p:sp>
      <p:sp>
        <p:nvSpPr>
          <p:cNvPr id="23" name="Rectangle 22">
            <a:extLst>
              <a:ext uri="{FF2B5EF4-FFF2-40B4-BE49-F238E27FC236}">
                <a16:creationId xmlns:a16="http://schemas.microsoft.com/office/drawing/2014/main" id="{4FE99BD0-6DBB-9042-A5A4-14A084389DDD}"/>
              </a:ext>
            </a:extLst>
          </p:cNvPr>
          <p:cNvSpPr/>
          <p:nvPr/>
        </p:nvSpPr>
        <p:spPr>
          <a:xfrm>
            <a:off x="2499192" y="5745079"/>
            <a:ext cx="7292990" cy="361637"/>
          </a:xfrm>
          <a:prstGeom prst="rect">
            <a:avLst/>
          </a:prstGeom>
        </p:spPr>
        <p:txBody>
          <a:bodyPr wrap="square" lIns="91440" tIns="45720" rIns="91440" bIns="45720" anchor="t">
            <a:spAutoFit/>
          </a:bodyPr>
          <a:lstStyle/>
          <a:p>
            <a:pPr algn="r"/>
            <a:r>
              <a:rPr lang="en-US" sz="900">
                <a:solidFill>
                  <a:srgbClr val="717073"/>
                </a:solidFill>
                <a:latin typeface="Arial"/>
                <a:cs typeface="Arial"/>
              </a:rPr>
              <a:t>*Oct. 1 –</a:t>
            </a:r>
            <a:r>
              <a:rPr lang="en-US" sz="900">
                <a:solidFill>
                  <a:srgbClr val="6D6E70"/>
                </a:solidFill>
                <a:latin typeface="Arial"/>
                <a:cs typeface="Arial"/>
              </a:rPr>
              <a:t> </a:t>
            </a:r>
            <a:r>
              <a:rPr lang="en-US" sz="900">
                <a:solidFill>
                  <a:srgbClr val="717073"/>
                </a:solidFill>
                <a:latin typeface="Arial"/>
                <a:cs typeface="Arial"/>
              </a:rPr>
              <a:t>Dec. 31, 2024</a:t>
            </a:r>
            <a:br>
              <a:rPr lang="en-US" sz="900" baseline="30000">
                <a:latin typeface="Arial" panose="020B0604020202020204" pitchFamily="34" charset="0"/>
                <a:cs typeface="Arial" panose="020B0604020202020204" pitchFamily="34" charset="0"/>
              </a:rPr>
            </a:br>
            <a:r>
              <a:rPr lang="en-US" sz="850">
                <a:solidFill>
                  <a:srgbClr val="717073"/>
                </a:solidFill>
                <a:latin typeface="Arial"/>
                <a:cs typeface="Arial"/>
              </a:rPr>
              <a:t>Includes domestic disaster operations with costs under $50,000 (i.e., level 1 and 2 disasters).</a:t>
            </a:r>
          </a:p>
        </p:txBody>
      </p:sp>
      <p:pic>
        <p:nvPicPr>
          <p:cNvPr id="25" name="Picture Placeholder 27" descr="A picture containing text, first-aid kit&#10;&#10;Description automatically generated">
            <a:extLst>
              <a:ext uri="{FF2B5EF4-FFF2-40B4-BE49-F238E27FC236}">
                <a16:creationId xmlns:a16="http://schemas.microsoft.com/office/drawing/2014/main" id="{27139D01-E3F2-4847-9ED1-7EF98FDA5B16}"/>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8469" t="-5319" r="-16722" b="-5319"/>
          <a:stretch/>
        </p:blipFill>
        <p:spPr>
          <a:xfrm>
            <a:off x="4557631" y="2433895"/>
            <a:ext cx="895224" cy="873814"/>
          </a:xfrm>
        </p:spPr>
      </p:pic>
      <p:pic>
        <p:nvPicPr>
          <p:cNvPr id="33" name="Picture Placeholder 25" descr="Icon&#10;&#10;Description automatically generated with low confidence">
            <a:extLst>
              <a:ext uri="{FF2B5EF4-FFF2-40B4-BE49-F238E27FC236}">
                <a16:creationId xmlns:a16="http://schemas.microsoft.com/office/drawing/2014/main" id="{127D86E1-F9B7-4BA5-9571-807CD8B4FDFC}"/>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l="-10186" t="-12495" r="-21065" b="-12495"/>
          <a:stretch/>
        </p:blipFill>
        <p:spPr>
          <a:xfrm>
            <a:off x="2751220" y="2433895"/>
            <a:ext cx="914400" cy="892531"/>
          </a:xfrm>
        </p:spPr>
      </p:pic>
      <p:pic>
        <p:nvPicPr>
          <p:cNvPr id="37" name="Picture Placeholder 29" descr="Icon&#10;&#10;Description automatically generated">
            <a:extLst>
              <a:ext uri="{FF2B5EF4-FFF2-40B4-BE49-F238E27FC236}">
                <a16:creationId xmlns:a16="http://schemas.microsoft.com/office/drawing/2014/main" id="{2942AA5C-0A36-43EF-AA3A-625291650AB7}"/>
              </a:ext>
            </a:extLst>
          </p:cNvPr>
          <p:cNvPicPr>
            <a:picLocks noGrp="1" noChangeAspect="1"/>
          </p:cNvPicPr>
          <p:nvPr>
            <p:ph type="pic" sz="quarter" idx="13"/>
          </p:nvPr>
        </p:nvPicPr>
        <p:blipFill rotWithShape="1">
          <a:blip r:embed="rId5" cstate="print">
            <a:extLst>
              <a:ext uri="{28A0092B-C50C-407E-A947-70E740481C1C}">
                <a14:useLocalDpi xmlns:a14="http://schemas.microsoft.com/office/drawing/2010/main"/>
              </a:ext>
            </a:extLst>
          </a:blip>
          <a:srcRect l="-19468" t="-12703" r="-19468" b="-12703"/>
          <a:stretch/>
        </p:blipFill>
        <p:spPr>
          <a:xfrm>
            <a:off x="6168998" y="2386388"/>
            <a:ext cx="1463040" cy="952033"/>
          </a:xfrm>
        </p:spPr>
      </p:pic>
      <p:pic>
        <p:nvPicPr>
          <p:cNvPr id="2" name="Picture Placeholder 1">
            <a:extLst>
              <a:ext uri="{FF2B5EF4-FFF2-40B4-BE49-F238E27FC236}">
                <a16:creationId xmlns:a16="http://schemas.microsoft.com/office/drawing/2014/main" id="{F71004C8-0E68-4A65-8026-C1BE7A8965D9}"/>
              </a:ext>
            </a:extLst>
          </p:cNvPr>
          <p:cNvPicPr>
            <a:picLocks noGrp="1" noChangeAspect="1"/>
          </p:cNvPicPr>
          <p:nvPr>
            <p:ph type="pic" sz="quarter" idx="10"/>
          </p:nvPr>
        </p:nvPicPr>
        <p:blipFill>
          <a:blip r:embed="rId6" cstate="email">
            <a:extLst>
              <a:ext uri="{28A0092B-C50C-407E-A947-70E740481C1C}">
                <a14:useLocalDpi xmlns:a14="http://schemas.microsoft.com/office/drawing/2010/main"/>
              </a:ext>
            </a:extLst>
          </a:blip>
          <a:srcRect/>
          <a:stretch>
            <a:fillRect/>
          </a:stretch>
        </p:blipFill>
        <p:spPr>
          <a:xfrm>
            <a:off x="863399" y="2404607"/>
            <a:ext cx="1371600" cy="892531"/>
          </a:xfrm>
          <a:prstGeom prst="rect">
            <a:avLst/>
          </a:prstGeom>
        </p:spPr>
      </p:pic>
      <p:pic>
        <p:nvPicPr>
          <p:cNvPr id="31" name="Picture 30">
            <a:extLst>
              <a:ext uri="{FF2B5EF4-FFF2-40B4-BE49-F238E27FC236}">
                <a16:creationId xmlns:a16="http://schemas.microsoft.com/office/drawing/2014/main" id="{6C97D549-192E-45ED-BE77-D9ABB8D66D3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91810" y="2427652"/>
            <a:ext cx="952033" cy="952033"/>
          </a:xfrm>
          <a:prstGeom prst="rect">
            <a:avLst/>
          </a:prstGeom>
        </p:spPr>
      </p:pic>
      <p:sp>
        <p:nvSpPr>
          <p:cNvPr id="3" name="Text Placeholder 12">
            <a:extLst>
              <a:ext uri="{FF2B5EF4-FFF2-40B4-BE49-F238E27FC236}">
                <a16:creationId xmlns:a16="http://schemas.microsoft.com/office/drawing/2014/main" id="{45BDA29D-05E5-C7D9-5EBA-754F989D1054}"/>
              </a:ext>
            </a:extLst>
          </p:cNvPr>
          <p:cNvSpPr>
            <a:spLocks noGrp="1"/>
          </p:cNvSpPr>
          <p:nvPr>
            <p:ph type="body" sz="quarter" idx="20"/>
          </p:nvPr>
        </p:nvSpPr>
        <p:spPr>
          <a:xfrm>
            <a:off x="-176293" y="4665605"/>
            <a:ext cx="1053089" cy="790430"/>
          </a:xfrm>
        </p:spPr>
        <p:txBody>
          <a:bodyPr/>
          <a:lstStyle/>
          <a:p>
            <a:r>
              <a:rPr lang="en-US" sz="1600"/>
              <a:t>FY25 Totals</a:t>
            </a:r>
          </a:p>
        </p:txBody>
      </p:sp>
      <p:sp>
        <p:nvSpPr>
          <p:cNvPr id="4" name="Text Placeholder 13">
            <a:extLst>
              <a:ext uri="{FF2B5EF4-FFF2-40B4-BE49-F238E27FC236}">
                <a16:creationId xmlns:a16="http://schemas.microsoft.com/office/drawing/2014/main" id="{C90DD482-D864-A89F-39C4-4CFF85B27E18}"/>
              </a:ext>
            </a:extLst>
          </p:cNvPr>
          <p:cNvSpPr>
            <a:spLocks noGrp="1"/>
          </p:cNvSpPr>
          <p:nvPr>
            <p:ph type="body" sz="quarter" idx="21"/>
          </p:nvPr>
        </p:nvSpPr>
        <p:spPr>
          <a:xfrm>
            <a:off x="660637" y="4730589"/>
            <a:ext cx="1554480" cy="581891"/>
          </a:xfrm>
        </p:spPr>
        <p:txBody>
          <a:bodyPr lIns="91440" tIns="45720" rIns="91440" bIns="45720" anchor="t"/>
          <a:lstStyle/>
          <a:p>
            <a:r>
              <a:rPr lang="en-US">
                <a:latin typeface="Arial"/>
                <a:cs typeface="Arial"/>
              </a:rPr>
              <a:t>99,210</a:t>
            </a:r>
            <a:endParaRPr lang="en-US">
              <a:solidFill>
                <a:srgbClr val="6D6E70"/>
              </a:solidFill>
              <a:highlight>
                <a:srgbClr val="FFFF00"/>
              </a:highlight>
              <a:latin typeface="Arial"/>
              <a:cs typeface="Arial"/>
            </a:endParaRPr>
          </a:p>
        </p:txBody>
      </p:sp>
      <p:sp>
        <p:nvSpPr>
          <p:cNvPr id="5" name="Text Placeholder 14">
            <a:extLst>
              <a:ext uri="{FF2B5EF4-FFF2-40B4-BE49-F238E27FC236}">
                <a16:creationId xmlns:a16="http://schemas.microsoft.com/office/drawing/2014/main" id="{9D3791EE-3DA3-2C08-7805-CF1F9E593202}"/>
              </a:ext>
            </a:extLst>
          </p:cNvPr>
          <p:cNvSpPr>
            <a:spLocks noGrp="1"/>
          </p:cNvSpPr>
          <p:nvPr>
            <p:ph type="body" sz="quarter" idx="22"/>
          </p:nvPr>
        </p:nvSpPr>
        <p:spPr>
          <a:xfrm>
            <a:off x="2447928" y="4733776"/>
            <a:ext cx="1554480" cy="581891"/>
          </a:xfrm>
        </p:spPr>
        <p:txBody>
          <a:bodyPr lIns="91440" tIns="45720" rIns="91440" bIns="45720" anchor="t"/>
          <a:lstStyle/>
          <a:p>
            <a:r>
              <a:rPr lang="en-US">
                <a:latin typeface="Arial"/>
                <a:cs typeface="Arial"/>
              </a:rPr>
              <a:t>35,740</a:t>
            </a:r>
            <a:endParaRPr lang="en-US">
              <a:solidFill>
                <a:srgbClr val="6D6E70"/>
              </a:solidFill>
              <a:latin typeface="Arial"/>
              <a:cs typeface="Arial"/>
            </a:endParaRPr>
          </a:p>
        </p:txBody>
      </p:sp>
      <p:sp>
        <p:nvSpPr>
          <p:cNvPr id="6" name="Text Placeholder 15">
            <a:extLst>
              <a:ext uri="{FF2B5EF4-FFF2-40B4-BE49-F238E27FC236}">
                <a16:creationId xmlns:a16="http://schemas.microsoft.com/office/drawing/2014/main" id="{14B91121-7C8C-2A34-69C9-ECC15CA3B06A}"/>
              </a:ext>
            </a:extLst>
          </p:cNvPr>
          <p:cNvSpPr>
            <a:spLocks noGrp="1"/>
          </p:cNvSpPr>
          <p:nvPr>
            <p:ph type="body" sz="quarter" idx="23"/>
          </p:nvPr>
        </p:nvSpPr>
        <p:spPr>
          <a:xfrm>
            <a:off x="4226807" y="4733776"/>
            <a:ext cx="1554480" cy="592897"/>
          </a:xfrm>
        </p:spPr>
        <p:txBody>
          <a:bodyPr lIns="91440" tIns="45720" rIns="91440" bIns="45720" anchor="t"/>
          <a:lstStyle/>
          <a:p>
            <a:r>
              <a:rPr lang="en-US">
                <a:latin typeface="Arial"/>
                <a:cs typeface="Arial"/>
              </a:rPr>
              <a:t>26,180</a:t>
            </a:r>
            <a:endParaRPr lang="en-US">
              <a:solidFill>
                <a:srgbClr val="6D6E70"/>
              </a:solidFill>
              <a:latin typeface="Arial"/>
              <a:cs typeface="Arial"/>
            </a:endParaRPr>
          </a:p>
        </p:txBody>
      </p:sp>
      <p:sp>
        <p:nvSpPr>
          <p:cNvPr id="7" name="Text Placeholder 16">
            <a:extLst>
              <a:ext uri="{FF2B5EF4-FFF2-40B4-BE49-F238E27FC236}">
                <a16:creationId xmlns:a16="http://schemas.microsoft.com/office/drawing/2014/main" id="{C1A75158-98F8-E801-F75D-35B361DA1B5B}"/>
              </a:ext>
            </a:extLst>
          </p:cNvPr>
          <p:cNvSpPr>
            <a:spLocks noGrp="1"/>
          </p:cNvSpPr>
          <p:nvPr>
            <p:ph type="body" sz="quarter" idx="24"/>
          </p:nvPr>
        </p:nvSpPr>
        <p:spPr>
          <a:xfrm>
            <a:off x="6179142" y="4733776"/>
            <a:ext cx="1554480" cy="581891"/>
          </a:xfrm>
        </p:spPr>
        <p:txBody>
          <a:bodyPr lIns="91440" tIns="45720" rIns="91440" bIns="45720" anchor="t"/>
          <a:lstStyle/>
          <a:p>
            <a:r>
              <a:rPr lang="en-US">
                <a:latin typeface="Arial"/>
                <a:cs typeface="Arial"/>
              </a:rPr>
              <a:t>103,130</a:t>
            </a:r>
            <a:endParaRPr lang="en-US">
              <a:solidFill>
                <a:srgbClr val="6D6E70"/>
              </a:solidFill>
              <a:latin typeface="Arial"/>
              <a:cs typeface="Arial"/>
            </a:endParaRPr>
          </a:p>
        </p:txBody>
      </p:sp>
      <p:sp>
        <p:nvSpPr>
          <p:cNvPr id="13" name="Text Placeholder 17">
            <a:extLst>
              <a:ext uri="{FF2B5EF4-FFF2-40B4-BE49-F238E27FC236}">
                <a16:creationId xmlns:a16="http://schemas.microsoft.com/office/drawing/2014/main" id="{F8059D0E-19DC-0DFB-B9B5-5B07865577A9}"/>
              </a:ext>
            </a:extLst>
          </p:cNvPr>
          <p:cNvSpPr>
            <a:spLocks noGrp="1"/>
          </p:cNvSpPr>
          <p:nvPr>
            <p:ph type="body" sz="quarter" idx="25"/>
          </p:nvPr>
        </p:nvSpPr>
        <p:spPr>
          <a:xfrm>
            <a:off x="7985152" y="4733776"/>
            <a:ext cx="1554480" cy="581891"/>
          </a:xfrm>
        </p:spPr>
        <p:txBody>
          <a:bodyPr lIns="91440" tIns="45720" rIns="91440" bIns="45720" anchor="t"/>
          <a:lstStyle/>
          <a:p>
            <a:r>
              <a:rPr lang="en-US">
                <a:latin typeface="Arial"/>
                <a:cs typeface="Arial"/>
              </a:rPr>
              <a:t>53,930</a:t>
            </a:r>
            <a:endParaRPr lang="en-US">
              <a:solidFill>
                <a:srgbClr val="6D6E70"/>
              </a:solidFill>
              <a:latin typeface="Arial"/>
              <a:cs typeface="Arial"/>
            </a:endParaRPr>
          </a:p>
        </p:txBody>
      </p:sp>
      <p:sp>
        <p:nvSpPr>
          <p:cNvPr id="14" name="Rectangle 13">
            <a:extLst>
              <a:ext uri="{FF2B5EF4-FFF2-40B4-BE49-F238E27FC236}">
                <a16:creationId xmlns:a16="http://schemas.microsoft.com/office/drawing/2014/main" id="{E5CDFA1B-ADBE-9148-D9DC-FD524D6BD8C4}"/>
              </a:ext>
            </a:extLst>
          </p:cNvPr>
          <p:cNvSpPr/>
          <p:nvPr/>
        </p:nvSpPr>
        <p:spPr>
          <a:xfrm>
            <a:off x="1342386" y="5346347"/>
            <a:ext cx="8716013" cy="5628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highlight>
                <a:srgbClr val="FFFF00"/>
              </a:highlight>
            </a:endParaRPr>
          </a:p>
        </p:txBody>
      </p:sp>
    </p:spTree>
    <p:extLst>
      <p:ext uri="{BB962C8B-B14F-4D97-AF65-F5344CB8AC3E}">
        <p14:creationId xmlns:p14="http://schemas.microsoft.com/office/powerpoint/2010/main" val="1603585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946FA776-CC0D-8FB4-FCC7-119520990D6F}"/>
              </a:ext>
            </a:extLst>
          </p:cNvPr>
          <p:cNvSpPr>
            <a:spLocks noGrp="1"/>
          </p:cNvSpPr>
          <p:nvPr>
            <p:ph type="body" sz="quarter" idx="13"/>
          </p:nvPr>
        </p:nvSpPr>
        <p:spPr>
          <a:xfrm>
            <a:off x="4197428" y="368300"/>
            <a:ext cx="5600964" cy="2325688"/>
          </a:xfrm>
        </p:spPr>
        <p:txBody>
          <a:bodyPr lIns="91440" tIns="45720" rIns="91440" bIns="45720" anchor="t"/>
          <a:lstStyle/>
          <a:p>
            <a:r>
              <a:rPr lang="en-US" sz="2800">
                <a:latin typeface="Georgia"/>
                <a:cs typeface="Arial"/>
              </a:rPr>
              <a:t>“We never thought that we would go through a moment like this, but at the same time, we're having a great experience with the help we have received from the staff at the Red Cross.”</a:t>
            </a:r>
            <a:endParaRPr lang="en-US" sz="2800">
              <a:effectLst/>
              <a:latin typeface="Georgia"/>
              <a:cs typeface="Arial"/>
            </a:endParaRPr>
          </a:p>
        </p:txBody>
      </p:sp>
      <p:sp>
        <p:nvSpPr>
          <p:cNvPr id="21" name="Text Placeholder 20">
            <a:extLst>
              <a:ext uri="{FF2B5EF4-FFF2-40B4-BE49-F238E27FC236}">
                <a16:creationId xmlns:a16="http://schemas.microsoft.com/office/drawing/2014/main" id="{2B85E968-FEDD-F89B-9F76-3DA6B1ACBCD5}"/>
              </a:ext>
            </a:extLst>
          </p:cNvPr>
          <p:cNvSpPr>
            <a:spLocks noGrp="1"/>
          </p:cNvSpPr>
          <p:nvPr>
            <p:ph type="body" sz="quarter" idx="14"/>
          </p:nvPr>
        </p:nvSpPr>
        <p:spPr>
          <a:xfrm>
            <a:off x="4688425" y="3194678"/>
            <a:ext cx="5109967" cy="512635"/>
          </a:xfrm>
        </p:spPr>
        <p:txBody>
          <a:bodyPr lIns="91440" tIns="45720" rIns="91440" bIns="45720" anchor="t">
            <a:noAutofit/>
          </a:bodyPr>
          <a:lstStyle/>
          <a:p>
            <a:r>
              <a:rPr lang="en-US" b="1">
                <a:latin typeface="Arial"/>
                <a:cs typeface="Arial"/>
              </a:rPr>
              <a:t>Beatriz Cruz</a:t>
            </a:r>
            <a:r>
              <a:rPr lang="en-US">
                <a:latin typeface="Arial"/>
                <a:cs typeface="Arial"/>
              </a:rPr>
              <a:t>, expressing gratitude for support the Red Cross provided after a fire tore through her apartment building.</a:t>
            </a:r>
          </a:p>
        </p:txBody>
      </p:sp>
      <p:sp>
        <p:nvSpPr>
          <p:cNvPr id="23" name="Text Placeholder 22">
            <a:extLst>
              <a:ext uri="{FF2B5EF4-FFF2-40B4-BE49-F238E27FC236}">
                <a16:creationId xmlns:a16="http://schemas.microsoft.com/office/drawing/2014/main" id="{DA32BDC5-584A-A96D-934C-CBA09EC96978}"/>
              </a:ext>
            </a:extLst>
          </p:cNvPr>
          <p:cNvSpPr>
            <a:spLocks noGrp="1"/>
          </p:cNvSpPr>
          <p:nvPr>
            <p:ph type="body" sz="quarter" idx="16"/>
          </p:nvPr>
        </p:nvSpPr>
        <p:spPr>
          <a:xfrm>
            <a:off x="406399" y="4208003"/>
            <a:ext cx="9374409" cy="2192797"/>
          </a:xfrm>
        </p:spPr>
        <p:txBody>
          <a:bodyPr lIns="91440" tIns="45720" rIns="91440" bIns="45720" anchor="t">
            <a:noAutofit/>
          </a:bodyPr>
          <a:lstStyle/>
          <a:p>
            <a:r>
              <a:rPr lang="en-US" b="1">
                <a:solidFill>
                  <a:srgbClr val="ED1B2E"/>
                </a:solidFill>
                <a:latin typeface="Arial"/>
                <a:cs typeface="Arial"/>
              </a:rPr>
              <a:t>The Red Cross helped people from over 70 units at the Temple Courts apartment complex in Miami after a three-alarm fire tore through their building. </a:t>
            </a:r>
            <a:r>
              <a:rPr lang="en-US" sz="1600">
                <a:latin typeface="Arial"/>
                <a:cs typeface="Arial"/>
              </a:rPr>
              <a:t>Some of the dozens of survivors forced from their homes had only their keys or cellphones on them, and many had no relatives or means to get through the next few days. That’s where the Red Cross stepped in, caring for displaced residents by opening a shelter nearby. We supported survivors by serving nourishing meals, helping them replace prescription medicines and distributing immediate financial assistance. </a:t>
            </a:r>
            <a:endParaRPr lang="en-US" sz="1550">
              <a:latin typeface="Arial"/>
              <a:cs typeface="Arial"/>
            </a:endParaRPr>
          </a:p>
        </p:txBody>
      </p:sp>
      <p:sp>
        <p:nvSpPr>
          <p:cNvPr id="2" name="Rectangle 1">
            <a:extLst>
              <a:ext uri="{FF2B5EF4-FFF2-40B4-BE49-F238E27FC236}">
                <a16:creationId xmlns:a16="http://schemas.microsoft.com/office/drawing/2014/main" id="{1DC30854-8A23-3BFB-8B0E-81F7A4ECADEE}"/>
              </a:ext>
            </a:extLst>
          </p:cNvPr>
          <p:cNvSpPr/>
          <p:nvPr/>
        </p:nvSpPr>
        <p:spPr>
          <a:xfrm>
            <a:off x="0" y="-6062"/>
            <a:ext cx="10058400" cy="66369"/>
          </a:xfrm>
          <a:prstGeom prst="rect">
            <a:avLst/>
          </a:prstGeom>
          <a:solidFill>
            <a:srgbClr val="4784B5"/>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endParaRPr>
          </a:p>
        </p:txBody>
      </p:sp>
      <p:pic>
        <p:nvPicPr>
          <p:cNvPr id="7" name="Picture Placeholder 6" descr="A person sitting on a bench wrapped in a blanket&#10;&#10;Description automatically generated">
            <a:extLst>
              <a:ext uri="{FF2B5EF4-FFF2-40B4-BE49-F238E27FC236}">
                <a16:creationId xmlns:a16="http://schemas.microsoft.com/office/drawing/2014/main" id="{C8D9641F-EDF3-2C2E-551F-03941EDE7A54}"/>
              </a:ext>
            </a:extLst>
          </p:cNvPr>
          <p:cNvPicPr>
            <a:picLocks noGrp="1" noChangeAspect="1"/>
          </p:cNvPicPr>
          <p:nvPr>
            <p:ph type="pic" sz="quarter" idx="15"/>
          </p:nvPr>
        </p:nvPicPr>
        <p:blipFill>
          <a:blip r:embed="rId3" cstate="print">
            <a:extLst>
              <a:ext uri="{28A0092B-C50C-407E-A947-70E740481C1C}">
                <a14:useLocalDpi xmlns:a14="http://schemas.microsoft.com/office/drawing/2010/main"/>
              </a:ext>
            </a:extLst>
          </a:blip>
          <a:srcRect/>
          <a:stretch/>
        </p:blipFill>
        <p:spPr>
          <a:xfrm>
            <a:off x="615950" y="368300"/>
            <a:ext cx="3757613" cy="3508375"/>
          </a:xfrm>
        </p:spPr>
      </p:pic>
    </p:spTree>
    <p:extLst>
      <p:ext uri="{BB962C8B-B14F-4D97-AF65-F5344CB8AC3E}">
        <p14:creationId xmlns:p14="http://schemas.microsoft.com/office/powerpoint/2010/main" val="1468858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AA7EBB-0D75-4E15-0BFD-DCAE3CAA4BCA}"/>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1607C8F3-12CC-FAF5-D8D8-24B069EB134E}"/>
              </a:ext>
            </a:extLst>
          </p:cNvPr>
          <p:cNvSpPr/>
          <p:nvPr/>
        </p:nvSpPr>
        <p:spPr>
          <a:xfrm>
            <a:off x="5791649" y="1093873"/>
            <a:ext cx="3731534" cy="4938627"/>
          </a:xfrm>
          <a:prstGeom prst="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lIns="182880" tIns="45720" rIns="91440" bIns="45720" rtlCol="0" anchor="ctr"/>
          <a:lstStyle/>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lnSpc>
                <a:spcPct val="114000"/>
              </a:lnSpc>
              <a:spcBef>
                <a:spcPts val="0"/>
              </a:spcBef>
              <a:spcAft>
                <a:spcPts val="0"/>
              </a:spcAft>
              <a:defRPr/>
            </a:pPr>
            <a:endParaRPr lang="en-US" sz="1400">
              <a:solidFill>
                <a:srgbClr val="6D6E70"/>
              </a:solidFill>
              <a:highlight>
                <a:srgbClr val="FFFF00"/>
              </a:highlight>
              <a:latin typeface="Arial"/>
              <a:ea typeface="Calibri"/>
              <a:cs typeface="Arial"/>
            </a:endParaRPr>
          </a:p>
          <a:p>
            <a:pPr marL="9525" indent="-9525" algn="ctr">
              <a:lnSpc>
                <a:spcPct val="114000"/>
              </a:lnSpc>
              <a:spcBef>
                <a:spcPts val="0"/>
              </a:spcBef>
              <a:spcAft>
                <a:spcPts val="0"/>
              </a:spcAft>
              <a:defRPr/>
            </a:pPr>
            <a:br>
              <a:rPr lang="en-US" sz="1200" b="1" i="1">
                <a:solidFill>
                  <a:srgbClr val="6D6E70"/>
                </a:solidFill>
                <a:highlight>
                  <a:srgbClr val="FFFF00"/>
                </a:highlight>
                <a:latin typeface="Arial" panose="020B0604020202020204" pitchFamily="34" charset="0"/>
                <a:cs typeface="Arial" panose="020B0604020202020204" pitchFamily="34" charset="0"/>
              </a:rPr>
            </a:br>
            <a:r>
              <a:rPr lang="en-US" sz="1100" b="1" i="1">
                <a:solidFill>
                  <a:srgbClr val="6D6E70"/>
                </a:solidFill>
                <a:latin typeface="Arial" panose="020B0604020202020204" pitchFamily="34" charset="0"/>
                <a:cs typeface="Arial" panose="020B0604020202020204" pitchFamily="34" charset="0"/>
              </a:rPr>
              <a:t>Volunteer Giselle Muniz holds a button that reads, “</a:t>
            </a:r>
            <a:r>
              <a:rPr lang="en-US" sz="1100" b="1" i="1" err="1">
                <a:solidFill>
                  <a:srgbClr val="6D6E70"/>
                </a:solidFill>
                <a:latin typeface="Arial" panose="020B0604020202020204" pitchFamily="34" charset="0"/>
                <a:cs typeface="Arial" panose="020B0604020202020204" pitchFamily="34" charset="0"/>
              </a:rPr>
              <a:t>Yo</a:t>
            </a:r>
            <a:r>
              <a:rPr lang="en-US" sz="1100" b="1" i="1">
                <a:solidFill>
                  <a:srgbClr val="6D6E70"/>
                </a:solidFill>
                <a:latin typeface="Arial" panose="020B0604020202020204" pitchFamily="34" charset="0"/>
                <a:cs typeface="Arial" panose="020B0604020202020204" pitchFamily="34" charset="0"/>
              </a:rPr>
              <a:t> </a:t>
            </a:r>
            <a:r>
              <a:rPr lang="en-US" sz="1100" b="1" i="1" err="1">
                <a:solidFill>
                  <a:srgbClr val="6D6E70"/>
                </a:solidFill>
                <a:latin typeface="Arial" panose="020B0604020202020204" pitchFamily="34" charset="0"/>
                <a:cs typeface="Arial" panose="020B0604020202020204" pitchFamily="34" charset="0"/>
              </a:rPr>
              <a:t>hablo</a:t>
            </a:r>
            <a:r>
              <a:rPr lang="en-US" sz="1100" b="1" i="1">
                <a:solidFill>
                  <a:srgbClr val="6D6E70"/>
                </a:solidFill>
                <a:latin typeface="Arial" panose="020B0604020202020204" pitchFamily="34" charset="0"/>
                <a:cs typeface="Arial" panose="020B0604020202020204" pitchFamily="34" charset="0"/>
              </a:rPr>
              <a:t> </a:t>
            </a:r>
            <a:r>
              <a:rPr lang="en-US" sz="1100" b="1" i="1" dirty="0" err="1">
                <a:solidFill>
                  <a:srgbClr val="6D6E70"/>
                </a:solidFill>
                <a:latin typeface="Arial" panose="020B0604020202020204" pitchFamily="34" charset="0"/>
                <a:cs typeface="Arial" panose="020B0604020202020204" pitchFamily="34" charset="0"/>
              </a:rPr>
              <a:t>Español</a:t>
            </a:r>
            <a:r>
              <a:rPr lang="en-US" sz="1100" b="1" i="1">
                <a:solidFill>
                  <a:srgbClr val="6D6E70"/>
                </a:solidFill>
                <a:latin typeface="Arial" panose="020B0604020202020204" pitchFamily="34" charset="0"/>
                <a:cs typeface="Arial" panose="020B0604020202020204" pitchFamily="34" charset="0"/>
              </a:rPr>
              <a:t>” (I speak Spanish). </a:t>
            </a:r>
            <a:br>
              <a:rPr lang="en-US" sz="1100" b="1" i="1">
                <a:solidFill>
                  <a:srgbClr val="6D6E70"/>
                </a:solidFill>
                <a:latin typeface="Arial" panose="020B0604020202020204" pitchFamily="34" charset="0"/>
                <a:cs typeface="Arial" panose="020B0604020202020204" pitchFamily="34" charset="0"/>
              </a:rPr>
            </a:br>
            <a:r>
              <a:rPr lang="en-US" sz="1100" b="1" i="1">
                <a:solidFill>
                  <a:srgbClr val="6D6E70"/>
                </a:solidFill>
                <a:latin typeface="Arial" panose="020B0604020202020204" pitchFamily="34" charset="0"/>
                <a:cs typeface="Arial" panose="020B0604020202020204" pitchFamily="34" charset="0"/>
              </a:rPr>
              <a:t>The Red Cross is committed to serving Latino communities by building and maintaining teams for disaster response and preparedness, including for home fires. </a:t>
            </a:r>
          </a:p>
        </p:txBody>
      </p:sp>
      <p:sp>
        <p:nvSpPr>
          <p:cNvPr id="3" name="Title 2">
            <a:extLst>
              <a:ext uri="{FF2B5EF4-FFF2-40B4-BE49-F238E27FC236}">
                <a16:creationId xmlns:a16="http://schemas.microsoft.com/office/drawing/2014/main" id="{E1A9C4EE-FC25-0A27-DF57-D0912DA010B1}"/>
              </a:ext>
            </a:extLst>
          </p:cNvPr>
          <p:cNvSpPr>
            <a:spLocks noGrp="1"/>
          </p:cNvSpPr>
          <p:nvPr>
            <p:ph type="title"/>
          </p:nvPr>
        </p:nvSpPr>
        <p:spPr>
          <a:xfrm>
            <a:off x="334537" y="225587"/>
            <a:ext cx="9546062" cy="868286"/>
          </a:xfrm>
        </p:spPr>
        <p:txBody>
          <a:bodyPr lIns="91440" tIns="45720" rIns="91440" bIns="45720" anchor="t"/>
          <a:lstStyle/>
          <a:p>
            <a:r>
              <a:rPr lang="en-US" sz="2400">
                <a:solidFill>
                  <a:srgbClr val="ED1B2E"/>
                </a:solidFill>
                <a:latin typeface="Arial"/>
                <a:cs typeface="Arial"/>
              </a:rPr>
              <a:t>Home Fire Campaign: Over 2,200 Lives Saved Since Inception</a:t>
            </a:r>
          </a:p>
        </p:txBody>
      </p:sp>
      <p:sp>
        <p:nvSpPr>
          <p:cNvPr id="4" name="Text Placeholder 3">
            <a:extLst>
              <a:ext uri="{FF2B5EF4-FFF2-40B4-BE49-F238E27FC236}">
                <a16:creationId xmlns:a16="http://schemas.microsoft.com/office/drawing/2014/main" id="{7CBD0E14-3D8C-8A46-BF43-407C2DE96CF3}"/>
              </a:ext>
            </a:extLst>
          </p:cNvPr>
          <p:cNvSpPr>
            <a:spLocks noGrp="1"/>
          </p:cNvSpPr>
          <p:nvPr>
            <p:ph type="body" sz="quarter" idx="10"/>
          </p:nvPr>
        </p:nvSpPr>
        <p:spPr>
          <a:xfrm>
            <a:off x="330959" y="1093873"/>
            <a:ext cx="5104642" cy="4830620"/>
          </a:xfrm>
        </p:spPr>
        <p:txBody>
          <a:bodyPr lIns="91440" tIns="45720" rIns="91440" bIns="45720" anchor="t">
            <a:noAutofit/>
          </a:bodyPr>
          <a:lstStyle/>
          <a:p>
            <a:pPr marL="0" indent="0">
              <a:spcBef>
                <a:spcPts val="800"/>
              </a:spcBef>
              <a:spcAft>
                <a:spcPts val="800"/>
              </a:spcAft>
            </a:pPr>
            <a:r>
              <a:rPr lang="en-US">
                <a:latin typeface="Arial"/>
                <a:cs typeface="Arial"/>
              </a:rPr>
              <a:t>In the last quarter alone, we’ve helped save 60 lives — 16 of them children — from this tragic and all-too-common disaster. </a:t>
            </a:r>
            <a:endParaRPr lang="en-US"/>
          </a:p>
          <a:p>
            <a:pPr marL="0" indent="0">
              <a:spcBef>
                <a:spcPts val="800"/>
              </a:spcBef>
              <a:spcAft>
                <a:spcPts val="600"/>
              </a:spcAft>
              <a:defRPr/>
            </a:pPr>
            <a:r>
              <a:rPr lang="en-US" sz="1700" b="0" kern="100">
                <a:solidFill>
                  <a:srgbClr val="6D6E70"/>
                </a:solidFill>
                <a:latin typeface="Arial"/>
                <a:ea typeface="Calibri"/>
                <a:cs typeface="Arial"/>
              </a:rPr>
              <a:t>Powered by our generous donors and dedicated volunteers, since 2014, we have:</a:t>
            </a:r>
          </a:p>
          <a:p>
            <a:pPr marL="283210" lvl="1" indent="-285750">
              <a:spcBef>
                <a:spcPts val="800"/>
              </a:spcBef>
              <a:spcAft>
                <a:spcPts val="600"/>
              </a:spcAft>
              <a:buFont typeface="Arial" panose="020B0604020202020204" pitchFamily="34" charset="0"/>
              <a:buChar char="•"/>
              <a:defRPr/>
            </a:pPr>
            <a:r>
              <a:rPr lang="en-US" sz="1700" b="1" kern="100">
                <a:solidFill>
                  <a:srgbClr val="ED1B2E"/>
                </a:solidFill>
                <a:latin typeface="Arial"/>
                <a:ea typeface="Calibri"/>
                <a:cs typeface="Arial"/>
              </a:rPr>
              <a:t>Reached over 3.2 million people </a:t>
            </a:r>
            <a:r>
              <a:rPr lang="en-US" sz="1700" kern="100">
                <a:solidFill>
                  <a:srgbClr val="6D6E70"/>
                </a:solidFill>
                <a:latin typeface="Arial"/>
                <a:ea typeface="Calibri"/>
                <a:cs typeface="Arial"/>
              </a:rPr>
              <a:t>through home visits.</a:t>
            </a:r>
          </a:p>
          <a:p>
            <a:pPr marL="283210" lvl="1" indent="-285750">
              <a:spcBef>
                <a:spcPts val="800"/>
              </a:spcBef>
              <a:spcAft>
                <a:spcPts val="600"/>
              </a:spcAft>
              <a:buFont typeface="Arial" panose="020B0604020202020204" pitchFamily="34" charset="0"/>
              <a:buChar char="•"/>
              <a:defRPr/>
            </a:pPr>
            <a:r>
              <a:rPr lang="en-US" sz="1700" kern="100">
                <a:solidFill>
                  <a:srgbClr val="6D6E70"/>
                </a:solidFill>
                <a:latin typeface="Arial"/>
                <a:ea typeface="Calibri"/>
                <a:cs typeface="Arial"/>
              </a:rPr>
              <a:t>More than </a:t>
            </a:r>
            <a:r>
              <a:rPr lang="en-US" sz="1700" b="1" kern="100">
                <a:solidFill>
                  <a:srgbClr val="ED1B2E"/>
                </a:solidFill>
                <a:latin typeface="Arial"/>
                <a:ea typeface="Calibri"/>
                <a:cs typeface="Arial"/>
              </a:rPr>
              <a:t>1.2 million homes made safer</a:t>
            </a:r>
            <a:r>
              <a:rPr lang="en-US" sz="1700" kern="100">
                <a:solidFill>
                  <a:srgbClr val="6D6E70"/>
                </a:solidFill>
                <a:latin typeface="Arial"/>
                <a:ea typeface="Calibri"/>
                <a:cs typeface="Arial"/>
              </a:rPr>
              <a:t>. </a:t>
            </a:r>
          </a:p>
          <a:p>
            <a:pPr marL="283210" lvl="1" indent="-285750">
              <a:spcBef>
                <a:spcPts val="800"/>
              </a:spcBef>
              <a:spcAft>
                <a:spcPts val="600"/>
              </a:spcAft>
              <a:buFont typeface="Arial" panose="020B0604020202020204" pitchFamily="34" charset="0"/>
              <a:buChar char="•"/>
              <a:defRPr/>
            </a:pPr>
            <a:r>
              <a:rPr lang="en-US" sz="1700" b="1" kern="100">
                <a:solidFill>
                  <a:srgbClr val="ED1B2E"/>
                </a:solidFill>
                <a:latin typeface="Arial"/>
                <a:ea typeface="Calibri"/>
                <a:cs typeface="Arial"/>
              </a:rPr>
              <a:t>Educated over 2 million youth </a:t>
            </a:r>
            <a:r>
              <a:rPr lang="en-US" sz="1700" kern="100">
                <a:solidFill>
                  <a:srgbClr val="6D6E70"/>
                </a:solidFill>
                <a:latin typeface="Arial"/>
                <a:ea typeface="Calibri"/>
                <a:cs typeface="Arial"/>
              </a:rPr>
              <a:t>through </a:t>
            </a:r>
            <a:br>
              <a:rPr lang="en-US" sz="1700" kern="100">
                <a:latin typeface="Arial"/>
                <a:ea typeface="Calibri"/>
                <a:cs typeface="Arial"/>
              </a:rPr>
            </a:br>
            <a:r>
              <a:rPr lang="en-US" sz="1700" kern="100">
                <a:solidFill>
                  <a:srgbClr val="6D6E70"/>
                </a:solidFill>
                <a:latin typeface="Arial"/>
                <a:ea typeface="Calibri"/>
                <a:cs typeface="Arial"/>
              </a:rPr>
              <a:t>age-appropriate programming.</a:t>
            </a:r>
          </a:p>
          <a:p>
            <a:pPr marL="0" indent="0"/>
            <a:r>
              <a:rPr lang="en-US" sz="1700" b="0" kern="100">
                <a:solidFill>
                  <a:srgbClr val="6D6E70"/>
                </a:solidFill>
                <a:latin typeface="Arial"/>
                <a:cs typeface="Arial"/>
              </a:rPr>
              <a:t>Since the start of the Home Fire Campaign, </a:t>
            </a:r>
            <a:r>
              <a:rPr lang="en-US" sz="1700" kern="100">
                <a:solidFill>
                  <a:srgbClr val="ED1B2E"/>
                </a:solidFill>
                <a:latin typeface="Arial"/>
                <a:cs typeface="Arial"/>
              </a:rPr>
              <a:t>over 700 of the 2,200 lives saved</a:t>
            </a:r>
            <a:r>
              <a:rPr lang="en-US" sz="1700" b="0" kern="100">
                <a:solidFill>
                  <a:srgbClr val="6D6E70"/>
                </a:solidFill>
                <a:latin typeface="Arial"/>
                <a:cs typeface="Arial"/>
              </a:rPr>
              <a:t> </a:t>
            </a:r>
            <a:r>
              <a:rPr lang="en-US" sz="1700" kern="100">
                <a:solidFill>
                  <a:srgbClr val="ED1B2E"/>
                </a:solidFill>
                <a:latin typeface="Arial"/>
                <a:cs typeface="Arial"/>
              </a:rPr>
              <a:t>were children</a:t>
            </a:r>
            <a:r>
              <a:rPr lang="en-US" sz="1700" b="0" kern="100">
                <a:solidFill>
                  <a:srgbClr val="6D6E70"/>
                </a:solidFill>
                <a:latin typeface="Arial"/>
                <a:cs typeface="Arial"/>
              </a:rPr>
              <a:t>. </a:t>
            </a:r>
            <a:endParaRPr lang="en-US" sz="1700">
              <a:solidFill>
                <a:srgbClr val="FF0000"/>
              </a:solidFill>
            </a:endParaRPr>
          </a:p>
        </p:txBody>
      </p:sp>
      <p:sp>
        <p:nvSpPr>
          <p:cNvPr id="2" name="Rectangle 1">
            <a:extLst>
              <a:ext uri="{FF2B5EF4-FFF2-40B4-BE49-F238E27FC236}">
                <a16:creationId xmlns:a16="http://schemas.microsoft.com/office/drawing/2014/main" id="{84B24868-2505-375D-499D-D52D0FEF68CB}"/>
              </a:ext>
            </a:extLst>
          </p:cNvPr>
          <p:cNvSpPr/>
          <p:nvPr/>
        </p:nvSpPr>
        <p:spPr>
          <a:xfrm>
            <a:off x="3660980" y="5812201"/>
            <a:ext cx="1899101" cy="230832"/>
          </a:xfrm>
          <a:prstGeom prst="rect">
            <a:avLst/>
          </a:prstGeom>
        </p:spPr>
        <p:txBody>
          <a:bodyPr wrap="square">
            <a:spAutoFit/>
          </a:bodyPr>
          <a:lstStyle/>
          <a:p>
            <a:r>
              <a:rPr lang="en-US" sz="900" i="1">
                <a:solidFill>
                  <a:srgbClr val="717073"/>
                </a:solidFill>
                <a:latin typeface="Arial" panose="020B0604020202020204" pitchFamily="34" charset="0"/>
                <a:cs typeface="Arial" panose="020B0604020202020204" pitchFamily="34" charset="0"/>
              </a:rPr>
              <a:t>Data as of December 31,, 2024</a:t>
            </a:r>
          </a:p>
        </p:txBody>
      </p:sp>
      <p:pic>
        <p:nvPicPr>
          <p:cNvPr id="6" name="Picture 5" descr="A person holding a red button&#10;&#10;Description automatically generated">
            <a:extLst>
              <a:ext uri="{FF2B5EF4-FFF2-40B4-BE49-F238E27FC236}">
                <a16:creationId xmlns:a16="http://schemas.microsoft.com/office/drawing/2014/main" id="{C87F5DFC-3BCB-B8F6-5EEC-A2181596921D}"/>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5986393" y="1278799"/>
            <a:ext cx="3342046" cy="3315768"/>
          </a:xfrm>
          <a:prstGeom prst="rect">
            <a:avLst/>
          </a:prstGeom>
        </p:spPr>
      </p:pic>
    </p:spTree>
    <p:extLst>
      <p:ext uri="{BB962C8B-B14F-4D97-AF65-F5344CB8AC3E}">
        <p14:creationId xmlns:p14="http://schemas.microsoft.com/office/powerpoint/2010/main" val="4229348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573BAA7-1782-C1F3-CD63-71847FD2CC1B}"/>
              </a:ext>
            </a:extLst>
          </p:cNvPr>
          <p:cNvSpPr/>
          <p:nvPr/>
        </p:nvSpPr>
        <p:spPr>
          <a:xfrm>
            <a:off x="6762306" y="2318768"/>
            <a:ext cx="1339971" cy="124286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D2ED8-6778-065F-DC60-292E3C43EAE6}"/>
              </a:ext>
            </a:extLst>
          </p:cNvPr>
          <p:cNvSpPr>
            <a:spLocks noGrp="1"/>
          </p:cNvSpPr>
          <p:nvPr>
            <p:ph type="title"/>
          </p:nvPr>
        </p:nvSpPr>
        <p:spPr/>
        <p:txBody>
          <a:bodyPr wrap="square" lIns="0" tIns="45720" rIns="0" bIns="45720" anchor="t">
            <a:noAutofit/>
          </a:bodyPr>
          <a:lstStyle/>
          <a:p>
            <a:pPr algn="l"/>
            <a:r>
              <a:rPr lang="en-US">
                <a:latin typeface="Arial"/>
                <a:cs typeface="Arial"/>
              </a:rPr>
              <a:t>Alleviating Suffering </a:t>
            </a:r>
            <a:br>
              <a:rPr lang="en-US">
                <a:latin typeface="Arial"/>
                <a:cs typeface="Arial"/>
              </a:rPr>
            </a:br>
            <a:r>
              <a:rPr lang="en-US">
                <a:latin typeface="Arial"/>
                <a:cs typeface="Arial"/>
              </a:rPr>
              <a:t>Around the World</a:t>
            </a:r>
            <a:endParaRPr lang="en-US"/>
          </a:p>
        </p:txBody>
      </p:sp>
      <p:pic>
        <p:nvPicPr>
          <p:cNvPr id="5" name="Picture 4" descr="A blue and black globe&#10;&#10;Description automatically generated">
            <a:extLst>
              <a:ext uri="{FF2B5EF4-FFF2-40B4-BE49-F238E27FC236}">
                <a16:creationId xmlns:a16="http://schemas.microsoft.com/office/drawing/2014/main" id="{C0CA14EC-B7F2-8AD0-812D-97AB6548260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72130" y="2380041"/>
            <a:ext cx="1120321" cy="1120321"/>
          </a:xfrm>
          <a:prstGeom prst="rect">
            <a:avLst/>
          </a:prstGeom>
        </p:spPr>
      </p:pic>
    </p:spTree>
    <p:extLst>
      <p:ext uri="{BB962C8B-B14F-4D97-AF65-F5344CB8AC3E}">
        <p14:creationId xmlns:p14="http://schemas.microsoft.com/office/powerpoint/2010/main" val="9303917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261">
            <a:extLst>
              <a:ext uri="{FF2B5EF4-FFF2-40B4-BE49-F238E27FC236}">
                <a16:creationId xmlns:a16="http://schemas.microsoft.com/office/drawing/2014/main" id="{01C94FA2-41E5-1941-AE25-1FD7213C0CF3}"/>
              </a:ext>
            </a:extLst>
          </p:cNvPr>
          <p:cNvSpPr>
            <a:spLocks noGrp="1"/>
          </p:cNvSpPr>
          <p:nvPr>
            <p:ph type="title"/>
          </p:nvPr>
        </p:nvSpPr>
        <p:spPr>
          <a:xfrm>
            <a:off x="261859" y="203477"/>
            <a:ext cx="9530323" cy="742433"/>
          </a:xfrm>
        </p:spPr>
        <p:txBody>
          <a:bodyPr/>
          <a:lstStyle/>
          <a:p>
            <a:r>
              <a:rPr lang="en-US"/>
              <a:t>International Services Impact </a:t>
            </a:r>
          </a:p>
        </p:txBody>
      </p:sp>
      <p:sp>
        <p:nvSpPr>
          <p:cNvPr id="8" name="Text Placeholder 7">
            <a:extLst>
              <a:ext uri="{FF2B5EF4-FFF2-40B4-BE49-F238E27FC236}">
                <a16:creationId xmlns:a16="http://schemas.microsoft.com/office/drawing/2014/main" id="{23A3F31C-431D-2740-833E-8D01E3D5EE39}"/>
              </a:ext>
            </a:extLst>
          </p:cNvPr>
          <p:cNvSpPr>
            <a:spLocks noGrp="1"/>
          </p:cNvSpPr>
          <p:nvPr>
            <p:ph type="body" sz="quarter" idx="15"/>
          </p:nvPr>
        </p:nvSpPr>
        <p:spPr>
          <a:xfrm>
            <a:off x="647050" y="3384907"/>
            <a:ext cx="2397183" cy="1233488"/>
          </a:xfrm>
        </p:spPr>
        <p:txBody>
          <a:bodyPr lIns="91440" tIns="45720" rIns="91440" bIns="45720" anchor="t"/>
          <a:lstStyle/>
          <a:p>
            <a:pPr>
              <a:spcBef>
                <a:spcPct val="20000"/>
              </a:spcBef>
            </a:pPr>
            <a:r>
              <a:rPr lang="en-US" sz="2400" b="1">
                <a:solidFill>
                  <a:srgbClr val="ED1B24"/>
                </a:solidFill>
                <a:latin typeface="Arial"/>
                <a:cs typeface="Arial"/>
              </a:rPr>
              <a:t>$4.6M</a:t>
            </a:r>
            <a:endParaRPr lang="en-US" sz="2400" b="1">
              <a:solidFill>
                <a:srgbClr val="ED1B24"/>
              </a:solidFill>
            </a:endParaRPr>
          </a:p>
          <a:p>
            <a:r>
              <a:rPr lang="en-US">
                <a:solidFill>
                  <a:srgbClr val="6D6E70"/>
                </a:solidFill>
                <a:latin typeface="Arial"/>
                <a:cs typeface="Arial"/>
              </a:rPr>
              <a:t>donated to Red Cross and Red Crescent efforts*</a:t>
            </a:r>
            <a:r>
              <a:rPr lang="en-US">
                <a:latin typeface="Arial"/>
                <a:cs typeface="Arial"/>
              </a:rPr>
              <a:t> </a:t>
            </a:r>
            <a:endParaRPr lang="en-US">
              <a:solidFill>
                <a:srgbClr val="6D6E70"/>
              </a:solidFill>
            </a:endParaRPr>
          </a:p>
        </p:txBody>
      </p:sp>
      <p:sp>
        <p:nvSpPr>
          <p:cNvPr id="9" name="Text Placeholder 8">
            <a:extLst>
              <a:ext uri="{FF2B5EF4-FFF2-40B4-BE49-F238E27FC236}">
                <a16:creationId xmlns:a16="http://schemas.microsoft.com/office/drawing/2014/main" id="{AE4B0FA8-B681-9648-B690-C1A9C77BDB33}"/>
              </a:ext>
            </a:extLst>
          </p:cNvPr>
          <p:cNvSpPr>
            <a:spLocks noGrp="1"/>
          </p:cNvSpPr>
          <p:nvPr>
            <p:ph type="body" sz="quarter" idx="16"/>
          </p:nvPr>
        </p:nvSpPr>
        <p:spPr>
          <a:xfrm>
            <a:off x="3096649" y="3385800"/>
            <a:ext cx="1973790" cy="1233488"/>
          </a:xfrm>
        </p:spPr>
        <p:txBody>
          <a:bodyPr lIns="91440" tIns="45720" rIns="91440" bIns="45720" anchor="t"/>
          <a:lstStyle/>
          <a:p>
            <a:r>
              <a:rPr lang="en-US" sz="2400" b="1">
                <a:solidFill>
                  <a:srgbClr val="ED1B24"/>
                </a:solidFill>
                <a:latin typeface="Arial"/>
                <a:cs typeface="Arial"/>
              </a:rPr>
              <a:t>1</a:t>
            </a:r>
          </a:p>
          <a:p>
            <a:r>
              <a:rPr lang="en-US">
                <a:solidFill>
                  <a:srgbClr val="6D6E70"/>
                </a:solidFill>
                <a:latin typeface="Arial"/>
                <a:cs typeface="Arial"/>
              </a:rPr>
              <a:t>American Red Cross </a:t>
            </a:r>
            <a:r>
              <a:rPr lang="en-US">
                <a:latin typeface="Arial"/>
                <a:cs typeface="Arial"/>
              </a:rPr>
              <a:t>specialist</a:t>
            </a:r>
            <a:r>
              <a:rPr lang="en-US">
                <a:solidFill>
                  <a:srgbClr val="6D6E70"/>
                </a:solidFill>
                <a:latin typeface="Arial"/>
                <a:cs typeface="Arial"/>
              </a:rPr>
              <a:t> deployed</a:t>
            </a:r>
          </a:p>
        </p:txBody>
      </p:sp>
      <p:sp>
        <p:nvSpPr>
          <p:cNvPr id="10" name="Text Placeholder 9">
            <a:extLst>
              <a:ext uri="{FF2B5EF4-FFF2-40B4-BE49-F238E27FC236}">
                <a16:creationId xmlns:a16="http://schemas.microsoft.com/office/drawing/2014/main" id="{CEFC13F3-5D82-6645-8E4F-460C134F442C}"/>
              </a:ext>
            </a:extLst>
          </p:cNvPr>
          <p:cNvSpPr>
            <a:spLocks noGrp="1"/>
          </p:cNvSpPr>
          <p:nvPr>
            <p:ph type="body" sz="quarter" idx="17"/>
          </p:nvPr>
        </p:nvSpPr>
        <p:spPr>
          <a:xfrm>
            <a:off x="5117161" y="3389447"/>
            <a:ext cx="2436271" cy="1233488"/>
          </a:xfrm>
        </p:spPr>
        <p:txBody>
          <a:bodyPr lIns="91440" tIns="45720" rIns="91440" bIns="45720" anchor="t"/>
          <a:lstStyle/>
          <a:p>
            <a:r>
              <a:rPr lang="en-US" sz="2400" b="1">
                <a:solidFill>
                  <a:srgbClr val="ED1B24"/>
                </a:solidFill>
                <a:latin typeface="Arial"/>
                <a:cs typeface="Arial"/>
              </a:rPr>
              <a:t>58</a:t>
            </a:r>
            <a:endParaRPr lang="en-US" sz="2400" b="1">
              <a:solidFill>
                <a:srgbClr val="ED1B24"/>
              </a:solidFill>
            </a:endParaRPr>
          </a:p>
          <a:p>
            <a:r>
              <a:rPr lang="en-US">
                <a:solidFill>
                  <a:srgbClr val="6D6E70"/>
                </a:solidFill>
                <a:latin typeface="Arial"/>
                <a:cs typeface="Arial"/>
              </a:rPr>
              <a:t>families</a:t>
            </a:r>
            <a:r>
              <a:rPr lang="en-US">
                <a:latin typeface="Arial"/>
                <a:cs typeface="Arial"/>
              </a:rPr>
              <a:t> </a:t>
            </a:r>
            <a:r>
              <a:rPr lang="en-US">
                <a:solidFill>
                  <a:srgbClr val="6D6E70"/>
                </a:solidFill>
                <a:latin typeface="Arial"/>
                <a:cs typeface="Arial"/>
              </a:rPr>
              <a:t>reconnected after disasters/</a:t>
            </a:r>
            <a:r>
              <a:rPr lang="en-US">
                <a:latin typeface="Arial"/>
                <a:cs typeface="Arial"/>
              </a:rPr>
              <a:t>conflict/migration</a:t>
            </a:r>
            <a:endParaRPr lang="en-US">
              <a:solidFill>
                <a:srgbClr val="6D6E70"/>
              </a:solidFill>
              <a:latin typeface="Arial"/>
              <a:cs typeface="Arial"/>
            </a:endParaRPr>
          </a:p>
        </p:txBody>
      </p:sp>
      <p:sp>
        <p:nvSpPr>
          <p:cNvPr id="11" name="Text Placeholder 10">
            <a:extLst>
              <a:ext uri="{FF2B5EF4-FFF2-40B4-BE49-F238E27FC236}">
                <a16:creationId xmlns:a16="http://schemas.microsoft.com/office/drawing/2014/main" id="{45D49742-52D8-A24F-99AB-D6ECEB94A4D1}"/>
              </a:ext>
            </a:extLst>
          </p:cNvPr>
          <p:cNvSpPr>
            <a:spLocks noGrp="1"/>
          </p:cNvSpPr>
          <p:nvPr>
            <p:ph type="body" sz="quarter" idx="18"/>
          </p:nvPr>
        </p:nvSpPr>
        <p:spPr>
          <a:xfrm>
            <a:off x="7595646" y="3384907"/>
            <a:ext cx="1852679" cy="1233488"/>
          </a:xfrm>
        </p:spPr>
        <p:txBody>
          <a:bodyPr lIns="91440" tIns="45720" rIns="91440" bIns="45720" anchor="t"/>
          <a:lstStyle/>
          <a:p>
            <a:r>
              <a:rPr lang="en-US" sz="2400" b="1">
                <a:solidFill>
                  <a:srgbClr val="ED1B24"/>
                </a:solidFill>
                <a:latin typeface="Arial"/>
                <a:cs typeface="Arial"/>
              </a:rPr>
              <a:t>16</a:t>
            </a:r>
            <a:endParaRPr lang="en-US" sz="2400" b="1">
              <a:solidFill>
                <a:srgbClr val="ED1B24"/>
              </a:solidFill>
            </a:endParaRPr>
          </a:p>
          <a:p>
            <a:r>
              <a:rPr lang="en-US">
                <a:solidFill>
                  <a:srgbClr val="6D6E70"/>
                </a:solidFill>
                <a:latin typeface="Arial"/>
                <a:cs typeface="Arial"/>
              </a:rPr>
              <a:t>preparedness/risk-reduction projects</a:t>
            </a:r>
          </a:p>
        </p:txBody>
      </p:sp>
      <p:sp>
        <p:nvSpPr>
          <p:cNvPr id="23" name="Rectangle 22">
            <a:extLst>
              <a:ext uri="{FF2B5EF4-FFF2-40B4-BE49-F238E27FC236}">
                <a16:creationId xmlns:a16="http://schemas.microsoft.com/office/drawing/2014/main" id="{4FE99BD0-6DBB-9042-A5A4-14A084389DDD}"/>
              </a:ext>
            </a:extLst>
          </p:cNvPr>
          <p:cNvSpPr/>
          <p:nvPr/>
        </p:nvSpPr>
        <p:spPr>
          <a:xfrm>
            <a:off x="2594842" y="5704119"/>
            <a:ext cx="7292990" cy="484748"/>
          </a:xfrm>
          <a:prstGeom prst="rect">
            <a:avLst/>
          </a:prstGeom>
        </p:spPr>
        <p:txBody>
          <a:bodyPr wrap="square" lIns="91440" tIns="45720" rIns="91440" bIns="45720" anchor="t">
            <a:spAutoFit/>
          </a:bodyPr>
          <a:lstStyle/>
          <a:p>
            <a:pPr algn="r"/>
            <a:r>
              <a:rPr lang="en-US" sz="800">
                <a:solidFill>
                  <a:srgbClr val="717073"/>
                </a:solidFill>
                <a:latin typeface="Arial"/>
                <a:cs typeface="Arial"/>
              </a:rPr>
              <a:t>*Oct. 1 – Dec. 31, 2024</a:t>
            </a:r>
          </a:p>
          <a:p>
            <a:pPr lvl="0" algn="r" fontAlgn="base">
              <a:spcBef>
                <a:spcPct val="0"/>
              </a:spcBef>
              <a:spcAft>
                <a:spcPct val="0"/>
              </a:spcAft>
              <a:tabLst>
                <a:tab pos="169863" algn="l"/>
              </a:tabLst>
              <a:defRPr/>
            </a:pPr>
            <a:r>
              <a:rPr lang="en-US" sz="850">
                <a:solidFill>
                  <a:srgbClr val="717073"/>
                </a:solidFill>
                <a:latin typeface="Arial"/>
                <a:cs typeface="Arial"/>
              </a:rPr>
              <a:t>*Reflects funds programmed by American Red Cross to the International Federation of Red Cross and Red Crescent Societies, the International Committee of the Red Cross, and Red Cross and Red Crescent national societies following specific disasters.</a:t>
            </a:r>
          </a:p>
        </p:txBody>
      </p:sp>
      <p:pic>
        <p:nvPicPr>
          <p:cNvPr id="33" name="Picture 32">
            <a:extLst>
              <a:ext uri="{FF2B5EF4-FFF2-40B4-BE49-F238E27FC236}">
                <a16:creationId xmlns:a16="http://schemas.microsoft.com/office/drawing/2014/main" id="{1873A8EB-B912-0C41-A091-0712B643393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53805" y="2451674"/>
            <a:ext cx="1337888" cy="817031"/>
          </a:xfrm>
          <a:prstGeom prst="rect">
            <a:avLst/>
          </a:prstGeom>
        </p:spPr>
      </p:pic>
      <p:pic>
        <p:nvPicPr>
          <p:cNvPr id="31" name="Picture 30">
            <a:extLst>
              <a:ext uri="{FF2B5EF4-FFF2-40B4-BE49-F238E27FC236}">
                <a16:creationId xmlns:a16="http://schemas.microsoft.com/office/drawing/2014/main" id="{77DCC31F-4F8C-AA4D-81C1-BC31CF18746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24265" y="2424488"/>
            <a:ext cx="857974" cy="923972"/>
          </a:xfrm>
          <a:prstGeom prst="rect">
            <a:avLst/>
          </a:prstGeom>
        </p:spPr>
      </p:pic>
      <p:pic>
        <p:nvPicPr>
          <p:cNvPr id="35" name="Picture 34">
            <a:extLst>
              <a:ext uri="{FF2B5EF4-FFF2-40B4-BE49-F238E27FC236}">
                <a16:creationId xmlns:a16="http://schemas.microsoft.com/office/drawing/2014/main" id="{42DDD4ED-C397-C04D-B9C5-92CE8231337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53752" y="2430175"/>
            <a:ext cx="876391" cy="876391"/>
          </a:xfrm>
          <a:prstGeom prst="rect">
            <a:avLst/>
          </a:prstGeom>
        </p:spPr>
      </p:pic>
      <p:pic>
        <p:nvPicPr>
          <p:cNvPr id="38" name="Picture 37">
            <a:extLst>
              <a:ext uri="{FF2B5EF4-FFF2-40B4-BE49-F238E27FC236}">
                <a16:creationId xmlns:a16="http://schemas.microsoft.com/office/drawing/2014/main" id="{E4B9C2EA-162C-1140-BA6B-2FF6DB29C44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237940" y="2451674"/>
            <a:ext cx="568093" cy="817032"/>
          </a:xfrm>
          <a:prstGeom prst="rect">
            <a:avLst/>
          </a:prstGeom>
        </p:spPr>
      </p:pic>
      <p:sp>
        <p:nvSpPr>
          <p:cNvPr id="21" name="Text Placeholder 18">
            <a:extLst>
              <a:ext uri="{FF2B5EF4-FFF2-40B4-BE49-F238E27FC236}">
                <a16:creationId xmlns:a16="http://schemas.microsoft.com/office/drawing/2014/main" id="{1CE35A36-BA17-44D1-9B3F-6DB6315DC74D}"/>
              </a:ext>
            </a:extLst>
          </p:cNvPr>
          <p:cNvSpPr txBox="1">
            <a:spLocks/>
          </p:cNvSpPr>
          <p:nvPr/>
        </p:nvSpPr>
        <p:spPr>
          <a:xfrm>
            <a:off x="1342386" y="1138206"/>
            <a:ext cx="7997557" cy="1066800"/>
          </a:xfrm>
          <a:prstGeom prst="rect">
            <a:avLst/>
          </a:prstGeom>
        </p:spPr>
        <p:txBody>
          <a:bodyPr lIns="91440" tIns="45720" rIns="91440" bIns="45720" anchor="t"/>
          <a:lstStyle>
            <a:lvl1pPr marL="12700" indent="-12700" algn="l" defTabSz="754380" rtl="0" eaLnBrk="1" latinLnBrk="0" hangingPunct="1">
              <a:lnSpc>
                <a:spcPts val="2680"/>
              </a:lnSpc>
              <a:spcBef>
                <a:spcPts val="0"/>
              </a:spcBef>
              <a:spcAft>
                <a:spcPts val="0"/>
              </a:spcAft>
              <a:buClr>
                <a:srgbClr val="ED1B2E"/>
              </a:buClr>
              <a:buSzPct val="80000"/>
              <a:buFont typeface="Arial" panose="020B0604020202020204" pitchFamily="34" charset="0"/>
              <a:buNone/>
              <a:tabLst/>
              <a:defRPr sz="2000" b="1" kern="1200" spc="-100" baseline="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None/>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pPr algn="ctr">
              <a:tabLst>
                <a:tab pos="1198563" algn="l"/>
              </a:tabLst>
              <a:defRPr/>
            </a:pPr>
            <a:r>
              <a:rPr lang="en-US">
                <a:latin typeface="Arial"/>
                <a:cs typeface="Arial"/>
              </a:rPr>
              <a:t>In FY25-Q2,* the American Red Cross actively supported </a:t>
            </a:r>
            <a:br>
              <a:rPr lang="en-US">
                <a:latin typeface="Arial" charset="0"/>
                <a:cs typeface="Arial" charset="0"/>
              </a:rPr>
            </a:br>
            <a:r>
              <a:rPr lang="en-US">
                <a:latin typeface="Arial"/>
                <a:cs typeface="Arial"/>
              </a:rPr>
              <a:t>disaster preparedness, relief and recovery work in </a:t>
            </a:r>
            <a:r>
              <a:rPr lang="en-US" spc="-150">
                <a:solidFill>
                  <a:srgbClr val="ED1B24"/>
                </a:solidFill>
                <a:latin typeface="Arial"/>
                <a:cs typeface="Arial"/>
              </a:rPr>
              <a:t>28 countries</a:t>
            </a:r>
            <a:r>
              <a:rPr lang="en-US">
                <a:latin typeface="Arial"/>
                <a:cs typeface="Arial"/>
              </a:rPr>
              <a:t>. </a:t>
            </a:r>
            <a:endParaRPr lang="en-US" baseline="36000"/>
          </a:p>
        </p:txBody>
      </p:sp>
      <p:sp>
        <p:nvSpPr>
          <p:cNvPr id="2" name="Text Placeholder 13">
            <a:extLst>
              <a:ext uri="{FF2B5EF4-FFF2-40B4-BE49-F238E27FC236}">
                <a16:creationId xmlns:a16="http://schemas.microsoft.com/office/drawing/2014/main" id="{C9230735-D63C-2468-7A3E-E1B3781AC2E9}"/>
              </a:ext>
            </a:extLst>
          </p:cNvPr>
          <p:cNvSpPr txBox="1">
            <a:spLocks/>
          </p:cNvSpPr>
          <p:nvPr/>
        </p:nvSpPr>
        <p:spPr>
          <a:xfrm>
            <a:off x="908517" y="4777756"/>
            <a:ext cx="1807496" cy="581891"/>
          </a:xfrm>
          <a:prstGeom prst="rect">
            <a:avLst/>
          </a:prstGeom>
        </p:spPr>
        <p:txBody>
          <a:bodyPr lIns="91440" tIns="45720" rIns="91440" bIns="45720" anchor="t"/>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$14M</a:t>
            </a:r>
          </a:p>
        </p:txBody>
      </p:sp>
      <p:sp>
        <p:nvSpPr>
          <p:cNvPr id="3" name="Text Placeholder 14">
            <a:extLst>
              <a:ext uri="{FF2B5EF4-FFF2-40B4-BE49-F238E27FC236}">
                <a16:creationId xmlns:a16="http://schemas.microsoft.com/office/drawing/2014/main" id="{AFD72699-4A96-FA2B-56B8-8A8CC7146157}"/>
              </a:ext>
            </a:extLst>
          </p:cNvPr>
          <p:cNvSpPr txBox="1">
            <a:spLocks/>
          </p:cNvSpPr>
          <p:nvPr/>
        </p:nvSpPr>
        <p:spPr>
          <a:xfrm>
            <a:off x="3298609" y="4777756"/>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11</a:t>
            </a:r>
            <a:endParaRPr lang="en-US"/>
          </a:p>
        </p:txBody>
      </p:sp>
      <p:sp>
        <p:nvSpPr>
          <p:cNvPr id="4" name="Text Placeholder 15">
            <a:extLst>
              <a:ext uri="{FF2B5EF4-FFF2-40B4-BE49-F238E27FC236}">
                <a16:creationId xmlns:a16="http://schemas.microsoft.com/office/drawing/2014/main" id="{EF56B3D4-2CD2-B068-FBC5-5E747C296054}"/>
              </a:ext>
            </a:extLst>
          </p:cNvPr>
          <p:cNvSpPr txBox="1">
            <a:spLocks/>
          </p:cNvSpPr>
          <p:nvPr/>
        </p:nvSpPr>
        <p:spPr>
          <a:xfrm>
            <a:off x="5533110" y="4777756"/>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104</a:t>
            </a:r>
            <a:endParaRPr lang="en-US"/>
          </a:p>
        </p:txBody>
      </p:sp>
      <p:sp>
        <p:nvSpPr>
          <p:cNvPr id="5" name="Text Placeholder 16">
            <a:extLst>
              <a:ext uri="{FF2B5EF4-FFF2-40B4-BE49-F238E27FC236}">
                <a16:creationId xmlns:a16="http://schemas.microsoft.com/office/drawing/2014/main" id="{FA778D7A-9DF4-82D5-0D8F-CD71BF7D23BA}"/>
              </a:ext>
            </a:extLst>
          </p:cNvPr>
          <p:cNvSpPr txBox="1">
            <a:spLocks/>
          </p:cNvSpPr>
          <p:nvPr/>
        </p:nvSpPr>
        <p:spPr>
          <a:xfrm>
            <a:off x="7793091" y="4777756"/>
            <a:ext cx="1427018"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16</a:t>
            </a:r>
            <a:endParaRPr lang="en-US"/>
          </a:p>
        </p:txBody>
      </p:sp>
      <p:sp>
        <p:nvSpPr>
          <p:cNvPr id="6" name="Rectangle 5">
            <a:extLst>
              <a:ext uri="{FF2B5EF4-FFF2-40B4-BE49-F238E27FC236}">
                <a16:creationId xmlns:a16="http://schemas.microsoft.com/office/drawing/2014/main" id="{6E34A67C-451D-4FFF-DBD0-034985F34DA3}"/>
              </a:ext>
            </a:extLst>
          </p:cNvPr>
          <p:cNvSpPr/>
          <p:nvPr/>
        </p:nvSpPr>
        <p:spPr>
          <a:xfrm>
            <a:off x="1342386" y="5458891"/>
            <a:ext cx="8716013" cy="5628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Text Placeholder 12">
            <a:extLst>
              <a:ext uri="{FF2B5EF4-FFF2-40B4-BE49-F238E27FC236}">
                <a16:creationId xmlns:a16="http://schemas.microsoft.com/office/drawing/2014/main" id="{F3F69CF5-2D6D-0A58-AB53-1D8CA8B6BEA3}"/>
              </a:ext>
            </a:extLst>
          </p:cNvPr>
          <p:cNvSpPr txBox="1">
            <a:spLocks/>
          </p:cNvSpPr>
          <p:nvPr/>
        </p:nvSpPr>
        <p:spPr>
          <a:xfrm>
            <a:off x="-152813" y="4742996"/>
            <a:ext cx="1053089" cy="790430"/>
          </a:xfrm>
          <a:prstGeom prst="rect">
            <a:avLst/>
          </a:prstGeom>
        </p:spPr>
        <p:txBody>
          <a:bodyPr/>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1600"/>
              <a:t>FY25 Totals</a:t>
            </a:r>
          </a:p>
        </p:txBody>
      </p:sp>
    </p:spTree>
    <p:custDataLst>
      <p:tags r:id="rId1"/>
    </p:custDataLst>
    <p:extLst>
      <p:ext uri="{BB962C8B-B14F-4D97-AF65-F5344CB8AC3E}">
        <p14:creationId xmlns:p14="http://schemas.microsoft.com/office/powerpoint/2010/main" val="5902500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itle 4">
            <a:extLst>
              <a:ext uri="{FF2B5EF4-FFF2-40B4-BE49-F238E27FC236}">
                <a16:creationId xmlns:a16="http://schemas.microsoft.com/office/drawing/2014/main" id="{C67027A2-B276-6B4B-A02E-919B44587E0E}"/>
              </a:ext>
            </a:extLst>
          </p:cNvPr>
          <p:cNvSpPr>
            <a:spLocks noGrp="1"/>
          </p:cNvSpPr>
          <p:nvPr>
            <p:ph type="title"/>
          </p:nvPr>
        </p:nvSpPr>
        <p:spPr>
          <a:xfrm>
            <a:off x="292985" y="205857"/>
            <a:ext cx="9902632" cy="742433"/>
          </a:xfrm>
        </p:spPr>
        <p:txBody>
          <a:bodyPr lIns="91440" tIns="45720" rIns="91440" bIns="45720" anchor="t"/>
          <a:lstStyle/>
          <a:p>
            <a:r>
              <a:rPr lang="en-US">
                <a:latin typeface="Arial"/>
                <a:cs typeface="Arial"/>
              </a:rPr>
              <a:t>13 Major Emergencies Around the World </a:t>
            </a:r>
            <a:endParaRPr lang="en-US"/>
          </a:p>
        </p:txBody>
      </p:sp>
      <p:sp>
        <p:nvSpPr>
          <p:cNvPr id="48" name="Content Placeholder 2">
            <a:extLst>
              <a:ext uri="{FF2B5EF4-FFF2-40B4-BE49-F238E27FC236}">
                <a16:creationId xmlns:a16="http://schemas.microsoft.com/office/drawing/2014/main" id="{29017EB2-81D3-1E4B-9BFD-610AE060BBB3}"/>
              </a:ext>
            </a:extLst>
          </p:cNvPr>
          <p:cNvSpPr txBox="1">
            <a:spLocks/>
          </p:cNvSpPr>
          <p:nvPr/>
        </p:nvSpPr>
        <p:spPr>
          <a:xfrm>
            <a:off x="223869" y="1027345"/>
            <a:ext cx="3627564" cy="4763632"/>
          </a:xfrm>
          <a:prstGeom prst="rect">
            <a:avLst/>
          </a:prstGeom>
        </p:spPr>
        <p:txBody>
          <a:bodyPr lIns="91440" tIns="45720" rIns="91440" bIns="45720" anchor="t">
            <a:noAutofit/>
          </a:bodyPr>
          <a:lstStyle>
            <a:lvl1pPr marL="188595" indent="-188595" algn="l" defTabSz="754380" rtl="0" eaLnBrk="1" latinLnBrk="0" hangingPunct="1">
              <a:lnSpc>
                <a:spcPct val="100000"/>
              </a:lnSpc>
              <a:spcBef>
                <a:spcPts val="825"/>
              </a:spcBef>
              <a:spcAft>
                <a:spcPts val="1200"/>
              </a:spcAft>
              <a:buClr>
                <a:srgbClr val="ED1B2E"/>
              </a:buClr>
              <a:buSzPct val="80000"/>
              <a:buFont typeface="Arial" panose="020B0604020202020204" pitchFamily="34" charset="0"/>
              <a:buChar char="•"/>
              <a:defRPr sz="2310" kern="1200">
                <a:solidFill>
                  <a:srgbClr val="717073"/>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Bangladesh Cold Wave</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Bangladesh Flash Floods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Brazil Floods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Caribbean Hurricane Beryl</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Chad Floods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Colombia Floods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Honduras Floods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Middle East Humanitarian Crisis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Mozambique Drought</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Niger Floods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Nigeria Floods</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Philippines Super Typhoon Pepito</a:t>
            </a:r>
          </a:p>
          <a:p>
            <a:pPr marL="228600" indent="-228600">
              <a:spcBef>
                <a:spcPts val="600"/>
              </a:spcBef>
              <a:spcAft>
                <a:spcPts val="600"/>
              </a:spcAft>
              <a:buFont typeface="Calibri" pitchFamily="34" charset="0"/>
              <a:buAutoNum type="arabicPeriod"/>
            </a:pPr>
            <a:r>
              <a:rPr lang="en-US" sz="1400" b="1">
                <a:solidFill>
                  <a:srgbClr val="6D6E70"/>
                </a:solidFill>
                <a:latin typeface="Arial"/>
                <a:cs typeface="Arial"/>
              </a:rPr>
              <a:t>Philippines Tropical Cyclone Kristine</a:t>
            </a:r>
          </a:p>
        </p:txBody>
      </p:sp>
      <p:pic>
        <p:nvPicPr>
          <p:cNvPr id="51" name="Picture 12" descr="Map for ARC.eps">
            <a:extLst>
              <a:ext uri="{FF2B5EF4-FFF2-40B4-BE49-F238E27FC236}">
                <a16:creationId xmlns:a16="http://schemas.microsoft.com/office/drawing/2014/main" id="{130C2674-EC70-7446-88B5-63EA374CBF69}"/>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2805608" y="1509373"/>
            <a:ext cx="6985214" cy="3799576"/>
          </a:xfrm>
          <a:prstGeom prst="rect">
            <a:avLst/>
          </a:prstGeom>
          <a:noFill/>
          <a:ln w="9525">
            <a:noFill/>
            <a:miter lim="800000"/>
            <a:headEnd/>
            <a:tailEnd/>
          </a:ln>
        </p:spPr>
      </p:pic>
      <p:sp>
        <p:nvSpPr>
          <p:cNvPr id="52" name="Oval 51">
            <a:extLst>
              <a:ext uri="{FF2B5EF4-FFF2-40B4-BE49-F238E27FC236}">
                <a16:creationId xmlns:a16="http://schemas.microsoft.com/office/drawing/2014/main" id="{E9FB9663-6C14-7C44-A98B-6DFF604FBAC6}"/>
              </a:ext>
            </a:extLst>
          </p:cNvPr>
          <p:cNvSpPr>
            <a:spLocks noChangeArrowheads="1"/>
          </p:cNvSpPr>
          <p:nvPr/>
        </p:nvSpPr>
        <p:spPr bwMode="auto">
          <a:xfrm>
            <a:off x="7747048" y="3409483"/>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Arial"/>
                <a:ea typeface="+mn-ea"/>
                <a:cs typeface="Arial"/>
              </a:rPr>
              <a:t>2</a:t>
            </a:r>
          </a:p>
        </p:txBody>
      </p:sp>
      <p:sp>
        <p:nvSpPr>
          <p:cNvPr id="54" name="Oval 53">
            <a:extLst>
              <a:ext uri="{FF2B5EF4-FFF2-40B4-BE49-F238E27FC236}">
                <a16:creationId xmlns:a16="http://schemas.microsoft.com/office/drawing/2014/main" id="{A08E1BBE-5EB9-034A-AC44-3E7F65F373A9}"/>
              </a:ext>
            </a:extLst>
          </p:cNvPr>
          <p:cNvSpPr>
            <a:spLocks noChangeArrowheads="1"/>
          </p:cNvSpPr>
          <p:nvPr/>
        </p:nvSpPr>
        <p:spPr bwMode="auto">
          <a:xfrm>
            <a:off x="7530210" y="3276027"/>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Arial"/>
                <a:ea typeface="+mn-ea"/>
                <a:cs typeface="Arial"/>
              </a:rPr>
              <a:t>1</a:t>
            </a:r>
          </a:p>
        </p:txBody>
      </p:sp>
      <p:sp>
        <p:nvSpPr>
          <p:cNvPr id="55" name="Oval 54">
            <a:extLst>
              <a:ext uri="{FF2B5EF4-FFF2-40B4-BE49-F238E27FC236}">
                <a16:creationId xmlns:a16="http://schemas.microsoft.com/office/drawing/2014/main" id="{74C3DCD9-B9FF-B647-9024-4268FED711EF}"/>
              </a:ext>
            </a:extLst>
          </p:cNvPr>
          <p:cNvSpPr>
            <a:spLocks noChangeArrowheads="1"/>
          </p:cNvSpPr>
          <p:nvPr/>
        </p:nvSpPr>
        <p:spPr bwMode="auto">
          <a:xfrm>
            <a:off x="6223323" y="3494092"/>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Arial"/>
                <a:ea typeface="+mn-ea"/>
                <a:cs typeface="Arial"/>
              </a:rPr>
              <a:t>5</a:t>
            </a:r>
          </a:p>
        </p:txBody>
      </p:sp>
      <p:sp>
        <p:nvSpPr>
          <p:cNvPr id="57" name="Oval 56">
            <a:extLst>
              <a:ext uri="{FF2B5EF4-FFF2-40B4-BE49-F238E27FC236}">
                <a16:creationId xmlns:a16="http://schemas.microsoft.com/office/drawing/2014/main" id="{002BE198-DAA9-CC40-BC3D-D32A44E16600}"/>
              </a:ext>
            </a:extLst>
          </p:cNvPr>
          <p:cNvSpPr>
            <a:spLocks noChangeArrowheads="1"/>
          </p:cNvSpPr>
          <p:nvPr/>
        </p:nvSpPr>
        <p:spPr bwMode="auto">
          <a:xfrm>
            <a:off x="4832604" y="3878140"/>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Arial"/>
                <a:ea typeface="+mn-ea"/>
                <a:cs typeface="Arial"/>
              </a:rPr>
              <a:t>3</a:t>
            </a:r>
          </a:p>
        </p:txBody>
      </p:sp>
      <p:sp>
        <p:nvSpPr>
          <p:cNvPr id="13" name="Oval 12">
            <a:extLst>
              <a:ext uri="{FF2B5EF4-FFF2-40B4-BE49-F238E27FC236}">
                <a16:creationId xmlns:a16="http://schemas.microsoft.com/office/drawing/2014/main" id="{598BCD11-EB09-47A7-9996-3E4623573BEC}"/>
              </a:ext>
            </a:extLst>
          </p:cNvPr>
          <p:cNvSpPr>
            <a:spLocks noChangeArrowheads="1"/>
          </p:cNvSpPr>
          <p:nvPr/>
        </p:nvSpPr>
        <p:spPr bwMode="auto">
          <a:xfrm>
            <a:off x="4303178" y="3757454"/>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Arial"/>
                <a:ea typeface="+mn-ea"/>
                <a:cs typeface="Arial"/>
              </a:rPr>
              <a:t>6</a:t>
            </a:r>
          </a:p>
        </p:txBody>
      </p:sp>
      <p:sp>
        <p:nvSpPr>
          <p:cNvPr id="14" name="Oval 13">
            <a:extLst>
              <a:ext uri="{FF2B5EF4-FFF2-40B4-BE49-F238E27FC236}">
                <a16:creationId xmlns:a16="http://schemas.microsoft.com/office/drawing/2014/main" id="{6C159BAD-7255-4A59-A7BB-4F1692619ED5}"/>
              </a:ext>
            </a:extLst>
          </p:cNvPr>
          <p:cNvSpPr>
            <a:spLocks noChangeArrowheads="1"/>
          </p:cNvSpPr>
          <p:nvPr/>
        </p:nvSpPr>
        <p:spPr bwMode="auto">
          <a:xfrm>
            <a:off x="4045718" y="3468051"/>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Arial"/>
                <a:ea typeface="+mn-ea"/>
                <a:cs typeface="Arial"/>
              </a:rPr>
              <a:t>7</a:t>
            </a:r>
          </a:p>
        </p:txBody>
      </p:sp>
      <p:sp>
        <p:nvSpPr>
          <p:cNvPr id="2" name="Rectangle 1">
            <a:extLst>
              <a:ext uri="{FF2B5EF4-FFF2-40B4-BE49-F238E27FC236}">
                <a16:creationId xmlns:a16="http://schemas.microsoft.com/office/drawing/2014/main" id="{C018C1D5-3D58-BC6C-4CD3-C6AFFCD8AA0A}"/>
              </a:ext>
            </a:extLst>
          </p:cNvPr>
          <p:cNvSpPr/>
          <p:nvPr/>
        </p:nvSpPr>
        <p:spPr>
          <a:xfrm>
            <a:off x="4696370" y="5887755"/>
            <a:ext cx="5152766" cy="484748"/>
          </a:xfrm>
          <a:prstGeom prst="rect">
            <a:avLst/>
          </a:prstGeom>
        </p:spPr>
        <p:txBody>
          <a:bodyPr wrap="square" lIns="91440" tIns="45720" rIns="91440" bIns="45720" anchor="t">
            <a:spAutoFit/>
          </a:bodyPr>
          <a:lstStyle/>
          <a:p>
            <a:pPr algn="r">
              <a:spcBef>
                <a:spcPct val="0"/>
              </a:spcBef>
              <a:spcAft>
                <a:spcPct val="0"/>
              </a:spcAft>
              <a:defRPr/>
            </a:pPr>
            <a:r>
              <a:rPr lang="en-US" sz="850" dirty="0">
                <a:solidFill>
                  <a:srgbClr val="6D6E70"/>
                </a:solidFill>
                <a:latin typeface="Arial"/>
                <a:cs typeface="Arial"/>
              </a:rPr>
              <a:t>Reflects active American Red Cross responses to international disasters from Oct. 1 – Dec. 31, 2024</a:t>
            </a:r>
            <a:endParaRPr lang="en-US" sz="1550" dirty="0">
              <a:ea typeface="Calibri"/>
              <a:cs typeface="Calibri"/>
            </a:endParaRPr>
          </a:p>
          <a:p>
            <a:pPr lvl="0" algn="r" fontAlgn="base">
              <a:spcBef>
                <a:spcPct val="0"/>
              </a:spcBef>
              <a:spcAft>
                <a:spcPct val="0"/>
              </a:spcAft>
              <a:defRPr/>
            </a:pPr>
            <a:r>
              <a:rPr lang="en-US" sz="850" dirty="0">
                <a:solidFill>
                  <a:srgbClr val="6D6E70"/>
                </a:solidFill>
                <a:latin typeface="Arial"/>
                <a:cs typeface="Arial"/>
              </a:rPr>
              <a:t>Disasters listed alphabetically.</a:t>
            </a:r>
          </a:p>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850" b="0" i="0" u="none" strike="noStrike" kern="1200" cap="none" spc="0" normalizeH="0" baseline="0" noProof="0" dirty="0">
                <a:ln>
                  <a:noFill/>
                </a:ln>
                <a:solidFill>
                  <a:srgbClr val="6D6E70"/>
                </a:solidFill>
                <a:effectLst/>
                <a:uLnTx/>
                <a:uFillTx/>
                <a:latin typeface="Arial"/>
                <a:cs typeface="Arial"/>
              </a:rPr>
              <a:t>  </a:t>
            </a:r>
            <a:endParaRPr lang="en-US" sz="850" b="0" i="0" u="none" strike="noStrike" kern="1200" cap="none" spc="0" normalizeH="0" baseline="0" noProof="0" dirty="0">
              <a:ln>
                <a:noFill/>
              </a:ln>
              <a:solidFill>
                <a:srgbClr val="6D6E70"/>
              </a:solidFill>
              <a:effectLst/>
              <a:uLnTx/>
              <a:uFillTx/>
              <a:latin typeface="Arial"/>
              <a:cs typeface="Arial"/>
            </a:endParaRPr>
          </a:p>
        </p:txBody>
      </p:sp>
      <p:sp>
        <p:nvSpPr>
          <p:cNvPr id="56" name="Oval 55">
            <a:extLst>
              <a:ext uri="{FF2B5EF4-FFF2-40B4-BE49-F238E27FC236}">
                <a16:creationId xmlns:a16="http://schemas.microsoft.com/office/drawing/2014/main" id="{F360B18B-57EF-7C44-811D-95D57392065C}"/>
              </a:ext>
            </a:extLst>
          </p:cNvPr>
          <p:cNvSpPr>
            <a:spLocks noChangeArrowheads="1"/>
          </p:cNvSpPr>
          <p:nvPr/>
        </p:nvSpPr>
        <p:spPr bwMode="auto">
          <a:xfrm>
            <a:off x="4343664" y="3276027"/>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Arial"/>
                <a:ea typeface="+mn-ea"/>
                <a:cs typeface="Arial"/>
              </a:rPr>
              <a:t>4</a:t>
            </a:r>
          </a:p>
        </p:txBody>
      </p:sp>
      <p:sp>
        <p:nvSpPr>
          <p:cNvPr id="3" name="Oval 2">
            <a:extLst>
              <a:ext uri="{FF2B5EF4-FFF2-40B4-BE49-F238E27FC236}">
                <a16:creationId xmlns:a16="http://schemas.microsoft.com/office/drawing/2014/main" id="{B8A41932-E94C-5860-2DC1-840E6F542267}"/>
              </a:ext>
            </a:extLst>
          </p:cNvPr>
          <p:cNvSpPr>
            <a:spLocks noChangeArrowheads="1"/>
          </p:cNvSpPr>
          <p:nvPr/>
        </p:nvSpPr>
        <p:spPr bwMode="auto">
          <a:xfrm>
            <a:off x="6521490" y="2965203"/>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Arial"/>
                <a:ea typeface="+mn-ea"/>
                <a:cs typeface="Arial"/>
              </a:rPr>
              <a:t>8</a:t>
            </a:r>
          </a:p>
        </p:txBody>
      </p:sp>
      <p:sp>
        <p:nvSpPr>
          <p:cNvPr id="4" name="Oval 3">
            <a:extLst>
              <a:ext uri="{FF2B5EF4-FFF2-40B4-BE49-F238E27FC236}">
                <a16:creationId xmlns:a16="http://schemas.microsoft.com/office/drawing/2014/main" id="{49269F37-E4D5-E48C-A589-447163DBA583}"/>
              </a:ext>
            </a:extLst>
          </p:cNvPr>
          <p:cNvSpPr>
            <a:spLocks noChangeArrowheads="1"/>
          </p:cNvSpPr>
          <p:nvPr/>
        </p:nvSpPr>
        <p:spPr bwMode="auto">
          <a:xfrm>
            <a:off x="6718086" y="4070164"/>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Arial"/>
                <a:ea typeface="+mn-ea"/>
                <a:cs typeface="Arial"/>
              </a:rPr>
              <a:t>9</a:t>
            </a:r>
          </a:p>
        </p:txBody>
      </p:sp>
      <p:sp>
        <p:nvSpPr>
          <p:cNvPr id="5" name="Oval 4">
            <a:extLst>
              <a:ext uri="{FF2B5EF4-FFF2-40B4-BE49-F238E27FC236}">
                <a16:creationId xmlns:a16="http://schemas.microsoft.com/office/drawing/2014/main" id="{7118B821-EC85-A9A0-ADFA-BC45022A3DCD}"/>
              </a:ext>
            </a:extLst>
          </p:cNvPr>
          <p:cNvSpPr>
            <a:spLocks noChangeArrowheads="1"/>
          </p:cNvSpPr>
          <p:nvPr/>
        </p:nvSpPr>
        <p:spPr bwMode="auto">
          <a:xfrm>
            <a:off x="5978330" y="3307629"/>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wrap="none" lIns="91440" rIns="9144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cap="none" spc="0" normalizeH="0" noProof="0" dirty="0">
                <a:ln>
                  <a:noFill/>
                </a:ln>
                <a:solidFill>
                  <a:prstClr val="white"/>
                </a:solidFill>
                <a:effectLst/>
                <a:uLnTx/>
                <a:uFillTx/>
                <a:latin typeface="Arial"/>
                <a:ea typeface="+mn-ea"/>
                <a:cs typeface="Arial"/>
              </a:rPr>
              <a:t>10</a:t>
            </a:r>
          </a:p>
        </p:txBody>
      </p:sp>
      <p:sp>
        <p:nvSpPr>
          <p:cNvPr id="6" name="Oval 5">
            <a:extLst>
              <a:ext uri="{FF2B5EF4-FFF2-40B4-BE49-F238E27FC236}">
                <a16:creationId xmlns:a16="http://schemas.microsoft.com/office/drawing/2014/main" id="{EFEE6A5B-BECD-DA36-3E3A-36421B3506DD}"/>
              </a:ext>
            </a:extLst>
          </p:cNvPr>
          <p:cNvSpPr>
            <a:spLocks noChangeArrowheads="1"/>
          </p:cNvSpPr>
          <p:nvPr/>
        </p:nvSpPr>
        <p:spPr bwMode="auto">
          <a:xfrm>
            <a:off x="5890331" y="3763279"/>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wrap="none" lIns="91440" rIns="9144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cap="none" spc="0" normalizeH="0" noProof="0" dirty="0">
                <a:ln>
                  <a:noFill/>
                </a:ln>
                <a:solidFill>
                  <a:prstClr val="white"/>
                </a:solidFill>
                <a:effectLst/>
                <a:uLnTx/>
                <a:uFillTx/>
                <a:latin typeface="Arial"/>
                <a:ea typeface="+mn-ea"/>
                <a:cs typeface="Arial"/>
              </a:rPr>
              <a:t>11</a:t>
            </a:r>
          </a:p>
        </p:txBody>
      </p:sp>
      <p:sp>
        <p:nvSpPr>
          <p:cNvPr id="7" name="Oval 6">
            <a:extLst>
              <a:ext uri="{FF2B5EF4-FFF2-40B4-BE49-F238E27FC236}">
                <a16:creationId xmlns:a16="http://schemas.microsoft.com/office/drawing/2014/main" id="{18DFBE36-E216-4DDA-1D67-4EC55DA35407}"/>
              </a:ext>
            </a:extLst>
          </p:cNvPr>
          <p:cNvSpPr>
            <a:spLocks noChangeArrowheads="1"/>
          </p:cNvSpPr>
          <p:nvPr/>
        </p:nvSpPr>
        <p:spPr bwMode="auto">
          <a:xfrm>
            <a:off x="8140240" y="3926987"/>
            <a:ext cx="393192" cy="384048"/>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wrap="none" lIns="91440" rIns="9144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000" b="1" i="0" u="none" strike="noStrike" cap="none" spc="0" normalizeH="0" noProof="0" dirty="0">
                <a:ln>
                  <a:noFill/>
                </a:ln>
                <a:solidFill>
                  <a:prstClr val="white"/>
                </a:solidFill>
                <a:effectLst/>
                <a:uLnTx/>
                <a:uFillTx/>
                <a:latin typeface="Arial"/>
                <a:ea typeface="+mn-ea"/>
                <a:cs typeface="Arial"/>
              </a:rPr>
              <a:t>12</a:t>
            </a:r>
          </a:p>
        </p:txBody>
      </p:sp>
    </p:spTree>
    <p:custDataLst>
      <p:tags r:id="rId1"/>
    </p:custDataLst>
    <p:extLst>
      <p:ext uri="{BB962C8B-B14F-4D97-AF65-F5344CB8AC3E}">
        <p14:creationId xmlns:p14="http://schemas.microsoft.com/office/powerpoint/2010/main" val="7162036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C9568D-B4A8-2381-28DE-1E9DAA240F39}"/>
              </a:ext>
            </a:extLst>
          </p:cNvPr>
          <p:cNvSpPr>
            <a:spLocks noGrp="1"/>
          </p:cNvSpPr>
          <p:nvPr>
            <p:ph type="title"/>
          </p:nvPr>
        </p:nvSpPr>
        <p:spPr/>
        <p:txBody>
          <a:bodyPr lIns="91440" tIns="45720" rIns="91440" bIns="45720" anchor="t">
            <a:noAutofit/>
          </a:bodyPr>
          <a:lstStyle/>
          <a:p>
            <a:r>
              <a:rPr lang="en-US">
                <a:latin typeface="Arial"/>
                <a:cs typeface="Arial"/>
              </a:rPr>
              <a:t>Red Cross Responds After an Unprecedented 6 Typhoons Strike the Philippines Over 1 Month</a:t>
            </a:r>
          </a:p>
        </p:txBody>
      </p:sp>
      <p:sp>
        <p:nvSpPr>
          <p:cNvPr id="4" name="Content Placeholder 3">
            <a:extLst>
              <a:ext uri="{FF2B5EF4-FFF2-40B4-BE49-F238E27FC236}">
                <a16:creationId xmlns:a16="http://schemas.microsoft.com/office/drawing/2014/main" id="{A98F9C20-388D-F848-2416-F2E078AF2B9A}"/>
              </a:ext>
            </a:extLst>
          </p:cNvPr>
          <p:cNvSpPr>
            <a:spLocks noGrp="1"/>
          </p:cNvSpPr>
          <p:nvPr>
            <p:ph idx="1"/>
          </p:nvPr>
        </p:nvSpPr>
        <p:spPr>
          <a:xfrm>
            <a:off x="696798" y="1811277"/>
            <a:ext cx="4589659" cy="4009945"/>
          </a:xfrm>
        </p:spPr>
        <p:txBody>
          <a:bodyPr lIns="91440" tIns="45720" rIns="91440" bIns="45720" anchor="t">
            <a:noAutofit/>
          </a:bodyPr>
          <a:lstStyle/>
          <a:p>
            <a:pPr indent="0">
              <a:lnSpc>
                <a:spcPct val="100000"/>
              </a:lnSpc>
              <a:spcAft>
                <a:spcPts val="600"/>
              </a:spcAft>
            </a:pPr>
            <a:r>
              <a:rPr lang="en-US" sz="1400" dirty="0">
                <a:latin typeface="Arial"/>
                <a:cs typeface="Arial"/>
              </a:rPr>
              <a:t>Starting in late October, Severe Tropical Storm Trami (Kristine) and subsequently five more storms caused widespread devastation across 36 municipalities.</a:t>
            </a:r>
            <a:endParaRPr lang="en-US"/>
          </a:p>
          <a:p>
            <a:pPr marL="0" indent="0">
              <a:lnSpc>
                <a:spcPct val="100000"/>
              </a:lnSpc>
              <a:spcAft>
                <a:spcPts val="600"/>
              </a:spcAft>
            </a:pPr>
            <a:r>
              <a:rPr lang="en-US" sz="1400" dirty="0">
                <a:latin typeface="Arial"/>
                <a:cs typeface="Arial"/>
              </a:rPr>
              <a:t>In response, </a:t>
            </a:r>
            <a:r>
              <a:rPr lang="en-US" sz="1400" b="1" dirty="0">
                <a:solidFill>
                  <a:srgbClr val="ED1B2E"/>
                </a:solidFill>
                <a:latin typeface="Arial"/>
                <a:cs typeface="Arial"/>
              </a:rPr>
              <a:t>the Philippines Red Cross </a:t>
            </a:r>
            <a:r>
              <a:rPr lang="en-US" sz="1400" dirty="0">
                <a:latin typeface="Arial"/>
                <a:cs typeface="Arial"/>
              </a:rPr>
              <a:t>has delivered lifesaving care to the most vulnerable individuals, including providing: </a:t>
            </a:r>
            <a:endParaRPr lang="en-US" sz="1400">
              <a:latin typeface="Arial"/>
              <a:cs typeface="Arial"/>
            </a:endParaRPr>
          </a:p>
          <a:p>
            <a:pPr marL="285750" indent="283210">
              <a:lnSpc>
                <a:spcPct val="100000"/>
              </a:lnSpc>
              <a:spcAft>
                <a:spcPts val="600"/>
              </a:spcAft>
              <a:buFont typeface="Arial" panose="020B0604020202020204" pitchFamily="34" charset="0"/>
              <a:buChar char="•"/>
            </a:pPr>
            <a:r>
              <a:rPr lang="en-US" sz="1400" dirty="0">
                <a:latin typeface="Arial"/>
                <a:cs typeface="Arial"/>
              </a:rPr>
              <a:t>Search and rescue</a:t>
            </a:r>
            <a:endParaRPr lang="en-US" sz="1400">
              <a:latin typeface="Arial"/>
              <a:cs typeface="Arial"/>
            </a:endParaRPr>
          </a:p>
          <a:p>
            <a:pPr marL="285750" indent="283210">
              <a:lnSpc>
                <a:spcPct val="100000"/>
              </a:lnSpc>
              <a:spcAft>
                <a:spcPts val="600"/>
              </a:spcAft>
              <a:buFont typeface="Arial" panose="020B0604020202020204" pitchFamily="34" charset="0"/>
              <a:buChar char="•"/>
            </a:pPr>
            <a:r>
              <a:rPr lang="en-US" sz="1400" dirty="0">
                <a:latin typeface="Arial"/>
                <a:cs typeface="Arial"/>
              </a:rPr>
              <a:t>Distributing potable water and hot meals. </a:t>
            </a:r>
            <a:endParaRPr lang="en-US" sz="1400">
              <a:latin typeface="Arial"/>
              <a:cs typeface="Arial"/>
            </a:endParaRPr>
          </a:p>
          <a:p>
            <a:pPr marL="0" indent="0">
              <a:lnSpc>
                <a:spcPct val="100000"/>
              </a:lnSpc>
              <a:spcAft>
                <a:spcPts val="600"/>
              </a:spcAft>
            </a:pPr>
            <a:r>
              <a:rPr lang="en-US" sz="1400" b="1" dirty="0">
                <a:solidFill>
                  <a:srgbClr val="ED1B2E"/>
                </a:solidFill>
                <a:latin typeface="Arial"/>
                <a:cs typeface="Arial"/>
              </a:rPr>
              <a:t>To help the Philippines Red Cross scale up activities, the International Federation of Red Cross and Red Crescent Societies</a:t>
            </a:r>
            <a:r>
              <a:rPr lang="en-US" sz="1400" dirty="0">
                <a:solidFill>
                  <a:srgbClr val="ED1B2E"/>
                </a:solidFill>
                <a:latin typeface="Arial"/>
                <a:cs typeface="Arial"/>
              </a:rPr>
              <a:t> </a:t>
            </a:r>
            <a:r>
              <a:rPr lang="en-US" sz="1400" dirty="0">
                <a:latin typeface="Arial"/>
                <a:cs typeface="Arial"/>
              </a:rPr>
              <a:t>issued an emergency appeal to support activities like shelter, livelihood assistance, and health and sanitation support. </a:t>
            </a:r>
            <a:endParaRPr lang="en-US" sz="1400">
              <a:latin typeface="Arial"/>
              <a:cs typeface="Arial"/>
            </a:endParaRPr>
          </a:p>
          <a:p>
            <a:pPr marL="0" indent="0">
              <a:lnSpc>
                <a:spcPct val="100000"/>
              </a:lnSpc>
              <a:spcAft>
                <a:spcPts val="600"/>
              </a:spcAft>
            </a:pPr>
            <a:r>
              <a:rPr lang="en-US" sz="1400" dirty="0">
                <a:latin typeface="Arial"/>
                <a:cs typeface="Arial"/>
              </a:rPr>
              <a:t>To support this appeal, the </a:t>
            </a:r>
            <a:r>
              <a:rPr lang="en-US" sz="1400" b="1" dirty="0">
                <a:solidFill>
                  <a:srgbClr val="ED1B2E"/>
                </a:solidFill>
                <a:latin typeface="Arial"/>
                <a:cs typeface="Arial"/>
              </a:rPr>
              <a:t>American Red Cross </a:t>
            </a:r>
            <a:r>
              <a:rPr lang="en-US" sz="1400" dirty="0">
                <a:latin typeface="Arial"/>
                <a:cs typeface="Arial"/>
              </a:rPr>
              <a:t>deployed disaster specialists and provided financial support to the operation.</a:t>
            </a:r>
            <a:endParaRPr lang="en-US" sz="1400">
              <a:latin typeface="Arial"/>
              <a:cs typeface="Arial"/>
            </a:endParaRPr>
          </a:p>
        </p:txBody>
      </p:sp>
      <p:sp>
        <p:nvSpPr>
          <p:cNvPr id="7" name="TextBox 6">
            <a:extLst>
              <a:ext uri="{FF2B5EF4-FFF2-40B4-BE49-F238E27FC236}">
                <a16:creationId xmlns:a16="http://schemas.microsoft.com/office/drawing/2014/main" id="{F2AB0CBD-74A5-3CA1-68E4-D571FB8091ED}"/>
              </a:ext>
            </a:extLst>
          </p:cNvPr>
          <p:cNvSpPr txBox="1"/>
          <p:nvPr/>
        </p:nvSpPr>
        <p:spPr>
          <a:xfrm>
            <a:off x="5556250" y="5250425"/>
            <a:ext cx="4044950" cy="400110"/>
          </a:xfrm>
          <a:prstGeom prst="rect">
            <a:avLst/>
          </a:prstGeom>
          <a:noFill/>
        </p:spPr>
        <p:txBody>
          <a:bodyPr wrap="square" lIns="91440" tIns="45720" rIns="91440" bIns="45720" rtlCol="0" anchor="t">
            <a:spAutoFit/>
          </a:bodyPr>
          <a:lstStyle/>
          <a:p>
            <a:r>
              <a:rPr lang="en-US" sz="1000" b="1">
                <a:solidFill>
                  <a:srgbClr val="71787D"/>
                </a:solidFill>
                <a:latin typeface="Arial"/>
                <a:cs typeface="Arial"/>
              </a:rPr>
              <a:t>Philippines Red Cross volunteer prepares food for survivors of Severe Tropical Storm Trami (Kristine). </a:t>
            </a:r>
          </a:p>
        </p:txBody>
      </p:sp>
      <p:pic>
        <p:nvPicPr>
          <p:cNvPr id="10" name="Picture Placeholder 9" descr="A person wearing a mask and a red cross volunteer cooking food&#10;&#10;Description automatically generated">
            <a:extLst>
              <a:ext uri="{FF2B5EF4-FFF2-40B4-BE49-F238E27FC236}">
                <a16:creationId xmlns:a16="http://schemas.microsoft.com/office/drawing/2014/main" id="{D6B3B833-BDD6-EA4F-6031-F5DF3D90572B}"/>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p:blipFill>
        <p:spPr>
          <a:xfrm>
            <a:off x="5556250" y="1659835"/>
            <a:ext cx="4153550" cy="3590590"/>
          </a:xfrm>
        </p:spPr>
      </p:pic>
    </p:spTree>
    <p:extLst>
      <p:ext uri="{BB962C8B-B14F-4D97-AF65-F5344CB8AC3E}">
        <p14:creationId xmlns:p14="http://schemas.microsoft.com/office/powerpoint/2010/main" val="16690143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A9E12CF-FB8B-6929-1CA0-8462B4C4B954}"/>
              </a:ext>
            </a:extLst>
          </p:cNvPr>
          <p:cNvSpPr/>
          <p:nvPr/>
        </p:nvSpPr>
        <p:spPr>
          <a:xfrm>
            <a:off x="6973840" y="2372627"/>
            <a:ext cx="1436914" cy="1276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D2ED8-6778-065F-DC60-292E3C43EAE6}"/>
              </a:ext>
            </a:extLst>
          </p:cNvPr>
          <p:cNvSpPr>
            <a:spLocks noGrp="1"/>
          </p:cNvSpPr>
          <p:nvPr>
            <p:ph type="title"/>
          </p:nvPr>
        </p:nvSpPr>
        <p:spPr/>
        <p:txBody>
          <a:bodyPr wrap="square" lIns="0" tIns="45720" rIns="0" bIns="45720" anchor="t">
            <a:noAutofit/>
          </a:bodyPr>
          <a:lstStyle/>
          <a:p>
            <a:pPr algn="l"/>
            <a:r>
              <a:rPr lang="en-US">
                <a:latin typeface="Arial"/>
                <a:cs typeface="Arial"/>
              </a:rPr>
              <a:t>Saving Lives Through </a:t>
            </a:r>
            <a:br>
              <a:rPr lang="en-US">
                <a:latin typeface="Arial"/>
                <a:cs typeface="Arial"/>
              </a:rPr>
            </a:br>
            <a:r>
              <a:rPr lang="en-US">
                <a:latin typeface="Arial"/>
                <a:cs typeface="Arial"/>
              </a:rPr>
              <a:t>Blood Services</a:t>
            </a:r>
            <a:endParaRPr lang="en-US"/>
          </a:p>
        </p:txBody>
      </p:sp>
      <p:pic>
        <p:nvPicPr>
          <p:cNvPr id="3" name="Picture 2" descr="BloodBag2_70K485Red.png">
            <a:extLst>
              <a:ext uri="{FF2B5EF4-FFF2-40B4-BE49-F238E27FC236}">
                <a16:creationId xmlns:a16="http://schemas.microsoft.com/office/drawing/2014/main" id="{CD6CC77F-4379-F6FB-C7BA-390E9B979E8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385217" y="2546461"/>
            <a:ext cx="614159" cy="928687"/>
          </a:xfrm>
          <a:prstGeom prst="rect">
            <a:avLst/>
          </a:prstGeom>
        </p:spPr>
      </p:pic>
    </p:spTree>
    <p:extLst>
      <p:ext uri="{BB962C8B-B14F-4D97-AF65-F5344CB8AC3E}">
        <p14:creationId xmlns:p14="http://schemas.microsoft.com/office/powerpoint/2010/main" val="2110894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261">
            <a:extLst>
              <a:ext uri="{FF2B5EF4-FFF2-40B4-BE49-F238E27FC236}">
                <a16:creationId xmlns:a16="http://schemas.microsoft.com/office/drawing/2014/main" id="{01C94FA2-41E5-1941-AE25-1FD7213C0CF3}"/>
              </a:ext>
            </a:extLst>
          </p:cNvPr>
          <p:cNvSpPr>
            <a:spLocks noGrp="1"/>
          </p:cNvSpPr>
          <p:nvPr>
            <p:ph type="title"/>
          </p:nvPr>
        </p:nvSpPr>
        <p:spPr>
          <a:xfrm>
            <a:off x="208750" y="203477"/>
            <a:ext cx="9633176" cy="742433"/>
          </a:xfrm>
        </p:spPr>
        <p:txBody>
          <a:bodyPr/>
          <a:lstStyle/>
          <a:p>
            <a:r>
              <a:rPr lang="en-US"/>
              <a:t>Blood Services Impact </a:t>
            </a:r>
          </a:p>
        </p:txBody>
      </p:sp>
      <p:sp>
        <p:nvSpPr>
          <p:cNvPr id="19" name="Text Placeholder 18">
            <a:extLst>
              <a:ext uri="{FF2B5EF4-FFF2-40B4-BE49-F238E27FC236}">
                <a16:creationId xmlns:a16="http://schemas.microsoft.com/office/drawing/2014/main" id="{E68542CB-EA76-F449-ACAE-55BB62FC3EF9}"/>
              </a:ext>
            </a:extLst>
          </p:cNvPr>
          <p:cNvSpPr>
            <a:spLocks noGrp="1"/>
          </p:cNvSpPr>
          <p:nvPr>
            <p:ph type="body" sz="quarter" idx="26"/>
          </p:nvPr>
        </p:nvSpPr>
        <p:spPr>
          <a:xfrm>
            <a:off x="188460" y="1118933"/>
            <a:ext cx="9177790" cy="1066800"/>
          </a:xfrm>
        </p:spPr>
        <p:txBody>
          <a:bodyPr lIns="91440" tIns="45720" rIns="91440" bIns="45720" anchor="t"/>
          <a:lstStyle/>
          <a:p>
            <a:pPr algn="ctr">
              <a:lnSpc>
                <a:spcPct val="100000"/>
              </a:lnSpc>
              <a:spcBef>
                <a:spcPts val="600"/>
              </a:spcBef>
              <a:tabLst>
                <a:tab pos="1198563" algn="l"/>
              </a:tabLst>
              <a:defRPr/>
            </a:pPr>
            <a:r>
              <a:rPr lang="en-US">
                <a:latin typeface="Arial"/>
                <a:cs typeface="Arial"/>
              </a:rPr>
              <a:t>The Red Cross ensures people in need receive safe blood </a:t>
            </a:r>
            <a:br>
              <a:rPr lang="en-US"/>
            </a:br>
            <a:r>
              <a:rPr lang="en-US">
                <a:latin typeface="Arial"/>
                <a:cs typeface="Arial"/>
              </a:rPr>
              <a:t>on a remarkable scale. In FY25-Q2</a:t>
            </a:r>
            <a:r>
              <a:rPr lang="en-US" dirty="0">
                <a:latin typeface="Arial"/>
                <a:cs typeface="Arial"/>
              </a:rPr>
              <a:t>:*</a:t>
            </a:r>
            <a:endParaRPr lang="en-US" baseline="36000">
              <a:latin typeface="Arial"/>
              <a:cs typeface="Arial"/>
            </a:endParaRPr>
          </a:p>
        </p:txBody>
      </p:sp>
      <p:pic>
        <p:nvPicPr>
          <p:cNvPr id="43" name="Picture Placeholder 27">
            <a:extLst>
              <a:ext uri="{FF2B5EF4-FFF2-40B4-BE49-F238E27FC236}">
                <a16:creationId xmlns:a16="http://schemas.microsoft.com/office/drawing/2014/main" id="{3D952828-A768-B040-873E-7552ECFC7C03}"/>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25742" r="-27934"/>
          <a:stretch/>
        </p:blipFill>
        <p:spPr>
          <a:xfrm>
            <a:off x="7715358" y="2440649"/>
            <a:ext cx="1556270" cy="1012700"/>
          </a:xfrm>
          <a:prstGeom prst="rect">
            <a:avLst/>
          </a:prstGeom>
          <a:noFill/>
        </p:spPr>
      </p:pic>
      <p:sp>
        <p:nvSpPr>
          <p:cNvPr id="44" name="Text Placeholder 7">
            <a:extLst>
              <a:ext uri="{FF2B5EF4-FFF2-40B4-BE49-F238E27FC236}">
                <a16:creationId xmlns:a16="http://schemas.microsoft.com/office/drawing/2014/main" id="{5238E048-67E7-1D42-A9F2-9A665F7DD997}"/>
              </a:ext>
            </a:extLst>
          </p:cNvPr>
          <p:cNvSpPr txBox="1">
            <a:spLocks/>
          </p:cNvSpPr>
          <p:nvPr/>
        </p:nvSpPr>
        <p:spPr>
          <a:xfrm>
            <a:off x="4100328" y="3485001"/>
            <a:ext cx="1680255" cy="1233488"/>
          </a:xfrm>
          <a:prstGeom prst="rect">
            <a:avLst/>
          </a:prstGeom>
        </p:spPr>
        <p:txBody>
          <a:bodyPr lIns="91440" tIns="45720" rIns="91440" bIns="45720" anchor="t"/>
          <a:lstStyle>
            <a:lvl1pPr marL="12700" indent="-1270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1400"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pPr>
              <a:spcBef>
                <a:spcPct val="20000"/>
              </a:spcBef>
            </a:pPr>
            <a:r>
              <a:rPr lang="en-US" sz="2400" b="1">
                <a:solidFill>
                  <a:srgbClr val="ED1B2E"/>
                </a:solidFill>
                <a:latin typeface="Arial"/>
                <a:cs typeface="Arial"/>
              </a:rPr>
              <a:t>1.5 million</a:t>
            </a:r>
            <a:endParaRPr lang="en-US" sz="2400" b="1">
              <a:solidFill>
                <a:srgbClr val="ED1B2E"/>
              </a:solidFill>
            </a:endParaRPr>
          </a:p>
          <a:p>
            <a:r>
              <a:rPr lang="en-US">
                <a:latin typeface="Arial"/>
                <a:cs typeface="Arial"/>
              </a:rPr>
              <a:t>units of blood collected </a:t>
            </a:r>
            <a:endParaRPr lang="en-US"/>
          </a:p>
        </p:txBody>
      </p:sp>
      <p:sp>
        <p:nvSpPr>
          <p:cNvPr id="45" name="Text Placeholder 8">
            <a:extLst>
              <a:ext uri="{FF2B5EF4-FFF2-40B4-BE49-F238E27FC236}">
                <a16:creationId xmlns:a16="http://schemas.microsoft.com/office/drawing/2014/main" id="{781F4AB2-D073-6C43-9476-DAE685FDB987}"/>
              </a:ext>
            </a:extLst>
          </p:cNvPr>
          <p:cNvSpPr txBox="1">
            <a:spLocks/>
          </p:cNvSpPr>
          <p:nvPr/>
        </p:nvSpPr>
        <p:spPr>
          <a:xfrm>
            <a:off x="5739673" y="3485001"/>
            <a:ext cx="1973790" cy="1233488"/>
          </a:xfrm>
          <a:prstGeom prst="rect">
            <a:avLst/>
          </a:prstGeom>
        </p:spPr>
        <p:txBody>
          <a:bodyPr lIns="91440" tIns="45720" rIns="91440" bIns="45720" anchor="t"/>
          <a:lstStyle>
            <a:lvl1pPr marL="12700" indent="-1270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1400"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2400" b="1">
                <a:solidFill>
                  <a:srgbClr val="ED1B2E"/>
                </a:solidFill>
                <a:latin typeface="Arial"/>
                <a:cs typeface="Arial"/>
              </a:rPr>
              <a:t>15 million</a:t>
            </a:r>
            <a:endParaRPr lang="en-US" sz="2400" b="1">
              <a:solidFill>
                <a:srgbClr val="ED1B2E"/>
              </a:solidFill>
            </a:endParaRPr>
          </a:p>
          <a:p>
            <a:r>
              <a:rPr lang="en-US">
                <a:latin typeface="Arial"/>
                <a:cs typeface="Arial"/>
              </a:rPr>
              <a:t>tests conducted</a:t>
            </a:r>
          </a:p>
        </p:txBody>
      </p:sp>
      <p:pic>
        <p:nvPicPr>
          <p:cNvPr id="46" name="Picture Placeholder 25">
            <a:extLst>
              <a:ext uri="{FF2B5EF4-FFF2-40B4-BE49-F238E27FC236}">
                <a16:creationId xmlns:a16="http://schemas.microsoft.com/office/drawing/2014/main" id="{25014251-AA77-9547-B4BE-A997C79FB216}"/>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l="-27519" t="-537" r="-26981"/>
          <a:stretch/>
        </p:blipFill>
        <p:spPr>
          <a:xfrm>
            <a:off x="6006226" y="2440649"/>
            <a:ext cx="1427163" cy="928687"/>
          </a:xfrm>
          <a:prstGeom prst="rect">
            <a:avLst/>
          </a:prstGeom>
          <a:noFill/>
        </p:spPr>
      </p:pic>
      <p:pic>
        <p:nvPicPr>
          <p:cNvPr id="47" name="Picture Placeholder 49" descr="Icon&#10;&#10;Description automatically generated">
            <a:extLst>
              <a:ext uri="{FF2B5EF4-FFF2-40B4-BE49-F238E27FC236}">
                <a16:creationId xmlns:a16="http://schemas.microsoft.com/office/drawing/2014/main" id="{F1F86F7B-4AEE-A143-A3D0-9E7D0A90847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l="-26497" r="-27179" b="-343"/>
          <a:stretch/>
        </p:blipFill>
        <p:spPr>
          <a:xfrm>
            <a:off x="861521" y="2440649"/>
            <a:ext cx="1427163" cy="928687"/>
          </a:xfrm>
          <a:prstGeom prst="rect">
            <a:avLst/>
          </a:prstGeom>
          <a:noFill/>
        </p:spPr>
      </p:pic>
      <p:sp>
        <p:nvSpPr>
          <p:cNvPr id="48" name="Text Placeholder 7">
            <a:extLst>
              <a:ext uri="{FF2B5EF4-FFF2-40B4-BE49-F238E27FC236}">
                <a16:creationId xmlns:a16="http://schemas.microsoft.com/office/drawing/2014/main" id="{93E10CA5-8596-2D4C-B3CD-898E5B285092}"/>
              </a:ext>
            </a:extLst>
          </p:cNvPr>
          <p:cNvSpPr txBox="1">
            <a:spLocks/>
          </p:cNvSpPr>
          <p:nvPr/>
        </p:nvSpPr>
        <p:spPr>
          <a:xfrm>
            <a:off x="772123" y="3485001"/>
            <a:ext cx="1736451" cy="1233488"/>
          </a:xfrm>
          <a:prstGeom prst="rect">
            <a:avLst/>
          </a:prstGeom>
        </p:spPr>
        <p:txBody>
          <a:bodyPr lIns="91440" tIns="45720" rIns="91440" bIns="45720" anchor="t"/>
          <a:lstStyle>
            <a:lvl1pPr marL="12700" indent="-1270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1400"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pPr>
              <a:spcBef>
                <a:spcPct val="20000"/>
              </a:spcBef>
            </a:pPr>
            <a:r>
              <a:rPr lang="en-US" sz="2400" b="1">
                <a:solidFill>
                  <a:srgbClr val="ED1B2E"/>
                </a:solidFill>
                <a:latin typeface="Arial"/>
                <a:cs typeface="Arial"/>
              </a:rPr>
              <a:t>1 million</a:t>
            </a:r>
            <a:endParaRPr lang="en-US" sz="2400" b="1">
              <a:solidFill>
                <a:srgbClr val="ED1B2E"/>
              </a:solidFill>
            </a:endParaRPr>
          </a:p>
          <a:p>
            <a:pPr>
              <a:spcBef>
                <a:spcPct val="20000"/>
              </a:spcBef>
            </a:pPr>
            <a:r>
              <a:rPr lang="en-US">
                <a:latin typeface="Arial"/>
                <a:cs typeface="Arial"/>
              </a:rPr>
              <a:t>blood donors engaged  </a:t>
            </a:r>
            <a:endParaRPr lang="en-US"/>
          </a:p>
        </p:txBody>
      </p:sp>
      <p:pic>
        <p:nvPicPr>
          <p:cNvPr id="49" name="Picture 48" descr="BloodBag2_70K485Red.png">
            <a:extLst>
              <a:ext uri="{FF2B5EF4-FFF2-40B4-BE49-F238E27FC236}">
                <a16:creationId xmlns:a16="http://schemas.microsoft.com/office/drawing/2014/main" id="{D21F6832-6878-6C45-B17D-CFD57F21E37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75668" y="2440649"/>
            <a:ext cx="614159" cy="928687"/>
          </a:xfrm>
          <a:prstGeom prst="rect">
            <a:avLst/>
          </a:prstGeom>
        </p:spPr>
      </p:pic>
      <p:pic>
        <p:nvPicPr>
          <p:cNvPr id="50" name="Picture Placeholder 27">
            <a:extLst>
              <a:ext uri="{FF2B5EF4-FFF2-40B4-BE49-F238E27FC236}">
                <a16:creationId xmlns:a16="http://schemas.microsoft.com/office/drawing/2014/main" id="{890A8EDD-F1A0-E649-9B15-FA136D901453}"/>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l="-49034" t="-9811" r="-67486" b="-13860"/>
          <a:stretch/>
        </p:blipFill>
        <p:spPr>
          <a:xfrm>
            <a:off x="2650733" y="2440649"/>
            <a:ext cx="1427163" cy="928687"/>
          </a:xfrm>
          <a:prstGeom prst="rect">
            <a:avLst/>
          </a:prstGeom>
          <a:noFill/>
        </p:spPr>
      </p:pic>
      <p:sp>
        <p:nvSpPr>
          <p:cNvPr id="51" name="Text Placeholder 9">
            <a:extLst>
              <a:ext uri="{FF2B5EF4-FFF2-40B4-BE49-F238E27FC236}">
                <a16:creationId xmlns:a16="http://schemas.microsoft.com/office/drawing/2014/main" id="{7DC0B04F-5FC8-5D41-AA41-98DCE0813AC3}"/>
              </a:ext>
            </a:extLst>
          </p:cNvPr>
          <p:cNvSpPr txBox="1">
            <a:spLocks/>
          </p:cNvSpPr>
          <p:nvPr/>
        </p:nvSpPr>
        <p:spPr>
          <a:xfrm>
            <a:off x="2507304" y="3485001"/>
            <a:ext cx="1538143" cy="1233488"/>
          </a:xfrm>
          <a:prstGeom prst="rect">
            <a:avLst/>
          </a:prstGeom>
        </p:spPr>
        <p:txBody>
          <a:bodyPr lIns="91440" tIns="45720" rIns="91440" bIns="45720" anchor="t"/>
          <a:lstStyle>
            <a:lvl1pPr marL="12700" indent="-1270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1400"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2400" b="1">
                <a:solidFill>
                  <a:srgbClr val="ED1B2E"/>
                </a:solidFill>
                <a:latin typeface="Arial"/>
                <a:cs typeface="Arial"/>
              </a:rPr>
              <a:t>49,700</a:t>
            </a:r>
            <a:endParaRPr lang="en-US" sz="2400" b="1">
              <a:solidFill>
                <a:srgbClr val="ED1B2E"/>
              </a:solidFill>
            </a:endParaRPr>
          </a:p>
          <a:p>
            <a:r>
              <a:rPr lang="en-US">
                <a:latin typeface="Arial"/>
                <a:cs typeface="Arial"/>
              </a:rPr>
              <a:t>blood drives hosted</a:t>
            </a:r>
          </a:p>
        </p:txBody>
      </p:sp>
      <p:sp>
        <p:nvSpPr>
          <p:cNvPr id="52" name="Text Placeholder 9">
            <a:extLst>
              <a:ext uri="{FF2B5EF4-FFF2-40B4-BE49-F238E27FC236}">
                <a16:creationId xmlns:a16="http://schemas.microsoft.com/office/drawing/2014/main" id="{9B35D8B0-DE57-0647-9159-898367404471}"/>
              </a:ext>
            </a:extLst>
          </p:cNvPr>
          <p:cNvSpPr txBox="1">
            <a:spLocks/>
          </p:cNvSpPr>
          <p:nvPr/>
        </p:nvSpPr>
        <p:spPr>
          <a:xfrm>
            <a:off x="7636490" y="3485001"/>
            <a:ext cx="1792826" cy="1233488"/>
          </a:xfrm>
          <a:prstGeom prst="rect">
            <a:avLst/>
          </a:prstGeom>
        </p:spPr>
        <p:txBody>
          <a:bodyPr lIns="91440" tIns="45720" rIns="91440" bIns="45720" anchor="t"/>
          <a:lstStyle>
            <a:lvl1pPr marL="12700" indent="-1270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1400"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2200" b="1">
                <a:solidFill>
                  <a:srgbClr val="ED1B2E"/>
                </a:solidFill>
                <a:latin typeface="Arial"/>
                <a:cs typeface="Arial"/>
              </a:rPr>
              <a:t> 1.6</a:t>
            </a:r>
            <a:r>
              <a:rPr lang="en-US" sz="2400" b="1">
                <a:solidFill>
                  <a:srgbClr val="ED1B2E"/>
                </a:solidFill>
                <a:latin typeface="Arial"/>
                <a:cs typeface="Arial"/>
              </a:rPr>
              <a:t> million</a:t>
            </a:r>
          </a:p>
          <a:p>
            <a:r>
              <a:rPr lang="en-US">
                <a:latin typeface="Arial"/>
                <a:cs typeface="Arial"/>
              </a:rPr>
              <a:t> blood products delivered</a:t>
            </a:r>
          </a:p>
        </p:txBody>
      </p:sp>
      <p:sp>
        <p:nvSpPr>
          <p:cNvPr id="2" name="Rectangle 1">
            <a:extLst>
              <a:ext uri="{FF2B5EF4-FFF2-40B4-BE49-F238E27FC236}">
                <a16:creationId xmlns:a16="http://schemas.microsoft.com/office/drawing/2014/main" id="{2CC369F4-89CE-7499-AD6F-D14E5AD75844}"/>
              </a:ext>
            </a:extLst>
          </p:cNvPr>
          <p:cNvSpPr/>
          <p:nvPr/>
        </p:nvSpPr>
        <p:spPr>
          <a:xfrm>
            <a:off x="2539929" y="5791285"/>
            <a:ext cx="7292990" cy="215444"/>
          </a:xfrm>
          <a:prstGeom prst="rect">
            <a:avLst/>
          </a:prstGeom>
        </p:spPr>
        <p:txBody>
          <a:bodyPr wrap="square" lIns="91440" tIns="45720" rIns="91440" bIns="45720" anchor="t">
            <a:spAutoFit/>
          </a:bodyPr>
          <a:lstStyle/>
          <a:p>
            <a:pPr algn="r"/>
            <a:r>
              <a:rPr lang="en-US" sz="800">
                <a:solidFill>
                  <a:srgbClr val="717073"/>
                </a:solidFill>
                <a:latin typeface="Arial"/>
                <a:cs typeface="Arial"/>
              </a:rPr>
              <a:t>*Oct. 1 – Dec. 31, 2024</a:t>
            </a:r>
          </a:p>
        </p:txBody>
      </p:sp>
      <p:sp>
        <p:nvSpPr>
          <p:cNvPr id="3" name="Rectangle 2">
            <a:extLst>
              <a:ext uri="{FF2B5EF4-FFF2-40B4-BE49-F238E27FC236}">
                <a16:creationId xmlns:a16="http://schemas.microsoft.com/office/drawing/2014/main" id="{12AAC7EC-A709-37D8-0B7E-C824036BD876}"/>
              </a:ext>
            </a:extLst>
          </p:cNvPr>
          <p:cNvSpPr/>
          <p:nvPr/>
        </p:nvSpPr>
        <p:spPr>
          <a:xfrm>
            <a:off x="1265553" y="5624744"/>
            <a:ext cx="8716013" cy="5628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Text Placeholder 13">
            <a:extLst>
              <a:ext uri="{FF2B5EF4-FFF2-40B4-BE49-F238E27FC236}">
                <a16:creationId xmlns:a16="http://schemas.microsoft.com/office/drawing/2014/main" id="{0520FB1F-FE8D-2DA5-8D60-6EEE6D02B10F}"/>
              </a:ext>
            </a:extLst>
          </p:cNvPr>
          <p:cNvSpPr txBox="1">
            <a:spLocks/>
          </p:cNvSpPr>
          <p:nvPr/>
        </p:nvSpPr>
        <p:spPr>
          <a:xfrm>
            <a:off x="899476" y="4696675"/>
            <a:ext cx="1807496" cy="581891"/>
          </a:xfrm>
          <a:prstGeom prst="rect">
            <a:avLst/>
          </a:prstGeom>
        </p:spPr>
        <p:txBody>
          <a:bodyPr lIns="91440" tIns="45720" rIns="91440" bIns="45720" anchor="t"/>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1.6 million	</a:t>
            </a:r>
          </a:p>
        </p:txBody>
      </p:sp>
      <p:sp>
        <p:nvSpPr>
          <p:cNvPr id="5" name="Text Placeholder 14">
            <a:extLst>
              <a:ext uri="{FF2B5EF4-FFF2-40B4-BE49-F238E27FC236}">
                <a16:creationId xmlns:a16="http://schemas.microsoft.com/office/drawing/2014/main" id="{2AF76865-1F31-66C3-5091-7ED2617DC0C7}"/>
              </a:ext>
            </a:extLst>
          </p:cNvPr>
          <p:cNvSpPr txBox="1">
            <a:spLocks/>
          </p:cNvSpPr>
          <p:nvPr/>
        </p:nvSpPr>
        <p:spPr>
          <a:xfrm>
            <a:off x="2491281" y="4718328"/>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99,500</a:t>
            </a:r>
            <a:endParaRPr lang="en-US"/>
          </a:p>
        </p:txBody>
      </p:sp>
      <p:sp>
        <p:nvSpPr>
          <p:cNvPr id="6" name="Text Placeholder 15">
            <a:extLst>
              <a:ext uri="{FF2B5EF4-FFF2-40B4-BE49-F238E27FC236}">
                <a16:creationId xmlns:a16="http://schemas.microsoft.com/office/drawing/2014/main" id="{8E70581A-90A9-1172-9C11-78530E830C8E}"/>
              </a:ext>
            </a:extLst>
          </p:cNvPr>
          <p:cNvSpPr txBox="1">
            <a:spLocks/>
          </p:cNvSpPr>
          <p:nvPr/>
        </p:nvSpPr>
        <p:spPr>
          <a:xfrm>
            <a:off x="4162362" y="4718328"/>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3.0 million</a:t>
            </a:r>
          </a:p>
        </p:txBody>
      </p:sp>
      <p:sp>
        <p:nvSpPr>
          <p:cNvPr id="7" name="Text Placeholder 16">
            <a:extLst>
              <a:ext uri="{FF2B5EF4-FFF2-40B4-BE49-F238E27FC236}">
                <a16:creationId xmlns:a16="http://schemas.microsoft.com/office/drawing/2014/main" id="{A8E3A6FE-B61B-393E-B28B-0F4D0A0922DA}"/>
              </a:ext>
            </a:extLst>
          </p:cNvPr>
          <p:cNvSpPr txBox="1">
            <a:spLocks/>
          </p:cNvSpPr>
          <p:nvPr/>
        </p:nvSpPr>
        <p:spPr>
          <a:xfrm>
            <a:off x="7787112" y="4727114"/>
            <a:ext cx="1680255" cy="568473"/>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 3.2 million</a:t>
            </a:r>
          </a:p>
        </p:txBody>
      </p:sp>
      <p:sp>
        <p:nvSpPr>
          <p:cNvPr id="8" name="Text Placeholder 12">
            <a:extLst>
              <a:ext uri="{FF2B5EF4-FFF2-40B4-BE49-F238E27FC236}">
                <a16:creationId xmlns:a16="http://schemas.microsoft.com/office/drawing/2014/main" id="{0A562143-1B88-CCB5-56BD-75824466B351}"/>
              </a:ext>
            </a:extLst>
          </p:cNvPr>
          <p:cNvSpPr txBox="1">
            <a:spLocks/>
          </p:cNvSpPr>
          <p:nvPr/>
        </p:nvSpPr>
        <p:spPr>
          <a:xfrm>
            <a:off x="-116916" y="4665605"/>
            <a:ext cx="1053089" cy="790430"/>
          </a:xfrm>
          <a:prstGeom prst="rect">
            <a:avLst/>
          </a:prstGeom>
        </p:spPr>
        <p:txBody>
          <a:bodyPr/>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1600"/>
              <a:t>FY25 Totals</a:t>
            </a:r>
          </a:p>
        </p:txBody>
      </p:sp>
      <p:sp>
        <p:nvSpPr>
          <p:cNvPr id="9" name="Text Placeholder 15">
            <a:extLst>
              <a:ext uri="{FF2B5EF4-FFF2-40B4-BE49-F238E27FC236}">
                <a16:creationId xmlns:a16="http://schemas.microsoft.com/office/drawing/2014/main" id="{65F583F6-8A06-B845-817E-3B6CF1099098}"/>
              </a:ext>
            </a:extLst>
          </p:cNvPr>
          <p:cNvSpPr txBox="1">
            <a:spLocks/>
          </p:cNvSpPr>
          <p:nvPr/>
        </p:nvSpPr>
        <p:spPr>
          <a:xfrm>
            <a:off x="5860612" y="4711340"/>
            <a:ext cx="1671081"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30 million</a:t>
            </a:r>
          </a:p>
        </p:txBody>
      </p:sp>
    </p:spTree>
    <p:extLst>
      <p:ext uri="{BB962C8B-B14F-4D97-AF65-F5344CB8AC3E}">
        <p14:creationId xmlns:p14="http://schemas.microsoft.com/office/powerpoint/2010/main" val="2841558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5D0B5787-9200-E8E5-6685-6B6D230523A9}"/>
              </a:ext>
            </a:extLst>
          </p:cNvPr>
          <p:cNvSpPr/>
          <p:nvPr/>
        </p:nvSpPr>
        <p:spPr>
          <a:xfrm>
            <a:off x="7076661" y="2589448"/>
            <a:ext cx="1451181" cy="107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D2ED8-6778-065F-DC60-292E3C43EAE6}"/>
              </a:ext>
            </a:extLst>
          </p:cNvPr>
          <p:cNvSpPr>
            <a:spLocks noGrp="1"/>
          </p:cNvSpPr>
          <p:nvPr>
            <p:ph type="title"/>
          </p:nvPr>
        </p:nvSpPr>
        <p:spPr>
          <a:xfrm>
            <a:off x="1266899" y="2499191"/>
            <a:ext cx="7062651" cy="2075188"/>
          </a:xfrm>
        </p:spPr>
        <p:txBody>
          <a:bodyPr wrap="square" lIns="0" tIns="45720" rIns="0" bIns="45720" anchor="t">
            <a:noAutofit/>
          </a:bodyPr>
          <a:lstStyle/>
          <a:p>
            <a:pPr algn="l"/>
            <a:r>
              <a:rPr lang="en-US">
                <a:latin typeface="Arial"/>
                <a:cs typeface="Arial"/>
              </a:rPr>
              <a:t>Alleviating Suffering </a:t>
            </a:r>
            <a:br>
              <a:rPr lang="en-US">
                <a:latin typeface="Arial"/>
                <a:cs typeface="Arial"/>
              </a:rPr>
            </a:br>
            <a:r>
              <a:rPr lang="en-US">
                <a:latin typeface="Arial"/>
                <a:cs typeface="Arial"/>
              </a:rPr>
              <a:t>Through Disaster Relief</a:t>
            </a:r>
            <a:endParaRPr lang="en-US"/>
          </a:p>
        </p:txBody>
      </p:sp>
      <p:pic>
        <p:nvPicPr>
          <p:cNvPr id="8" name="Picture 7" descr="A picture containing text, clipart, first-aid kit&#10;&#10;Description automatically generated">
            <a:extLst>
              <a:ext uri="{FF2B5EF4-FFF2-40B4-BE49-F238E27FC236}">
                <a16:creationId xmlns:a16="http://schemas.microsoft.com/office/drawing/2014/main" id="{42602CD9-341D-D463-B1CD-701B843449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16361" y="2856858"/>
            <a:ext cx="1129422" cy="588263"/>
          </a:xfrm>
          <a:prstGeom prst="rect">
            <a:avLst/>
          </a:prstGeom>
        </p:spPr>
      </p:pic>
    </p:spTree>
    <p:extLst>
      <p:ext uri="{BB962C8B-B14F-4D97-AF65-F5344CB8AC3E}">
        <p14:creationId xmlns:p14="http://schemas.microsoft.com/office/powerpoint/2010/main" val="20872808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FE67A4D-77FC-FA28-84DD-2C4FCEF1DE48}"/>
              </a:ext>
            </a:extLst>
          </p:cNvPr>
          <p:cNvSpPr>
            <a:spLocks noGrp="1"/>
          </p:cNvSpPr>
          <p:nvPr>
            <p:ph type="body" sz="quarter" idx="13"/>
          </p:nvPr>
        </p:nvSpPr>
        <p:spPr>
          <a:xfrm>
            <a:off x="4594034" y="368300"/>
            <a:ext cx="5096066" cy="2325688"/>
          </a:xfrm>
        </p:spPr>
        <p:txBody>
          <a:bodyPr lIns="91440" tIns="45720" rIns="91440" bIns="45720" anchor="t"/>
          <a:lstStyle/>
          <a:p>
            <a:r>
              <a:rPr lang="en-US">
                <a:effectLst/>
              </a:rPr>
              <a:t>“I don't think I would have had the opportunity to have a gene-editing transplant without blood donations.”</a:t>
            </a:r>
            <a:endParaRPr lang="en-US"/>
          </a:p>
        </p:txBody>
      </p:sp>
      <p:sp>
        <p:nvSpPr>
          <p:cNvPr id="3" name="Text Placeholder 2">
            <a:extLst>
              <a:ext uri="{FF2B5EF4-FFF2-40B4-BE49-F238E27FC236}">
                <a16:creationId xmlns:a16="http://schemas.microsoft.com/office/drawing/2014/main" id="{93B7F045-3EC5-08C6-A90F-C5F468C25404}"/>
              </a:ext>
            </a:extLst>
          </p:cNvPr>
          <p:cNvSpPr>
            <a:spLocks noGrp="1"/>
          </p:cNvSpPr>
          <p:nvPr>
            <p:ph type="body" sz="quarter" idx="14"/>
          </p:nvPr>
        </p:nvSpPr>
        <p:spPr>
          <a:xfrm>
            <a:off x="5787482" y="2410707"/>
            <a:ext cx="3902617" cy="566562"/>
          </a:xfrm>
        </p:spPr>
        <p:txBody>
          <a:bodyPr lIns="91440" tIns="45720" rIns="91440" bIns="45720" anchor="t">
            <a:noAutofit/>
          </a:bodyPr>
          <a:lstStyle/>
          <a:p>
            <a:r>
              <a:rPr lang="en-US" b="1">
                <a:latin typeface="Arial"/>
                <a:cs typeface="Arial"/>
              </a:rPr>
              <a:t>Jimi </a:t>
            </a:r>
            <a:r>
              <a:rPr lang="en-US" b="1" err="1">
                <a:latin typeface="Arial"/>
                <a:cs typeface="Arial"/>
              </a:rPr>
              <a:t>Olaghere</a:t>
            </a:r>
            <a:r>
              <a:rPr lang="en-US" b="1">
                <a:latin typeface="Arial"/>
                <a:cs typeface="Arial"/>
              </a:rPr>
              <a:t>, </a:t>
            </a:r>
            <a:r>
              <a:rPr lang="en-US">
                <a:latin typeface="Arial"/>
                <a:cs typeface="Arial"/>
              </a:rPr>
              <a:t>who has been living without sickle cell crises after groundbreaking gene therapy and stem cell treatments. </a:t>
            </a:r>
            <a:endParaRPr lang="en-US"/>
          </a:p>
        </p:txBody>
      </p:sp>
      <p:sp>
        <p:nvSpPr>
          <p:cNvPr id="5" name="Text Placeholder 4">
            <a:extLst>
              <a:ext uri="{FF2B5EF4-FFF2-40B4-BE49-F238E27FC236}">
                <a16:creationId xmlns:a16="http://schemas.microsoft.com/office/drawing/2014/main" id="{15B6A89F-944B-AD08-4986-6E3ED8DE54EA}"/>
              </a:ext>
            </a:extLst>
          </p:cNvPr>
          <p:cNvSpPr>
            <a:spLocks noGrp="1"/>
          </p:cNvSpPr>
          <p:nvPr>
            <p:ph type="body" sz="quarter" idx="16"/>
          </p:nvPr>
        </p:nvSpPr>
        <p:spPr>
          <a:xfrm>
            <a:off x="451237" y="4196565"/>
            <a:ext cx="9337798" cy="2092655"/>
          </a:xfrm>
        </p:spPr>
        <p:txBody>
          <a:bodyPr lIns="91440" tIns="45720" rIns="91440" bIns="45720" anchor="t">
            <a:noAutofit/>
          </a:bodyPr>
          <a:lstStyle/>
          <a:p>
            <a:pPr marL="0" indent="0">
              <a:lnSpc>
                <a:spcPct val="114000"/>
              </a:lnSpc>
            </a:pPr>
            <a:r>
              <a:rPr lang="en">
                <a:solidFill>
                  <a:schemeClr val="tx2"/>
                </a:solidFill>
                <a:latin typeface="Arial"/>
                <a:cs typeface="Arial"/>
              </a:rPr>
              <a:t>This fall, the Red Cross launched </a:t>
            </a:r>
            <a:r>
              <a:rPr lang="en" b="1">
                <a:solidFill>
                  <a:srgbClr val="FF0000"/>
                </a:solidFill>
                <a:latin typeface="Arial"/>
                <a:cs typeface="Arial"/>
              </a:rPr>
              <a:t>Joined by Blood</a:t>
            </a:r>
            <a:r>
              <a:rPr lang="en-US"/>
              <a:t>, part of our Sickle Cell Initiative, to grow the number of blood donors who are Black and help improve the health outcomes of patients with sickle cell disease.</a:t>
            </a:r>
            <a:r>
              <a:rPr lang="en">
                <a:solidFill>
                  <a:schemeClr val="tx2"/>
                </a:solidFill>
                <a:latin typeface="Arial"/>
                <a:cs typeface="Arial"/>
              </a:rPr>
              <a:t> During this period, over </a:t>
            </a:r>
            <a:r>
              <a:rPr lang="en" b="1">
                <a:solidFill>
                  <a:srgbClr val="FF0000"/>
                </a:solidFill>
                <a:latin typeface="Arial"/>
                <a:cs typeface="Arial"/>
              </a:rPr>
              <a:t>900 blood drives were hosted nationwide with community-based partners in the Black community</a:t>
            </a:r>
            <a:r>
              <a:rPr lang="en">
                <a:solidFill>
                  <a:schemeClr val="tx2"/>
                </a:solidFill>
                <a:latin typeface="Arial"/>
                <a:cs typeface="Arial"/>
              </a:rPr>
              <a:t>. Furthermore, the Red Cross </a:t>
            </a:r>
            <a:r>
              <a:rPr lang="en" b="1">
                <a:solidFill>
                  <a:srgbClr val="FF0000"/>
                </a:solidFill>
                <a:latin typeface="Arial"/>
                <a:cs typeface="Arial"/>
              </a:rPr>
              <a:t>reached our goal of providing 250,000 sickle cell trait screenings </a:t>
            </a:r>
            <a:r>
              <a:rPr lang="en">
                <a:solidFill>
                  <a:schemeClr val="tx2"/>
                </a:solidFill>
                <a:latin typeface="Arial"/>
                <a:cs typeface="Arial"/>
              </a:rPr>
              <a:t>since expanding this effort in April 2021. Recognizing the social impact of sickle cell trait screening on the health and well-being of communities, we are extending trait screening beyond our initial goal of 250,000. </a:t>
            </a:r>
            <a:endParaRPr lang="en-US">
              <a:solidFill>
                <a:schemeClr val="tx2"/>
              </a:solidFill>
            </a:endParaRPr>
          </a:p>
          <a:p>
            <a:pPr marL="0" indent="0">
              <a:lnSpc>
                <a:spcPct val="114000"/>
              </a:lnSpc>
            </a:pPr>
            <a:endParaRPr lang="en-US">
              <a:solidFill>
                <a:schemeClr val="tx2"/>
              </a:solidFill>
              <a:latin typeface="Arial"/>
              <a:cs typeface="Arial"/>
            </a:endParaRPr>
          </a:p>
        </p:txBody>
      </p:sp>
      <p:sp>
        <p:nvSpPr>
          <p:cNvPr id="4" name="Rectangle 3">
            <a:extLst>
              <a:ext uri="{FF2B5EF4-FFF2-40B4-BE49-F238E27FC236}">
                <a16:creationId xmlns:a16="http://schemas.microsoft.com/office/drawing/2014/main" id="{1E30068B-4F45-81AB-5C1A-3A5C796DA8DD}"/>
              </a:ext>
            </a:extLst>
          </p:cNvPr>
          <p:cNvSpPr/>
          <p:nvPr/>
        </p:nvSpPr>
        <p:spPr>
          <a:xfrm>
            <a:off x="-1" y="0"/>
            <a:ext cx="10058401" cy="90460"/>
          </a:xfrm>
          <a:prstGeom prst="rect">
            <a:avLst/>
          </a:prstGeom>
          <a:solidFill>
            <a:srgbClr val="7F181B"/>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endParaRPr>
          </a:p>
        </p:txBody>
      </p:sp>
      <p:pic>
        <p:nvPicPr>
          <p:cNvPr id="9" name="Picture Placeholder 8" descr="A person and person smiling&#10;&#10;Description automatically generated">
            <a:extLst>
              <a:ext uri="{FF2B5EF4-FFF2-40B4-BE49-F238E27FC236}">
                <a16:creationId xmlns:a16="http://schemas.microsoft.com/office/drawing/2014/main" id="{638D2A04-D53E-7279-E143-C58053AA856E}"/>
              </a:ext>
            </a:extLst>
          </p:cNvPr>
          <p:cNvPicPr>
            <a:picLocks noGrp="1" noChangeAspect="1"/>
          </p:cNvPicPr>
          <p:nvPr>
            <p:ph type="pic" sz="quarter" idx="15"/>
          </p:nvPr>
        </p:nvPicPr>
        <p:blipFill>
          <a:blip r:embed="rId3" cstate="print">
            <a:extLst>
              <a:ext uri="{28A0092B-C50C-407E-A947-70E740481C1C}">
                <a14:useLocalDpi xmlns:a14="http://schemas.microsoft.com/office/drawing/2010/main"/>
              </a:ext>
            </a:extLst>
          </a:blip>
          <a:srcRect/>
          <a:stretch/>
        </p:blipFill>
        <p:spPr/>
      </p:pic>
    </p:spTree>
    <p:extLst>
      <p:ext uri="{BB962C8B-B14F-4D97-AF65-F5344CB8AC3E}">
        <p14:creationId xmlns:p14="http://schemas.microsoft.com/office/powerpoint/2010/main" val="21944653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64628-53E3-7DCC-1512-843622C0BCC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6DC1A92-18A4-11AC-5F6D-A718FFB2EBD1}"/>
              </a:ext>
            </a:extLst>
          </p:cNvPr>
          <p:cNvSpPr>
            <a:spLocks noGrp="1"/>
          </p:cNvSpPr>
          <p:nvPr>
            <p:ph type="body" sz="quarter" idx="13"/>
          </p:nvPr>
        </p:nvSpPr>
        <p:spPr>
          <a:xfrm>
            <a:off x="4373563" y="314818"/>
            <a:ext cx="5477284" cy="2325688"/>
          </a:xfrm>
        </p:spPr>
        <p:txBody>
          <a:bodyPr lIns="91440" tIns="45720" rIns="91440" bIns="45720" anchor="t"/>
          <a:lstStyle/>
          <a:p>
            <a:r>
              <a:rPr lang="en-US">
                <a:solidFill>
                  <a:srgbClr val="2281CF"/>
                </a:solidFill>
                <a:cs typeface="Arial"/>
              </a:rPr>
              <a:t>“</a:t>
            </a:r>
            <a:r>
              <a:rPr lang="en-US"/>
              <a:t>Logan says thank you to all the donors! </a:t>
            </a:r>
            <a:r>
              <a:rPr lang="en-US">
                <a:effectLst/>
                <a:ea typeface="Aptos" panose="020B0004020202020204" pitchFamily="34" charset="0"/>
                <a:cs typeface="Times New Roman" panose="02020603050405020304" pitchFamily="18" charset="0"/>
              </a:rPr>
              <a:t>He received over 130 blood transfusions and almost 50 plasma donations before he even turned one.” </a:t>
            </a:r>
            <a:endParaRPr lang="en-US">
              <a:solidFill>
                <a:srgbClr val="2281CF"/>
              </a:solidFill>
              <a:highlight>
                <a:srgbClr val="FFFF00"/>
              </a:highlight>
            </a:endParaRPr>
          </a:p>
          <a:p>
            <a:endParaRPr lang="en-US">
              <a:highlight>
                <a:srgbClr val="FFFF00"/>
              </a:highlight>
            </a:endParaRPr>
          </a:p>
        </p:txBody>
      </p:sp>
      <p:sp>
        <p:nvSpPr>
          <p:cNvPr id="3" name="Text Placeholder 2">
            <a:extLst>
              <a:ext uri="{FF2B5EF4-FFF2-40B4-BE49-F238E27FC236}">
                <a16:creationId xmlns:a16="http://schemas.microsoft.com/office/drawing/2014/main" id="{E9DF411A-7533-F103-83FF-FBA3DF28A39E}"/>
              </a:ext>
            </a:extLst>
          </p:cNvPr>
          <p:cNvSpPr>
            <a:spLocks noGrp="1"/>
          </p:cNvSpPr>
          <p:nvPr>
            <p:ph type="body" sz="quarter" idx="14"/>
          </p:nvPr>
        </p:nvSpPr>
        <p:spPr>
          <a:xfrm>
            <a:off x="4373563" y="2864864"/>
            <a:ext cx="5477284" cy="490297"/>
          </a:xfrm>
        </p:spPr>
        <p:txBody>
          <a:bodyPr lIns="91440" tIns="45720" rIns="91440" bIns="45720" anchor="t">
            <a:noAutofit/>
          </a:bodyPr>
          <a:lstStyle/>
          <a:p>
            <a:r>
              <a:rPr lang="en-US" b="1">
                <a:latin typeface="Arial"/>
                <a:cs typeface="Arial"/>
              </a:rPr>
              <a:t>Paula Ryder</a:t>
            </a:r>
            <a:r>
              <a:rPr lang="en-US">
                <a:latin typeface="Arial"/>
                <a:cs typeface="Arial"/>
              </a:rPr>
              <a:t>, Logan’s Mother</a:t>
            </a:r>
          </a:p>
        </p:txBody>
      </p:sp>
      <p:sp>
        <p:nvSpPr>
          <p:cNvPr id="5" name="Text Placeholder 4">
            <a:extLst>
              <a:ext uri="{FF2B5EF4-FFF2-40B4-BE49-F238E27FC236}">
                <a16:creationId xmlns:a16="http://schemas.microsoft.com/office/drawing/2014/main" id="{3B1A646B-326A-10E5-778B-A2F27CD1E65D}"/>
              </a:ext>
            </a:extLst>
          </p:cNvPr>
          <p:cNvSpPr>
            <a:spLocks noGrp="1"/>
          </p:cNvSpPr>
          <p:nvPr>
            <p:ph type="body" sz="quarter" idx="16"/>
          </p:nvPr>
        </p:nvSpPr>
        <p:spPr>
          <a:xfrm>
            <a:off x="265398" y="4239348"/>
            <a:ext cx="9701865" cy="2157521"/>
          </a:xfrm>
        </p:spPr>
        <p:txBody>
          <a:bodyPr lIns="91440" tIns="45720" rIns="91440" bIns="45720" anchor="t">
            <a:noAutofit/>
          </a:bodyPr>
          <a:lstStyle/>
          <a:p>
            <a:pPr>
              <a:lnSpc>
                <a:spcPct val="114000"/>
              </a:lnSpc>
            </a:pPr>
            <a:r>
              <a:rPr lang="en-US" sz="1550" b="1">
                <a:solidFill>
                  <a:schemeClr val="accent1"/>
                </a:solidFill>
                <a:latin typeface="Arial"/>
                <a:cs typeface="Arial"/>
              </a:rPr>
              <a:t>Meeting Blood Needs in the Darkest Times: </a:t>
            </a:r>
            <a:r>
              <a:rPr lang="en-US" sz="1550" b="0" i="0" u="none" strike="noStrike">
                <a:solidFill>
                  <a:srgbClr val="595959"/>
                </a:solidFill>
                <a:effectLst/>
                <a:latin typeface="Arial"/>
                <a:cs typeface="Arial"/>
              </a:rPr>
              <a:t>Logan was born three months prematurely due to placenta failure. He spent a year and a half in the hospital and had 28 surgeries before he turned 14 months old. Because his lymphatic system didn’t work properly, fluid built up in his body, causing his head to swell. Logan was put on a machine that would drain the fluid and, over the course of six months, allow his body to regulate his lymphatic system. </a:t>
            </a:r>
            <a:r>
              <a:rPr lang="en-US" sz="1550" b="1" i="0" u="none" strike="noStrike">
                <a:solidFill>
                  <a:srgbClr val="FF0000"/>
                </a:solidFill>
                <a:effectLst/>
                <a:latin typeface="Arial"/>
                <a:cs typeface="Arial"/>
              </a:rPr>
              <a:t>During his treatments, Logan received over 130 blood transfusions and almost 50 plasma donations. </a:t>
            </a:r>
            <a:r>
              <a:rPr lang="en-US" sz="1550" i="0" u="none" strike="noStrike">
                <a:solidFill>
                  <a:srgbClr val="595959"/>
                </a:solidFill>
                <a:effectLst/>
                <a:latin typeface="Arial"/>
                <a:cs typeface="Arial"/>
              </a:rPr>
              <a:t>Thanks to these </a:t>
            </a:r>
            <a:r>
              <a:rPr lang="en-US" sz="1550">
                <a:solidFill>
                  <a:srgbClr val="595959"/>
                </a:solidFill>
                <a:latin typeface="Arial"/>
                <a:cs typeface="Arial"/>
              </a:rPr>
              <a:t>donations and supporters like you, Logan is a joyful 3-year-old. This quarter, nearly 1.5 million units of lifesaving blood products were collected to help patients like Logan. </a:t>
            </a:r>
            <a:endParaRPr lang="en-US" sz="1550">
              <a:highlight>
                <a:srgbClr val="FFFF00"/>
              </a:highlight>
              <a:latin typeface="Arial"/>
              <a:cs typeface="Arial"/>
            </a:endParaRPr>
          </a:p>
        </p:txBody>
      </p:sp>
      <p:sp>
        <p:nvSpPr>
          <p:cNvPr id="9" name="Rectangle 8">
            <a:extLst>
              <a:ext uri="{FF2B5EF4-FFF2-40B4-BE49-F238E27FC236}">
                <a16:creationId xmlns:a16="http://schemas.microsoft.com/office/drawing/2014/main" id="{1D102785-7C08-18DF-DB97-A62136EED654}"/>
              </a:ext>
            </a:extLst>
          </p:cNvPr>
          <p:cNvSpPr/>
          <p:nvPr/>
        </p:nvSpPr>
        <p:spPr>
          <a:xfrm>
            <a:off x="-1" y="0"/>
            <a:ext cx="10058401" cy="90460"/>
          </a:xfrm>
          <a:prstGeom prst="rect">
            <a:avLst/>
          </a:prstGeom>
          <a:solidFill>
            <a:srgbClr val="7F181B"/>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endParaRPr>
          </a:p>
        </p:txBody>
      </p:sp>
      <p:pic>
        <p:nvPicPr>
          <p:cNvPr id="7" name="Picture 6" descr="A baby in a blue toy&#10;&#10;Description automatically generated">
            <a:extLst>
              <a:ext uri="{FF2B5EF4-FFF2-40B4-BE49-F238E27FC236}">
                <a16:creationId xmlns:a16="http://schemas.microsoft.com/office/drawing/2014/main" id="{D8FF54BD-26DC-29A8-FC38-31200DE893F9}"/>
              </a:ext>
            </a:extLst>
          </p:cNvPr>
          <p:cNvPicPr>
            <a:picLocks noChangeAspect="1"/>
          </p:cNvPicPr>
          <p:nvPr/>
        </p:nvPicPr>
        <p:blipFill>
          <a:blip r:embed="rId3"/>
          <a:stretch>
            <a:fillRect/>
          </a:stretch>
        </p:blipFill>
        <p:spPr>
          <a:xfrm>
            <a:off x="709829" y="433613"/>
            <a:ext cx="2833471" cy="3547506"/>
          </a:xfrm>
          <a:prstGeom prst="rect">
            <a:avLst/>
          </a:prstGeom>
        </p:spPr>
      </p:pic>
    </p:spTree>
    <p:extLst>
      <p:ext uri="{BB962C8B-B14F-4D97-AF65-F5344CB8AC3E}">
        <p14:creationId xmlns:p14="http://schemas.microsoft.com/office/powerpoint/2010/main" val="15831430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12487-FDC2-172A-0576-D39A7D4561B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A06F927-80A5-8BF7-9582-5B2473EA1EB3}"/>
              </a:ext>
            </a:extLst>
          </p:cNvPr>
          <p:cNvSpPr>
            <a:spLocks noGrp="1"/>
          </p:cNvSpPr>
          <p:nvPr>
            <p:ph type="title"/>
          </p:nvPr>
        </p:nvSpPr>
        <p:spPr>
          <a:xfrm>
            <a:off x="178904" y="225587"/>
            <a:ext cx="9701696" cy="868286"/>
          </a:xfrm>
        </p:spPr>
        <p:txBody>
          <a:bodyPr lIns="91440" tIns="45720" rIns="91440" bIns="45720" anchor="t"/>
          <a:lstStyle/>
          <a:p>
            <a:r>
              <a:rPr lang="en-US" sz="2400">
                <a:solidFill>
                  <a:srgbClr val="ED1B2E"/>
                </a:solidFill>
                <a:latin typeface="Arial"/>
                <a:cs typeface="Arial"/>
              </a:rPr>
              <a:t>Blood Donation Center Expansion Campaign Update</a:t>
            </a:r>
          </a:p>
        </p:txBody>
      </p:sp>
      <p:sp>
        <p:nvSpPr>
          <p:cNvPr id="4" name="Text Placeholder 3">
            <a:extLst>
              <a:ext uri="{FF2B5EF4-FFF2-40B4-BE49-F238E27FC236}">
                <a16:creationId xmlns:a16="http://schemas.microsoft.com/office/drawing/2014/main" id="{DADA0C5F-D172-8322-1A0F-93B90BE2ECA9}"/>
              </a:ext>
            </a:extLst>
          </p:cNvPr>
          <p:cNvSpPr>
            <a:spLocks noGrp="1"/>
          </p:cNvSpPr>
          <p:nvPr>
            <p:ph type="body" sz="quarter" idx="10"/>
          </p:nvPr>
        </p:nvSpPr>
        <p:spPr>
          <a:xfrm>
            <a:off x="266015" y="1072691"/>
            <a:ext cx="5610678" cy="5319642"/>
          </a:xfrm>
        </p:spPr>
        <p:txBody>
          <a:bodyPr lIns="91440" tIns="45720" rIns="91440" bIns="45720" anchor="t">
            <a:noAutofit/>
          </a:bodyPr>
          <a:lstStyle/>
          <a:p>
            <a:pPr marL="0" indent="0">
              <a:spcAft>
                <a:spcPts val="600"/>
              </a:spcAft>
            </a:pPr>
            <a:r>
              <a:rPr lang="en-US" sz="1600">
                <a:latin typeface="Arial"/>
                <a:cs typeface="Arial"/>
              </a:rPr>
              <a:t>Fiscal Year Highlights:*</a:t>
            </a:r>
          </a:p>
          <a:p>
            <a:pPr marL="285750" indent="-285750">
              <a:spcBef>
                <a:spcPts val="800"/>
              </a:spcBef>
              <a:spcAft>
                <a:spcPts val="1000"/>
              </a:spcAft>
              <a:buChar char="•"/>
            </a:pPr>
            <a:r>
              <a:rPr lang="en-US" sz="1600" b="0">
                <a:solidFill>
                  <a:schemeClr val="tx1">
                    <a:lumMod val="65000"/>
                    <a:lumOff val="35000"/>
                  </a:schemeClr>
                </a:solidFill>
                <a:latin typeface="Arial"/>
                <a:ea typeface="+mj-ea"/>
                <a:cs typeface="Arial"/>
              </a:rPr>
              <a:t>Opened </a:t>
            </a:r>
            <a:r>
              <a:rPr lang="en-US" sz="1600">
                <a:solidFill>
                  <a:srgbClr val="ED1B2E"/>
                </a:solidFill>
                <a:latin typeface="Arial"/>
                <a:ea typeface="+mj-ea"/>
                <a:cs typeface="Arial"/>
              </a:rPr>
              <a:t>15 new Blood Donation Centers</a:t>
            </a:r>
            <a:r>
              <a:rPr lang="en-US" sz="1600" b="0">
                <a:solidFill>
                  <a:schemeClr val="tx1">
                    <a:lumMod val="65000"/>
                    <a:lumOff val="35000"/>
                  </a:schemeClr>
                </a:solidFill>
                <a:latin typeface="Arial"/>
                <a:ea typeface="+mj-ea"/>
                <a:cs typeface="Arial"/>
              </a:rPr>
              <a:t>.</a:t>
            </a:r>
          </a:p>
          <a:p>
            <a:pPr marL="285750" indent="-285750">
              <a:spcBef>
                <a:spcPts val="800"/>
              </a:spcBef>
              <a:spcAft>
                <a:spcPts val="1000"/>
              </a:spcAft>
              <a:buChar char="•"/>
            </a:pPr>
            <a:r>
              <a:rPr lang="en-US" sz="1600" b="0">
                <a:solidFill>
                  <a:schemeClr val="tx1">
                    <a:lumMod val="65000"/>
                    <a:lumOff val="35000"/>
                  </a:schemeClr>
                </a:solidFill>
                <a:latin typeface="Arial"/>
                <a:ea typeface="+mj-ea"/>
                <a:cs typeface="Arial"/>
              </a:rPr>
              <a:t>Collected more than </a:t>
            </a:r>
            <a:r>
              <a:rPr lang="en-US" sz="1600">
                <a:solidFill>
                  <a:srgbClr val="ED1B2E"/>
                </a:solidFill>
                <a:latin typeface="Arial"/>
                <a:ea typeface="+mj-ea"/>
                <a:cs typeface="Arial"/>
              </a:rPr>
              <a:t>5,000 additional platelet units </a:t>
            </a:r>
            <a:r>
              <a:rPr lang="en-US" sz="1600" b="0">
                <a:solidFill>
                  <a:schemeClr val="tx1">
                    <a:lumMod val="65000"/>
                    <a:lumOff val="35000"/>
                  </a:schemeClr>
                </a:solidFill>
                <a:latin typeface="Arial"/>
                <a:ea typeface="+mj-ea"/>
                <a:cs typeface="Arial"/>
              </a:rPr>
              <a:t>and nearly </a:t>
            </a:r>
            <a:r>
              <a:rPr lang="en-US" sz="1600">
                <a:solidFill>
                  <a:srgbClr val="ED1B2E"/>
                </a:solidFill>
                <a:latin typeface="Arial"/>
                <a:ea typeface="+mj-ea"/>
                <a:cs typeface="Arial"/>
              </a:rPr>
              <a:t>10,000 red cell units</a:t>
            </a:r>
            <a:r>
              <a:rPr lang="en-US" sz="1600" b="0">
                <a:solidFill>
                  <a:schemeClr val="tx1">
                    <a:lumMod val="65000"/>
                    <a:lumOff val="35000"/>
                  </a:schemeClr>
                </a:solidFill>
                <a:latin typeface="Arial"/>
                <a:ea typeface="+mj-ea"/>
                <a:cs typeface="Arial"/>
              </a:rPr>
              <a:t> at new centers. </a:t>
            </a:r>
            <a:endParaRPr lang="en-US" sz="1600" b="0" strike="sngStrike">
              <a:solidFill>
                <a:schemeClr val="tx1">
                  <a:lumMod val="65000"/>
                  <a:lumOff val="35000"/>
                </a:schemeClr>
              </a:solidFill>
              <a:latin typeface="Arial"/>
              <a:ea typeface="+mj-ea"/>
              <a:cs typeface="Arial"/>
            </a:endParaRPr>
          </a:p>
          <a:p>
            <a:pPr marL="285750" indent="-285750">
              <a:spcBef>
                <a:spcPts val="800"/>
              </a:spcBef>
              <a:buChar char="•"/>
            </a:pPr>
            <a:r>
              <a:rPr lang="en-US" sz="1600" b="0">
                <a:solidFill>
                  <a:schemeClr val="tx1">
                    <a:lumMod val="65000"/>
                    <a:lumOff val="35000"/>
                  </a:schemeClr>
                </a:solidFill>
                <a:latin typeface="Arial"/>
                <a:ea typeface="+mj-ea"/>
                <a:cs typeface="Arial"/>
              </a:rPr>
              <a:t>Engaged nearly </a:t>
            </a:r>
            <a:r>
              <a:rPr lang="en-US" sz="1600">
                <a:solidFill>
                  <a:srgbClr val="ED1B2E"/>
                </a:solidFill>
                <a:latin typeface="Arial"/>
                <a:ea typeface="+mj-ea"/>
                <a:cs typeface="Arial"/>
              </a:rPr>
              <a:t>1,000 new blood donors </a:t>
            </a:r>
            <a:r>
              <a:rPr lang="en-US" sz="1600" b="0">
                <a:solidFill>
                  <a:schemeClr val="tx1">
                    <a:lumMod val="65000"/>
                    <a:lumOff val="35000"/>
                  </a:schemeClr>
                </a:solidFill>
                <a:latin typeface="Arial"/>
                <a:ea typeface="+mj-ea"/>
                <a:cs typeface="Arial"/>
              </a:rPr>
              <a:t>at the </a:t>
            </a:r>
            <a:br>
              <a:rPr lang="en-US" sz="1600" b="0">
                <a:ea typeface="+mj-ea"/>
              </a:rPr>
            </a:br>
            <a:r>
              <a:rPr lang="en-US" sz="1600" b="0">
                <a:solidFill>
                  <a:schemeClr val="tx1">
                    <a:lumMod val="65000"/>
                    <a:lumOff val="35000"/>
                  </a:schemeClr>
                </a:solidFill>
                <a:latin typeface="Arial"/>
                <a:ea typeface="+mj-ea"/>
                <a:cs typeface="Arial"/>
              </a:rPr>
              <a:t>new centers.</a:t>
            </a:r>
          </a:p>
          <a:p>
            <a:pPr marL="0" indent="0">
              <a:spcBef>
                <a:spcPts val="800"/>
              </a:spcBef>
              <a:spcAft>
                <a:spcPts val="600"/>
              </a:spcAft>
            </a:pPr>
            <a:r>
              <a:rPr lang="en-US" sz="1500">
                <a:latin typeface="Arial"/>
                <a:cs typeface="Arial"/>
              </a:rPr>
              <a:t>Project Impacts: </a:t>
            </a:r>
            <a:endParaRPr lang="en-US" sz="1500" b="1" i="0" u="none" strike="noStrike" kern="1200" cap="none" spc="0" normalizeH="0" baseline="0" noProof="0">
              <a:ln>
                <a:noFill/>
              </a:ln>
              <a:solidFill>
                <a:srgbClr val="4784B5"/>
              </a:solidFill>
              <a:effectLst/>
              <a:uLnTx/>
              <a:uFillTx/>
              <a:latin typeface="Arial"/>
              <a:cs typeface="Arial"/>
            </a:endParaRPr>
          </a:p>
          <a:p>
            <a:pPr marL="314325" indent="-314325">
              <a:spcBef>
                <a:spcPts val="800"/>
              </a:spcBef>
              <a:spcAft>
                <a:spcPts val="1000"/>
              </a:spcAft>
              <a:buFont typeface="Arial" panose="020B0604020202020204" pitchFamily="34" charset="0"/>
              <a:buChar char="•"/>
            </a:pPr>
            <a:r>
              <a:rPr lang="en-US" sz="1400" b="0">
                <a:solidFill>
                  <a:schemeClr val="tx1">
                    <a:lumMod val="65000"/>
                    <a:lumOff val="35000"/>
                  </a:schemeClr>
                </a:solidFill>
                <a:latin typeface="Arial"/>
                <a:cs typeface="Arial"/>
              </a:rPr>
              <a:t>Ensure blood products are available by growing collections with additional red blood cells and platelets.</a:t>
            </a:r>
            <a:endParaRPr lang="en-US" sz="1400" b="0">
              <a:solidFill>
                <a:schemeClr val="tx1">
                  <a:lumMod val="65000"/>
                  <a:lumOff val="35000"/>
                </a:schemeClr>
              </a:solidFill>
            </a:endParaRPr>
          </a:p>
          <a:p>
            <a:pPr marL="314325" indent="-314325">
              <a:spcBef>
                <a:spcPts val="800"/>
              </a:spcBef>
              <a:spcAft>
                <a:spcPts val="1000"/>
              </a:spcAft>
              <a:buFont typeface="Arial" panose="020B0604020202020204" pitchFamily="34" charset="0"/>
              <a:buChar char="•"/>
            </a:pPr>
            <a:r>
              <a:rPr lang="en-US" sz="1400" b="0">
                <a:solidFill>
                  <a:schemeClr val="tx1">
                    <a:lumMod val="65000"/>
                    <a:lumOff val="35000"/>
                  </a:schemeClr>
                </a:solidFill>
                <a:latin typeface="Arial"/>
                <a:cs typeface="Arial"/>
              </a:rPr>
              <a:t>Provide the best experience for blood donors that increases donor satisfaction, donation frequency and retention.</a:t>
            </a:r>
            <a:endParaRPr lang="en-US" sz="1400" b="0">
              <a:solidFill>
                <a:schemeClr val="tx1">
                  <a:lumMod val="65000"/>
                  <a:lumOff val="35000"/>
                </a:schemeClr>
              </a:solidFill>
            </a:endParaRPr>
          </a:p>
          <a:p>
            <a:pPr marL="310515" indent="-314325">
              <a:spcBef>
                <a:spcPts val="800"/>
              </a:spcBef>
              <a:spcAft>
                <a:spcPts val="1000"/>
              </a:spcAft>
              <a:buFont typeface="Arial" panose="020B0604020202020204" pitchFamily="34" charset="0"/>
              <a:buChar char="•"/>
            </a:pPr>
            <a:r>
              <a:rPr lang="en-US" sz="1400" b="0">
                <a:solidFill>
                  <a:schemeClr val="tx1">
                    <a:lumMod val="65000"/>
                    <a:lumOff val="35000"/>
                  </a:schemeClr>
                </a:solidFill>
                <a:latin typeface="Arial"/>
                <a:cs typeface="Calibri"/>
              </a:rPr>
              <a:t>Expand the Red Cross’s community presence, helping recruit and attract the next generation of blood donors.</a:t>
            </a:r>
            <a:endParaRPr lang="en-US" sz="1400" b="0" i="1">
              <a:solidFill>
                <a:schemeClr val="tx1">
                  <a:lumMod val="65000"/>
                  <a:lumOff val="35000"/>
                </a:schemeClr>
              </a:solidFill>
            </a:endParaRPr>
          </a:p>
          <a:p>
            <a:pPr marL="0" indent="0" algn="r">
              <a:spcBef>
                <a:spcPts val="0"/>
              </a:spcBef>
              <a:spcAft>
                <a:spcPts val="0"/>
              </a:spcAft>
              <a:defRPr/>
            </a:pPr>
            <a:r>
              <a:rPr lang="en-US" sz="1000" b="0" i="1">
                <a:solidFill>
                  <a:srgbClr val="6D6E70"/>
                </a:solidFill>
                <a:latin typeface="Arial"/>
                <a:cs typeface="Arial"/>
              </a:rPr>
              <a:t>*July 1 – Dec. 10, 2024</a:t>
            </a:r>
          </a:p>
        </p:txBody>
      </p:sp>
      <p:sp>
        <p:nvSpPr>
          <p:cNvPr id="7" name="TextBox 6">
            <a:extLst>
              <a:ext uri="{FF2B5EF4-FFF2-40B4-BE49-F238E27FC236}">
                <a16:creationId xmlns:a16="http://schemas.microsoft.com/office/drawing/2014/main" id="{6129BE8B-AD2B-A620-ECD5-CD73FF30C124}"/>
              </a:ext>
            </a:extLst>
          </p:cNvPr>
          <p:cNvSpPr txBox="1"/>
          <p:nvPr/>
        </p:nvSpPr>
        <p:spPr>
          <a:xfrm>
            <a:off x="6118283" y="5066537"/>
            <a:ext cx="3600451" cy="738664"/>
          </a:xfrm>
          <a:prstGeom prst="rect">
            <a:avLst/>
          </a:prstGeom>
          <a:solidFill>
            <a:srgbClr val="ED1B2E"/>
          </a:solidFill>
        </p:spPr>
        <p:txBody>
          <a:bodyPr wrap="square" rtlCol="0">
            <a:spAutoFit/>
          </a:bodyPr>
          <a:lstStyle/>
          <a:p>
            <a:pPr algn="ctr"/>
            <a:r>
              <a:rPr lang="en-US" sz="1400" b="1">
                <a:solidFill>
                  <a:schemeClr val="bg1"/>
                </a:solidFill>
                <a:latin typeface="Arial" panose="020B0604020202020204" pitchFamily="34" charset="0"/>
                <a:cs typeface="Arial" panose="020B0604020202020204" pitchFamily="34" charset="0"/>
              </a:rPr>
              <a:t>Ribbon cutting at new Blood Donation Center in Amherst, New Hampshire. </a:t>
            </a:r>
          </a:p>
          <a:p>
            <a:endParaRPr lang="en-US" sz="1400">
              <a:latin typeface="Arial" panose="020B0604020202020204" pitchFamily="34" charset="0"/>
              <a:cs typeface="Arial" panose="020B0604020202020204" pitchFamily="34" charset="0"/>
            </a:endParaRPr>
          </a:p>
        </p:txBody>
      </p:sp>
      <p:pic>
        <p:nvPicPr>
          <p:cNvPr id="6" name="Picture 5" descr="A group of people cutting a red ribbon&#10;&#10;Description automatically generated">
            <a:extLst>
              <a:ext uri="{FF2B5EF4-FFF2-40B4-BE49-F238E27FC236}">
                <a16:creationId xmlns:a16="http://schemas.microsoft.com/office/drawing/2014/main" id="{1D1A876B-B8F4-2DE8-7A9A-8C79F6BDD41E}"/>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118284" y="896101"/>
            <a:ext cx="3600450" cy="4148569"/>
          </a:xfrm>
          <a:prstGeom prst="rect">
            <a:avLst/>
          </a:prstGeom>
        </p:spPr>
      </p:pic>
    </p:spTree>
    <p:extLst>
      <p:ext uri="{BB962C8B-B14F-4D97-AF65-F5344CB8AC3E}">
        <p14:creationId xmlns:p14="http://schemas.microsoft.com/office/powerpoint/2010/main" val="26314437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6AF0413-03FE-2FF4-7D4F-A02E05E1BD5A}"/>
              </a:ext>
            </a:extLst>
          </p:cNvPr>
          <p:cNvSpPr/>
          <p:nvPr/>
        </p:nvSpPr>
        <p:spPr>
          <a:xfrm>
            <a:off x="7445829" y="2410276"/>
            <a:ext cx="1436914" cy="1276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D2ED8-6778-065F-DC60-292E3C43EAE6}"/>
              </a:ext>
            </a:extLst>
          </p:cNvPr>
          <p:cNvSpPr>
            <a:spLocks noGrp="1"/>
          </p:cNvSpPr>
          <p:nvPr>
            <p:ph type="title"/>
          </p:nvPr>
        </p:nvSpPr>
        <p:spPr/>
        <p:txBody>
          <a:bodyPr wrap="square" lIns="0" tIns="45720" rIns="0" bIns="45720" anchor="t">
            <a:noAutofit/>
          </a:bodyPr>
          <a:lstStyle/>
          <a:p>
            <a:pPr algn="l"/>
            <a:r>
              <a:rPr lang="en-US">
                <a:latin typeface="Arial"/>
                <a:cs typeface="Arial"/>
              </a:rPr>
              <a:t>Supporting Military and Veteran Families</a:t>
            </a:r>
            <a:endParaRPr lang="en-US"/>
          </a:p>
        </p:txBody>
      </p:sp>
      <p:pic>
        <p:nvPicPr>
          <p:cNvPr id="4" name="Picture 3" descr="A green dog tags with a star on it&#10;&#10;Description automatically generated">
            <a:extLst>
              <a:ext uri="{FF2B5EF4-FFF2-40B4-BE49-F238E27FC236}">
                <a16:creationId xmlns:a16="http://schemas.microsoft.com/office/drawing/2014/main" id="{CB046F2C-1655-E54E-BE96-1EFF82EE732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647737" y="2570585"/>
            <a:ext cx="994418" cy="994418"/>
          </a:xfrm>
          <a:prstGeom prst="rect">
            <a:avLst/>
          </a:prstGeom>
        </p:spPr>
      </p:pic>
    </p:spTree>
    <p:extLst>
      <p:ext uri="{BB962C8B-B14F-4D97-AF65-F5344CB8AC3E}">
        <p14:creationId xmlns:p14="http://schemas.microsoft.com/office/powerpoint/2010/main" val="13974073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64D2D3-D4D8-43C8-A7D2-270241530ABD}"/>
              </a:ext>
            </a:extLst>
          </p:cNvPr>
          <p:cNvSpPr>
            <a:spLocks noGrp="1"/>
          </p:cNvSpPr>
          <p:nvPr>
            <p:ph type="title"/>
          </p:nvPr>
        </p:nvSpPr>
        <p:spPr>
          <a:xfrm>
            <a:off x="221842" y="192965"/>
            <a:ext cx="9836558" cy="742433"/>
          </a:xfrm>
        </p:spPr>
        <p:txBody>
          <a:bodyPr/>
          <a:lstStyle/>
          <a:p>
            <a:r>
              <a:rPr lang="en-US"/>
              <a:t>Military Support Impact </a:t>
            </a:r>
          </a:p>
        </p:txBody>
      </p:sp>
      <p:sp>
        <p:nvSpPr>
          <p:cNvPr id="8" name="Text Placeholder 7">
            <a:extLst>
              <a:ext uri="{FF2B5EF4-FFF2-40B4-BE49-F238E27FC236}">
                <a16:creationId xmlns:a16="http://schemas.microsoft.com/office/drawing/2014/main" id="{A79220D9-8631-4DAD-9FD9-31E4A839355C}"/>
              </a:ext>
            </a:extLst>
          </p:cNvPr>
          <p:cNvSpPr>
            <a:spLocks noGrp="1"/>
          </p:cNvSpPr>
          <p:nvPr>
            <p:ph type="body" sz="quarter" idx="15"/>
          </p:nvPr>
        </p:nvSpPr>
        <p:spPr>
          <a:xfrm>
            <a:off x="770724" y="3229765"/>
            <a:ext cx="2026024" cy="1233488"/>
          </a:xfrm>
        </p:spPr>
        <p:txBody>
          <a:bodyPr lIns="91440" tIns="45720" rIns="91440" bIns="45720" anchor="t"/>
          <a:lstStyle/>
          <a:p>
            <a:r>
              <a:rPr lang="en-US" sz="2400" b="1">
                <a:solidFill>
                  <a:srgbClr val="ED1B2E"/>
                </a:solidFill>
                <a:latin typeface="Arial"/>
                <a:cs typeface="Arial"/>
              </a:rPr>
              <a:t>43,990</a:t>
            </a:r>
            <a:endParaRPr lang="en-US"/>
          </a:p>
          <a:p>
            <a:r>
              <a:rPr lang="en-US">
                <a:latin typeface="Arial"/>
                <a:cs typeface="Arial"/>
              </a:rPr>
              <a:t>new members and relatives learned about Red Cross services</a:t>
            </a:r>
          </a:p>
          <a:p>
            <a:endParaRPr lang="en-US"/>
          </a:p>
        </p:txBody>
      </p:sp>
      <p:sp>
        <p:nvSpPr>
          <p:cNvPr id="9" name="Text Placeholder 8">
            <a:extLst>
              <a:ext uri="{FF2B5EF4-FFF2-40B4-BE49-F238E27FC236}">
                <a16:creationId xmlns:a16="http://schemas.microsoft.com/office/drawing/2014/main" id="{7759EE07-8909-4029-98A3-97CC762FD116}"/>
              </a:ext>
            </a:extLst>
          </p:cNvPr>
          <p:cNvSpPr>
            <a:spLocks noGrp="1"/>
          </p:cNvSpPr>
          <p:nvPr>
            <p:ph type="body" sz="quarter" idx="16"/>
          </p:nvPr>
        </p:nvSpPr>
        <p:spPr>
          <a:xfrm>
            <a:off x="2955792" y="3229765"/>
            <a:ext cx="2026024" cy="1233488"/>
          </a:xfrm>
        </p:spPr>
        <p:txBody>
          <a:bodyPr lIns="91440" tIns="45720" rIns="91440" bIns="45720" anchor="t"/>
          <a:lstStyle/>
          <a:p>
            <a:r>
              <a:rPr lang="en-US" sz="2400" b="1">
                <a:solidFill>
                  <a:srgbClr val="ED1B2E"/>
                </a:solidFill>
                <a:latin typeface="Arial"/>
                <a:cs typeface="Arial"/>
              </a:rPr>
              <a:t>177,420</a:t>
            </a:r>
            <a:endParaRPr lang="en-US"/>
          </a:p>
          <a:p>
            <a:r>
              <a:rPr lang="en-US">
                <a:latin typeface="Arial"/>
                <a:cs typeface="Arial"/>
              </a:rPr>
              <a:t>care and therapy items distributed at medical facilities</a:t>
            </a:r>
          </a:p>
        </p:txBody>
      </p:sp>
      <p:sp>
        <p:nvSpPr>
          <p:cNvPr id="10" name="Text Placeholder 9">
            <a:extLst>
              <a:ext uri="{FF2B5EF4-FFF2-40B4-BE49-F238E27FC236}">
                <a16:creationId xmlns:a16="http://schemas.microsoft.com/office/drawing/2014/main" id="{CF10A5CF-1453-409C-B81A-84941976238F}"/>
              </a:ext>
            </a:extLst>
          </p:cNvPr>
          <p:cNvSpPr>
            <a:spLocks noGrp="1"/>
          </p:cNvSpPr>
          <p:nvPr>
            <p:ph type="body" sz="quarter" idx="17"/>
          </p:nvPr>
        </p:nvSpPr>
        <p:spPr>
          <a:xfrm>
            <a:off x="5115559" y="3229765"/>
            <a:ext cx="2026024" cy="1233488"/>
          </a:xfrm>
        </p:spPr>
        <p:txBody>
          <a:bodyPr lIns="91440" tIns="45720" rIns="91440" bIns="45720" anchor="t"/>
          <a:lstStyle/>
          <a:p>
            <a:r>
              <a:rPr lang="en-US" sz="2400" b="1">
                <a:solidFill>
                  <a:srgbClr val="ED1B2E"/>
                </a:solidFill>
                <a:latin typeface="Arial"/>
                <a:cs typeface="Arial"/>
              </a:rPr>
              <a:t>155,990</a:t>
            </a:r>
            <a:endParaRPr lang="en-US"/>
          </a:p>
          <a:p>
            <a:r>
              <a:rPr lang="en-US">
                <a:latin typeface="Arial"/>
                <a:cs typeface="Arial"/>
              </a:rPr>
              <a:t>hospitalized people helped through </a:t>
            </a:r>
            <a:endParaRPr lang="en-US"/>
          </a:p>
          <a:p>
            <a:r>
              <a:rPr lang="en-US">
                <a:latin typeface="Arial"/>
                <a:cs typeface="Arial"/>
              </a:rPr>
              <a:t>rehabilitation and morale programs</a:t>
            </a:r>
          </a:p>
          <a:p>
            <a:endParaRPr lang="en-US"/>
          </a:p>
        </p:txBody>
      </p:sp>
      <p:sp>
        <p:nvSpPr>
          <p:cNvPr id="12" name="Text Placeholder 11">
            <a:extLst>
              <a:ext uri="{FF2B5EF4-FFF2-40B4-BE49-F238E27FC236}">
                <a16:creationId xmlns:a16="http://schemas.microsoft.com/office/drawing/2014/main" id="{FFF8CC02-6386-4C1F-AE86-3C5B6A91C2DA}"/>
              </a:ext>
            </a:extLst>
          </p:cNvPr>
          <p:cNvSpPr>
            <a:spLocks noGrp="1"/>
          </p:cNvSpPr>
          <p:nvPr>
            <p:ph type="body" sz="quarter" idx="19"/>
          </p:nvPr>
        </p:nvSpPr>
        <p:spPr>
          <a:xfrm>
            <a:off x="7445727" y="3229765"/>
            <a:ext cx="2026024" cy="1233488"/>
          </a:xfrm>
        </p:spPr>
        <p:txBody>
          <a:bodyPr lIns="91440" tIns="45720" rIns="91440" bIns="45720" anchor="t"/>
          <a:lstStyle/>
          <a:p>
            <a:r>
              <a:rPr lang="en-US" sz="2400" b="1">
                <a:solidFill>
                  <a:srgbClr val="ED1B2E"/>
                </a:solidFill>
                <a:latin typeface="Arial"/>
                <a:cs typeface="Arial"/>
              </a:rPr>
              <a:t>21,890</a:t>
            </a:r>
            <a:endParaRPr lang="en-US"/>
          </a:p>
          <a:p>
            <a:r>
              <a:rPr lang="en-US">
                <a:latin typeface="Arial"/>
                <a:cs typeface="Arial"/>
              </a:rPr>
              <a:t>military families supported through personal crises</a:t>
            </a:r>
          </a:p>
        </p:txBody>
      </p:sp>
      <p:sp>
        <p:nvSpPr>
          <p:cNvPr id="19" name="Text Placeholder 18">
            <a:extLst>
              <a:ext uri="{FF2B5EF4-FFF2-40B4-BE49-F238E27FC236}">
                <a16:creationId xmlns:a16="http://schemas.microsoft.com/office/drawing/2014/main" id="{B4A9AC64-BAA5-4909-8988-89A51CB10965}"/>
              </a:ext>
            </a:extLst>
          </p:cNvPr>
          <p:cNvSpPr>
            <a:spLocks noGrp="1"/>
          </p:cNvSpPr>
          <p:nvPr>
            <p:ph type="body" sz="quarter" idx="26"/>
          </p:nvPr>
        </p:nvSpPr>
        <p:spPr>
          <a:xfrm>
            <a:off x="689675" y="1152929"/>
            <a:ext cx="8677099" cy="894968"/>
          </a:xfrm>
        </p:spPr>
        <p:txBody>
          <a:bodyPr lIns="91440" tIns="45720" rIns="91440" bIns="45720" anchor="t"/>
          <a:lstStyle/>
          <a:p>
            <a:r>
              <a:rPr lang="en-US">
                <a:latin typeface="Arial"/>
                <a:cs typeface="Arial"/>
              </a:rPr>
              <a:t>In FY25-Q2*, </a:t>
            </a:r>
            <a:r>
              <a:rPr lang="en-US">
                <a:solidFill>
                  <a:srgbClr val="ED1B24"/>
                </a:solidFill>
                <a:latin typeface="Arial"/>
                <a:cs typeface="Arial"/>
              </a:rPr>
              <a:t>more than 9,380 compassionate Red </a:t>
            </a:r>
            <a:r>
              <a:rPr lang="en-US">
                <a:solidFill>
                  <a:srgbClr val="ED1B2E"/>
                </a:solidFill>
                <a:latin typeface="Arial"/>
                <a:cs typeface="Arial"/>
              </a:rPr>
              <a:t>Cross Service to the Armed Forces workers </a:t>
            </a:r>
            <a:r>
              <a:rPr lang="en-US">
                <a:solidFill>
                  <a:srgbClr val="6D6E70"/>
                </a:solidFill>
                <a:latin typeface="Arial"/>
                <a:cs typeface="Arial"/>
              </a:rPr>
              <a:t>have provided critical services in lockstep with our partners.</a:t>
            </a:r>
            <a:endParaRPr lang="en-US" baseline="36000">
              <a:solidFill>
                <a:srgbClr val="6D6E70"/>
              </a:solidFill>
            </a:endParaRPr>
          </a:p>
          <a:p>
            <a:endParaRPr lang="en-US"/>
          </a:p>
        </p:txBody>
      </p:sp>
      <p:pic>
        <p:nvPicPr>
          <p:cNvPr id="20" name="Picture 6">
            <a:extLst>
              <a:ext uri="{FF2B5EF4-FFF2-40B4-BE49-F238E27FC236}">
                <a16:creationId xmlns:a16="http://schemas.microsoft.com/office/drawing/2014/main" id="{C3E2FDAE-FBB1-4423-B542-BDA04EF57866}"/>
              </a:ext>
            </a:extLst>
          </p:cNvPr>
          <p:cNvPicPr>
            <a:picLocks noChangeAspect="1" noChangeArrowheads="1"/>
          </p:cNvPicPr>
          <p:nvPr/>
        </p:nvPicPr>
        <p:blipFill>
          <a:blip r:embed="rId3"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7988066" y="2372745"/>
            <a:ext cx="981396" cy="788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4">
            <a:extLst>
              <a:ext uri="{FF2B5EF4-FFF2-40B4-BE49-F238E27FC236}">
                <a16:creationId xmlns:a16="http://schemas.microsoft.com/office/drawing/2014/main" id="{62747D10-511C-404E-AFD4-DAA39C9E756A}"/>
              </a:ext>
            </a:extLst>
          </p:cNvPr>
          <p:cNvPicPr>
            <a:picLocks noChangeAspect="1" noChangeArrowheads="1"/>
          </p:cNvPicPr>
          <p:nvPr/>
        </p:nvPicPr>
        <p:blipFill>
          <a:blip r:embed="rId4" cstate="email">
            <a:duotone>
              <a:prstClr val="black"/>
              <a:schemeClr val="accent5">
                <a:tint val="45000"/>
                <a:satMod val="400000"/>
              </a:schemeClr>
            </a:duotone>
            <a:extLst>
              <a:ext uri="{28A0092B-C50C-407E-A947-70E740481C1C}">
                <a14:useLocalDpi xmlns:a14="http://schemas.microsoft.com/office/drawing/2010/main"/>
              </a:ext>
            </a:extLst>
          </a:blip>
          <a:srcRect/>
          <a:stretch/>
        </p:blipFill>
        <p:spPr bwMode="auto">
          <a:xfrm>
            <a:off x="5677965" y="2377943"/>
            <a:ext cx="894369" cy="783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1">
            <a:extLst>
              <a:ext uri="{FF2B5EF4-FFF2-40B4-BE49-F238E27FC236}">
                <a16:creationId xmlns:a16="http://schemas.microsoft.com/office/drawing/2014/main" id="{97F17624-90D2-4732-BB2B-0928D34B5001}"/>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07669" y="2376833"/>
            <a:ext cx="545297" cy="784247"/>
          </a:xfrm>
          <a:prstGeom prst="rect">
            <a:avLst/>
          </a:prstGeom>
        </p:spPr>
      </p:pic>
      <p:pic>
        <p:nvPicPr>
          <p:cNvPr id="23" name="Picture Placeholder 27" descr="A picture containing text, first-aid kit&#10;&#10;Description automatically generated">
            <a:extLst>
              <a:ext uri="{FF2B5EF4-FFF2-40B4-BE49-F238E27FC236}">
                <a16:creationId xmlns:a16="http://schemas.microsoft.com/office/drawing/2014/main" id="{4809AAB9-7CA6-4774-92FA-FBB5ED4D375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43893" t="-5319" r="-43893" b="-5319"/>
          <a:stretch/>
        </p:blipFill>
        <p:spPr>
          <a:xfrm>
            <a:off x="3361750" y="2357967"/>
            <a:ext cx="1211477" cy="788335"/>
          </a:xfrm>
          <a:prstGeom prst="rect">
            <a:avLst/>
          </a:prstGeom>
          <a:noFill/>
        </p:spPr>
      </p:pic>
      <p:sp>
        <p:nvSpPr>
          <p:cNvPr id="24" name="Rectangle 23">
            <a:extLst>
              <a:ext uri="{FF2B5EF4-FFF2-40B4-BE49-F238E27FC236}">
                <a16:creationId xmlns:a16="http://schemas.microsoft.com/office/drawing/2014/main" id="{AB0F425B-BDE3-4636-B6C5-5539E9E385F7}"/>
              </a:ext>
            </a:extLst>
          </p:cNvPr>
          <p:cNvSpPr/>
          <p:nvPr/>
        </p:nvSpPr>
        <p:spPr>
          <a:xfrm>
            <a:off x="1872176" y="5977003"/>
            <a:ext cx="7948777" cy="230832"/>
          </a:xfrm>
          <a:prstGeom prst="rect">
            <a:avLst/>
          </a:prstGeom>
        </p:spPr>
        <p:txBody>
          <a:bodyPr wrap="square" lIns="91440" tIns="45720" rIns="91440" bIns="45720" anchor="t">
            <a:spAutoFit/>
          </a:bodyPr>
          <a:lstStyle/>
          <a:p>
            <a:pPr algn="r"/>
            <a:r>
              <a:rPr lang="en-US" sz="900">
                <a:solidFill>
                  <a:srgbClr val="717073"/>
                </a:solidFill>
                <a:latin typeface="Arial"/>
                <a:cs typeface="Arial"/>
              </a:rPr>
              <a:t>*Oct. 1 – Dec. 31, 2024</a:t>
            </a:r>
          </a:p>
        </p:txBody>
      </p:sp>
      <p:sp>
        <p:nvSpPr>
          <p:cNvPr id="3" name="Text Placeholder 13">
            <a:extLst>
              <a:ext uri="{FF2B5EF4-FFF2-40B4-BE49-F238E27FC236}">
                <a16:creationId xmlns:a16="http://schemas.microsoft.com/office/drawing/2014/main" id="{CBBB590F-3FCE-8B0B-E6A2-963320CB2BD3}"/>
              </a:ext>
            </a:extLst>
          </p:cNvPr>
          <p:cNvSpPr txBox="1">
            <a:spLocks/>
          </p:cNvSpPr>
          <p:nvPr/>
        </p:nvSpPr>
        <p:spPr>
          <a:xfrm>
            <a:off x="762508" y="4711879"/>
            <a:ext cx="1807496" cy="581891"/>
          </a:xfrm>
          <a:prstGeom prst="rect">
            <a:avLst/>
          </a:prstGeom>
        </p:spPr>
        <p:txBody>
          <a:bodyPr lIns="91440" tIns="45720" rIns="91440" bIns="45720" anchor="t"/>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119,270</a:t>
            </a:r>
            <a:endParaRPr lang="en-US" b="1"/>
          </a:p>
        </p:txBody>
      </p:sp>
      <p:sp>
        <p:nvSpPr>
          <p:cNvPr id="4" name="Text Placeholder 14">
            <a:extLst>
              <a:ext uri="{FF2B5EF4-FFF2-40B4-BE49-F238E27FC236}">
                <a16:creationId xmlns:a16="http://schemas.microsoft.com/office/drawing/2014/main" id="{E4C4F2AF-121E-7F8E-F55D-EAC2AA4DD54B}"/>
              </a:ext>
            </a:extLst>
          </p:cNvPr>
          <p:cNvSpPr txBox="1">
            <a:spLocks/>
          </p:cNvSpPr>
          <p:nvPr/>
        </p:nvSpPr>
        <p:spPr>
          <a:xfrm>
            <a:off x="3169580" y="4720166"/>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285,730</a:t>
            </a:r>
            <a:endParaRPr lang="en-US" b="1"/>
          </a:p>
          <a:p>
            <a:endParaRPr lang="en-US"/>
          </a:p>
        </p:txBody>
      </p:sp>
      <p:sp>
        <p:nvSpPr>
          <p:cNvPr id="5" name="Text Placeholder 15">
            <a:extLst>
              <a:ext uri="{FF2B5EF4-FFF2-40B4-BE49-F238E27FC236}">
                <a16:creationId xmlns:a16="http://schemas.microsoft.com/office/drawing/2014/main" id="{614A13DA-3F9B-607B-ACF2-5509419E130C}"/>
              </a:ext>
            </a:extLst>
          </p:cNvPr>
          <p:cNvSpPr txBox="1">
            <a:spLocks/>
          </p:cNvSpPr>
          <p:nvPr/>
        </p:nvSpPr>
        <p:spPr>
          <a:xfrm>
            <a:off x="5318244" y="4720166"/>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277,070</a:t>
            </a:r>
            <a:endParaRPr lang="en-US" b="1"/>
          </a:p>
        </p:txBody>
      </p:sp>
      <p:sp>
        <p:nvSpPr>
          <p:cNvPr id="6" name="Text Placeholder 12">
            <a:extLst>
              <a:ext uri="{FF2B5EF4-FFF2-40B4-BE49-F238E27FC236}">
                <a16:creationId xmlns:a16="http://schemas.microsoft.com/office/drawing/2014/main" id="{3AF11810-7700-A608-29C6-C281B82365D9}"/>
              </a:ext>
            </a:extLst>
          </p:cNvPr>
          <p:cNvSpPr txBox="1">
            <a:spLocks/>
          </p:cNvSpPr>
          <p:nvPr/>
        </p:nvSpPr>
        <p:spPr>
          <a:xfrm>
            <a:off x="-104675" y="4656353"/>
            <a:ext cx="1053089" cy="790430"/>
          </a:xfrm>
          <a:prstGeom prst="rect">
            <a:avLst/>
          </a:prstGeom>
        </p:spPr>
        <p:txBody>
          <a:bodyPr/>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1600"/>
              <a:t>FY25 Totals</a:t>
            </a:r>
          </a:p>
        </p:txBody>
      </p:sp>
      <p:sp>
        <p:nvSpPr>
          <p:cNvPr id="7" name="Rectangle 6">
            <a:extLst>
              <a:ext uri="{FF2B5EF4-FFF2-40B4-BE49-F238E27FC236}">
                <a16:creationId xmlns:a16="http://schemas.microsoft.com/office/drawing/2014/main" id="{49229B8E-6530-B76B-F6A8-C3AA56FF400B}"/>
              </a:ext>
            </a:extLst>
          </p:cNvPr>
          <p:cNvSpPr/>
          <p:nvPr/>
        </p:nvSpPr>
        <p:spPr>
          <a:xfrm>
            <a:off x="1304239" y="5644858"/>
            <a:ext cx="8716013" cy="5628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Text Placeholder 15">
            <a:extLst>
              <a:ext uri="{FF2B5EF4-FFF2-40B4-BE49-F238E27FC236}">
                <a16:creationId xmlns:a16="http://schemas.microsoft.com/office/drawing/2014/main" id="{EC4182B6-5D29-7667-4798-0C14152F5C8F}"/>
              </a:ext>
            </a:extLst>
          </p:cNvPr>
          <p:cNvSpPr txBox="1">
            <a:spLocks/>
          </p:cNvSpPr>
          <p:nvPr/>
        </p:nvSpPr>
        <p:spPr>
          <a:xfrm>
            <a:off x="7660831" y="4720166"/>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dirty="0">
                <a:latin typeface="Arial"/>
                <a:cs typeface="Arial"/>
              </a:rPr>
              <a:t>46,850</a:t>
            </a:r>
            <a:endParaRPr lang="en-US" b="1"/>
          </a:p>
        </p:txBody>
      </p:sp>
    </p:spTree>
    <p:extLst>
      <p:ext uri="{BB962C8B-B14F-4D97-AF65-F5344CB8AC3E}">
        <p14:creationId xmlns:p14="http://schemas.microsoft.com/office/powerpoint/2010/main" val="20452449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6B8C9A1A-57CC-2FA7-088D-6A6C0715B388}"/>
              </a:ext>
            </a:extLst>
          </p:cNvPr>
          <p:cNvSpPr>
            <a:spLocks noGrp="1"/>
          </p:cNvSpPr>
          <p:nvPr>
            <p:ph type="body" sz="quarter" idx="13"/>
          </p:nvPr>
        </p:nvSpPr>
        <p:spPr>
          <a:xfrm>
            <a:off x="4631820" y="479395"/>
            <a:ext cx="5246287" cy="2325688"/>
          </a:xfrm>
        </p:spPr>
        <p:txBody>
          <a:bodyPr lIns="91440" tIns="45720" rIns="91440" bIns="45720" anchor="t"/>
          <a:lstStyle/>
          <a:p>
            <a:r>
              <a:rPr lang="en-US" sz="2800">
                <a:latin typeface="Georgia"/>
                <a:cs typeface="Arial"/>
              </a:rPr>
              <a:t>“I’m incredibly grateful to the Red Cross for making this reunion happen … It’s a blessing to be with my family during this trying time.”</a:t>
            </a:r>
          </a:p>
        </p:txBody>
      </p:sp>
      <p:sp>
        <p:nvSpPr>
          <p:cNvPr id="6" name="Text Placeholder 5">
            <a:extLst>
              <a:ext uri="{FF2B5EF4-FFF2-40B4-BE49-F238E27FC236}">
                <a16:creationId xmlns:a16="http://schemas.microsoft.com/office/drawing/2014/main" id="{B3525A4C-2580-1C89-4E55-A0F02D2F4840}"/>
              </a:ext>
            </a:extLst>
          </p:cNvPr>
          <p:cNvSpPr>
            <a:spLocks noGrp="1"/>
          </p:cNvSpPr>
          <p:nvPr>
            <p:ph type="body" sz="quarter" idx="14"/>
          </p:nvPr>
        </p:nvSpPr>
        <p:spPr>
          <a:xfrm>
            <a:off x="5845675" y="2911143"/>
            <a:ext cx="4032432" cy="785812"/>
          </a:xfrm>
        </p:spPr>
        <p:txBody>
          <a:bodyPr lIns="91440" tIns="45720" rIns="91440" bIns="45720" anchor="t">
            <a:noAutofit/>
          </a:bodyPr>
          <a:lstStyle/>
          <a:p>
            <a:r>
              <a:rPr lang="en-US" sz="1400" b="1">
                <a:latin typeface="Arial"/>
                <a:cs typeface="Arial"/>
              </a:rPr>
              <a:t>Aaron Bach</a:t>
            </a:r>
            <a:r>
              <a:rPr lang="en-US" sz="1400">
                <a:latin typeface="Arial"/>
                <a:cs typeface="Arial"/>
              </a:rPr>
              <a:t>, Sr. Enlisted Airman, whom we reunited with his mother who is facing cancer.</a:t>
            </a:r>
            <a:endParaRPr lang="en-US">
              <a:latin typeface="Arial"/>
              <a:cs typeface="Arial"/>
            </a:endParaRPr>
          </a:p>
        </p:txBody>
      </p:sp>
      <p:sp>
        <p:nvSpPr>
          <p:cNvPr id="8" name="Text Placeholder 7">
            <a:extLst>
              <a:ext uri="{FF2B5EF4-FFF2-40B4-BE49-F238E27FC236}">
                <a16:creationId xmlns:a16="http://schemas.microsoft.com/office/drawing/2014/main" id="{7B083633-721F-5F04-96E1-E3A446EA336F}"/>
              </a:ext>
            </a:extLst>
          </p:cNvPr>
          <p:cNvSpPr>
            <a:spLocks noGrp="1"/>
          </p:cNvSpPr>
          <p:nvPr>
            <p:ph type="body" sz="quarter" idx="16"/>
          </p:nvPr>
        </p:nvSpPr>
        <p:spPr>
          <a:xfrm>
            <a:off x="505998" y="4201976"/>
            <a:ext cx="9067730" cy="2032569"/>
          </a:xfrm>
        </p:spPr>
        <p:txBody>
          <a:bodyPr lIns="91440" tIns="45720" rIns="91440" bIns="45720" anchor="t">
            <a:noAutofit/>
          </a:bodyPr>
          <a:lstStyle/>
          <a:p>
            <a:r>
              <a:rPr lang="en-US" b="1">
                <a:solidFill>
                  <a:srgbClr val="FF0000"/>
                </a:solidFill>
                <a:latin typeface="Arial"/>
                <a:cs typeface="Arial"/>
              </a:rPr>
              <a:t>Aaron Bach serves our country as a Sr. Enlisted Airman and a medical material technician, and during a deployment abroad, he was devastated to learn that his mother had stage 4 cancer. </a:t>
            </a:r>
            <a:r>
              <a:rPr lang="en-US">
                <a:solidFill>
                  <a:schemeClr val="tx2"/>
                </a:solidFill>
                <a:latin typeface="Arial"/>
                <a:cs typeface="Arial"/>
              </a:rPr>
              <a:t>To help Aaron see his family, his peers nominated him for a special reunion, arranged by the Red Cross, ESPN and American Airlines. During the Armed Forces Bowl in December 2024, Aaron walked out on the field to the surprise of his family, embracing his nieces and younger brother but saving the biggest hug for his mother. </a:t>
            </a:r>
            <a:endParaRPr lang="en-US">
              <a:solidFill>
                <a:schemeClr val="tx2"/>
              </a:solidFill>
            </a:endParaRPr>
          </a:p>
          <a:p>
            <a:endParaRPr lang="en-US" b="1">
              <a:highlight>
                <a:srgbClr val="FFFF00"/>
              </a:highlight>
            </a:endParaRPr>
          </a:p>
        </p:txBody>
      </p:sp>
      <p:sp>
        <p:nvSpPr>
          <p:cNvPr id="3" name="Rectangle 2">
            <a:extLst>
              <a:ext uri="{FF2B5EF4-FFF2-40B4-BE49-F238E27FC236}">
                <a16:creationId xmlns:a16="http://schemas.microsoft.com/office/drawing/2014/main" id="{9663B7B7-157D-F757-37A4-D0323FA4464A}"/>
              </a:ext>
            </a:extLst>
          </p:cNvPr>
          <p:cNvSpPr/>
          <p:nvPr/>
        </p:nvSpPr>
        <p:spPr>
          <a:xfrm>
            <a:off x="0" y="0"/>
            <a:ext cx="10058400" cy="66369"/>
          </a:xfrm>
          <a:prstGeom prst="rect">
            <a:avLst/>
          </a:prstGeom>
          <a:solidFill>
            <a:srgbClr val="537B35"/>
          </a:solidFill>
          <a:ln w="2222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endParaRPr>
          </a:p>
        </p:txBody>
      </p:sp>
      <p:pic>
        <p:nvPicPr>
          <p:cNvPr id="12" name="Picture Placeholder 11" descr="A soldier kissing another person in a stadium&#10;&#10;Description automatically generated">
            <a:extLst>
              <a:ext uri="{FF2B5EF4-FFF2-40B4-BE49-F238E27FC236}">
                <a16:creationId xmlns:a16="http://schemas.microsoft.com/office/drawing/2014/main" id="{246A6523-EC98-5858-9E0E-D70570718536}"/>
              </a:ext>
            </a:extLst>
          </p:cNvPr>
          <p:cNvPicPr>
            <a:picLocks noGrp="1" noChangeAspect="1"/>
          </p:cNvPicPr>
          <p:nvPr>
            <p:ph type="pic" sz="quarter" idx="15"/>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9845128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F967E47-0BCD-A156-156C-EDF7E186957C}"/>
              </a:ext>
            </a:extLst>
          </p:cNvPr>
          <p:cNvSpPr>
            <a:spLocks noGrp="1"/>
          </p:cNvSpPr>
          <p:nvPr>
            <p:ph type="title"/>
          </p:nvPr>
        </p:nvSpPr>
        <p:spPr>
          <a:xfrm>
            <a:off x="696798" y="491145"/>
            <a:ext cx="8904402" cy="943019"/>
          </a:xfrm>
        </p:spPr>
        <p:txBody>
          <a:bodyPr/>
          <a:lstStyle/>
          <a:p>
            <a:r>
              <a:rPr lang="en-US" sz="2200"/>
              <a:t>Red Cross Workers Cared for Service Members, Veterans and Military Families Affected by Hurricanes Helene and Milton</a:t>
            </a:r>
          </a:p>
        </p:txBody>
      </p:sp>
      <p:sp>
        <p:nvSpPr>
          <p:cNvPr id="4" name="Content Placeholder 3">
            <a:extLst>
              <a:ext uri="{FF2B5EF4-FFF2-40B4-BE49-F238E27FC236}">
                <a16:creationId xmlns:a16="http://schemas.microsoft.com/office/drawing/2014/main" id="{D470925F-D575-5140-7276-D66A7B965E43}"/>
              </a:ext>
            </a:extLst>
          </p:cNvPr>
          <p:cNvSpPr>
            <a:spLocks noGrp="1"/>
          </p:cNvSpPr>
          <p:nvPr>
            <p:ph idx="1"/>
          </p:nvPr>
        </p:nvSpPr>
        <p:spPr>
          <a:xfrm>
            <a:off x="698899" y="1769815"/>
            <a:ext cx="4776455" cy="4130919"/>
          </a:xfrm>
        </p:spPr>
        <p:txBody>
          <a:bodyPr lIns="91440" tIns="45720" rIns="91440" bIns="45720" anchor="t">
            <a:noAutofit/>
          </a:bodyPr>
          <a:lstStyle/>
          <a:p>
            <a:pPr marL="0" indent="0">
              <a:lnSpc>
                <a:spcPct val="114000"/>
              </a:lnSpc>
            </a:pPr>
            <a:r>
              <a:rPr lang="en-US" sz="1300">
                <a:latin typeface="Arial"/>
                <a:cs typeface="Arial"/>
              </a:rPr>
              <a:t>Red Cross Service to the Armed Forces workers deployed to the hurricanes Helene and Milton responses, helping the military community by: </a:t>
            </a:r>
          </a:p>
          <a:p>
            <a:pPr marL="285750" indent="-285750">
              <a:lnSpc>
                <a:spcPct val="114000"/>
              </a:lnSpc>
              <a:spcAft>
                <a:spcPts val="1000"/>
              </a:spcAft>
              <a:buFont typeface="Arial" panose="020B0604020202020204" pitchFamily="34" charset="0"/>
              <a:buChar char="•"/>
            </a:pPr>
            <a:r>
              <a:rPr lang="en-US" sz="1300"/>
              <a:t>Working with the VA to </a:t>
            </a:r>
            <a:r>
              <a:rPr lang="en-US" sz="1300" b="1">
                <a:solidFill>
                  <a:srgbClr val="ED1B2E"/>
                </a:solidFill>
              </a:rPr>
              <a:t>fill prescriptions </a:t>
            </a:r>
            <a:r>
              <a:rPr lang="en-US" sz="1300"/>
              <a:t>for veterans staying in two North Carolina shelters. </a:t>
            </a:r>
          </a:p>
          <a:p>
            <a:pPr marL="285750" indent="-285750">
              <a:lnSpc>
                <a:spcPct val="114000"/>
              </a:lnSpc>
              <a:spcAft>
                <a:spcPts val="1000"/>
              </a:spcAft>
              <a:buFont typeface="Arial" panose="020B0604020202020204" pitchFamily="34" charset="0"/>
              <a:buChar char="•"/>
            </a:pPr>
            <a:r>
              <a:rPr lang="en-US" sz="1300"/>
              <a:t>Distributing </a:t>
            </a:r>
            <a:r>
              <a:rPr lang="en-US" sz="1300" b="1">
                <a:solidFill>
                  <a:srgbClr val="ED1B2E"/>
                </a:solidFill>
              </a:rPr>
              <a:t>cleanup kits </a:t>
            </a:r>
            <a:r>
              <a:rPr lang="en-US" sz="1300"/>
              <a:t>to personnel at Moody Air Force Base in Georgia. </a:t>
            </a:r>
          </a:p>
          <a:p>
            <a:pPr marL="285750" indent="-285750">
              <a:lnSpc>
                <a:spcPct val="114000"/>
              </a:lnSpc>
              <a:spcAft>
                <a:spcPts val="1000"/>
              </a:spcAft>
              <a:buFont typeface="Arial" panose="020B0604020202020204" pitchFamily="34" charset="0"/>
              <a:buChar char="•"/>
            </a:pPr>
            <a:r>
              <a:rPr lang="en-US" sz="1300">
                <a:latin typeface="Arial"/>
                <a:cs typeface="Arial"/>
              </a:rPr>
              <a:t>Distributing </a:t>
            </a:r>
            <a:r>
              <a:rPr lang="en-US" sz="1300" b="1">
                <a:solidFill>
                  <a:srgbClr val="ED1B2E"/>
                </a:solidFill>
                <a:latin typeface="Arial"/>
                <a:cs typeface="Arial"/>
              </a:rPr>
              <a:t>bottled water </a:t>
            </a:r>
            <a:r>
              <a:rPr lang="en-US" sz="1300">
                <a:latin typeface="Arial"/>
                <a:cs typeface="Arial"/>
              </a:rPr>
              <a:t>to VA Medical Centers in Augusta and Dublin, Georgia, and </a:t>
            </a:r>
            <a:r>
              <a:rPr lang="en-US" sz="1300" b="1">
                <a:latin typeface="Arial"/>
                <a:cs typeface="Arial"/>
              </a:rPr>
              <a:t>meals</a:t>
            </a:r>
            <a:r>
              <a:rPr lang="en-US" sz="1300">
                <a:latin typeface="Arial"/>
                <a:cs typeface="Arial"/>
              </a:rPr>
              <a:t> to families at </a:t>
            </a:r>
            <a:br>
              <a:rPr lang="en-US" sz="1300">
                <a:latin typeface="Arial"/>
                <a:cs typeface="Arial"/>
              </a:rPr>
            </a:br>
            <a:r>
              <a:rPr lang="en-US" sz="1300">
                <a:latin typeface="Arial"/>
                <a:cs typeface="Arial"/>
              </a:rPr>
              <a:t>Ft. Eisenhower.</a:t>
            </a:r>
          </a:p>
          <a:p>
            <a:pPr marL="285750" indent="-285750">
              <a:lnSpc>
                <a:spcPct val="114000"/>
              </a:lnSpc>
              <a:spcAft>
                <a:spcPts val="1000"/>
              </a:spcAft>
              <a:buFont typeface="Arial" panose="020B0604020202020204" pitchFamily="34" charset="0"/>
              <a:buChar char="•"/>
            </a:pPr>
            <a:r>
              <a:rPr lang="en-US" sz="1300"/>
              <a:t>Providing </a:t>
            </a:r>
            <a:r>
              <a:rPr lang="en-US" sz="1300" b="1">
                <a:solidFill>
                  <a:srgbClr val="ED1B2E"/>
                </a:solidFill>
              </a:rPr>
              <a:t>personal protective equipment </a:t>
            </a:r>
            <a:r>
              <a:rPr lang="en-US" sz="1300"/>
              <a:t>to personnel with the North Carolina National Guard involved in cleanup efforts.</a:t>
            </a:r>
          </a:p>
          <a:p>
            <a:pPr marL="285750" indent="-285750">
              <a:lnSpc>
                <a:spcPct val="114000"/>
              </a:lnSpc>
              <a:spcAft>
                <a:spcPts val="1000"/>
              </a:spcAft>
              <a:buFont typeface="Arial" panose="020B0604020202020204" pitchFamily="34" charset="0"/>
              <a:buChar char="•"/>
            </a:pPr>
            <a:r>
              <a:rPr lang="en-US" sz="1300"/>
              <a:t>Connecting people who called the Hero Care Center to </a:t>
            </a:r>
            <a:r>
              <a:rPr lang="en-US" sz="1300" b="1">
                <a:solidFill>
                  <a:srgbClr val="ED1B2E"/>
                </a:solidFill>
              </a:rPr>
              <a:t>community resources</a:t>
            </a:r>
            <a:r>
              <a:rPr lang="en-US" sz="1300"/>
              <a:t>.</a:t>
            </a:r>
          </a:p>
        </p:txBody>
      </p:sp>
      <p:pic>
        <p:nvPicPr>
          <p:cNvPr id="6" name="Picture Placeholder 5" descr="A person sitting on a bench with a person in a red cross vest&#10;&#10;Description automatically generated">
            <a:extLst>
              <a:ext uri="{FF2B5EF4-FFF2-40B4-BE49-F238E27FC236}">
                <a16:creationId xmlns:a16="http://schemas.microsoft.com/office/drawing/2014/main" id="{4E42F7EE-88B8-8ECD-C108-00E52637AF21}"/>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p:blipFill>
        <p:spPr>
          <a:xfrm>
            <a:off x="5718175" y="1660526"/>
            <a:ext cx="3570204" cy="3662245"/>
          </a:xfrm>
        </p:spPr>
      </p:pic>
      <p:sp>
        <p:nvSpPr>
          <p:cNvPr id="7" name="TextBox 6">
            <a:extLst>
              <a:ext uri="{FF2B5EF4-FFF2-40B4-BE49-F238E27FC236}">
                <a16:creationId xmlns:a16="http://schemas.microsoft.com/office/drawing/2014/main" id="{C4CDE74F-EEFA-2A36-0C91-5FF105740B1E}"/>
              </a:ext>
            </a:extLst>
          </p:cNvPr>
          <p:cNvSpPr txBox="1"/>
          <p:nvPr/>
        </p:nvSpPr>
        <p:spPr>
          <a:xfrm>
            <a:off x="5706180" y="5322664"/>
            <a:ext cx="3659148" cy="553998"/>
          </a:xfrm>
          <a:prstGeom prst="rect">
            <a:avLst/>
          </a:prstGeom>
          <a:noFill/>
        </p:spPr>
        <p:txBody>
          <a:bodyPr wrap="square" rtlCol="0">
            <a:spAutoFit/>
          </a:bodyPr>
          <a:lstStyle/>
          <a:p>
            <a:r>
              <a:rPr lang="en-US" sz="1000" b="1">
                <a:solidFill>
                  <a:srgbClr val="71787D"/>
                </a:solidFill>
                <a:latin typeface="Arial" panose="020B0604020202020204" pitchFamily="34" charset="0"/>
                <a:cs typeface="Arial" panose="020B0604020202020204" pitchFamily="34" charset="0"/>
              </a:rPr>
              <a:t>The Red Cross helped Army veteran Mike Brennan get his prescription medications at one of our Hurricane Helene shelters in western North Carolina.</a:t>
            </a:r>
          </a:p>
        </p:txBody>
      </p:sp>
    </p:spTree>
    <p:extLst>
      <p:ext uri="{BB962C8B-B14F-4D97-AF65-F5344CB8AC3E}">
        <p14:creationId xmlns:p14="http://schemas.microsoft.com/office/powerpoint/2010/main" val="16560200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3015D7C-1B0E-83B3-6EA9-5B0F43FAA0C5}"/>
              </a:ext>
            </a:extLst>
          </p:cNvPr>
          <p:cNvSpPr/>
          <p:nvPr/>
        </p:nvSpPr>
        <p:spPr>
          <a:xfrm>
            <a:off x="6923482" y="2368774"/>
            <a:ext cx="1436914" cy="12763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3D2ED8-6778-065F-DC60-292E3C43EAE6}"/>
              </a:ext>
            </a:extLst>
          </p:cNvPr>
          <p:cNvSpPr>
            <a:spLocks noGrp="1"/>
          </p:cNvSpPr>
          <p:nvPr>
            <p:ph type="title"/>
          </p:nvPr>
        </p:nvSpPr>
        <p:spPr/>
        <p:txBody>
          <a:bodyPr wrap="square" lIns="0" tIns="45720" rIns="0" bIns="45720" anchor="t">
            <a:noAutofit/>
          </a:bodyPr>
          <a:lstStyle/>
          <a:p>
            <a:pPr algn="l"/>
            <a:r>
              <a:rPr lang="en-US">
                <a:latin typeface="Arial"/>
                <a:cs typeface="Arial"/>
              </a:rPr>
              <a:t>Training for the </a:t>
            </a:r>
            <a:br>
              <a:rPr lang="en-US">
                <a:latin typeface="Arial"/>
                <a:cs typeface="Arial"/>
              </a:rPr>
            </a:br>
            <a:r>
              <a:rPr lang="en-US">
                <a:latin typeface="Arial"/>
                <a:cs typeface="Arial"/>
              </a:rPr>
              <a:t>Moments That Matter</a:t>
            </a:r>
            <a:endParaRPr lang="en-US"/>
          </a:p>
        </p:txBody>
      </p:sp>
      <p:pic>
        <p:nvPicPr>
          <p:cNvPr id="6" name="Picture 5" descr="A red symbol of a person rolling a ball&#10;&#10;Description automatically generated">
            <a:extLst>
              <a:ext uri="{FF2B5EF4-FFF2-40B4-BE49-F238E27FC236}">
                <a16:creationId xmlns:a16="http://schemas.microsoft.com/office/drawing/2014/main" id="{15AE7A4B-7E7F-45A8-254A-1CDC29BA69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14243" y="2368774"/>
            <a:ext cx="1346153" cy="1346153"/>
          </a:xfrm>
          <a:prstGeom prst="rect">
            <a:avLst/>
          </a:prstGeom>
        </p:spPr>
      </p:pic>
    </p:spTree>
    <p:extLst>
      <p:ext uri="{BB962C8B-B14F-4D97-AF65-F5344CB8AC3E}">
        <p14:creationId xmlns:p14="http://schemas.microsoft.com/office/powerpoint/2010/main" val="21087893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F895A4-4E15-47D0-8E48-F39B8816741A}"/>
              </a:ext>
            </a:extLst>
          </p:cNvPr>
          <p:cNvSpPr>
            <a:spLocks noGrp="1"/>
          </p:cNvSpPr>
          <p:nvPr>
            <p:ph type="title"/>
          </p:nvPr>
        </p:nvSpPr>
        <p:spPr/>
        <p:txBody>
          <a:bodyPr/>
          <a:lstStyle/>
          <a:p>
            <a:r>
              <a:rPr lang="en-US"/>
              <a:t>Training Services Impact </a:t>
            </a:r>
          </a:p>
        </p:txBody>
      </p:sp>
      <p:sp>
        <p:nvSpPr>
          <p:cNvPr id="8" name="Text Placeholder 7">
            <a:extLst>
              <a:ext uri="{FF2B5EF4-FFF2-40B4-BE49-F238E27FC236}">
                <a16:creationId xmlns:a16="http://schemas.microsoft.com/office/drawing/2014/main" id="{E0EE486A-DB8D-4A53-BADC-32746E60C72F}"/>
              </a:ext>
            </a:extLst>
          </p:cNvPr>
          <p:cNvSpPr>
            <a:spLocks noGrp="1"/>
          </p:cNvSpPr>
          <p:nvPr>
            <p:ph type="body" sz="quarter" idx="15"/>
          </p:nvPr>
        </p:nvSpPr>
        <p:spPr>
          <a:xfrm>
            <a:off x="962794" y="3189520"/>
            <a:ext cx="2132121" cy="1233488"/>
          </a:xfrm>
        </p:spPr>
        <p:txBody>
          <a:bodyPr lIns="91440" tIns="45720" rIns="91440" bIns="45720" anchor="t"/>
          <a:lstStyle/>
          <a:p>
            <a:pPr algn="ctr" rtl="0" fontAlgn="base"/>
            <a:r>
              <a:rPr lang="en-US" sz="2400" b="1">
                <a:solidFill>
                  <a:srgbClr val="ED1B2E"/>
                </a:solidFill>
                <a:latin typeface="Arial"/>
                <a:cs typeface="Arial"/>
              </a:rPr>
              <a:t>636,120</a:t>
            </a:r>
            <a:endParaRPr lang="en-US" sz="2400" b="1" i="0">
              <a:solidFill>
                <a:srgbClr val="ED1B2E"/>
              </a:solidFill>
              <a:effectLst/>
              <a:latin typeface="Arial"/>
              <a:cs typeface="Arial"/>
            </a:endParaRPr>
          </a:p>
          <a:p>
            <a:r>
              <a:rPr lang="en-US">
                <a:latin typeface="Arial"/>
                <a:cs typeface="Arial"/>
              </a:rPr>
              <a:t>people trained in First Aid, CPR and AED, making every community safer</a:t>
            </a:r>
          </a:p>
          <a:p>
            <a:endParaRPr lang="en-US"/>
          </a:p>
        </p:txBody>
      </p:sp>
      <p:sp>
        <p:nvSpPr>
          <p:cNvPr id="10" name="Text Placeholder 9">
            <a:extLst>
              <a:ext uri="{FF2B5EF4-FFF2-40B4-BE49-F238E27FC236}">
                <a16:creationId xmlns:a16="http://schemas.microsoft.com/office/drawing/2014/main" id="{0A4FE728-AA81-43FE-98FF-57EB816FFE9F}"/>
              </a:ext>
            </a:extLst>
          </p:cNvPr>
          <p:cNvSpPr>
            <a:spLocks noGrp="1"/>
          </p:cNvSpPr>
          <p:nvPr>
            <p:ph type="body" sz="quarter" idx="17"/>
          </p:nvPr>
        </p:nvSpPr>
        <p:spPr>
          <a:xfrm>
            <a:off x="3633891" y="3189520"/>
            <a:ext cx="2382053" cy="1233488"/>
          </a:xfrm>
        </p:spPr>
        <p:txBody>
          <a:bodyPr lIns="91440" tIns="45720" rIns="91440" bIns="45720" anchor="t"/>
          <a:lstStyle/>
          <a:p>
            <a:r>
              <a:rPr lang="en-US" sz="2400" b="1" dirty="0">
                <a:solidFill>
                  <a:srgbClr val="ED1B2E"/>
                </a:solidFill>
                <a:latin typeface="Arial"/>
                <a:cs typeface="Arial"/>
              </a:rPr>
              <a:t>307,100</a:t>
            </a:r>
            <a:endParaRPr lang="en-US" sz="2400" b="1">
              <a:solidFill>
                <a:srgbClr val="ED1B2E"/>
              </a:solidFill>
            </a:endParaRPr>
          </a:p>
          <a:p>
            <a:r>
              <a:rPr lang="en-US">
                <a:latin typeface="Arial"/>
                <a:cs typeface="Arial"/>
              </a:rPr>
              <a:t>people learned how to be safe in, on and around the water through our Aquatics and Water Safety training</a:t>
            </a:r>
          </a:p>
          <a:p>
            <a:endParaRPr lang="en-US"/>
          </a:p>
        </p:txBody>
      </p:sp>
      <p:sp>
        <p:nvSpPr>
          <p:cNvPr id="12" name="Text Placeholder 11">
            <a:extLst>
              <a:ext uri="{FF2B5EF4-FFF2-40B4-BE49-F238E27FC236}">
                <a16:creationId xmlns:a16="http://schemas.microsoft.com/office/drawing/2014/main" id="{9300AD28-B419-4DB8-841A-608511B2EF9C}"/>
              </a:ext>
            </a:extLst>
          </p:cNvPr>
          <p:cNvSpPr>
            <a:spLocks noGrp="1"/>
          </p:cNvSpPr>
          <p:nvPr>
            <p:ph type="body" sz="quarter" idx="19"/>
          </p:nvPr>
        </p:nvSpPr>
        <p:spPr>
          <a:xfrm>
            <a:off x="6619135" y="3189520"/>
            <a:ext cx="2706407" cy="1233488"/>
          </a:xfrm>
        </p:spPr>
        <p:txBody>
          <a:bodyPr lIns="91440" tIns="45720" rIns="91440" bIns="45720" anchor="t"/>
          <a:lstStyle/>
          <a:p>
            <a:r>
              <a:rPr lang="en-US" sz="2400" b="1" dirty="0">
                <a:solidFill>
                  <a:srgbClr val="ED1B2E"/>
                </a:solidFill>
                <a:latin typeface="Arial"/>
                <a:cs typeface="Arial"/>
              </a:rPr>
              <a:t>13,630</a:t>
            </a:r>
            <a:endParaRPr lang="en-US" sz="2400" b="1">
              <a:solidFill>
                <a:srgbClr val="ED1B2E"/>
              </a:solidFill>
            </a:endParaRPr>
          </a:p>
          <a:p>
            <a:r>
              <a:rPr lang="en-US">
                <a:latin typeface="Arial"/>
                <a:cs typeface="Arial"/>
              </a:rPr>
              <a:t>individuals trained in caregiving courses, empowering participants to provide quality care to people of all ages</a:t>
            </a:r>
          </a:p>
          <a:p>
            <a:endParaRPr lang="en-US"/>
          </a:p>
        </p:txBody>
      </p:sp>
      <p:sp>
        <p:nvSpPr>
          <p:cNvPr id="19" name="Text Placeholder 18">
            <a:extLst>
              <a:ext uri="{FF2B5EF4-FFF2-40B4-BE49-F238E27FC236}">
                <a16:creationId xmlns:a16="http://schemas.microsoft.com/office/drawing/2014/main" id="{BA54EE96-0E07-4E29-A120-FBFB836576BD}"/>
              </a:ext>
            </a:extLst>
          </p:cNvPr>
          <p:cNvSpPr>
            <a:spLocks noGrp="1"/>
          </p:cNvSpPr>
          <p:nvPr>
            <p:ph type="body" sz="quarter" idx="26"/>
          </p:nvPr>
        </p:nvSpPr>
        <p:spPr>
          <a:xfrm>
            <a:off x="870454" y="1070724"/>
            <a:ext cx="8230177" cy="1066800"/>
          </a:xfrm>
        </p:spPr>
        <p:txBody>
          <a:bodyPr lIns="91440" tIns="45720" rIns="91440" bIns="45720" anchor="t"/>
          <a:lstStyle/>
          <a:p>
            <a:pPr algn="ctr"/>
            <a:r>
              <a:rPr lang="en-US">
                <a:latin typeface="Arial"/>
                <a:cs typeface="Arial"/>
              </a:rPr>
              <a:t>In FY25-Q2,* we have </a:t>
            </a:r>
            <a:r>
              <a:rPr lang="en-US">
                <a:solidFill>
                  <a:srgbClr val="ED1B2E"/>
                </a:solidFill>
                <a:latin typeface="Arial"/>
                <a:cs typeface="Arial"/>
              </a:rPr>
              <a:t>equipped community members </a:t>
            </a:r>
            <a:r>
              <a:rPr lang="en-US">
                <a:latin typeface="Arial"/>
                <a:cs typeface="Arial"/>
              </a:rPr>
              <a:t>to help neighbors, friends and family members with vital skills.</a:t>
            </a:r>
          </a:p>
        </p:txBody>
      </p:sp>
      <p:pic>
        <p:nvPicPr>
          <p:cNvPr id="20" name="Picture 19">
            <a:extLst>
              <a:ext uri="{FF2B5EF4-FFF2-40B4-BE49-F238E27FC236}">
                <a16:creationId xmlns:a16="http://schemas.microsoft.com/office/drawing/2014/main" id="{162DCAC9-897F-4F0D-BDA3-F38441315D3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274786" y="2232829"/>
            <a:ext cx="1077218" cy="1077218"/>
          </a:xfrm>
          <a:prstGeom prst="rect">
            <a:avLst/>
          </a:prstGeom>
        </p:spPr>
      </p:pic>
      <p:pic>
        <p:nvPicPr>
          <p:cNvPr id="21" name="Picture 20">
            <a:extLst>
              <a:ext uri="{FF2B5EF4-FFF2-40B4-BE49-F238E27FC236}">
                <a16:creationId xmlns:a16="http://schemas.microsoft.com/office/drawing/2014/main" id="{F18DE3AC-FBAA-4028-9684-4DADC259AF4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472190" y="2178604"/>
            <a:ext cx="986909" cy="986909"/>
          </a:xfrm>
          <a:prstGeom prst="rect">
            <a:avLst/>
          </a:prstGeom>
        </p:spPr>
      </p:pic>
      <p:pic>
        <p:nvPicPr>
          <p:cNvPr id="22" name="Picture Placeholder 30">
            <a:extLst>
              <a:ext uri="{FF2B5EF4-FFF2-40B4-BE49-F238E27FC236}">
                <a16:creationId xmlns:a16="http://schemas.microsoft.com/office/drawing/2014/main" id="{4933521C-DE90-461A-BABD-BFBC58117E3C}"/>
              </a:ext>
            </a:extLst>
          </p:cNvPr>
          <p:cNvPicPr>
            <a:picLocks noGrp="1" noChangeAspect="1"/>
          </p:cNvPicPr>
          <p:nvPr>
            <p:ph type="pic" sz="quarter" idx="10"/>
          </p:nvPr>
        </p:nvPicPr>
        <p:blipFill rotWithShape="1">
          <a:blip r:embed="rId5" cstate="print">
            <a:extLst>
              <a:ext uri="{28A0092B-C50C-407E-A947-70E740481C1C}">
                <a14:useLocalDpi xmlns:a14="http://schemas.microsoft.com/office/drawing/2010/main"/>
              </a:ext>
            </a:extLst>
          </a:blip>
          <a:srcRect t="-2988" r="-23995"/>
          <a:stretch/>
        </p:blipFill>
        <p:spPr>
          <a:xfrm>
            <a:off x="1414938" y="2103227"/>
            <a:ext cx="1427162" cy="928687"/>
          </a:xfrm>
          <a:prstGeom prst="rect">
            <a:avLst/>
          </a:prstGeom>
        </p:spPr>
      </p:pic>
      <p:sp>
        <p:nvSpPr>
          <p:cNvPr id="6" name="Rectangle 5">
            <a:extLst>
              <a:ext uri="{FF2B5EF4-FFF2-40B4-BE49-F238E27FC236}">
                <a16:creationId xmlns:a16="http://schemas.microsoft.com/office/drawing/2014/main" id="{697A7FEE-AC8C-D0F4-0D2D-0EB9BB0F6856}"/>
              </a:ext>
            </a:extLst>
          </p:cNvPr>
          <p:cNvSpPr/>
          <p:nvPr/>
        </p:nvSpPr>
        <p:spPr>
          <a:xfrm>
            <a:off x="1843405" y="5977003"/>
            <a:ext cx="7948777" cy="230832"/>
          </a:xfrm>
          <a:prstGeom prst="rect">
            <a:avLst/>
          </a:prstGeom>
        </p:spPr>
        <p:txBody>
          <a:bodyPr wrap="square" lIns="91440" tIns="45720" rIns="91440" bIns="45720" anchor="t">
            <a:spAutoFit/>
          </a:bodyPr>
          <a:lstStyle/>
          <a:p>
            <a:pPr algn="r"/>
            <a:r>
              <a:rPr lang="en-US" sz="900">
                <a:solidFill>
                  <a:srgbClr val="717073"/>
                </a:solidFill>
                <a:latin typeface="Arial"/>
                <a:cs typeface="Arial"/>
              </a:rPr>
              <a:t>*Oct. 1 – Dec. 31, 2024</a:t>
            </a:r>
          </a:p>
        </p:txBody>
      </p:sp>
      <p:sp>
        <p:nvSpPr>
          <p:cNvPr id="3" name="Text Placeholder 13">
            <a:extLst>
              <a:ext uri="{FF2B5EF4-FFF2-40B4-BE49-F238E27FC236}">
                <a16:creationId xmlns:a16="http://schemas.microsoft.com/office/drawing/2014/main" id="{527772A0-8333-9C32-98DD-E60A28EDE09D}"/>
              </a:ext>
            </a:extLst>
          </p:cNvPr>
          <p:cNvSpPr txBox="1">
            <a:spLocks/>
          </p:cNvSpPr>
          <p:nvPr/>
        </p:nvSpPr>
        <p:spPr>
          <a:xfrm>
            <a:off x="1153965" y="4799751"/>
            <a:ext cx="1697567" cy="581891"/>
          </a:xfrm>
          <a:prstGeom prst="rect">
            <a:avLst/>
          </a:prstGeom>
        </p:spPr>
        <p:txBody>
          <a:bodyPr lIns="91440" tIns="45720" rIns="91440" bIns="45720" anchor="t"/>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dirty="0">
                <a:latin typeface="Arial"/>
                <a:cs typeface="Arial"/>
              </a:rPr>
              <a:t>1,444,020</a:t>
            </a:r>
            <a:endParaRPr lang="en-US" b="1"/>
          </a:p>
        </p:txBody>
      </p:sp>
      <p:sp>
        <p:nvSpPr>
          <p:cNvPr id="4" name="Text Placeholder 14">
            <a:extLst>
              <a:ext uri="{FF2B5EF4-FFF2-40B4-BE49-F238E27FC236}">
                <a16:creationId xmlns:a16="http://schemas.microsoft.com/office/drawing/2014/main" id="{46086991-7CC6-CEC1-6CBF-6E3762D713E4}"/>
              </a:ext>
            </a:extLst>
          </p:cNvPr>
          <p:cNvSpPr txBox="1">
            <a:spLocks/>
          </p:cNvSpPr>
          <p:nvPr/>
        </p:nvSpPr>
        <p:spPr>
          <a:xfrm>
            <a:off x="3895489" y="4799199"/>
            <a:ext cx="1883121" cy="581891"/>
          </a:xfrm>
          <a:prstGeom prst="rect">
            <a:avLst/>
          </a:prstGeom>
        </p:spPr>
        <p:txBody>
          <a:bodyPr lIns="91440" tIns="45720" rIns="91440" bIns="45720" anchor="t"/>
          <a:lstStyle>
            <a:lvl1pPr marL="0" indent="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dirty="0">
                <a:latin typeface="Arial"/>
                <a:cs typeface="Arial"/>
              </a:rPr>
              <a:t>409,730</a:t>
            </a:r>
            <a:endParaRPr lang="en-US"/>
          </a:p>
        </p:txBody>
      </p:sp>
      <p:sp>
        <p:nvSpPr>
          <p:cNvPr id="5" name="Text Placeholder 15">
            <a:extLst>
              <a:ext uri="{FF2B5EF4-FFF2-40B4-BE49-F238E27FC236}">
                <a16:creationId xmlns:a16="http://schemas.microsoft.com/office/drawing/2014/main" id="{D4ACC195-252B-DD81-C533-AD51A03DC241}"/>
              </a:ext>
            </a:extLst>
          </p:cNvPr>
          <p:cNvSpPr txBox="1">
            <a:spLocks/>
          </p:cNvSpPr>
          <p:nvPr/>
        </p:nvSpPr>
        <p:spPr>
          <a:xfrm>
            <a:off x="7276246" y="4802894"/>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dirty="0">
                <a:latin typeface="Arial"/>
                <a:cs typeface="Arial"/>
              </a:rPr>
              <a:t>33,990</a:t>
            </a:r>
            <a:endParaRPr lang="en-US"/>
          </a:p>
        </p:txBody>
      </p:sp>
      <p:sp>
        <p:nvSpPr>
          <p:cNvPr id="7" name="Text Placeholder 12">
            <a:extLst>
              <a:ext uri="{FF2B5EF4-FFF2-40B4-BE49-F238E27FC236}">
                <a16:creationId xmlns:a16="http://schemas.microsoft.com/office/drawing/2014/main" id="{A2FD1FC2-27C0-626B-114C-E6B61A70E17B}"/>
              </a:ext>
            </a:extLst>
          </p:cNvPr>
          <p:cNvSpPr txBox="1">
            <a:spLocks/>
          </p:cNvSpPr>
          <p:nvPr/>
        </p:nvSpPr>
        <p:spPr>
          <a:xfrm>
            <a:off x="3555" y="4705063"/>
            <a:ext cx="1053089" cy="790430"/>
          </a:xfrm>
          <a:prstGeom prst="rect">
            <a:avLst/>
          </a:prstGeom>
        </p:spPr>
        <p:txBody>
          <a:bodyPr/>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1600"/>
              <a:t>FY25 Totals</a:t>
            </a:r>
          </a:p>
        </p:txBody>
      </p:sp>
      <p:sp>
        <p:nvSpPr>
          <p:cNvPr id="9" name="Rectangle 8">
            <a:extLst>
              <a:ext uri="{FF2B5EF4-FFF2-40B4-BE49-F238E27FC236}">
                <a16:creationId xmlns:a16="http://schemas.microsoft.com/office/drawing/2014/main" id="{A550F7C9-5764-9864-949C-49276AA2FDF3}"/>
              </a:ext>
            </a:extLst>
          </p:cNvPr>
          <p:cNvSpPr/>
          <p:nvPr/>
        </p:nvSpPr>
        <p:spPr>
          <a:xfrm>
            <a:off x="1304239" y="5644858"/>
            <a:ext cx="8716013" cy="5628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15808073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itle 38">
            <a:extLst>
              <a:ext uri="{FF2B5EF4-FFF2-40B4-BE49-F238E27FC236}">
                <a16:creationId xmlns:a16="http://schemas.microsoft.com/office/drawing/2014/main" id="{D395C9B7-3ECB-8065-9A9C-5F579480D2C5}"/>
              </a:ext>
            </a:extLst>
          </p:cNvPr>
          <p:cNvSpPr>
            <a:spLocks noGrp="1"/>
          </p:cNvSpPr>
          <p:nvPr>
            <p:ph type="title"/>
          </p:nvPr>
        </p:nvSpPr>
        <p:spPr/>
        <p:txBody>
          <a:bodyPr/>
          <a:lstStyle/>
          <a:p>
            <a:r>
              <a:rPr lang="en-US" sz="3000"/>
              <a:t>New Spotify Playlist Helps Listeners Practice CPR</a:t>
            </a:r>
          </a:p>
        </p:txBody>
      </p:sp>
      <p:sp>
        <p:nvSpPr>
          <p:cNvPr id="42" name="Text Placeholder 41">
            <a:extLst>
              <a:ext uri="{FF2B5EF4-FFF2-40B4-BE49-F238E27FC236}">
                <a16:creationId xmlns:a16="http://schemas.microsoft.com/office/drawing/2014/main" id="{0E2AD4E2-FE1A-47D7-79E2-01CF2B8D9586}"/>
              </a:ext>
            </a:extLst>
          </p:cNvPr>
          <p:cNvSpPr>
            <a:spLocks noGrp="1"/>
          </p:cNvSpPr>
          <p:nvPr>
            <p:ph type="body" sz="quarter" idx="12"/>
          </p:nvPr>
        </p:nvSpPr>
        <p:spPr>
          <a:xfrm>
            <a:off x="335665" y="1070760"/>
            <a:ext cx="6438240" cy="2540229"/>
          </a:xfrm>
        </p:spPr>
        <p:txBody>
          <a:bodyPr lIns="91440" tIns="45720" rIns="91440" bIns="45720" anchor="t"/>
          <a:lstStyle/>
          <a:p>
            <a:pPr marL="283210" indent="-283210">
              <a:spcBef>
                <a:spcPts val="800"/>
              </a:spcBef>
              <a:spcAft>
                <a:spcPts val="800"/>
              </a:spcAft>
            </a:pPr>
            <a:r>
              <a:rPr lang="en-US" sz="2000">
                <a:latin typeface="Arial"/>
                <a:cs typeface="Arial"/>
              </a:rPr>
              <a:t>On the </a:t>
            </a:r>
            <a:r>
              <a:rPr lang="en-US" sz="2000" b="1">
                <a:solidFill>
                  <a:schemeClr val="accent1"/>
                </a:solidFill>
                <a:latin typeface="Arial"/>
                <a:cs typeface="Arial"/>
              </a:rPr>
              <a:t>Heartbeat Hits </a:t>
            </a:r>
            <a:r>
              <a:rPr lang="en-US" sz="2000">
                <a:latin typeface="Arial"/>
                <a:cs typeface="Arial"/>
              </a:rPr>
              <a:t>playlist, all songs have a beat per minute (BPM) of 100 to 120, the perfect tempo </a:t>
            </a:r>
            <a:br>
              <a:rPr lang="en-US" sz="2000"/>
            </a:br>
            <a:r>
              <a:rPr lang="en-US" sz="2000">
                <a:latin typeface="Arial"/>
                <a:cs typeface="Arial"/>
              </a:rPr>
              <a:t>for CPR.</a:t>
            </a:r>
            <a:endParaRPr lang="en-US">
              <a:latin typeface="Arial"/>
              <a:cs typeface="Arial"/>
            </a:endParaRPr>
          </a:p>
          <a:p>
            <a:pPr marL="283210" indent="-283210">
              <a:spcBef>
                <a:spcPts val="800"/>
              </a:spcBef>
              <a:spcAft>
                <a:spcPts val="800"/>
              </a:spcAft>
            </a:pPr>
            <a:r>
              <a:rPr lang="en-US" sz="2000"/>
              <a:t>More than </a:t>
            </a:r>
            <a:r>
              <a:rPr lang="en-US" sz="2000" b="1"/>
              <a:t>30 popular songs </a:t>
            </a:r>
            <a:r>
              <a:rPr lang="en-US" sz="2000"/>
              <a:t>from 2014 to present.</a:t>
            </a:r>
          </a:p>
          <a:p>
            <a:pPr marL="283210" indent="-283210">
              <a:spcBef>
                <a:spcPts val="800"/>
              </a:spcBef>
              <a:spcAft>
                <a:spcPts val="800"/>
              </a:spcAft>
            </a:pPr>
            <a:r>
              <a:rPr lang="en-US" sz="2000">
                <a:effectLst/>
                <a:latin typeface="Arial"/>
                <a:cs typeface="Arial"/>
                <a:hlinkClick r:id="rId3"/>
              </a:rPr>
              <a:t>Heartbeat Hits</a:t>
            </a:r>
            <a:r>
              <a:rPr lang="en-US" sz="2000">
                <a:effectLst/>
                <a:latin typeface="Arial"/>
                <a:cs typeface="Arial"/>
              </a:rPr>
              <a:t> </a:t>
            </a:r>
            <a:r>
              <a:rPr lang="en-US" sz="2000">
                <a:latin typeface="Arial"/>
                <a:cs typeface="Arial"/>
              </a:rPr>
              <a:t>was shared on Red Cross social media channels this fall.</a:t>
            </a:r>
          </a:p>
          <a:p>
            <a:pPr marL="0" indent="0">
              <a:buNone/>
            </a:pPr>
            <a:endParaRPr lang="en-US" sz="2000"/>
          </a:p>
        </p:txBody>
      </p:sp>
      <p:grpSp>
        <p:nvGrpSpPr>
          <p:cNvPr id="43" name="Group 42">
            <a:extLst>
              <a:ext uri="{FF2B5EF4-FFF2-40B4-BE49-F238E27FC236}">
                <a16:creationId xmlns:a16="http://schemas.microsoft.com/office/drawing/2014/main" id="{D7D118E9-57FF-5541-B0C1-2BA729E925CC}"/>
              </a:ext>
            </a:extLst>
          </p:cNvPr>
          <p:cNvGrpSpPr>
            <a:grpSpLocks noChangeAspect="1"/>
          </p:cNvGrpSpPr>
          <p:nvPr/>
        </p:nvGrpSpPr>
        <p:grpSpPr>
          <a:xfrm>
            <a:off x="7075258" y="1124403"/>
            <a:ext cx="2431597" cy="2431597"/>
            <a:chOff x="2298918" y="508000"/>
            <a:chExt cx="5422681" cy="5422681"/>
          </a:xfrm>
        </p:grpSpPr>
        <p:pic>
          <p:nvPicPr>
            <p:cNvPr id="44" name="Picture 43" descr="A hand holding a cell phone with a map on it&#10;&#10;Description automatically generated">
              <a:extLst>
                <a:ext uri="{FF2B5EF4-FFF2-40B4-BE49-F238E27FC236}">
                  <a16:creationId xmlns:a16="http://schemas.microsoft.com/office/drawing/2014/main" id="{1790270E-1887-3E3A-2D33-909CDE95DC9A}"/>
                </a:ext>
              </a:extLst>
            </p:cNvPr>
            <p:cNvPicPr>
              <a:picLocks noChangeAspect="1"/>
            </p:cNvPicPr>
            <p:nvPr/>
          </p:nvPicPr>
          <p:blipFill>
            <a:blip r:embed="rId4"/>
            <a:stretch>
              <a:fillRect/>
            </a:stretch>
          </p:blipFill>
          <p:spPr>
            <a:xfrm>
              <a:off x="2298918" y="508000"/>
              <a:ext cx="5422681" cy="5422681"/>
            </a:xfrm>
            <a:prstGeom prst="rect">
              <a:avLst/>
            </a:prstGeom>
          </p:spPr>
        </p:pic>
        <p:pic>
          <p:nvPicPr>
            <p:cNvPr id="45" name="Picture 44" descr="A screenshot of a phone&#10;&#10;Description automatically generated">
              <a:extLst>
                <a:ext uri="{FF2B5EF4-FFF2-40B4-BE49-F238E27FC236}">
                  <a16:creationId xmlns:a16="http://schemas.microsoft.com/office/drawing/2014/main" id="{9993F85F-7B5E-9F69-4E5B-957F59933ECD}"/>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61727" y="660399"/>
              <a:ext cx="1855845" cy="4023360"/>
            </a:xfrm>
            <a:prstGeom prst="rect">
              <a:avLst/>
            </a:prstGeom>
            <a:effectLst>
              <a:softEdge rad="31750"/>
            </a:effectLst>
          </p:spPr>
        </p:pic>
      </p:grpSp>
      <p:pic>
        <p:nvPicPr>
          <p:cNvPr id="3" name="Picture 2">
            <a:extLst>
              <a:ext uri="{FF2B5EF4-FFF2-40B4-BE49-F238E27FC236}">
                <a16:creationId xmlns:a16="http://schemas.microsoft.com/office/drawing/2014/main" id="{DFFA2756-D997-1C24-50DA-BEE3D189716C}"/>
              </a:ext>
            </a:extLst>
          </p:cNvPr>
          <p:cNvPicPr>
            <a:picLocks noChangeAspect="1"/>
          </p:cNvPicPr>
          <p:nvPr/>
        </p:nvPicPr>
        <p:blipFill>
          <a:blip r:embed="rId6" cstate="print">
            <a:extLst>
              <a:ext uri="{28A0092B-C50C-407E-A947-70E740481C1C}">
                <a14:useLocalDpi xmlns:a14="http://schemas.microsoft.com/office/drawing/2010/main"/>
              </a:ext>
            </a:extLst>
          </a:blip>
          <a:srcRect/>
          <a:stretch/>
        </p:blipFill>
        <p:spPr>
          <a:xfrm>
            <a:off x="335665" y="3602066"/>
            <a:ext cx="9317382" cy="2562226"/>
          </a:xfrm>
          <a:prstGeom prst="rect">
            <a:avLst/>
          </a:prstGeom>
        </p:spPr>
      </p:pic>
    </p:spTree>
    <p:extLst>
      <p:ext uri="{BB962C8B-B14F-4D97-AF65-F5344CB8AC3E}">
        <p14:creationId xmlns:p14="http://schemas.microsoft.com/office/powerpoint/2010/main" val="7822864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E05CDA-A198-47E6-8140-A821C90DE417}"/>
              </a:ext>
            </a:extLst>
          </p:cNvPr>
          <p:cNvSpPr>
            <a:spLocks noGrp="1"/>
          </p:cNvSpPr>
          <p:nvPr>
            <p:ph type="title"/>
          </p:nvPr>
        </p:nvSpPr>
        <p:spPr>
          <a:xfrm>
            <a:off x="101663" y="192965"/>
            <a:ext cx="9956910" cy="502189"/>
          </a:xfrm>
        </p:spPr>
        <p:txBody>
          <a:bodyPr lIns="91440" tIns="45720" rIns="91440" bIns="45720" anchor="t"/>
          <a:lstStyle/>
          <a:p>
            <a:r>
              <a:rPr lang="en-US">
                <a:latin typeface="Arial"/>
                <a:cs typeface="Arial"/>
              </a:rPr>
              <a:t>Red Cross Responded to 73 Big Disasters</a:t>
            </a:r>
            <a:endParaRPr lang="en-US"/>
          </a:p>
        </p:txBody>
      </p:sp>
      <p:sp>
        <p:nvSpPr>
          <p:cNvPr id="4" name="Title 1">
            <a:extLst>
              <a:ext uri="{FF2B5EF4-FFF2-40B4-BE49-F238E27FC236}">
                <a16:creationId xmlns:a16="http://schemas.microsoft.com/office/drawing/2014/main" id="{85AE9818-47D2-49B0-81E1-FCB17785E1C5}"/>
              </a:ext>
            </a:extLst>
          </p:cNvPr>
          <p:cNvSpPr txBox="1">
            <a:spLocks/>
          </p:cNvSpPr>
          <p:nvPr/>
        </p:nvSpPr>
        <p:spPr>
          <a:xfrm>
            <a:off x="178162" y="954419"/>
            <a:ext cx="9616347" cy="838200"/>
          </a:xfrm>
          <a:prstGeom prst="rect">
            <a:avLst/>
          </a:prstGeom>
        </p:spPr>
        <p:txBody>
          <a:bodyPr vert="horz" lIns="91440" tIns="45720" rIns="91440" bIns="45720" rtlCol="0" anchor="t">
            <a:noAutofit/>
          </a:bodyPr>
          <a:lstStyle>
            <a:lvl1pPr algn="l" defTabSz="754380" rtl="0" eaLnBrk="1" latinLnBrk="0" hangingPunct="1">
              <a:lnSpc>
                <a:spcPts val="3800"/>
              </a:lnSpc>
              <a:spcBef>
                <a:spcPct val="0"/>
              </a:spcBef>
              <a:buNone/>
              <a:defRPr sz="3600" b="1" kern="1200">
                <a:solidFill>
                  <a:srgbClr val="ED1B2E"/>
                </a:solidFill>
                <a:latin typeface="Arial" panose="020B0604020202020204" pitchFamily="34" charset="0"/>
                <a:ea typeface="+mj-ea"/>
                <a:cs typeface="Arial" panose="020B0604020202020204" pitchFamily="34" charset="0"/>
              </a:defRPr>
            </a:lvl1pPr>
          </a:lstStyle>
          <a:p>
            <a:pPr fontAlgn="base">
              <a:lnSpc>
                <a:spcPts val="2700"/>
              </a:lnSpc>
              <a:spcAft>
                <a:spcPct val="0"/>
              </a:spcAft>
              <a:defRPr/>
            </a:pPr>
            <a:r>
              <a:rPr lang="en-US" sz="2000">
                <a:solidFill>
                  <a:srgbClr val="6D6E70"/>
                </a:solidFill>
                <a:latin typeface="Arial"/>
                <a:cs typeface="Arial"/>
              </a:rPr>
              <a:t> </a:t>
            </a:r>
            <a:r>
              <a:rPr lang="en-US" sz="2000">
                <a:solidFill>
                  <a:srgbClr val="ED1B24"/>
                </a:solidFill>
                <a:latin typeface="Arial"/>
                <a:cs typeface="Arial"/>
              </a:rPr>
              <a:t>Including </a:t>
            </a:r>
            <a:r>
              <a:rPr lang="en-US" sz="2000" dirty="0">
                <a:solidFill>
                  <a:srgbClr val="ED1B24"/>
                </a:solidFill>
                <a:latin typeface="Arial"/>
                <a:cs typeface="Arial"/>
              </a:rPr>
              <a:t>8</a:t>
            </a:r>
            <a:r>
              <a:rPr lang="en-US" sz="2000">
                <a:solidFill>
                  <a:srgbClr val="ED1B24"/>
                </a:solidFill>
                <a:latin typeface="Arial"/>
                <a:cs typeface="Arial"/>
              </a:rPr>
              <a:t> </a:t>
            </a:r>
            <a:r>
              <a:rPr kumimoji="0" lang="en-US" sz="2000" b="1" i="0" u="none" strike="noStrike" kern="1200" cap="none" spc="0" normalizeH="0" baseline="0" noProof="0">
                <a:ln>
                  <a:noFill/>
                </a:ln>
                <a:solidFill>
                  <a:srgbClr val="ED1B24"/>
                </a:solidFill>
                <a:effectLst/>
                <a:uLnTx/>
                <a:uFillTx/>
                <a:latin typeface="Arial"/>
                <a:ea typeface="+mj-ea"/>
                <a:cs typeface="Arial"/>
              </a:rPr>
              <a:t>large and major </a:t>
            </a:r>
            <a:r>
              <a:rPr lang="en-US" sz="2000">
                <a:solidFill>
                  <a:srgbClr val="ED1B24"/>
                </a:solidFill>
                <a:latin typeface="Arial"/>
                <a:cs typeface="Arial"/>
              </a:rPr>
              <a:t>responses listed chronologically:</a:t>
            </a:r>
            <a:endParaRPr lang="en-US" sz="2000" b="1" i="0" u="none" strike="noStrike" kern="1200" cap="none" spc="0" normalizeH="0" baseline="0" noProof="0">
              <a:ln>
                <a:noFill/>
              </a:ln>
              <a:solidFill>
                <a:srgbClr val="6D6E70"/>
              </a:solidFill>
              <a:effectLst/>
              <a:uLnTx/>
              <a:uFillTx/>
              <a:latin typeface="Arial"/>
              <a:cs typeface="Arial"/>
            </a:endParaRPr>
          </a:p>
        </p:txBody>
      </p:sp>
      <p:pic>
        <p:nvPicPr>
          <p:cNvPr id="6" name="Picture 5" descr="1000px-Blank_US_Map.png">
            <a:extLst>
              <a:ext uri="{FF2B5EF4-FFF2-40B4-BE49-F238E27FC236}">
                <a16:creationId xmlns:a16="http://schemas.microsoft.com/office/drawing/2014/main" id="{10811F86-8330-4E61-A818-E228F81D5214}"/>
              </a:ext>
            </a:extLst>
          </p:cNvPr>
          <p:cNvPicPr>
            <a:picLocks noChangeAspect="1"/>
          </p:cNvPicPr>
          <p:nvPr/>
        </p:nvPicPr>
        <p:blipFill>
          <a:blip r:embed="rId3" cstate="email">
            <a:lum bright="-9000" contrast="-30000"/>
            <a:extLst>
              <a:ext uri="{28A0092B-C50C-407E-A947-70E740481C1C}">
                <a14:useLocalDpi xmlns:a14="http://schemas.microsoft.com/office/drawing/2010/main"/>
              </a:ext>
            </a:extLst>
          </a:blip>
          <a:srcRect/>
          <a:stretch>
            <a:fillRect/>
          </a:stretch>
        </p:blipFill>
        <p:spPr bwMode="auto">
          <a:xfrm>
            <a:off x="3776228" y="1390798"/>
            <a:ext cx="5989527" cy="3699476"/>
          </a:xfrm>
          <a:prstGeom prst="rect">
            <a:avLst/>
          </a:prstGeom>
          <a:noFill/>
          <a:ln w="9525">
            <a:noFill/>
            <a:miter lim="800000"/>
            <a:headEnd/>
            <a:tailEnd/>
          </a:ln>
        </p:spPr>
      </p:pic>
      <p:sp>
        <p:nvSpPr>
          <p:cNvPr id="14" name="Rectangle 13">
            <a:extLst>
              <a:ext uri="{FF2B5EF4-FFF2-40B4-BE49-F238E27FC236}">
                <a16:creationId xmlns:a16="http://schemas.microsoft.com/office/drawing/2014/main" id="{41B25652-2BD4-4783-AA39-53DA0AE9A185}"/>
              </a:ext>
            </a:extLst>
          </p:cNvPr>
          <p:cNvSpPr/>
          <p:nvPr/>
        </p:nvSpPr>
        <p:spPr>
          <a:xfrm>
            <a:off x="4384200" y="5622276"/>
            <a:ext cx="5541690" cy="623248"/>
          </a:xfrm>
          <a:prstGeom prst="rect">
            <a:avLst/>
          </a:prstGeom>
        </p:spPr>
        <p:txBody>
          <a:bodyPr wrap="square" lIns="91440" tIns="45720" rIns="91440" bIns="45720" anchor="t">
            <a:spAutoFit/>
          </a:bodyPr>
          <a:lstStyle/>
          <a:p>
            <a:pPr algn="r"/>
            <a:r>
              <a:rPr lang="en-US" sz="900">
                <a:solidFill>
                  <a:srgbClr val="717073"/>
                </a:solidFill>
                <a:latin typeface="Arial"/>
                <a:cs typeface="Arial"/>
              </a:rPr>
              <a:t>Oct. 1 – Dec. 31, 2024</a:t>
            </a:r>
          </a:p>
          <a:p>
            <a:pPr marL="0" marR="0" lvl="0" indent="0" algn="r" defTabSz="457200" rtl="0" eaLnBrk="1" fontAlgn="base" latinLnBrk="0" hangingPunct="1">
              <a:lnSpc>
                <a:spcPct val="100000"/>
              </a:lnSpc>
              <a:spcBef>
                <a:spcPct val="0"/>
              </a:spcBef>
              <a:spcAft>
                <a:spcPct val="0"/>
              </a:spcAft>
              <a:buClrTx/>
              <a:buSzTx/>
              <a:buFontTx/>
              <a:buNone/>
              <a:tabLst/>
              <a:defRPr/>
            </a:pPr>
            <a:r>
              <a:rPr lang="en-US" sz="850">
                <a:solidFill>
                  <a:srgbClr val="6D6E70"/>
                </a:solidFill>
                <a:effectLst/>
                <a:latin typeface="Arial"/>
                <a:ea typeface="Calibri"/>
                <a:cs typeface="Arial"/>
              </a:rPr>
              <a:t>“</a:t>
            </a:r>
            <a:r>
              <a:rPr lang="en-US" sz="850">
                <a:solidFill>
                  <a:srgbClr val="6D6E70"/>
                </a:solidFill>
                <a:latin typeface="Arial"/>
                <a:ea typeface="Calibri"/>
                <a:cs typeface="Arial"/>
              </a:rPr>
              <a:t>Big</a:t>
            </a:r>
            <a:r>
              <a:rPr lang="en-US" sz="850">
                <a:solidFill>
                  <a:srgbClr val="6D6E70"/>
                </a:solidFill>
                <a:effectLst/>
                <a:latin typeface="Arial"/>
                <a:ea typeface="Calibri"/>
                <a:cs typeface="Arial"/>
              </a:rPr>
              <a:t>” i</a:t>
            </a:r>
            <a:r>
              <a:rPr lang="en-US" sz="850">
                <a:solidFill>
                  <a:srgbClr val="6D6E70"/>
                </a:solidFill>
                <a:latin typeface="Arial"/>
                <a:cs typeface="Arial"/>
              </a:rPr>
              <a:t>ncludes domestic disaster operations with costs of $10,000+ (i.e., level 2 and higher)</a:t>
            </a:r>
            <a:r>
              <a:rPr lang="en-US" sz="850">
                <a:solidFill>
                  <a:srgbClr val="6D6E70"/>
                </a:solidFill>
                <a:effectLst/>
                <a:latin typeface="Arial"/>
                <a:ea typeface="Calibri"/>
                <a:cs typeface="Arial"/>
              </a:rPr>
              <a:t>.</a:t>
            </a:r>
          </a:p>
          <a:p>
            <a:pPr algn="r" fontAlgn="base">
              <a:spcBef>
                <a:spcPct val="0"/>
              </a:spcBef>
              <a:spcAft>
                <a:spcPct val="0"/>
              </a:spcAft>
              <a:defRPr/>
            </a:pPr>
            <a:r>
              <a:rPr lang="en-US" sz="850">
                <a:solidFill>
                  <a:srgbClr val="6D6E70"/>
                </a:solidFill>
                <a:latin typeface="Arial"/>
                <a:cs typeface="Arial"/>
              </a:rPr>
              <a:t>“Large and major” </a:t>
            </a:r>
            <a:r>
              <a:rPr lang="en-US" sz="850">
                <a:solidFill>
                  <a:srgbClr val="6D6E70"/>
                </a:solidFill>
                <a:effectLst/>
                <a:latin typeface="Arial"/>
                <a:ea typeface="Calibri"/>
                <a:cs typeface="Arial"/>
              </a:rPr>
              <a:t>i</a:t>
            </a:r>
            <a:r>
              <a:rPr lang="en-US" sz="850">
                <a:solidFill>
                  <a:srgbClr val="6D6E70"/>
                </a:solidFill>
                <a:latin typeface="Arial"/>
                <a:cs typeface="Arial"/>
              </a:rPr>
              <a:t>ncludes domestic disaster operations with costs of $50,000+ (i.e., level 3 and higher)</a:t>
            </a:r>
            <a:r>
              <a:rPr lang="en-US" sz="850">
                <a:solidFill>
                  <a:srgbClr val="6D6E70"/>
                </a:solidFill>
                <a:effectLst/>
                <a:latin typeface="Arial"/>
                <a:ea typeface="Calibri"/>
                <a:cs typeface="Arial"/>
              </a:rPr>
              <a:t>.</a:t>
            </a:r>
          </a:p>
          <a:p>
            <a:pPr fontAlgn="base">
              <a:spcBef>
                <a:spcPct val="0"/>
              </a:spcBef>
              <a:spcAft>
                <a:spcPct val="0"/>
              </a:spcAft>
              <a:defRPr/>
            </a:pPr>
            <a:endParaRPr lang="en-US" sz="850" b="0" i="0" u="none" strike="noStrike" kern="1200" cap="none" spc="0" normalizeH="0" baseline="0" noProof="0">
              <a:ln>
                <a:noFill/>
              </a:ln>
              <a:solidFill>
                <a:srgbClr val="6D6E70"/>
              </a:solidFill>
              <a:effectLst/>
              <a:uLnTx/>
              <a:uFillTx/>
              <a:latin typeface="Arial" charset="0"/>
              <a:cs typeface="Arial" charset="0"/>
            </a:endParaRPr>
          </a:p>
        </p:txBody>
      </p:sp>
      <p:sp>
        <p:nvSpPr>
          <p:cNvPr id="23" name="Oval 22">
            <a:extLst>
              <a:ext uri="{FF2B5EF4-FFF2-40B4-BE49-F238E27FC236}">
                <a16:creationId xmlns:a16="http://schemas.microsoft.com/office/drawing/2014/main" id="{81EC9998-1464-4030-A5F4-3CCA69EEEC2F}"/>
              </a:ext>
            </a:extLst>
          </p:cNvPr>
          <p:cNvSpPr>
            <a:spLocks noChangeArrowheads="1"/>
          </p:cNvSpPr>
          <p:nvPr/>
        </p:nvSpPr>
        <p:spPr bwMode="auto">
          <a:xfrm>
            <a:off x="7373088" y="267981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24" name="Oval 23">
            <a:extLst>
              <a:ext uri="{FF2B5EF4-FFF2-40B4-BE49-F238E27FC236}">
                <a16:creationId xmlns:a16="http://schemas.microsoft.com/office/drawing/2014/main" id="{5C52541E-2AE2-49F9-9BF0-866BFBBB2BEF}"/>
              </a:ext>
            </a:extLst>
          </p:cNvPr>
          <p:cNvSpPr>
            <a:spLocks noChangeArrowheads="1"/>
          </p:cNvSpPr>
          <p:nvPr/>
        </p:nvSpPr>
        <p:spPr bwMode="auto">
          <a:xfrm>
            <a:off x="6632177" y="3289284"/>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25" name="Oval 24">
            <a:extLst>
              <a:ext uri="{FF2B5EF4-FFF2-40B4-BE49-F238E27FC236}">
                <a16:creationId xmlns:a16="http://schemas.microsoft.com/office/drawing/2014/main" id="{47F50E90-920E-4297-BD41-D87138FEAD4B}"/>
              </a:ext>
            </a:extLst>
          </p:cNvPr>
          <p:cNvSpPr>
            <a:spLocks noChangeArrowheads="1"/>
          </p:cNvSpPr>
          <p:nvPr/>
        </p:nvSpPr>
        <p:spPr bwMode="auto">
          <a:xfrm>
            <a:off x="6396440" y="3797871"/>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26" name="Oval 25">
            <a:extLst>
              <a:ext uri="{FF2B5EF4-FFF2-40B4-BE49-F238E27FC236}">
                <a16:creationId xmlns:a16="http://schemas.microsoft.com/office/drawing/2014/main" id="{D3FD8BC1-1499-4455-AF14-2C66876013E4}"/>
              </a:ext>
            </a:extLst>
          </p:cNvPr>
          <p:cNvSpPr>
            <a:spLocks noChangeArrowheads="1"/>
          </p:cNvSpPr>
          <p:nvPr/>
        </p:nvSpPr>
        <p:spPr bwMode="auto">
          <a:xfrm>
            <a:off x="7506315" y="3351713"/>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27" name="Oval 26">
            <a:extLst>
              <a:ext uri="{FF2B5EF4-FFF2-40B4-BE49-F238E27FC236}">
                <a16:creationId xmlns:a16="http://schemas.microsoft.com/office/drawing/2014/main" id="{CE047272-C1D5-4987-8C2A-E06DB7F9661C}"/>
              </a:ext>
            </a:extLst>
          </p:cNvPr>
          <p:cNvSpPr>
            <a:spLocks noChangeArrowheads="1"/>
          </p:cNvSpPr>
          <p:nvPr/>
        </p:nvSpPr>
        <p:spPr bwMode="auto">
          <a:xfrm>
            <a:off x="9215452" y="2116324"/>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28" name="Oval 27">
            <a:extLst>
              <a:ext uri="{FF2B5EF4-FFF2-40B4-BE49-F238E27FC236}">
                <a16:creationId xmlns:a16="http://schemas.microsoft.com/office/drawing/2014/main" id="{EB483F41-8465-46CB-9D78-9BBCFF5FA412}"/>
              </a:ext>
            </a:extLst>
          </p:cNvPr>
          <p:cNvSpPr>
            <a:spLocks noChangeArrowheads="1"/>
          </p:cNvSpPr>
          <p:nvPr/>
        </p:nvSpPr>
        <p:spPr bwMode="auto">
          <a:xfrm>
            <a:off x="8598272" y="246531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29" name="Oval 28">
            <a:extLst>
              <a:ext uri="{FF2B5EF4-FFF2-40B4-BE49-F238E27FC236}">
                <a16:creationId xmlns:a16="http://schemas.microsoft.com/office/drawing/2014/main" id="{E86582A4-49D9-4F6B-B297-31FE3E0BB995}"/>
              </a:ext>
            </a:extLst>
          </p:cNvPr>
          <p:cNvSpPr>
            <a:spLocks noChangeArrowheads="1"/>
          </p:cNvSpPr>
          <p:nvPr/>
        </p:nvSpPr>
        <p:spPr bwMode="auto">
          <a:xfrm>
            <a:off x="7830150" y="277978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0" name="Oval 29">
            <a:extLst>
              <a:ext uri="{FF2B5EF4-FFF2-40B4-BE49-F238E27FC236}">
                <a16:creationId xmlns:a16="http://schemas.microsoft.com/office/drawing/2014/main" id="{9C716F31-E848-4C6C-9839-EC1A9270DC2C}"/>
              </a:ext>
            </a:extLst>
          </p:cNvPr>
          <p:cNvSpPr>
            <a:spLocks noChangeArrowheads="1"/>
          </p:cNvSpPr>
          <p:nvPr/>
        </p:nvSpPr>
        <p:spPr bwMode="auto">
          <a:xfrm>
            <a:off x="9002006" y="2330788"/>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1" name="Oval 30">
            <a:extLst>
              <a:ext uri="{FF2B5EF4-FFF2-40B4-BE49-F238E27FC236}">
                <a16:creationId xmlns:a16="http://schemas.microsoft.com/office/drawing/2014/main" id="{862E7250-93D4-4DCD-8098-D910B942DC55}"/>
              </a:ext>
            </a:extLst>
          </p:cNvPr>
          <p:cNvSpPr>
            <a:spLocks noChangeArrowheads="1"/>
          </p:cNvSpPr>
          <p:nvPr/>
        </p:nvSpPr>
        <p:spPr bwMode="auto">
          <a:xfrm>
            <a:off x="8733335" y="246531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2" name="Oval 31">
            <a:extLst>
              <a:ext uri="{FF2B5EF4-FFF2-40B4-BE49-F238E27FC236}">
                <a16:creationId xmlns:a16="http://schemas.microsoft.com/office/drawing/2014/main" id="{1C7CCF06-951B-4AEE-B12F-F3291FC7507A}"/>
              </a:ext>
            </a:extLst>
          </p:cNvPr>
          <p:cNvSpPr>
            <a:spLocks noChangeArrowheads="1"/>
          </p:cNvSpPr>
          <p:nvPr/>
        </p:nvSpPr>
        <p:spPr bwMode="auto">
          <a:xfrm>
            <a:off x="8981999" y="238490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3" name="Oval 32">
            <a:extLst>
              <a:ext uri="{FF2B5EF4-FFF2-40B4-BE49-F238E27FC236}">
                <a16:creationId xmlns:a16="http://schemas.microsoft.com/office/drawing/2014/main" id="{BD4DF22E-5321-4035-BA36-6522832F59ED}"/>
              </a:ext>
            </a:extLst>
          </p:cNvPr>
          <p:cNvSpPr>
            <a:spLocks noChangeArrowheads="1"/>
          </p:cNvSpPr>
          <p:nvPr/>
        </p:nvSpPr>
        <p:spPr bwMode="auto">
          <a:xfrm>
            <a:off x="8614293" y="3225818"/>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4" name="Oval 33">
            <a:extLst>
              <a:ext uri="{FF2B5EF4-FFF2-40B4-BE49-F238E27FC236}">
                <a16:creationId xmlns:a16="http://schemas.microsoft.com/office/drawing/2014/main" id="{03B70EEF-A14D-4287-B200-C0680DEAAC47}"/>
              </a:ext>
            </a:extLst>
          </p:cNvPr>
          <p:cNvSpPr>
            <a:spLocks noChangeArrowheads="1"/>
          </p:cNvSpPr>
          <p:nvPr/>
        </p:nvSpPr>
        <p:spPr bwMode="auto">
          <a:xfrm>
            <a:off x="8653675" y="238490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5" name="Oval 34">
            <a:extLst>
              <a:ext uri="{FF2B5EF4-FFF2-40B4-BE49-F238E27FC236}">
                <a16:creationId xmlns:a16="http://schemas.microsoft.com/office/drawing/2014/main" id="{A2CF2DEB-4CC2-435B-B833-A455B531550C}"/>
              </a:ext>
            </a:extLst>
          </p:cNvPr>
          <p:cNvSpPr>
            <a:spLocks noChangeArrowheads="1"/>
          </p:cNvSpPr>
          <p:nvPr/>
        </p:nvSpPr>
        <p:spPr bwMode="auto">
          <a:xfrm>
            <a:off x="9169731" y="204971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6" name="Oval 35">
            <a:extLst>
              <a:ext uri="{FF2B5EF4-FFF2-40B4-BE49-F238E27FC236}">
                <a16:creationId xmlns:a16="http://schemas.microsoft.com/office/drawing/2014/main" id="{5D8D49A2-CC2E-4CBA-8656-C2A0D1132E3C}"/>
              </a:ext>
            </a:extLst>
          </p:cNvPr>
          <p:cNvSpPr>
            <a:spLocks noChangeArrowheads="1"/>
          </p:cNvSpPr>
          <p:nvPr/>
        </p:nvSpPr>
        <p:spPr bwMode="auto">
          <a:xfrm>
            <a:off x="9091727" y="222180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7" name="Oval 36">
            <a:extLst>
              <a:ext uri="{FF2B5EF4-FFF2-40B4-BE49-F238E27FC236}">
                <a16:creationId xmlns:a16="http://schemas.microsoft.com/office/drawing/2014/main" id="{C6030836-7FEE-4882-B337-48DFB8C2B32F}"/>
              </a:ext>
            </a:extLst>
          </p:cNvPr>
          <p:cNvSpPr>
            <a:spLocks noChangeArrowheads="1"/>
          </p:cNvSpPr>
          <p:nvPr/>
        </p:nvSpPr>
        <p:spPr bwMode="auto">
          <a:xfrm>
            <a:off x="7017886" y="411070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8" name="Oval 37">
            <a:extLst>
              <a:ext uri="{FF2B5EF4-FFF2-40B4-BE49-F238E27FC236}">
                <a16:creationId xmlns:a16="http://schemas.microsoft.com/office/drawing/2014/main" id="{20F49655-C8B2-461E-84C1-04A269F9108C}"/>
              </a:ext>
            </a:extLst>
          </p:cNvPr>
          <p:cNvSpPr>
            <a:spLocks noChangeArrowheads="1"/>
          </p:cNvSpPr>
          <p:nvPr/>
        </p:nvSpPr>
        <p:spPr bwMode="auto">
          <a:xfrm>
            <a:off x="7905290" y="250674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39" name="Oval 38">
            <a:extLst>
              <a:ext uri="{FF2B5EF4-FFF2-40B4-BE49-F238E27FC236}">
                <a16:creationId xmlns:a16="http://schemas.microsoft.com/office/drawing/2014/main" id="{8CCDDA55-58A3-4811-BC77-81A4A6422B60}"/>
              </a:ext>
            </a:extLst>
          </p:cNvPr>
          <p:cNvSpPr>
            <a:spLocks noChangeArrowheads="1"/>
          </p:cNvSpPr>
          <p:nvPr/>
        </p:nvSpPr>
        <p:spPr bwMode="auto">
          <a:xfrm>
            <a:off x="8878731" y="222180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0" name="Oval 39">
            <a:extLst>
              <a:ext uri="{FF2B5EF4-FFF2-40B4-BE49-F238E27FC236}">
                <a16:creationId xmlns:a16="http://schemas.microsoft.com/office/drawing/2014/main" id="{DDF99163-0000-4901-8D79-541A8608A78D}"/>
              </a:ext>
            </a:extLst>
          </p:cNvPr>
          <p:cNvSpPr>
            <a:spLocks noChangeArrowheads="1"/>
          </p:cNvSpPr>
          <p:nvPr/>
        </p:nvSpPr>
        <p:spPr bwMode="auto">
          <a:xfrm>
            <a:off x="4160507" y="1864289"/>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1" name="Oval 40">
            <a:extLst>
              <a:ext uri="{FF2B5EF4-FFF2-40B4-BE49-F238E27FC236}">
                <a16:creationId xmlns:a16="http://schemas.microsoft.com/office/drawing/2014/main" id="{BEE1A3E4-B35A-44A4-B319-2CB88F744570}"/>
              </a:ext>
            </a:extLst>
          </p:cNvPr>
          <p:cNvSpPr>
            <a:spLocks noChangeArrowheads="1"/>
          </p:cNvSpPr>
          <p:nvPr/>
        </p:nvSpPr>
        <p:spPr bwMode="auto">
          <a:xfrm>
            <a:off x="4252700" y="159900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2" name="Oval 41">
            <a:extLst>
              <a:ext uri="{FF2B5EF4-FFF2-40B4-BE49-F238E27FC236}">
                <a16:creationId xmlns:a16="http://schemas.microsoft.com/office/drawing/2014/main" id="{E84B1D1E-516F-4C87-93AB-BDB1CD236533}"/>
              </a:ext>
            </a:extLst>
          </p:cNvPr>
          <p:cNvSpPr>
            <a:spLocks noChangeArrowheads="1"/>
          </p:cNvSpPr>
          <p:nvPr/>
        </p:nvSpPr>
        <p:spPr bwMode="auto">
          <a:xfrm>
            <a:off x="6273301" y="4456939"/>
            <a:ext cx="109728" cy="109728"/>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3" name="Oval 42">
            <a:extLst>
              <a:ext uri="{FF2B5EF4-FFF2-40B4-BE49-F238E27FC236}">
                <a16:creationId xmlns:a16="http://schemas.microsoft.com/office/drawing/2014/main" id="{C4F78886-EBD7-4D44-8258-398ACC0CC13C}"/>
              </a:ext>
            </a:extLst>
          </p:cNvPr>
          <p:cNvSpPr>
            <a:spLocks noChangeArrowheads="1"/>
          </p:cNvSpPr>
          <p:nvPr/>
        </p:nvSpPr>
        <p:spPr bwMode="auto">
          <a:xfrm>
            <a:off x="8900585" y="2376601"/>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4" name="Oval 43">
            <a:extLst>
              <a:ext uri="{FF2B5EF4-FFF2-40B4-BE49-F238E27FC236}">
                <a16:creationId xmlns:a16="http://schemas.microsoft.com/office/drawing/2014/main" id="{47E67081-BC2E-4326-8FAE-74682A34E707}"/>
              </a:ext>
            </a:extLst>
          </p:cNvPr>
          <p:cNvSpPr>
            <a:spLocks noChangeArrowheads="1"/>
          </p:cNvSpPr>
          <p:nvPr/>
        </p:nvSpPr>
        <p:spPr bwMode="auto">
          <a:xfrm>
            <a:off x="6429973" y="3883023"/>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5" name="Oval 44">
            <a:extLst>
              <a:ext uri="{FF2B5EF4-FFF2-40B4-BE49-F238E27FC236}">
                <a16:creationId xmlns:a16="http://schemas.microsoft.com/office/drawing/2014/main" id="{D0178A48-1C33-4618-BE5E-EF7D04257426}"/>
              </a:ext>
            </a:extLst>
          </p:cNvPr>
          <p:cNvSpPr>
            <a:spLocks noChangeArrowheads="1"/>
          </p:cNvSpPr>
          <p:nvPr/>
        </p:nvSpPr>
        <p:spPr bwMode="auto">
          <a:xfrm>
            <a:off x="9065890" y="238352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6" name="Oval 45">
            <a:extLst>
              <a:ext uri="{FF2B5EF4-FFF2-40B4-BE49-F238E27FC236}">
                <a16:creationId xmlns:a16="http://schemas.microsoft.com/office/drawing/2014/main" id="{FBE559D4-DC8F-46B4-807B-B8F44C83EF02}"/>
              </a:ext>
            </a:extLst>
          </p:cNvPr>
          <p:cNvSpPr>
            <a:spLocks noChangeArrowheads="1"/>
          </p:cNvSpPr>
          <p:nvPr/>
        </p:nvSpPr>
        <p:spPr bwMode="auto">
          <a:xfrm>
            <a:off x="4201024" y="246267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7" name="Oval 46">
            <a:extLst>
              <a:ext uri="{FF2B5EF4-FFF2-40B4-BE49-F238E27FC236}">
                <a16:creationId xmlns:a16="http://schemas.microsoft.com/office/drawing/2014/main" id="{4D5B8491-E012-4D86-A8F8-413C336761B3}"/>
              </a:ext>
            </a:extLst>
          </p:cNvPr>
          <p:cNvSpPr>
            <a:spLocks noChangeArrowheads="1"/>
          </p:cNvSpPr>
          <p:nvPr/>
        </p:nvSpPr>
        <p:spPr bwMode="auto">
          <a:xfrm>
            <a:off x="6788415" y="340657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48" name="Oval 47">
            <a:extLst>
              <a:ext uri="{FF2B5EF4-FFF2-40B4-BE49-F238E27FC236}">
                <a16:creationId xmlns:a16="http://schemas.microsoft.com/office/drawing/2014/main" id="{F2E01DC8-6D67-4AA4-900E-3628B0544F5C}"/>
              </a:ext>
            </a:extLst>
          </p:cNvPr>
          <p:cNvSpPr>
            <a:spLocks noChangeArrowheads="1"/>
          </p:cNvSpPr>
          <p:nvPr/>
        </p:nvSpPr>
        <p:spPr bwMode="auto">
          <a:xfrm>
            <a:off x="8145189" y="288761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0" name="Oval 49">
            <a:extLst>
              <a:ext uri="{FF2B5EF4-FFF2-40B4-BE49-F238E27FC236}">
                <a16:creationId xmlns:a16="http://schemas.microsoft.com/office/drawing/2014/main" id="{788F8E54-F252-4CA2-9CEF-42EDF59D5F26}"/>
              </a:ext>
            </a:extLst>
          </p:cNvPr>
          <p:cNvSpPr>
            <a:spLocks noChangeArrowheads="1"/>
          </p:cNvSpPr>
          <p:nvPr/>
        </p:nvSpPr>
        <p:spPr bwMode="auto">
          <a:xfrm>
            <a:off x="7143070" y="2942481"/>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1" name="Oval 50">
            <a:extLst>
              <a:ext uri="{FF2B5EF4-FFF2-40B4-BE49-F238E27FC236}">
                <a16:creationId xmlns:a16="http://schemas.microsoft.com/office/drawing/2014/main" id="{3677FF21-08BD-481A-BD5F-DE3539C988FF}"/>
              </a:ext>
            </a:extLst>
          </p:cNvPr>
          <p:cNvSpPr>
            <a:spLocks noChangeArrowheads="1"/>
          </p:cNvSpPr>
          <p:nvPr/>
        </p:nvSpPr>
        <p:spPr bwMode="auto">
          <a:xfrm>
            <a:off x="6396440" y="221574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2" name="Oval 51">
            <a:extLst>
              <a:ext uri="{FF2B5EF4-FFF2-40B4-BE49-F238E27FC236}">
                <a16:creationId xmlns:a16="http://schemas.microsoft.com/office/drawing/2014/main" id="{FF5E0AD1-32A4-4193-8859-A807F0121462}"/>
              </a:ext>
            </a:extLst>
          </p:cNvPr>
          <p:cNvSpPr>
            <a:spLocks noChangeArrowheads="1"/>
          </p:cNvSpPr>
          <p:nvPr/>
        </p:nvSpPr>
        <p:spPr bwMode="auto">
          <a:xfrm>
            <a:off x="9098726" y="213913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3" name="Oval 52">
            <a:extLst>
              <a:ext uri="{FF2B5EF4-FFF2-40B4-BE49-F238E27FC236}">
                <a16:creationId xmlns:a16="http://schemas.microsoft.com/office/drawing/2014/main" id="{882A52F7-5D79-4B35-B1A5-A42B13EB5EB2}"/>
              </a:ext>
            </a:extLst>
          </p:cNvPr>
          <p:cNvSpPr>
            <a:spLocks noChangeArrowheads="1"/>
          </p:cNvSpPr>
          <p:nvPr/>
        </p:nvSpPr>
        <p:spPr bwMode="auto">
          <a:xfrm>
            <a:off x="7711398" y="305502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4" name="Oval 53">
            <a:extLst>
              <a:ext uri="{FF2B5EF4-FFF2-40B4-BE49-F238E27FC236}">
                <a16:creationId xmlns:a16="http://schemas.microsoft.com/office/drawing/2014/main" id="{93C17ABD-BD80-41F7-8EBF-72BEA377EB2E}"/>
              </a:ext>
            </a:extLst>
          </p:cNvPr>
          <p:cNvSpPr>
            <a:spLocks noChangeArrowheads="1"/>
          </p:cNvSpPr>
          <p:nvPr/>
        </p:nvSpPr>
        <p:spPr bwMode="auto">
          <a:xfrm>
            <a:off x="8008838" y="3637508"/>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5" name="Oval 54">
            <a:extLst>
              <a:ext uri="{FF2B5EF4-FFF2-40B4-BE49-F238E27FC236}">
                <a16:creationId xmlns:a16="http://schemas.microsoft.com/office/drawing/2014/main" id="{562F819E-8315-4AFF-8C32-B575B84EFD9D}"/>
              </a:ext>
            </a:extLst>
          </p:cNvPr>
          <p:cNvSpPr>
            <a:spLocks noChangeArrowheads="1"/>
          </p:cNvSpPr>
          <p:nvPr/>
        </p:nvSpPr>
        <p:spPr bwMode="auto">
          <a:xfrm>
            <a:off x="8660508" y="2897599"/>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6" name="Oval 55">
            <a:extLst>
              <a:ext uri="{FF2B5EF4-FFF2-40B4-BE49-F238E27FC236}">
                <a16:creationId xmlns:a16="http://schemas.microsoft.com/office/drawing/2014/main" id="{D1028CC4-69A0-4433-8473-7568AF037B82}"/>
              </a:ext>
            </a:extLst>
          </p:cNvPr>
          <p:cNvSpPr>
            <a:spLocks noChangeArrowheads="1"/>
          </p:cNvSpPr>
          <p:nvPr/>
        </p:nvSpPr>
        <p:spPr bwMode="auto">
          <a:xfrm>
            <a:off x="6952674" y="2040339"/>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7" name="Oval 56">
            <a:extLst>
              <a:ext uri="{FF2B5EF4-FFF2-40B4-BE49-F238E27FC236}">
                <a16:creationId xmlns:a16="http://schemas.microsoft.com/office/drawing/2014/main" id="{BF6DDCD5-ACCB-40AD-ADCC-D4AF5130E1D0}"/>
              </a:ext>
            </a:extLst>
          </p:cNvPr>
          <p:cNvSpPr>
            <a:spLocks noChangeArrowheads="1"/>
          </p:cNvSpPr>
          <p:nvPr/>
        </p:nvSpPr>
        <p:spPr bwMode="auto">
          <a:xfrm>
            <a:off x="6305657" y="380169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8" name="Oval 57">
            <a:extLst>
              <a:ext uri="{FF2B5EF4-FFF2-40B4-BE49-F238E27FC236}">
                <a16:creationId xmlns:a16="http://schemas.microsoft.com/office/drawing/2014/main" id="{5B29DEF3-FB58-40A3-844A-28E4FB483941}"/>
              </a:ext>
            </a:extLst>
          </p:cNvPr>
          <p:cNvSpPr>
            <a:spLocks noChangeArrowheads="1"/>
          </p:cNvSpPr>
          <p:nvPr/>
        </p:nvSpPr>
        <p:spPr bwMode="auto">
          <a:xfrm>
            <a:off x="8100469" y="3637508"/>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0" name="Oval 59">
            <a:extLst>
              <a:ext uri="{FF2B5EF4-FFF2-40B4-BE49-F238E27FC236}">
                <a16:creationId xmlns:a16="http://schemas.microsoft.com/office/drawing/2014/main" id="{71D340D9-B108-4FF5-B48A-AF52F8130A2F}"/>
              </a:ext>
            </a:extLst>
          </p:cNvPr>
          <p:cNvSpPr>
            <a:spLocks noChangeArrowheads="1"/>
          </p:cNvSpPr>
          <p:nvPr/>
        </p:nvSpPr>
        <p:spPr bwMode="auto">
          <a:xfrm>
            <a:off x="8368274" y="252028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1" name="Oval 60">
            <a:extLst>
              <a:ext uri="{FF2B5EF4-FFF2-40B4-BE49-F238E27FC236}">
                <a16:creationId xmlns:a16="http://schemas.microsoft.com/office/drawing/2014/main" id="{DDA4077C-0B86-4C6F-AD5F-B3B807F2964B}"/>
              </a:ext>
            </a:extLst>
          </p:cNvPr>
          <p:cNvSpPr>
            <a:spLocks noChangeArrowheads="1"/>
          </p:cNvSpPr>
          <p:nvPr/>
        </p:nvSpPr>
        <p:spPr bwMode="auto">
          <a:xfrm>
            <a:off x="4242479" y="1890540"/>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2" name="Oval 61">
            <a:extLst>
              <a:ext uri="{FF2B5EF4-FFF2-40B4-BE49-F238E27FC236}">
                <a16:creationId xmlns:a16="http://schemas.microsoft.com/office/drawing/2014/main" id="{6FE77C19-14D8-4399-A46B-1CA6A3E9E8B2}"/>
              </a:ext>
            </a:extLst>
          </p:cNvPr>
          <p:cNvSpPr>
            <a:spLocks noChangeArrowheads="1"/>
          </p:cNvSpPr>
          <p:nvPr/>
        </p:nvSpPr>
        <p:spPr bwMode="auto">
          <a:xfrm>
            <a:off x="8033221" y="268975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3" name="Oval 62">
            <a:extLst>
              <a:ext uri="{FF2B5EF4-FFF2-40B4-BE49-F238E27FC236}">
                <a16:creationId xmlns:a16="http://schemas.microsoft.com/office/drawing/2014/main" id="{D20FD4BE-A516-452A-BC4F-8138796A0FAF}"/>
              </a:ext>
            </a:extLst>
          </p:cNvPr>
          <p:cNvSpPr>
            <a:spLocks noChangeArrowheads="1"/>
          </p:cNvSpPr>
          <p:nvPr/>
        </p:nvSpPr>
        <p:spPr bwMode="auto">
          <a:xfrm>
            <a:off x="9011026" y="2211850"/>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4" name="Oval 63">
            <a:extLst>
              <a:ext uri="{FF2B5EF4-FFF2-40B4-BE49-F238E27FC236}">
                <a16:creationId xmlns:a16="http://schemas.microsoft.com/office/drawing/2014/main" id="{B863FA0C-C1E4-4DB7-9658-A6EDBE190F3F}"/>
              </a:ext>
            </a:extLst>
          </p:cNvPr>
          <p:cNvSpPr>
            <a:spLocks noChangeArrowheads="1"/>
          </p:cNvSpPr>
          <p:nvPr/>
        </p:nvSpPr>
        <p:spPr bwMode="auto">
          <a:xfrm>
            <a:off x="8988998" y="244936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5" name="Oval 64">
            <a:extLst>
              <a:ext uri="{FF2B5EF4-FFF2-40B4-BE49-F238E27FC236}">
                <a16:creationId xmlns:a16="http://schemas.microsoft.com/office/drawing/2014/main" id="{2292AC73-EBE0-4FC5-9545-14208C525173}"/>
              </a:ext>
            </a:extLst>
          </p:cNvPr>
          <p:cNvSpPr>
            <a:spLocks noChangeArrowheads="1"/>
          </p:cNvSpPr>
          <p:nvPr/>
        </p:nvSpPr>
        <p:spPr bwMode="auto">
          <a:xfrm>
            <a:off x="9192312" y="2165134"/>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6" name="Oval 65">
            <a:extLst>
              <a:ext uri="{FF2B5EF4-FFF2-40B4-BE49-F238E27FC236}">
                <a16:creationId xmlns:a16="http://schemas.microsoft.com/office/drawing/2014/main" id="{CB90CD37-B468-4BAE-AA9F-1CE7EFE6AA6F}"/>
              </a:ext>
            </a:extLst>
          </p:cNvPr>
          <p:cNvSpPr>
            <a:spLocks noChangeArrowheads="1"/>
          </p:cNvSpPr>
          <p:nvPr/>
        </p:nvSpPr>
        <p:spPr bwMode="auto">
          <a:xfrm>
            <a:off x="9065890" y="2438391"/>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7" name="Oval 66">
            <a:extLst>
              <a:ext uri="{FF2B5EF4-FFF2-40B4-BE49-F238E27FC236}">
                <a16:creationId xmlns:a16="http://schemas.microsoft.com/office/drawing/2014/main" id="{E3D6A706-E784-4FE7-A304-176F7D2E928F}"/>
              </a:ext>
            </a:extLst>
          </p:cNvPr>
          <p:cNvSpPr>
            <a:spLocks noChangeArrowheads="1"/>
          </p:cNvSpPr>
          <p:nvPr/>
        </p:nvSpPr>
        <p:spPr bwMode="auto">
          <a:xfrm>
            <a:off x="4590125" y="1556959"/>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8" name="Oval 67">
            <a:extLst>
              <a:ext uri="{FF2B5EF4-FFF2-40B4-BE49-F238E27FC236}">
                <a16:creationId xmlns:a16="http://schemas.microsoft.com/office/drawing/2014/main" id="{6CAFDA9D-6346-479D-AA32-EAFCEBE5D294}"/>
              </a:ext>
            </a:extLst>
          </p:cNvPr>
          <p:cNvSpPr>
            <a:spLocks noChangeArrowheads="1"/>
          </p:cNvSpPr>
          <p:nvPr/>
        </p:nvSpPr>
        <p:spPr bwMode="auto">
          <a:xfrm>
            <a:off x="7664106" y="3297259"/>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69" name="Oval 68">
            <a:extLst>
              <a:ext uri="{FF2B5EF4-FFF2-40B4-BE49-F238E27FC236}">
                <a16:creationId xmlns:a16="http://schemas.microsoft.com/office/drawing/2014/main" id="{B79EF5BA-BD0F-47D0-BF07-FE345639F6CF}"/>
              </a:ext>
            </a:extLst>
          </p:cNvPr>
          <p:cNvSpPr>
            <a:spLocks noChangeArrowheads="1"/>
          </p:cNvSpPr>
          <p:nvPr/>
        </p:nvSpPr>
        <p:spPr bwMode="auto">
          <a:xfrm>
            <a:off x="8423138" y="358823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0" name="Oval 69">
            <a:extLst>
              <a:ext uri="{FF2B5EF4-FFF2-40B4-BE49-F238E27FC236}">
                <a16:creationId xmlns:a16="http://schemas.microsoft.com/office/drawing/2014/main" id="{70C9D0DC-FDEE-40AD-A625-E7292141EA35}"/>
              </a:ext>
            </a:extLst>
          </p:cNvPr>
          <p:cNvSpPr>
            <a:spLocks noChangeArrowheads="1"/>
          </p:cNvSpPr>
          <p:nvPr/>
        </p:nvSpPr>
        <p:spPr bwMode="auto">
          <a:xfrm>
            <a:off x="7715468" y="333554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1" name="Oval 70">
            <a:extLst>
              <a:ext uri="{FF2B5EF4-FFF2-40B4-BE49-F238E27FC236}">
                <a16:creationId xmlns:a16="http://schemas.microsoft.com/office/drawing/2014/main" id="{0DA1F7D6-03AD-4934-B53D-1A76791C2AE4}"/>
              </a:ext>
            </a:extLst>
          </p:cNvPr>
          <p:cNvSpPr>
            <a:spLocks noChangeArrowheads="1"/>
          </p:cNvSpPr>
          <p:nvPr/>
        </p:nvSpPr>
        <p:spPr bwMode="auto">
          <a:xfrm>
            <a:off x="6692511" y="188031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2" name="Oval 71">
            <a:extLst>
              <a:ext uri="{FF2B5EF4-FFF2-40B4-BE49-F238E27FC236}">
                <a16:creationId xmlns:a16="http://schemas.microsoft.com/office/drawing/2014/main" id="{E8BE6E17-B07B-4DB9-AC23-0073366AC419}"/>
              </a:ext>
            </a:extLst>
          </p:cNvPr>
          <p:cNvSpPr>
            <a:spLocks noChangeArrowheads="1"/>
          </p:cNvSpPr>
          <p:nvPr/>
        </p:nvSpPr>
        <p:spPr bwMode="auto">
          <a:xfrm>
            <a:off x="7855485" y="2575354"/>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3" name="Oval 72">
            <a:extLst>
              <a:ext uri="{FF2B5EF4-FFF2-40B4-BE49-F238E27FC236}">
                <a16:creationId xmlns:a16="http://schemas.microsoft.com/office/drawing/2014/main" id="{35EDFB84-5334-4059-95F5-03EBC407923A}"/>
              </a:ext>
            </a:extLst>
          </p:cNvPr>
          <p:cNvSpPr>
            <a:spLocks noChangeArrowheads="1"/>
          </p:cNvSpPr>
          <p:nvPr/>
        </p:nvSpPr>
        <p:spPr bwMode="auto">
          <a:xfrm>
            <a:off x="9153590" y="240003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4" name="Oval 73">
            <a:extLst>
              <a:ext uri="{FF2B5EF4-FFF2-40B4-BE49-F238E27FC236}">
                <a16:creationId xmlns:a16="http://schemas.microsoft.com/office/drawing/2014/main" id="{240AEC30-BC93-4DA2-87A6-64A2F0F9A5D5}"/>
              </a:ext>
            </a:extLst>
          </p:cNvPr>
          <p:cNvSpPr>
            <a:spLocks noChangeArrowheads="1"/>
          </p:cNvSpPr>
          <p:nvPr/>
        </p:nvSpPr>
        <p:spPr bwMode="auto">
          <a:xfrm>
            <a:off x="4154880" y="202115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5" name="Oval 4">
            <a:extLst>
              <a:ext uri="{FF2B5EF4-FFF2-40B4-BE49-F238E27FC236}">
                <a16:creationId xmlns:a16="http://schemas.microsoft.com/office/drawing/2014/main" id="{12C2B028-366A-F78A-A11F-63162772E1D6}"/>
              </a:ext>
            </a:extLst>
          </p:cNvPr>
          <p:cNvSpPr>
            <a:spLocks noChangeArrowheads="1"/>
          </p:cNvSpPr>
          <p:nvPr/>
        </p:nvSpPr>
        <p:spPr bwMode="auto">
          <a:xfrm>
            <a:off x="4893120" y="483524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5" name="Oval 74">
            <a:extLst>
              <a:ext uri="{FF2B5EF4-FFF2-40B4-BE49-F238E27FC236}">
                <a16:creationId xmlns:a16="http://schemas.microsoft.com/office/drawing/2014/main" id="{48C1A8C7-509F-3DC4-06D8-117D681BC203}"/>
              </a:ext>
            </a:extLst>
          </p:cNvPr>
          <p:cNvSpPr>
            <a:spLocks noChangeArrowheads="1"/>
          </p:cNvSpPr>
          <p:nvPr/>
        </p:nvSpPr>
        <p:spPr bwMode="auto">
          <a:xfrm>
            <a:off x="4558200" y="444640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6" name="Oval 75">
            <a:extLst>
              <a:ext uri="{FF2B5EF4-FFF2-40B4-BE49-F238E27FC236}">
                <a16:creationId xmlns:a16="http://schemas.microsoft.com/office/drawing/2014/main" id="{24D808D4-4B6A-6375-897A-F60631C7DA4A}"/>
              </a:ext>
            </a:extLst>
          </p:cNvPr>
          <p:cNvSpPr>
            <a:spLocks noChangeArrowheads="1"/>
          </p:cNvSpPr>
          <p:nvPr/>
        </p:nvSpPr>
        <p:spPr bwMode="auto">
          <a:xfrm>
            <a:off x="4947072" y="4875648"/>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7" name="Oval 76">
            <a:extLst>
              <a:ext uri="{FF2B5EF4-FFF2-40B4-BE49-F238E27FC236}">
                <a16:creationId xmlns:a16="http://schemas.microsoft.com/office/drawing/2014/main" id="{5A927A3A-444E-CF71-0E80-AFF5F5021216}"/>
              </a:ext>
            </a:extLst>
          </p:cNvPr>
          <p:cNvSpPr>
            <a:spLocks noChangeArrowheads="1"/>
          </p:cNvSpPr>
          <p:nvPr/>
        </p:nvSpPr>
        <p:spPr bwMode="auto">
          <a:xfrm>
            <a:off x="4397695" y="4540452"/>
            <a:ext cx="203606" cy="217079"/>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8" name="Oval 77">
            <a:extLst>
              <a:ext uri="{FF2B5EF4-FFF2-40B4-BE49-F238E27FC236}">
                <a16:creationId xmlns:a16="http://schemas.microsoft.com/office/drawing/2014/main" id="{725E923B-EFE0-4BCA-DB0F-395FE501F871}"/>
              </a:ext>
            </a:extLst>
          </p:cNvPr>
          <p:cNvSpPr>
            <a:spLocks noChangeArrowheads="1"/>
          </p:cNvSpPr>
          <p:nvPr/>
        </p:nvSpPr>
        <p:spPr bwMode="auto">
          <a:xfrm>
            <a:off x="4096282" y="258346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79" name="Oval 78">
            <a:extLst>
              <a:ext uri="{FF2B5EF4-FFF2-40B4-BE49-F238E27FC236}">
                <a16:creationId xmlns:a16="http://schemas.microsoft.com/office/drawing/2014/main" id="{862C3BEC-A566-0743-FD8B-170D83436298}"/>
              </a:ext>
            </a:extLst>
          </p:cNvPr>
          <p:cNvSpPr>
            <a:spLocks noChangeArrowheads="1"/>
          </p:cNvSpPr>
          <p:nvPr/>
        </p:nvSpPr>
        <p:spPr bwMode="auto">
          <a:xfrm>
            <a:off x="4203679" y="267742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0" name="Oval 79">
            <a:extLst>
              <a:ext uri="{FF2B5EF4-FFF2-40B4-BE49-F238E27FC236}">
                <a16:creationId xmlns:a16="http://schemas.microsoft.com/office/drawing/2014/main" id="{3D9B2629-92DB-BAAC-06AA-BC3EB01D6B4B}"/>
              </a:ext>
            </a:extLst>
          </p:cNvPr>
          <p:cNvSpPr>
            <a:spLocks noChangeArrowheads="1"/>
          </p:cNvSpPr>
          <p:nvPr/>
        </p:nvSpPr>
        <p:spPr bwMode="auto">
          <a:xfrm>
            <a:off x="4069812" y="2690920"/>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1" name="Oval 80">
            <a:extLst>
              <a:ext uri="{FF2B5EF4-FFF2-40B4-BE49-F238E27FC236}">
                <a16:creationId xmlns:a16="http://schemas.microsoft.com/office/drawing/2014/main" id="{6B5CCDB5-B62F-84F4-4FA4-AF95BD4A4759}"/>
              </a:ext>
            </a:extLst>
          </p:cNvPr>
          <p:cNvSpPr>
            <a:spLocks noChangeArrowheads="1"/>
          </p:cNvSpPr>
          <p:nvPr/>
        </p:nvSpPr>
        <p:spPr bwMode="auto">
          <a:xfrm>
            <a:off x="4351455" y="349567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2" name="Oval 81">
            <a:extLst>
              <a:ext uri="{FF2B5EF4-FFF2-40B4-BE49-F238E27FC236}">
                <a16:creationId xmlns:a16="http://schemas.microsoft.com/office/drawing/2014/main" id="{EBB9C976-B743-4212-D18F-74D8B9B27AD0}"/>
              </a:ext>
            </a:extLst>
          </p:cNvPr>
          <p:cNvSpPr>
            <a:spLocks noChangeArrowheads="1"/>
          </p:cNvSpPr>
          <p:nvPr/>
        </p:nvSpPr>
        <p:spPr bwMode="auto">
          <a:xfrm>
            <a:off x="4204184" y="3388471"/>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4" name="Oval 83">
            <a:extLst>
              <a:ext uri="{FF2B5EF4-FFF2-40B4-BE49-F238E27FC236}">
                <a16:creationId xmlns:a16="http://schemas.microsoft.com/office/drawing/2014/main" id="{FDF07470-9C5F-B632-D806-6F5D7F48EB13}"/>
              </a:ext>
            </a:extLst>
          </p:cNvPr>
          <p:cNvSpPr>
            <a:spLocks noChangeArrowheads="1"/>
          </p:cNvSpPr>
          <p:nvPr/>
        </p:nvSpPr>
        <p:spPr bwMode="auto">
          <a:xfrm>
            <a:off x="4070486" y="322770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5" name="Oval 84">
            <a:extLst>
              <a:ext uri="{FF2B5EF4-FFF2-40B4-BE49-F238E27FC236}">
                <a16:creationId xmlns:a16="http://schemas.microsoft.com/office/drawing/2014/main" id="{FD050285-4AC1-72BD-5FCD-9437C8B16A52}"/>
              </a:ext>
            </a:extLst>
          </p:cNvPr>
          <p:cNvSpPr>
            <a:spLocks noChangeArrowheads="1"/>
          </p:cNvSpPr>
          <p:nvPr/>
        </p:nvSpPr>
        <p:spPr bwMode="auto">
          <a:xfrm>
            <a:off x="4191287" y="3147323"/>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7" name="Oval 86">
            <a:extLst>
              <a:ext uri="{FF2B5EF4-FFF2-40B4-BE49-F238E27FC236}">
                <a16:creationId xmlns:a16="http://schemas.microsoft.com/office/drawing/2014/main" id="{16DC9E82-6A08-E3AB-8C6B-73D7804E51CE}"/>
              </a:ext>
            </a:extLst>
          </p:cNvPr>
          <p:cNvSpPr>
            <a:spLocks noChangeArrowheads="1"/>
          </p:cNvSpPr>
          <p:nvPr/>
        </p:nvSpPr>
        <p:spPr bwMode="auto">
          <a:xfrm>
            <a:off x="4245239" y="298655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8" name="Oval 87">
            <a:extLst>
              <a:ext uri="{FF2B5EF4-FFF2-40B4-BE49-F238E27FC236}">
                <a16:creationId xmlns:a16="http://schemas.microsoft.com/office/drawing/2014/main" id="{239018E4-CAB2-618A-8238-F4198816731E}"/>
              </a:ext>
            </a:extLst>
          </p:cNvPr>
          <p:cNvSpPr>
            <a:spLocks noChangeArrowheads="1"/>
          </p:cNvSpPr>
          <p:nvPr/>
        </p:nvSpPr>
        <p:spPr bwMode="auto">
          <a:xfrm>
            <a:off x="4004144" y="304028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0" name="Oval 89">
            <a:extLst>
              <a:ext uri="{FF2B5EF4-FFF2-40B4-BE49-F238E27FC236}">
                <a16:creationId xmlns:a16="http://schemas.microsoft.com/office/drawing/2014/main" id="{558D0A20-67DB-6818-F52F-5C7C9503B3D5}"/>
              </a:ext>
            </a:extLst>
          </p:cNvPr>
          <p:cNvSpPr>
            <a:spLocks noChangeArrowheads="1"/>
          </p:cNvSpPr>
          <p:nvPr/>
        </p:nvSpPr>
        <p:spPr bwMode="auto">
          <a:xfrm>
            <a:off x="4607640" y="361713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1" name="Oval 90">
            <a:extLst>
              <a:ext uri="{FF2B5EF4-FFF2-40B4-BE49-F238E27FC236}">
                <a16:creationId xmlns:a16="http://schemas.microsoft.com/office/drawing/2014/main" id="{69756D6F-3F92-F54D-F65D-4CF1B03A798C}"/>
              </a:ext>
            </a:extLst>
          </p:cNvPr>
          <p:cNvSpPr>
            <a:spLocks noChangeArrowheads="1"/>
          </p:cNvSpPr>
          <p:nvPr/>
        </p:nvSpPr>
        <p:spPr bwMode="auto">
          <a:xfrm>
            <a:off x="4701633" y="3536753"/>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3" name="Oval 92">
            <a:extLst>
              <a:ext uri="{FF2B5EF4-FFF2-40B4-BE49-F238E27FC236}">
                <a16:creationId xmlns:a16="http://schemas.microsoft.com/office/drawing/2014/main" id="{C45BD180-C589-3773-3A58-5D77CF49369A}"/>
              </a:ext>
            </a:extLst>
          </p:cNvPr>
          <p:cNvSpPr>
            <a:spLocks noChangeArrowheads="1"/>
          </p:cNvSpPr>
          <p:nvPr/>
        </p:nvSpPr>
        <p:spPr bwMode="auto">
          <a:xfrm>
            <a:off x="3951372" y="275907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4" name="Oval 93">
            <a:extLst>
              <a:ext uri="{FF2B5EF4-FFF2-40B4-BE49-F238E27FC236}">
                <a16:creationId xmlns:a16="http://schemas.microsoft.com/office/drawing/2014/main" id="{DEC6F8E9-B8F9-C312-21E9-E03C1D0D5B11}"/>
              </a:ext>
            </a:extLst>
          </p:cNvPr>
          <p:cNvSpPr>
            <a:spLocks noChangeArrowheads="1"/>
          </p:cNvSpPr>
          <p:nvPr/>
        </p:nvSpPr>
        <p:spPr bwMode="auto">
          <a:xfrm>
            <a:off x="4058770" y="2839624"/>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5" name="Oval 94">
            <a:extLst>
              <a:ext uri="{FF2B5EF4-FFF2-40B4-BE49-F238E27FC236}">
                <a16:creationId xmlns:a16="http://schemas.microsoft.com/office/drawing/2014/main" id="{82C08FD0-BC09-57CA-8F10-1B5B6016688E}"/>
              </a:ext>
            </a:extLst>
          </p:cNvPr>
          <p:cNvSpPr>
            <a:spLocks noChangeArrowheads="1"/>
          </p:cNvSpPr>
          <p:nvPr/>
        </p:nvSpPr>
        <p:spPr bwMode="auto">
          <a:xfrm>
            <a:off x="5493116" y="187410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6" name="Oval 95">
            <a:extLst>
              <a:ext uri="{FF2B5EF4-FFF2-40B4-BE49-F238E27FC236}">
                <a16:creationId xmlns:a16="http://schemas.microsoft.com/office/drawing/2014/main" id="{8B0BD616-0933-6F3B-109E-12E896900581}"/>
              </a:ext>
            </a:extLst>
          </p:cNvPr>
          <p:cNvSpPr>
            <a:spLocks noChangeArrowheads="1"/>
          </p:cNvSpPr>
          <p:nvPr/>
        </p:nvSpPr>
        <p:spPr bwMode="auto">
          <a:xfrm>
            <a:off x="5120362" y="1952278"/>
            <a:ext cx="109728" cy="109728"/>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7" name="Oval 96">
            <a:extLst>
              <a:ext uri="{FF2B5EF4-FFF2-40B4-BE49-F238E27FC236}">
                <a16:creationId xmlns:a16="http://schemas.microsoft.com/office/drawing/2014/main" id="{988E02CB-F20B-3612-B19C-1CE0B959F5A4}"/>
              </a:ext>
            </a:extLst>
          </p:cNvPr>
          <p:cNvSpPr>
            <a:spLocks noChangeArrowheads="1"/>
          </p:cNvSpPr>
          <p:nvPr/>
        </p:nvSpPr>
        <p:spPr bwMode="auto">
          <a:xfrm>
            <a:off x="4831276" y="1791571"/>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98" name="Oval 97">
            <a:extLst>
              <a:ext uri="{FF2B5EF4-FFF2-40B4-BE49-F238E27FC236}">
                <a16:creationId xmlns:a16="http://schemas.microsoft.com/office/drawing/2014/main" id="{5158F2D1-6BE1-6B98-3F3E-5BA40BC387EB}"/>
              </a:ext>
            </a:extLst>
          </p:cNvPr>
          <p:cNvSpPr>
            <a:spLocks noChangeArrowheads="1"/>
          </p:cNvSpPr>
          <p:nvPr/>
        </p:nvSpPr>
        <p:spPr bwMode="auto">
          <a:xfrm>
            <a:off x="4460216" y="3726388"/>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0" name="Oval 99">
            <a:extLst>
              <a:ext uri="{FF2B5EF4-FFF2-40B4-BE49-F238E27FC236}">
                <a16:creationId xmlns:a16="http://schemas.microsoft.com/office/drawing/2014/main" id="{FA835EBA-189C-59A4-99F5-1871D6300507}"/>
              </a:ext>
            </a:extLst>
          </p:cNvPr>
          <p:cNvSpPr>
            <a:spLocks noChangeArrowheads="1"/>
          </p:cNvSpPr>
          <p:nvPr/>
        </p:nvSpPr>
        <p:spPr bwMode="auto">
          <a:xfrm>
            <a:off x="8859937" y="316979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1" name="Oval 100">
            <a:extLst>
              <a:ext uri="{FF2B5EF4-FFF2-40B4-BE49-F238E27FC236}">
                <a16:creationId xmlns:a16="http://schemas.microsoft.com/office/drawing/2014/main" id="{0FBE85D7-1A3D-585A-D648-398699A7B354}"/>
              </a:ext>
            </a:extLst>
          </p:cNvPr>
          <p:cNvSpPr>
            <a:spLocks noChangeArrowheads="1"/>
          </p:cNvSpPr>
          <p:nvPr/>
        </p:nvSpPr>
        <p:spPr bwMode="auto">
          <a:xfrm>
            <a:off x="8939451" y="326256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2" name="Oval 101">
            <a:extLst>
              <a:ext uri="{FF2B5EF4-FFF2-40B4-BE49-F238E27FC236}">
                <a16:creationId xmlns:a16="http://schemas.microsoft.com/office/drawing/2014/main" id="{BE04BE38-7C7B-09D0-3EC0-7BAC660807DE}"/>
              </a:ext>
            </a:extLst>
          </p:cNvPr>
          <p:cNvSpPr>
            <a:spLocks noChangeArrowheads="1"/>
          </p:cNvSpPr>
          <p:nvPr/>
        </p:nvSpPr>
        <p:spPr bwMode="auto">
          <a:xfrm>
            <a:off x="8833433" y="3249310"/>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3" name="Oval 102">
            <a:extLst>
              <a:ext uri="{FF2B5EF4-FFF2-40B4-BE49-F238E27FC236}">
                <a16:creationId xmlns:a16="http://schemas.microsoft.com/office/drawing/2014/main" id="{3276C0A1-C572-AC69-BE27-333871487AC1}"/>
              </a:ext>
            </a:extLst>
          </p:cNvPr>
          <p:cNvSpPr>
            <a:spLocks noChangeArrowheads="1"/>
          </p:cNvSpPr>
          <p:nvPr/>
        </p:nvSpPr>
        <p:spPr bwMode="auto">
          <a:xfrm>
            <a:off x="8435868" y="438899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4" name="Oval 103">
            <a:extLst>
              <a:ext uri="{FF2B5EF4-FFF2-40B4-BE49-F238E27FC236}">
                <a16:creationId xmlns:a16="http://schemas.microsoft.com/office/drawing/2014/main" id="{3217E489-379A-B9BD-63B5-14E2F572A7E7}"/>
              </a:ext>
            </a:extLst>
          </p:cNvPr>
          <p:cNvSpPr>
            <a:spLocks noChangeArrowheads="1"/>
          </p:cNvSpPr>
          <p:nvPr/>
        </p:nvSpPr>
        <p:spPr bwMode="auto">
          <a:xfrm>
            <a:off x="8488877" y="4640789"/>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5" name="Oval 104">
            <a:extLst>
              <a:ext uri="{FF2B5EF4-FFF2-40B4-BE49-F238E27FC236}">
                <a16:creationId xmlns:a16="http://schemas.microsoft.com/office/drawing/2014/main" id="{1D362AE1-0AF1-C0F6-5A05-207458E64B98}"/>
              </a:ext>
            </a:extLst>
          </p:cNvPr>
          <p:cNvSpPr>
            <a:spLocks noChangeArrowheads="1"/>
          </p:cNvSpPr>
          <p:nvPr/>
        </p:nvSpPr>
        <p:spPr bwMode="auto">
          <a:xfrm>
            <a:off x="8555138" y="450826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6" name="Oval 105">
            <a:extLst>
              <a:ext uri="{FF2B5EF4-FFF2-40B4-BE49-F238E27FC236}">
                <a16:creationId xmlns:a16="http://schemas.microsoft.com/office/drawing/2014/main" id="{0B0685F8-F050-018A-FB20-4BF9A061620B}"/>
              </a:ext>
            </a:extLst>
          </p:cNvPr>
          <p:cNvSpPr>
            <a:spLocks noChangeArrowheads="1"/>
          </p:cNvSpPr>
          <p:nvPr/>
        </p:nvSpPr>
        <p:spPr bwMode="auto">
          <a:xfrm>
            <a:off x="8078060" y="3898667"/>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7" name="Oval 106">
            <a:extLst>
              <a:ext uri="{FF2B5EF4-FFF2-40B4-BE49-F238E27FC236}">
                <a16:creationId xmlns:a16="http://schemas.microsoft.com/office/drawing/2014/main" id="{D48412A6-2D0B-A94D-8B34-22288CBEEE80}"/>
              </a:ext>
            </a:extLst>
          </p:cNvPr>
          <p:cNvSpPr>
            <a:spLocks noChangeArrowheads="1"/>
          </p:cNvSpPr>
          <p:nvPr/>
        </p:nvSpPr>
        <p:spPr bwMode="auto">
          <a:xfrm>
            <a:off x="8329851" y="400468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10" name="Oval 109">
            <a:extLst>
              <a:ext uri="{FF2B5EF4-FFF2-40B4-BE49-F238E27FC236}">
                <a16:creationId xmlns:a16="http://schemas.microsoft.com/office/drawing/2014/main" id="{87E43D60-100E-CC83-8204-8CE2B74AB6C7}"/>
              </a:ext>
            </a:extLst>
          </p:cNvPr>
          <p:cNvSpPr>
            <a:spLocks noChangeArrowheads="1"/>
          </p:cNvSpPr>
          <p:nvPr/>
        </p:nvSpPr>
        <p:spPr bwMode="auto">
          <a:xfrm>
            <a:off x="8749001" y="3037274"/>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16" name="Oval 115">
            <a:extLst>
              <a:ext uri="{FF2B5EF4-FFF2-40B4-BE49-F238E27FC236}">
                <a16:creationId xmlns:a16="http://schemas.microsoft.com/office/drawing/2014/main" id="{F85FB8A1-38A9-B9CD-71F3-FE8744C69AA1}"/>
              </a:ext>
            </a:extLst>
          </p:cNvPr>
          <p:cNvSpPr>
            <a:spLocks noChangeAspect="1" noChangeArrowheads="1"/>
          </p:cNvSpPr>
          <p:nvPr/>
        </p:nvSpPr>
        <p:spPr bwMode="auto">
          <a:xfrm>
            <a:off x="6535851" y="3516172"/>
            <a:ext cx="323400" cy="337431"/>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4</a:t>
            </a:r>
          </a:p>
        </p:txBody>
      </p:sp>
      <p:sp>
        <p:nvSpPr>
          <p:cNvPr id="117" name="Oval 116">
            <a:extLst>
              <a:ext uri="{FF2B5EF4-FFF2-40B4-BE49-F238E27FC236}">
                <a16:creationId xmlns:a16="http://schemas.microsoft.com/office/drawing/2014/main" id="{C0F89C4E-321F-6221-B301-DB0F210F52AE}"/>
              </a:ext>
            </a:extLst>
          </p:cNvPr>
          <p:cNvSpPr>
            <a:spLocks noChangeArrowheads="1"/>
          </p:cNvSpPr>
          <p:nvPr/>
        </p:nvSpPr>
        <p:spPr bwMode="auto">
          <a:xfrm>
            <a:off x="6099500" y="1901008"/>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18" name="Oval 117">
            <a:extLst>
              <a:ext uri="{FF2B5EF4-FFF2-40B4-BE49-F238E27FC236}">
                <a16:creationId xmlns:a16="http://schemas.microsoft.com/office/drawing/2014/main" id="{DDC99EC2-4F7C-F795-E330-E151A20F5FA4}"/>
              </a:ext>
            </a:extLst>
          </p:cNvPr>
          <p:cNvSpPr>
            <a:spLocks noChangeArrowheads="1"/>
          </p:cNvSpPr>
          <p:nvPr/>
        </p:nvSpPr>
        <p:spPr bwMode="auto">
          <a:xfrm>
            <a:off x="5429492" y="2263195"/>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19" name="Oval 118">
            <a:extLst>
              <a:ext uri="{FF2B5EF4-FFF2-40B4-BE49-F238E27FC236}">
                <a16:creationId xmlns:a16="http://schemas.microsoft.com/office/drawing/2014/main" id="{197925AB-C42E-1163-FA67-C7FA90A589F1}"/>
              </a:ext>
            </a:extLst>
          </p:cNvPr>
          <p:cNvSpPr>
            <a:spLocks noChangeArrowheads="1"/>
          </p:cNvSpPr>
          <p:nvPr/>
        </p:nvSpPr>
        <p:spPr bwMode="auto">
          <a:xfrm>
            <a:off x="6721866" y="297987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20" name="Oval 119">
            <a:extLst>
              <a:ext uri="{FF2B5EF4-FFF2-40B4-BE49-F238E27FC236}">
                <a16:creationId xmlns:a16="http://schemas.microsoft.com/office/drawing/2014/main" id="{76AD743B-3D4D-FCC6-7DF7-F494A0CAC27F}"/>
              </a:ext>
            </a:extLst>
          </p:cNvPr>
          <p:cNvSpPr>
            <a:spLocks noChangeAspect="1" noChangeArrowheads="1"/>
          </p:cNvSpPr>
          <p:nvPr/>
        </p:nvSpPr>
        <p:spPr bwMode="auto">
          <a:xfrm>
            <a:off x="8915384" y="2289845"/>
            <a:ext cx="335699" cy="336431"/>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5</a:t>
            </a:r>
          </a:p>
        </p:txBody>
      </p:sp>
      <p:sp>
        <p:nvSpPr>
          <p:cNvPr id="122" name="Oval 121">
            <a:extLst>
              <a:ext uri="{FF2B5EF4-FFF2-40B4-BE49-F238E27FC236}">
                <a16:creationId xmlns:a16="http://schemas.microsoft.com/office/drawing/2014/main" id="{07666304-87CA-9B9A-2A3F-E9A63FA6932F}"/>
              </a:ext>
            </a:extLst>
          </p:cNvPr>
          <p:cNvSpPr>
            <a:spLocks noChangeAspect="1" noChangeArrowheads="1"/>
          </p:cNvSpPr>
          <p:nvPr/>
        </p:nvSpPr>
        <p:spPr bwMode="auto">
          <a:xfrm>
            <a:off x="5427387" y="3410994"/>
            <a:ext cx="443624" cy="417944"/>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2</a:t>
            </a:r>
          </a:p>
        </p:txBody>
      </p:sp>
      <p:sp>
        <p:nvSpPr>
          <p:cNvPr id="123" name="Oval 122">
            <a:extLst>
              <a:ext uri="{FF2B5EF4-FFF2-40B4-BE49-F238E27FC236}">
                <a16:creationId xmlns:a16="http://schemas.microsoft.com/office/drawing/2014/main" id="{719F5DE9-A783-88C6-A2CC-555EF70F8BDC}"/>
              </a:ext>
            </a:extLst>
          </p:cNvPr>
          <p:cNvSpPr>
            <a:spLocks noChangeArrowheads="1"/>
          </p:cNvSpPr>
          <p:nvPr/>
        </p:nvSpPr>
        <p:spPr bwMode="auto">
          <a:xfrm>
            <a:off x="8515494" y="375192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24" name="Oval 123">
            <a:extLst>
              <a:ext uri="{FF2B5EF4-FFF2-40B4-BE49-F238E27FC236}">
                <a16:creationId xmlns:a16="http://schemas.microsoft.com/office/drawing/2014/main" id="{055F5C74-9F21-D6EF-BA0C-17B78952E374}"/>
              </a:ext>
            </a:extLst>
          </p:cNvPr>
          <p:cNvSpPr>
            <a:spLocks noChangeAspect="1" noChangeArrowheads="1"/>
          </p:cNvSpPr>
          <p:nvPr/>
        </p:nvSpPr>
        <p:spPr bwMode="auto">
          <a:xfrm>
            <a:off x="8759075" y="2195005"/>
            <a:ext cx="335698" cy="349850"/>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7</a:t>
            </a:r>
          </a:p>
        </p:txBody>
      </p:sp>
      <p:sp>
        <p:nvSpPr>
          <p:cNvPr id="126" name="Oval 125">
            <a:extLst>
              <a:ext uri="{FF2B5EF4-FFF2-40B4-BE49-F238E27FC236}">
                <a16:creationId xmlns:a16="http://schemas.microsoft.com/office/drawing/2014/main" id="{CD720DB0-694D-96B9-6813-03B69537BC82}"/>
              </a:ext>
            </a:extLst>
          </p:cNvPr>
          <p:cNvSpPr>
            <a:spLocks noChangeAspect="1" noChangeArrowheads="1"/>
          </p:cNvSpPr>
          <p:nvPr/>
        </p:nvSpPr>
        <p:spPr bwMode="auto">
          <a:xfrm>
            <a:off x="8613828" y="4439213"/>
            <a:ext cx="349905" cy="363936"/>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1</a:t>
            </a:r>
          </a:p>
        </p:txBody>
      </p:sp>
      <p:sp>
        <p:nvSpPr>
          <p:cNvPr id="7" name="Oval 6">
            <a:extLst>
              <a:ext uri="{FF2B5EF4-FFF2-40B4-BE49-F238E27FC236}">
                <a16:creationId xmlns:a16="http://schemas.microsoft.com/office/drawing/2014/main" id="{4B1C6B6F-260A-6E50-6AAF-2B60B4E682D5}"/>
              </a:ext>
            </a:extLst>
          </p:cNvPr>
          <p:cNvSpPr>
            <a:spLocks noChangeArrowheads="1"/>
          </p:cNvSpPr>
          <p:nvPr/>
        </p:nvSpPr>
        <p:spPr bwMode="auto">
          <a:xfrm>
            <a:off x="5491272" y="3558036"/>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8" name="Oval 7">
            <a:extLst>
              <a:ext uri="{FF2B5EF4-FFF2-40B4-BE49-F238E27FC236}">
                <a16:creationId xmlns:a16="http://schemas.microsoft.com/office/drawing/2014/main" id="{40EB6CB3-301F-691B-7C8D-12D163EB552C}"/>
              </a:ext>
            </a:extLst>
          </p:cNvPr>
          <p:cNvSpPr>
            <a:spLocks noChangeArrowheads="1"/>
          </p:cNvSpPr>
          <p:nvPr/>
        </p:nvSpPr>
        <p:spPr bwMode="auto">
          <a:xfrm>
            <a:off x="5159968" y="3412262"/>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0" name="Oval 9">
            <a:extLst>
              <a:ext uri="{FF2B5EF4-FFF2-40B4-BE49-F238E27FC236}">
                <a16:creationId xmlns:a16="http://schemas.microsoft.com/office/drawing/2014/main" id="{83067925-11BB-BD19-574F-9EEB581D52A2}"/>
              </a:ext>
            </a:extLst>
          </p:cNvPr>
          <p:cNvSpPr>
            <a:spLocks noChangeArrowheads="1"/>
          </p:cNvSpPr>
          <p:nvPr/>
        </p:nvSpPr>
        <p:spPr bwMode="auto">
          <a:xfrm>
            <a:off x="5027446" y="1994280"/>
            <a:ext cx="96317" cy="96310"/>
          </a:xfrm>
          <a:prstGeom prst="ellipse">
            <a:avLst/>
          </a:prstGeom>
          <a:solidFill>
            <a:srgbClr val="ED1B24"/>
          </a:solidFill>
          <a:ln w="15875"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000" b="1" i="0" u="none" strike="noStrike" kern="1200" cap="none" spc="0" normalizeH="0" baseline="0" noProof="0">
              <a:ln>
                <a:noFill/>
              </a:ln>
              <a:solidFill>
                <a:prstClr val="white"/>
              </a:solidFill>
              <a:effectLst/>
              <a:uLnTx/>
              <a:uFillTx/>
              <a:latin typeface="Arial"/>
              <a:ea typeface="+mn-ea"/>
              <a:cs typeface="Arial"/>
            </a:endParaRPr>
          </a:p>
        </p:txBody>
      </p:sp>
      <p:sp>
        <p:nvSpPr>
          <p:cNvPr id="18" name="Oval 17">
            <a:extLst>
              <a:ext uri="{FF2B5EF4-FFF2-40B4-BE49-F238E27FC236}">
                <a16:creationId xmlns:a16="http://schemas.microsoft.com/office/drawing/2014/main" id="{30A66907-76B1-CA59-D906-B6BC5320D487}"/>
              </a:ext>
            </a:extLst>
          </p:cNvPr>
          <p:cNvSpPr>
            <a:spLocks noChangeAspect="1" noChangeArrowheads="1"/>
          </p:cNvSpPr>
          <p:nvPr/>
        </p:nvSpPr>
        <p:spPr bwMode="auto">
          <a:xfrm>
            <a:off x="7528070" y="3743599"/>
            <a:ext cx="295466" cy="296175"/>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6</a:t>
            </a:r>
          </a:p>
        </p:txBody>
      </p:sp>
      <p:sp>
        <p:nvSpPr>
          <p:cNvPr id="22" name="Oval 21">
            <a:extLst>
              <a:ext uri="{FF2B5EF4-FFF2-40B4-BE49-F238E27FC236}">
                <a16:creationId xmlns:a16="http://schemas.microsoft.com/office/drawing/2014/main" id="{DFA6D57C-5485-DDF7-4443-06D4B6E0316B}"/>
              </a:ext>
            </a:extLst>
          </p:cNvPr>
          <p:cNvSpPr>
            <a:spLocks noChangeAspect="1" noChangeArrowheads="1"/>
          </p:cNvSpPr>
          <p:nvPr/>
        </p:nvSpPr>
        <p:spPr bwMode="auto">
          <a:xfrm>
            <a:off x="8172446" y="4170873"/>
            <a:ext cx="389344" cy="363269"/>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3</a:t>
            </a:r>
          </a:p>
        </p:txBody>
      </p:sp>
      <p:sp>
        <p:nvSpPr>
          <p:cNvPr id="9" name="Oval 8">
            <a:extLst>
              <a:ext uri="{FF2B5EF4-FFF2-40B4-BE49-F238E27FC236}">
                <a16:creationId xmlns:a16="http://schemas.microsoft.com/office/drawing/2014/main" id="{85579427-5BE6-26ED-BD93-6D6E927E4CAA}"/>
              </a:ext>
            </a:extLst>
          </p:cNvPr>
          <p:cNvSpPr>
            <a:spLocks noChangeAspect="1" noChangeArrowheads="1"/>
          </p:cNvSpPr>
          <p:nvPr/>
        </p:nvSpPr>
        <p:spPr bwMode="auto">
          <a:xfrm>
            <a:off x="8955113" y="2072588"/>
            <a:ext cx="335698" cy="349850"/>
          </a:xfrm>
          <a:prstGeom prst="ellipse">
            <a:avLst/>
          </a:prstGeom>
          <a:solidFill>
            <a:srgbClr val="ED1B24"/>
          </a:solidFill>
          <a:ln w="31750" cap="flat" cmpd="sng" algn="ctr">
            <a:solidFill>
              <a:srgbClr val="FFFFFF"/>
            </a:solidFill>
            <a:prstDash val="solid"/>
            <a:round/>
            <a:headEnd type="none" w="med" len="med"/>
            <a:tailEnd type="none" w="med" len="med"/>
          </a:ln>
          <a:effectLst>
            <a:outerShdw blurRad="444500" dist="38100" dir="2700000">
              <a:srgbClr val="000000">
                <a:alpha val="62000"/>
              </a:srgbClr>
            </a:outerShdw>
          </a:effectLst>
        </p:spPr>
        <p:txBody>
          <a:bodyPr lIns="0" tIns="45720" rIns="0" bIns="45720" anchor="ctr"/>
          <a:lstStyle/>
          <a:p>
            <a:pPr algn="ctr" fontAlgn="auto">
              <a:spcBef>
                <a:spcPts val="0"/>
              </a:spcBef>
              <a:spcAft>
                <a:spcPts val="0"/>
              </a:spcAft>
              <a:defRPr/>
            </a:pPr>
            <a:r>
              <a:rPr lang="en-US" sz="900" b="1">
                <a:solidFill>
                  <a:schemeClr val="bg1"/>
                </a:solidFill>
                <a:latin typeface="Arial"/>
                <a:cs typeface="Arial"/>
              </a:rPr>
              <a:t>8</a:t>
            </a:r>
          </a:p>
        </p:txBody>
      </p:sp>
      <p:sp>
        <p:nvSpPr>
          <p:cNvPr id="3" name="TextBox 2">
            <a:extLst>
              <a:ext uri="{FF2B5EF4-FFF2-40B4-BE49-F238E27FC236}">
                <a16:creationId xmlns:a16="http://schemas.microsoft.com/office/drawing/2014/main" id="{8332B564-9A9B-3235-F273-4AE753D31A84}"/>
              </a:ext>
            </a:extLst>
          </p:cNvPr>
          <p:cNvSpPr txBox="1"/>
          <p:nvPr/>
        </p:nvSpPr>
        <p:spPr>
          <a:xfrm>
            <a:off x="314879" y="1572143"/>
            <a:ext cx="3859325" cy="477105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Hurricane Milton, Florida </a:t>
            </a:r>
            <a:r>
              <a:rPr lang="en-US" sz="1600">
                <a:solidFill>
                  <a:srgbClr val="6D6E70"/>
                </a:solidFill>
                <a:latin typeface="Arial" panose="020B0604020202020204" pitchFamily="34" charset="0"/>
                <a:ea typeface="Calibri" panose="020F0502020204030204"/>
                <a:cs typeface="Arial" panose="020B0604020202020204" pitchFamily="34" charset="0"/>
              </a:rPr>
              <a:t>(Level 3)</a:t>
            </a:r>
            <a:endParaRPr lang="en-US" sz="1600">
              <a:latin typeface="Arial" panose="020B0604020202020204" pitchFamily="34" charset="0"/>
              <a:cs typeface="Arial" panose="020B0604020202020204" pitchFamily="34" charset="0"/>
            </a:endParaRPr>
          </a:p>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Roswell &amp; Chaves County, New Mexico Floods </a:t>
            </a:r>
            <a:r>
              <a:rPr lang="en-US" sz="1600">
                <a:solidFill>
                  <a:srgbClr val="6D6E70"/>
                </a:solidFill>
                <a:latin typeface="Arial" panose="020B0604020202020204" pitchFamily="34" charset="0"/>
                <a:ea typeface="Calibri" panose="020F0502020204030204"/>
                <a:cs typeface="Arial" panose="020B0604020202020204" pitchFamily="34" charset="0"/>
              </a:rPr>
              <a:t>(Level 4)</a:t>
            </a:r>
          </a:p>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Hurricane Rafael, Florida </a:t>
            </a:r>
            <a:br>
              <a:rPr lang="en-US" sz="1600" b="1">
                <a:solidFill>
                  <a:srgbClr val="6D6E70"/>
                </a:solidFill>
                <a:latin typeface="Arial" panose="020B0604020202020204" pitchFamily="34" charset="0"/>
                <a:ea typeface="Calibri" panose="020F0502020204030204"/>
                <a:cs typeface="Arial" panose="020B0604020202020204" pitchFamily="34" charset="0"/>
              </a:rPr>
            </a:br>
            <a:r>
              <a:rPr lang="en-US" sz="1600">
                <a:solidFill>
                  <a:srgbClr val="6D6E70"/>
                </a:solidFill>
                <a:latin typeface="Arial" panose="020B0604020202020204" pitchFamily="34" charset="0"/>
                <a:ea typeface="Calibri" panose="020F0502020204030204"/>
                <a:cs typeface="Arial" panose="020B0604020202020204" pitchFamily="34" charset="0"/>
              </a:rPr>
              <a:t>(Level 3)</a:t>
            </a:r>
          </a:p>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Oklahoma Tornadoes </a:t>
            </a:r>
            <a:r>
              <a:rPr lang="en-US" sz="1600">
                <a:solidFill>
                  <a:srgbClr val="6D6E70"/>
                </a:solidFill>
                <a:latin typeface="Arial" panose="020B0604020202020204" pitchFamily="34" charset="0"/>
                <a:ea typeface="Calibri" panose="020F0502020204030204"/>
                <a:cs typeface="Arial" panose="020B0604020202020204" pitchFamily="34" charset="0"/>
              </a:rPr>
              <a:t>(Level 3)</a:t>
            </a:r>
          </a:p>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New Jersey Wildfires </a:t>
            </a:r>
            <a:r>
              <a:rPr lang="en-US" sz="1600">
                <a:solidFill>
                  <a:srgbClr val="6D6E70"/>
                </a:solidFill>
                <a:latin typeface="Arial" panose="020B0604020202020204" pitchFamily="34" charset="0"/>
                <a:ea typeface="Calibri" panose="020F0502020204030204"/>
                <a:cs typeface="Arial" panose="020B0604020202020204" pitchFamily="34" charset="0"/>
              </a:rPr>
              <a:t>(Level 3)</a:t>
            </a:r>
          </a:p>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Alabama / Mississippi </a:t>
            </a:r>
            <a:br>
              <a:rPr lang="en-US" sz="1600" b="1">
                <a:solidFill>
                  <a:srgbClr val="6D6E70"/>
                </a:solidFill>
                <a:latin typeface="Arial" panose="020B0604020202020204" pitchFamily="34" charset="0"/>
                <a:ea typeface="Calibri" panose="020F0502020204030204"/>
                <a:cs typeface="Arial" panose="020B0604020202020204" pitchFamily="34" charset="0"/>
              </a:rPr>
            </a:br>
            <a:r>
              <a:rPr lang="en-US" sz="1600" b="1">
                <a:solidFill>
                  <a:srgbClr val="6D6E70"/>
                </a:solidFill>
                <a:latin typeface="Arial" panose="020B0604020202020204" pitchFamily="34" charset="0"/>
                <a:ea typeface="Calibri" panose="020F0502020204030204"/>
                <a:cs typeface="Arial" panose="020B0604020202020204" pitchFamily="34" charset="0"/>
              </a:rPr>
              <a:t>Tornadoes </a:t>
            </a:r>
            <a:r>
              <a:rPr lang="en-US" sz="1600">
                <a:solidFill>
                  <a:srgbClr val="6D6E70"/>
                </a:solidFill>
                <a:latin typeface="Arial" panose="020B0604020202020204" pitchFamily="34" charset="0"/>
                <a:ea typeface="Calibri" panose="020F0502020204030204"/>
                <a:cs typeface="Arial" panose="020B0604020202020204" pitchFamily="34" charset="0"/>
              </a:rPr>
              <a:t>(Level 3)</a:t>
            </a:r>
          </a:p>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Bronx, New York Floods </a:t>
            </a:r>
            <a:br>
              <a:rPr lang="en-US" sz="1600" b="1">
                <a:solidFill>
                  <a:srgbClr val="6D6E70"/>
                </a:solidFill>
                <a:latin typeface="Arial" panose="020B0604020202020204" pitchFamily="34" charset="0"/>
                <a:ea typeface="Calibri" panose="020F0502020204030204"/>
                <a:cs typeface="Arial" panose="020B0604020202020204" pitchFamily="34" charset="0"/>
              </a:rPr>
            </a:br>
            <a:r>
              <a:rPr lang="en-US" sz="1600">
                <a:solidFill>
                  <a:srgbClr val="6D6E70"/>
                </a:solidFill>
                <a:latin typeface="Arial" panose="020B0604020202020204" pitchFamily="34" charset="0"/>
                <a:ea typeface="Calibri" panose="020F0502020204030204"/>
                <a:cs typeface="Arial" panose="020B0604020202020204" pitchFamily="34" charset="0"/>
              </a:rPr>
              <a:t>(Level 3)</a:t>
            </a:r>
          </a:p>
          <a:p>
            <a:pPr marL="342900" indent="-342900">
              <a:spcBef>
                <a:spcPts val="600"/>
              </a:spcBef>
              <a:spcAft>
                <a:spcPts val="600"/>
              </a:spcAft>
              <a:buClr>
                <a:srgbClr val="ED1B2E"/>
              </a:buClr>
              <a:buAutoNum type="arabicPeriod"/>
            </a:pPr>
            <a:r>
              <a:rPr lang="en-US" sz="1600" b="1">
                <a:solidFill>
                  <a:srgbClr val="6D6E70"/>
                </a:solidFill>
                <a:latin typeface="Arial" panose="020B0604020202020204" pitchFamily="34" charset="0"/>
                <a:ea typeface="Calibri" panose="020F0502020204030204"/>
                <a:cs typeface="Arial" panose="020B0604020202020204" pitchFamily="34" charset="0"/>
              </a:rPr>
              <a:t>Newark, New Jersey </a:t>
            </a:r>
            <a:br>
              <a:rPr lang="en-US" sz="1600" b="1">
                <a:solidFill>
                  <a:srgbClr val="6D6E70"/>
                </a:solidFill>
                <a:latin typeface="Arial" panose="020B0604020202020204" pitchFamily="34" charset="0"/>
                <a:ea typeface="Calibri" panose="020F0502020204030204"/>
                <a:cs typeface="Arial" panose="020B0604020202020204" pitchFamily="34" charset="0"/>
              </a:rPr>
            </a:br>
            <a:r>
              <a:rPr lang="en-US" sz="1600" b="1">
                <a:solidFill>
                  <a:srgbClr val="6D6E70"/>
                </a:solidFill>
                <a:latin typeface="Arial" panose="020B0604020202020204" pitchFamily="34" charset="0"/>
                <a:ea typeface="Calibri" panose="020F0502020204030204"/>
                <a:cs typeface="Arial" panose="020B0604020202020204" pitchFamily="34" charset="0"/>
              </a:rPr>
              <a:t>Multi-Family Fire </a:t>
            </a:r>
            <a:r>
              <a:rPr lang="en-US" sz="1600">
                <a:solidFill>
                  <a:srgbClr val="6D6E70"/>
                </a:solidFill>
                <a:latin typeface="Arial" panose="020B0604020202020204" pitchFamily="34" charset="0"/>
                <a:ea typeface="Calibri" panose="020F0502020204030204"/>
                <a:cs typeface="Arial" panose="020B0604020202020204" pitchFamily="34" charset="0"/>
              </a:rPr>
              <a:t>(Level 3)</a:t>
            </a:r>
          </a:p>
          <a:p>
            <a:pPr>
              <a:lnSpc>
                <a:spcPct val="150000"/>
              </a:lnSpc>
              <a:buClr>
                <a:srgbClr val="ED1B2E"/>
              </a:buClr>
            </a:pPr>
            <a:endParaRPr lang="en-US" sz="1600" b="1">
              <a:solidFill>
                <a:srgbClr val="6D6E70"/>
              </a:solidFill>
              <a:latin typeface="Arial" panose="020B0604020202020204" pitchFamily="34" charset="0"/>
              <a:ea typeface="Calibri" panose="020F0502020204030204"/>
              <a:cs typeface="Arial" panose="020B0604020202020204" pitchFamily="34" charset="0"/>
            </a:endParaRPr>
          </a:p>
        </p:txBody>
      </p:sp>
    </p:spTree>
    <p:extLst>
      <p:ext uri="{BB962C8B-B14F-4D97-AF65-F5344CB8AC3E}">
        <p14:creationId xmlns:p14="http://schemas.microsoft.com/office/powerpoint/2010/main" val="2197252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0">
            <a:extLst>
              <a:ext uri="{FF2B5EF4-FFF2-40B4-BE49-F238E27FC236}">
                <a16:creationId xmlns:a16="http://schemas.microsoft.com/office/drawing/2014/main" id="{44F089D7-6FC7-6C41-BC98-4FACFA3C0289}"/>
              </a:ext>
            </a:extLst>
          </p:cNvPr>
          <p:cNvSpPr>
            <a:spLocks noGrp="1"/>
          </p:cNvSpPr>
          <p:nvPr>
            <p:ph type="title"/>
          </p:nvPr>
        </p:nvSpPr>
        <p:spPr/>
        <p:txBody>
          <a:bodyPr>
            <a:normAutofit/>
          </a:bodyPr>
          <a:lstStyle/>
          <a:p>
            <a:r>
              <a:rPr lang="en-US" sz="3135"/>
              <a:t>Your Benefits and Resources</a:t>
            </a:r>
          </a:p>
        </p:txBody>
      </p:sp>
      <p:sp>
        <p:nvSpPr>
          <p:cNvPr id="32" name="Text Placeholder 31">
            <a:extLst>
              <a:ext uri="{FF2B5EF4-FFF2-40B4-BE49-F238E27FC236}">
                <a16:creationId xmlns:a16="http://schemas.microsoft.com/office/drawing/2014/main" id="{AFE279C1-B33E-4C47-B2B8-BED5B5C9BABB}"/>
              </a:ext>
            </a:extLst>
          </p:cNvPr>
          <p:cNvSpPr>
            <a:spLocks noGrp="1"/>
          </p:cNvSpPr>
          <p:nvPr>
            <p:ph type="body" sz="quarter" idx="10"/>
          </p:nvPr>
        </p:nvSpPr>
        <p:spPr>
          <a:xfrm>
            <a:off x="247109" y="1308326"/>
            <a:ext cx="10462932" cy="975433"/>
          </a:xfrm>
        </p:spPr>
        <p:txBody>
          <a:bodyPr vert="horz" lIns="80826" tIns="40413" rIns="80826" bIns="40413" rtlCol="0" anchor="t">
            <a:noAutofit/>
          </a:bodyPr>
          <a:lstStyle/>
          <a:p>
            <a:r>
              <a:rPr lang="en-US" sz="1650">
                <a:latin typeface="Arial"/>
                <a:cs typeface="Arial"/>
              </a:rPr>
              <a:t>We were pleased to provide valuable recognition and engagement this quarter: </a:t>
            </a:r>
            <a:endParaRPr lang="en-US" sz="1650"/>
          </a:p>
        </p:txBody>
      </p:sp>
      <p:sp>
        <p:nvSpPr>
          <p:cNvPr id="6" name="Text Placeholder 5">
            <a:extLst>
              <a:ext uri="{FF2B5EF4-FFF2-40B4-BE49-F238E27FC236}">
                <a16:creationId xmlns:a16="http://schemas.microsoft.com/office/drawing/2014/main" id="{06B3125C-68B0-654D-BC74-DB13B6AFC925}"/>
              </a:ext>
            </a:extLst>
          </p:cNvPr>
          <p:cNvSpPr>
            <a:spLocks noGrp="1"/>
          </p:cNvSpPr>
          <p:nvPr>
            <p:ph type="body" sz="quarter" idx="11"/>
          </p:nvPr>
        </p:nvSpPr>
        <p:spPr>
          <a:xfrm>
            <a:off x="257619" y="1699173"/>
            <a:ext cx="5592765" cy="3937911"/>
          </a:xfrm>
        </p:spPr>
        <p:txBody>
          <a:bodyPr vert="horz" lIns="80826" tIns="40413" rIns="80826" bIns="40413" rtlCol="0" anchor="t">
            <a:noAutofit/>
          </a:bodyPr>
          <a:lstStyle/>
          <a:p>
            <a:pPr marL="260350" indent="-260350" defTabSz="404121" fontAlgn="base">
              <a:lnSpc>
                <a:spcPct val="100000"/>
              </a:lnSpc>
              <a:spcBef>
                <a:spcPts val="0"/>
              </a:spcBef>
              <a:buSzTx/>
              <a:defRPr/>
            </a:pPr>
            <a:r>
              <a:rPr lang="en-US" sz="1500" dirty="0">
                <a:effectLst/>
                <a:latin typeface="Arial" panose="020B0604020202020204" pitchFamily="34" charset="0"/>
                <a:ea typeface="Calibri" panose="020F0502020204030204" pitchFamily="34" charset="0"/>
              </a:rPr>
              <a:t>Acknowledged in </a:t>
            </a:r>
            <a:r>
              <a:rPr lang="en-US" sz="1500" b="1" dirty="0">
                <a:solidFill>
                  <a:srgbClr val="FF0000"/>
                </a:solidFill>
                <a:effectLst/>
                <a:latin typeface="Arial" panose="020B0604020202020204" pitchFamily="34" charset="0"/>
                <a:ea typeface="Calibri" panose="020F0502020204030204" pitchFamily="34" charset="0"/>
              </a:rPr>
              <a:t>11 Disaster Information Update emails</a:t>
            </a:r>
            <a:r>
              <a:rPr lang="en-US" sz="1500" dirty="0">
                <a:solidFill>
                  <a:srgbClr val="FF0000"/>
                </a:solidFill>
                <a:effectLst/>
                <a:latin typeface="Arial" panose="020B0604020202020204" pitchFamily="34" charset="0"/>
                <a:ea typeface="Calibri" panose="020F0502020204030204" pitchFamily="34" charset="0"/>
              </a:rPr>
              <a:t> </a:t>
            </a:r>
            <a:r>
              <a:rPr lang="en-US" sz="1500" dirty="0">
                <a:effectLst/>
                <a:latin typeface="Arial" panose="020B0604020202020204" pitchFamily="34" charset="0"/>
                <a:ea typeface="Calibri" panose="020F0502020204030204" pitchFamily="34" charset="0"/>
              </a:rPr>
              <a:t>to key supporters.</a:t>
            </a:r>
          </a:p>
          <a:p>
            <a:pPr marL="260890" indent="-260890" defTabSz="404121" fontAlgn="base">
              <a:lnSpc>
                <a:spcPct val="100000"/>
              </a:lnSpc>
              <a:spcBef>
                <a:spcPts val="0"/>
              </a:spcBef>
              <a:buSzTx/>
              <a:defRPr/>
            </a:pPr>
            <a:r>
              <a:rPr lang="en-US" sz="1500" dirty="0">
                <a:latin typeface="Arial"/>
                <a:cs typeface="Arial"/>
              </a:rPr>
              <a:t>Recognized in </a:t>
            </a:r>
            <a:r>
              <a:rPr lang="en-US" sz="1500" b="1" dirty="0">
                <a:solidFill>
                  <a:srgbClr val="FF0000"/>
                </a:solidFill>
                <a:latin typeface="Arial"/>
                <a:cs typeface="Arial"/>
              </a:rPr>
              <a:t>digital ads </a:t>
            </a:r>
            <a:r>
              <a:rPr lang="en-US" sz="1500" dirty="0">
                <a:latin typeface="Arial"/>
                <a:cs typeface="Arial"/>
              </a:rPr>
              <a:t>on Meta and Linked in October-November which garnered over </a:t>
            </a:r>
            <a:r>
              <a:rPr lang="en-US" sz="1500" b="1" dirty="0">
                <a:solidFill>
                  <a:srgbClr val="FF0000"/>
                </a:solidFill>
                <a:latin typeface="Arial"/>
                <a:cs typeface="Arial"/>
              </a:rPr>
              <a:t>1.4 million impressions </a:t>
            </a:r>
            <a:r>
              <a:rPr lang="en-US" sz="1500" dirty="0">
                <a:latin typeface="Arial"/>
                <a:cs typeface="Arial"/>
              </a:rPr>
              <a:t>on LinkedIn and </a:t>
            </a:r>
            <a:r>
              <a:rPr lang="en-US" sz="1500" b="1" dirty="0">
                <a:solidFill>
                  <a:srgbClr val="FF0000"/>
                </a:solidFill>
                <a:latin typeface="Arial"/>
                <a:cs typeface="Arial"/>
              </a:rPr>
              <a:t>37.9 million impressions </a:t>
            </a:r>
            <a:r>
              <a:rPr lang="en-US" sz="1500" dirty="0">
                <a:latin typeface="Arial"/>
                <a:cs typeface="Arial"/>
              </a:rPr>
              <a:t>on Meta.</a:t>
            </a:r>
          </a:p>
          <a:p>
            <a:pPr marL="260890" indent="-260890" defTabSz="404121" fontAlgn="base">
              <a:lnSpc>
                <a:spcPct val="100000"/>
              </a:lnSpc>
              <a:spcBef>
                <a:spcPts val="0"/>
              </a:spcBef>
              <a:buSzTx/>
              <a:defRPr/>
            </a:pPr>
            <a:r>
              <a:rPr lang="en-US" sz="1500" dirty="0">
                <a:solidFill>
                  <a:schemeClr val="bg2">
                    <a:lumMod val="50000"/>
                  </a:schemeClr>
                </a:solidFill>
                <a:latin typeface="Arial"/>
                <a:cs typeface="Arial"/>
              </a:rPr>
              <a:t>Invited to our </a:t>
            </a:r>
            <a:r>
              <a:rPr lang="en-US" sz="1500" b="1" dirty="0">
                <a:solidFill>
                  <a:srgbClr val="ED1B2E"/>
                </a:solidFill>
                <a:latin typeface="Arial"/>
                <a:cs typeface="Arial"/>
              </a:rPr>
              <a:t>exclusive Disaster Leadership calls</a:t>
            </a:r>
            <a:r>
              <a:rPr lang="en-US" sz="1500" b="1" dirty="0">
                <a:latin typeface="Arial"/>
                <a:cs typeface="Arial"/>
              </a:rPr>
              <a:t> </a:t>
            </a:r>
            <a:r>
              <a:rPr lang="en-US" sz="1500" dirty="0">
                <a:latin typeface="Arial"/>
                <a:cs typeface="Arial"/>
              </a:rPr>
              <a:t>sharing our response to the </a:t>
            </a:r>
            <a:r>
              <a:rPr lang="en-US" sz="1500" b="1" dirty="0">
                <a:solidFill>
                  <a:srgbClr val="ED1B2E"/>
                </a:solidFill>
                <a:latin typeface="Arial"/>
                <a:cs typeface="Arial"/>
              </a:rPr>
              <a:t>Hurricane Milton </a:t>
            </a:r>
            <a:r>
              <a:rPr lang="en-US" sz="1500" dirty="0">
                <a:latin typeface="Arial"/>
                <a:cs typeface="Arial"/>
              </a:rPr>
              <a:t>on October 11.</a:t>
            </a:r>
          </a:p>
          <a:p>
            <a:pPr marL="260350" indent="-260350" defTabSz="404121" fontAlgn="base">
              <a:lnSpc>
                <a:spcPct val="100000"/>
              </a:lnSpc>
              <a:spcBef>
                <a:spcPts val="0"/>
              </a:spcBef>
              <a:buSzTx/>
              <a:defRPr/>
            </a:pPr>
            <a:r>
              <a:rPr lang="en-US" sz="1500" dirty="0">
                <a:latin typeface="Arial"/>
                <a:cs typeface="Arial"/>
              </a:rPr>
              <a:t>Provided with </a:t>
            </a:r>
            <a:r>
              <a:rPr lang="en-US" sz="1500" b="1" dirty="0">
                <a:solidFill>
                  <a:srgbClr val="ED1B2E"/>
                </a:solidFill>
                <a:latin typeface="Arial"/>
                <a:cs typeface="Arial"/>
              </a:rPr>
              <a:t>template communications materials</a:t>
            </a:r>
            <a:r>
              <a:rPr lang="en-US" sz="1500" dirty="0">
                <a:latin typeface="Arial"/>
                <a:cs typeface="Arial"/>
              </a:rPr>
              <a:t>, including social posts and content that aligned with timely messaging around Fire Prevention Week in October, Turn and Test in November and Holiday Safety / Year End fundraising in December.</a:t>
            </a:r>
          </a:p>
          <a:p>
            <a:pPr marL="260350" indent="-260350" defTabSz="404121">
              <a:lnSpc>
                <a:spcPct val="100000"/>
              </a:lnSpc>
              <a:spcBef>
                <a:spcPts val="0"/>
              </a:spcBef>
              <a:buSzTx/>
              <a:defRPr/>
            </a:pPr>
            <a:r>
              <a:rPr lang="en-US" sz="1500" dirty="0">
                <a:latin typeface="Arial"/>
                <a:cs typeface="Arial"/>
              </a:rPr>
              <a:t>Featured in</a:t>
            </a:r>
            <a:r>
              <a:rPr lang="en-US" sz="1500" b="1" dirty="0">
                <a:solidFill>
                  <a:srgbClr val="FF0000"/>
                </a:solidFill>
                <a:latin typeface="Arial"/>
                <a:cs typeface="Arial"/>
              </a:rPr>
              <a:t> three Red Cross stories</a:t>
            </a:r>
            <a:r>
              <a:rPr lang="en-US" sz="1500" dirty="0">
                <a:latin typeface="Arial"/>
                <a:cs typeface="Arial"/>
              </a:rPr>
              <a:t> with 153,689 pageviews.</a:t>
            </a:r>
          </a:p>
          <a:p>
            <a:pPr marL="260350" indent="-260350" defTabSz="404121">
              <a:lnSpc>
                <a:spcPct val="100000"/>
              </a:lnSpc>
              <a:spcBef>
                <a:spcPts val="0"/>
              </a:spcBef>
              <a:buSzTx/>
              <a:defRPr/>
            </a:pPr>
            <a:r>
              <a:rPr lang="en-US" sz="1500" dirty="0">
                <a:latin typeface="Arial"/>
                <a:cs typeface="Arial"/>
              </a:rPr>
              <a:t>Recognized in a </a:t>
            </a:r>
            <a:r>
              <a:rPr lang="en-US" sz="1500" b="1" dirty="0">
                <a:solidFill>
                  <a:srgbClr val="FF0000"/>
                </a:solidFill>
                <a:latin typeface="Arial"/>
                <a:cs typeface="Arial"/>
              </a:rPr>
              <a:t>Year-End thank you video</a:t>
            </a:r>
            <a:r>
              <a:rPr lang="en-US" sz="1500" dirty="0">
                <a:latin typeface="Arial"/>
                <a:cs typeface="Arial"/>
              </a:rPr>
              <a:t> from Disaster Programs Vice President Jennifer Pipa recognizing your Red Cross commitment.</a:t>
            </a:r>
            <a:endParaRPr lang="en-US" sz="1500" dirty="0">
              <a:latin typeface="Arial" charset="0"/>
              <a:cs typeface="Arial"/>
            </a:endParaRPr>
          </a:p>
          <a:p>
            <a:pPr marL="0" indent="0" defTabSz="404121">
              <a:lnSpc>
                <a:spcPct val="100000"/>
              </a:lnSpc>
              <a:spcBef>
                <a:spcPts val="0"/>
              </a:spcBef>
              <a:buSzTx/>
              <a:buNone/>
              <a:defRPr/>
            </a:pPr>
            <a:endParaRPr lang="en-US" sz="1500" dirty="0">
              <a:latin typeface="Arial"/>
              <a:cs typeface="Arial"/>
            </a:endParaRPr>
          </a:p>
        </p:txBody>
      </p:sp>
      <p:pic>
        <p:nvPicPr>
          <p:cNvPr id="3" name="Picture 2" descr="A screenshot of a social media post&#10;&#10;Description automatically generated">
            <a:extLst>
              <a:ext uri="{FF2B5EF4-FFF2-40B4-BE49-F238E27FC236}">
                <a16:creationId xmlns:a16="http://schemas.microsoft.com/office/drawing/2014/main" id="{EAFEBD16-9764-2266-D3C0-97555F6F5DFA}"/>
              </a:ext>
            </a:extLst>
          </p:cNvPr>
          <p:cNvPicPr>
            <a:picLocks noChangeAspect="1"/>
          </p:cNvPicPr>
          <p:nvPr/>
        </p:nvPicPr>
        <p:blipFill>
          <a:blip r:embed="rId3" cstate="print">
            <a:extLst>
              <a:ext uri="{28A0092B-C50C-407E-A947-70E740481C1C}">
                <a14:useLocalDpi xmlns:a14="http://schemas.microsoft.com/office/drawing/2010/main"/>
              </a:ext>
            </a:extLst>
          </a:blip>
          <a:srcRect b="26561"/>
          <a:stretch/>
        </p:blipFill>
        <p:spPr>
          <a:xfrm>
            <a:off x="6186279" y="1795995"/>
            <a:ext cx="3408350" cy="2488349"/>
          </a:xfrm>
          <a:prstGeom prst="rect">
            <a:avLst/>
          </a:prstGeom>
        </p:spPr>
      </p:pic>
      <p:pic>
        <p:nvPicPr>
          <p:cNvPr id="4" name="Picture 3">
            <a:extLst>
              <a:ext uri="{FF2B5EF4-FFF2-40B4-BE49-F238E27FC236}">
                <a16:creationId xmlns:a16="http://schemas.microsoft.com/office/drawing/2014/main" id="{17CECD60-00C5-7D1A-1EBD-DCAF872F76B5}"/>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253288" y="4469198"/>
            <a:ext cx="3341341" cy="1738637"/>
          </a:xfrm>
          <a:prstGeom prst="rect">
            <a:avLst/>
          </a:prstGeom>
        </p:spPr>
      </p:pic>
    </p:spTree>
    <p:extLst>
      <p:ext uri="{BB962C8B-B14F-4D97-AF65-F5344CB8AC3E}">
        <p14:creationId xmlns:p14="http://schemas.microsoft.com/office/powerpoint/2010/main" val="14443537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C7DA1E8-8AB1-194E-9A4F-F69889ED9431}"/>
              </a:ext>
            </a:extLst>
          </p:cNvPr>
          <p:cNvSpPr/>
          <p:nvPr/>
        </p:nvSpPr>
        <p:spPr>
          <a:xfrm>
            <a:off x="297459" y="4581917"/>
            <a:ext cx="4787395" cy="1219279"/>
          </a:xfrm>
          <a:prstGeom prst="rect">
            <a:avLst/>
          </a:prstGeom>
          <a:solidFill>
            <a:srgbClr val="E7F2F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765BDBFA-6B06-114B-ACA0-DA78310854A5}"/>
              </a:ext>
            </a:extLst>
          </p:cNvPr>
          <p:cNvSpPr>
            <a:spLocks noGrp="1"/>
          </p:cNvSpPr>
          <p:nvPr>
            <p:ph type="title"/>
          </p:nvPr>
        </p:nvSpPr>
        <p:spPr/>
        <p:txBody>
          <a:bodyPr/>
          <a:lstStyle/>
          <a:p>
            <a:r>
              <a:rPr lang="en-US" dirty="0"/>
              <a:t>Join Us!</a:t>
            </a:r>
          </a:p>
        </p:txBody>
      </p:sp>
      <p:cxnSp>
        <p:nvCxnSpPr>
          <p:cNvPr id="23" name="Straight Connector 22">
            <a:extLst>
              <a:ext uri="{FF2B5EF4-FFF2-40B4-BE49-F238E27FC236}">
                <a16:creationId xmlns:a16="http://schemas.microsoft.com/office/drawing/2014/main" id="{263ECCB6-CCE2-7948-8D2F-02BA12D66AB1}"/>
              </a:ext>
            </a:extLst>
          </p:cNvPr>
          <p:cNvCxnSpPr>
            <a:cxnSpLocks/>
          </p:cNvCxnSpPr>
          <p:nvPr/>
        </p:nvCxnSpPr>
        <p:spPr>
          <a:xfrm flipV="1">
            <a:off x="292985" y="876568"/>
            <a:ext cx="9436608" cy="0"/>
          </a:xfrm>
          <a:prstGeom prst="line">
            <a:avLst/>
          </a:prstGeom>
          <a:ln w="28575">
            <a:solidFill>
              <a:srgbClr val="4784B5"/>
            </a:solidFill>
          </a:ln>
          <a:effectLst/>
        </p:spPr>
        <p:style>
          <a:lnRef idx="2">
            <a:schemeClr val="accent1"/>
          </a:lnRef>
          <a:fillRef idx="0">
            <a:schemeClr val="accent1"/>
          </a:fillRef>
          <a:effectRef idx="1">
            <a:schemeClr val="accent1"/>
          </a:effectRef>
          <a:fontRef idx="minor">
            <a:schemeClr val="tx1"/>
          </a:fontRef>
        </p:style>
      </p:cxnSp>
      <p:sp>
        <p:nvSpPr>
          <p:cNvPr id="24" name="Content Placeholder 2">
            <a:extLst>
              <a:ext uri="{FF2B5EF4-FFF2-40B4-BE49-F238E27FC236}">
                <a16:creationId xmlns:a16="http://schemas.microsoft.com/office/drawing/2014/main" id="{45C469B7-A396-E740-8B32-56829C393417}"/>
              </a:ext>
            </a:extLst>
          </p:cNvPr>
          <p:cNvSpPr txBox="1">
            <a:spLocks/>
          </p:cNvSpPr>
          <p:nvPr/>
        </p:nvSpPr>
        <p:spPr bwMode="auto">
          <a:xfrm>
            <a:off x="303636" y="1111281"/>
            <a:ext cx="4570206" cy="3315753"/>
          </a:xfrm>
          <a:prstGeom prst="rect">
            <a:avLst/>
          </a:prstGeom>
          <a:noFill/>
          <a:ln w="9525">
            <a:noFill/>
            <a:miter lim="800000"/>
            <a:headEnd/>
            <a:tailEnd/>
          </a:ln>
        </p:spPr>
        <p:txBody>
          <a:bodyPr vert="horz" wrap="square" lIns="91439" tIns="45720" rIns="91439" bIns="45720" numCol="1" anchor="t" anchorCtr="0" compatLnSpc="1">
            <a:prstTxWarp prst="textNoShape">
              <a:avLst/>
            </a:prstTxWarp>
            <a:noAutofit/>
          </a:bodyPr>
          <a:lstStyle/>
          <a:p>
            <a:pPr>
              <a:defRPr/>
            </a:pPr>
            <a:r>
              <a:rPr lang="en-US" sz="1550" dirty="0">
                <a:solidFill>
                  <a:srgbClr val="6D6E70"/>
                </a:solidFill>
                <a:latin typeface="Arial"/>
                <a:ea typeface="+mn-lt"/>
                <a:cs typeface="+mn-lt"/>
              </a:rPr>
              <a:t>When help can’t wait during emergencies, people in need turn to the American Red Cross for comfort and hope. During Red Cross Month in March, we honor those who make our lifesaving mission possible. </a:t>
            </a:r>
            <a:endParaRPr lang="en-US" dirty="0">
              <a:solidFill>
                <a:srgbClr val="000000"/>
              </a:solidFill>
              <a:latin typeface="Arial"/>
              <a:ea typeface="+mn-lt"/>
              <a:cs typeface="+mn-lt"/>
            </a:endParaRPr>
          </a:p>
          <a:p>
            <a:pPr>
              <a:defRPr/>
            </a:pPr>
            <a:endParaRPr lang="en-US" sz="1550" dirty="0">
              <a:solidFill>
                <a:srgbClr val="6D6E70"/>
              </a:solidFill>
              <a:latin typeface="Arial"/>
              <a:ea typeface="+mn-lt"/>
              <a:cs typeface="+mn-lt"/>
            </a:endParaRPr>
          </a:p>
          <a:p>
            <a:pPr>
              <a:defRPr/>
            </a:pPr>
            <a:r>
              <a:rPr lang="en-US" sz="1550" dirty="0">
                <a:solidFill>
                  <a:srgbClr val="6D6E70"/>
                </a:solidFill>
                <a:latin typeface="Arial"/>
                <a:ea typeface="+mn-lt"/>
                <a:cs typeface="+mn-lt"/>
              </a:rPr>
              <a:t>The month will culminate with a 24-hour fundraising event during our </a:t>
            </a:r>
            <a:r>
              <a:rPr lang="en-US" sz="1550" b="1" dirty="0">
                <a:solidFill>
                  <a:srgbClr val="6D6E70"/>
                </a:solidFill>
                <a:latin typeface="Arial"/>
                <a:ea typeface="+mn-lt"/>
                <a:cs typeface="+mn-lt"/>
              </a:rPr>
              <a:t>11th annual Giving Day on Wednesday, March 26.</a:t>
            </a:r>
          </a:p>
          <a:p>
            <a:pPr>
              <a:defRPr/>
            </a:pPr>
            <a:endParaRPr lang="en-US" sz="1550" b="1" dirty="0">
              <a:solidFill>
                <a:srgbClr val="6D6E70"/>
              </a:solidFill>
              <a:latin typeface="Arial"/>
              <a:ea typeface="Calibri"/>
              <a:cs typeface="Calibri"/>
            </a:endParaRPr>
          </a:p>
          <a:p>
            <a:pPr>
              <a:defRPr/>
            </a:pPr>
            <a:r>
              <a:rPr lang="en-US" sz="1550" dirty="0">
                <a:solidFill>
                  <a:srgbClr val="6D6E70"/>
                </a:solidFill>
                <a:latin typeface="Arial"/>
                <a:ea typeface="Calibri"/>
                <a:cs typeface="Calibri"/>
              </a:rPr>
              <a:t>Our work to help people in need is made possible with your support. We invite you to celebrate Red Cross Month with us by highlighting your commitment to our mission!</a:t>
            </a:r>
          </a:p>
        </p:txBody>
      </p:sp>
      <p:sp>
        <p:nvSpPr>
          <p:cNvPr id="27" name="Content Placeholder 2">
            <a:extLst>
              <a:ext uri="{FF2B5EF4-FFF2-40B4-BE49-F238E27FC236}">
                <a16:creationId xmlns:a16="http://schemas.microsoft.com/office/drawing/2014/main" id="{7C79B907-2BD9-6F42-BBAD-15FCE9F62021}"/>
              </a:ext>
            </a:extLst>
          </p:cNvPr>
          <p:cNvSpPr txBox="1">
            <a:spLocks/>
          </p:cNvSpPr>
          <p:nvPr/>
        </p:nvSpPr>
        <p:spPr bwMode="auto">
          <a:xfrm>
            <a:off x="206748" y="4795304"/>
            <a:ext cx="4676371" cy="790431"/>
          </a:xfrm>
          <a:prstGeom prst="rect">
            <a:avLst/>
          </a:prstGeom>
          <a:noFill/>
          <a:ln w="9525">
            <a:noFill/>
            <a:miter lim="800000"/>
            <a:headEnd/>
            <a:tailEnd/>
          </a:ln>
        </p:spPr>
        <p:txBody>
          <a:bodyPr vert="horz" wrap="square" lIns="91439" tIns="45720" rIns="91439" bIns="45720" numCol="1" anchor="t" anchorCtr="0" compatLnSpc="1">
            <a:prstTxWarp prst="textNoShape">
              <a:avLst/>
            </a:prstTxWarp>
            <a:noAutofit/>
          </a:bodyPr>
          <a:lstStyle/>
          <a:p>
            <a:pPr algn="ctr" defTabSz="457200">
              <a:lnSpc>
                <a:spcPts val="2500"/>
              </a:lnSpc>
              <a:spcBef>
                <a:spcPct val="0"/>
              </a:spcBef>
              <a:defRPr/>
            </a:pPr>
            <a:r>
              <a:rPr lang="en-US" sz="1700" b="1" dirty="0">
                <a:solidFill>
                  <a:srgbClr val="6D6E70"/>
                </a:solidFill>
                <a:latin typeface="Arial"/>
                <a:cs typeface="Arial"/>
              </a:rPr>
              <a:t>Red Cross Month </a:t>
            </a:r>
            <a:r>
              <a:rPr lang="en-US" sz="1700" b="1" dirty="0">
                <a:solidFill>
                  <a:srgbClr val="717073"/>
                </a:solidFill>
                <a:latin typeface="Arial"/>
                <a:cs typeface="Arial"/>
              </a:rPr>
              <a:t>Communications </a:t>
            </a:r>
            <a:r>
              <a:rPr kumimoji="0" lang="en-US" sz="1700" b="1" i="0" u="none" strike="noStrike" kern="1200" cap="none" spc="0" normalizeH="0" baseline="0" noProof="0" dirty="0">
                <a:ln>
                  <a:noFill/>
                </a:ln>
                <a:solidFill>
                  <a:srgbClr val="717073"/>
                </a:solidFill>
                <a:effectLst/>
                <a:uLnTx/>
                <a:uFillTx/>
                <a:latin typeface="Arial"/>
                <a:cs typeface="Arial"/>
              </a:rPr>
              <a:t>Resources</a:t>
            </a:r>
            <a:r>
              <a:rPr lang="en-US" sz="1700" b="1" dirty="0">
                <a:solidFill>
                  <a:srgbClr val="717073"/>
                </a:solidFill>
                <a:latin typeface="Arial"/>
                <a:cs typeface="Arial"/>
              </a:rPr>
              <a:t> coming in February!</a:t>
            </a:r>
            <a:endParaRPr lang="en-US" sz="1700" b="1" i="0" u="none" strike="noStrike" kern="1200" cap="none" spc="0" normalizeH="0" baseline="0" noProof="0" dirty="0">
              <a:ln>
                <a:noFill/>
              </a:ln>
              <a:solidFill>
                <a:srgbClr val="717073"/>
              </a:solidFill>
              <a:effectLst/>
              <a:uLnTx/>
              <a:uFillTx/>
              <a:latin typeface="Arial" charset="0"/>
              <a:cs typeface="Arial" charset="0"/>
            </a:endParaRPr>
          </a:p>
        </p:txBody>
      </p:sp>
      <p:pic>
        <p:nvPicPr>
          <p:cNvPr id="2" name="Picture 1" descr="A blue heart with white text and a red cross&#10;&#10;AI-generated content may be incorrect.">
            <a:extLst>
              <a:ext uri="{FF2B5EF4-FFF2-40B4-BE49-F238E27FC236}">
                <a16:creationId xmlns:a16="http://schemas.microsoft.com/office/drawing/2014/main" id="{068A6D3F-2663-1853-14F1-A64F3B9048B5}"/>
              </a:ext>
            </a:extLst>
          </p:cNvPr>
          <p:cNvPicPr>
            <a:picLocks noChangeAspect="1"/>
          </p:cNvPicPr>
          <p:nvPr/>
        </p:nvPicPr>
        <p:blipFill>
          <a:blip r:embed="rId2"/>
          <a:stretch>
            <a:fillRect/>
          </a:stretch>
        </p:blipFill>
        <p:spPr>
          <a:xfrm>
            <a:off x="5376628" y="1112034"/>
            <a:ext cx="4398254" cy="3840480"/>
          </a:xfrm>
          <a:prstGeom prst="rect">
            <a:avLst/>
          </a:prstGeom>
        </p:spPr>
      </p:pic>
    </p:spTree>
    <p:extLst>
      <p:ext uri="{BB962C8B-B14F-4D97-AF65-F5344CB8AC3E}">
        <p14:creationId xmlns:p14="http://schemas.microsoft.com/office/powerpoint/2010/main" val="28235913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hild lying on a bed&#10;&#10;Description automatically generated">
            <a:extLst>
              <a:ext uri="{FF2B5EF4-FFF2-40B4-BE49-F238E27FC236}">
                <a16:creationId xmlns:a16="http://schemas.microsoft.com/office/drawing/2014/main" id="{C5926779-53FC-83A5-FED1-EF065516BAA5}"/>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5676835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itle 261">
            <a:extLst>
              <a:ext uri="{FF2B5EF4-FFF2-40B4-BE49-F238E27FC236}">
                <a16:creationId xmlns:a16="http://schemas.microsoft.com/office/drawing/2014/main" id="{01C94FA2-41E5-1941-AE25-1FD7213C0CF3}"/>
              </a:ext>
            </a:extLst>
          </p:cNvPr>
          <p:cNvSpPr>
            <a:spLocks noGrp="1"/>
          </p:cNvSpPr>
          <p:nvPr>
            <p:ph type="title"/>
          </p:nvPr>
        </p:nvSpPr>
        <p:spPr>
          <a:xfrm>
            <a:off x="178904" y="203477"/>
            <a:ext cx="9613278" cy="742433"/>
          </a:xfrm>
        </p:spPr>
        <p:txBody>
          <a:bodyPr/>
          <a:lstStyle/>
          <a:p>
            <a:r>
              <a:rPr lang="en-US"/>
              <a:t>Domestic Response Impact </a:t>
            </a:r>
          </a:p>
        </p:txBody>
      </p:sp>
      <p:sp>
        <p:nvSpPr>
          <p:cNvPr id="8" name="Text Placeholder 7">
            <a:extLst>
              <a:ext uri="{FF2B5EF4-FFF2-40B4-BE49-F238E27FC236}">
                <a16:creationId xmlns:a16="http://schemas.microsoft.com/office/drawing/2014/main" id="{23A3F31C-431D-2740-833E-8D01E3D5EE39}"/>
              </a:ext>
            </a:extLst>
          </p:cNvPr>
          <p:cNvSpPr>
            <a:spLocks noGrp="1"/>
          </p:cNvSpPr>
          <p:nvPr>
            <p:ph type="body" sz="quarter" idx="15"/>
          </p:nvPr>
        </p:nvSpPr>
        <p:spPr>
          <a:xfrm>
            <a:off x="1210033" y="3320772"/>
            <a:ext cx="1749949" cy="1233488"/>
          </a:xfrm>
        </p:spPr>
        <p:txBody>
          <a:bodyPr lIns="91440" tIns="45720" rIns="91440" bIns="45720" anchor="t"/>
          <a:lstStyle/>
          <a:p>
            <a:pPr>
              <a:spcBef>
                <a:spcPct val="20000"/>
              </a:spcBef>
            </a:pPr>
            <a:r>
              <a:rPr lang="en-US" sz="2400" b="1">
                <a:solidFill>
                  <a:srgbClr val="ED1B24"/>
                </a:solidFill>
                <a:latin typeface="Arial"/>
                <a:cs typeface="Arial"/>
              </a:rPr>
              <a:t>558,700</a:t>
            </a:r>
            <a:endParaRPr lang="en-US" sz="2400" b="1">
              <a:solidFill>
                <a:srgbClr val="ED1B24"/>
              </a:solidFill>
            </a:endParaRPr>
          </a:p>
          <a:p>
            <a:r>
              <a:rPr lang="en-US">
                <a:solidFill>
                  <a:srgbClr val="6D6E70"/>
                </a:solidFill>
                <a:latin typeface="Arial"/>
                <a:cs typeface="Arial"/>
              </a:rPr>
              <a:t>meals and snacks served with partners</a:t>
            </a:r>
          </a:p>
        </p:txBody>
      </p:sp>
      <p:sp>
        <p:nvSpPr>
          <p:cNvPr id="9" name="Text Placeholder 8">
            <a:extLst>
              <a:ext uri="{FF2B5EF4-FFF2-40B4-BE49-F238E27FC236}">
                <a16:creationId xmlns:a16="http://schemas.microsoft.com/office/drawing/2014/main" id="{AE4B0FA8-B681-9648-B690-C1A9C77BDB33}"/>
              </a:ext>
            </a:extLst>
          </p:cNvPr>
          <p:cNvSpPr>
            <a:spLocks noGrp="1"/>
          </p:cNvSpPr>
          <p:nvPr>
            <p:ph type="body" sz="quarter" idx="16"/>
          </p:nvPr>
        </p:nvSpPr>
        <p:spPr>
          <a:xfrm>
            <a:off x="3116003" y="3321733"/>
            <a:ext cx="1973790" cy="1233488"/>
          </a:xfrm>
        </p:spPr>
        <p:txBody>
          <a:bodyPr lIns="91440" tIns="45720" rIns="91440" bIns="45720" anchor="t"/>
          <a:lstStyle/>
          <a:p>
            <a:pPr algn="ctr" rtl="0" fontAlgn="base"/>
            <a:r>
              <a:rPr lang="en-US" sz="2400" b="1">
                <a:solidFill>
                  <a:srgbClr val="ED1B24"/>
                </a:solidFill>
                <a:latin typeface="Arial"/>
                <a:cs typeface="Arial"/>
              </a:rPr>
              <a:t>153,950</a:t>
            </a:r>
            <a:r>
              <a:rPr lang="en-US" sz="2400" b="0" i="0">
                <a:solidFill>
                  <a:srgbClr val="ED1B24"/>
                </a:solidFill>
                <a:effectLst/>
                <a:latin typeface="Arial"/>
                <a:cs typeface="Arial"/>
              </a:rPr>
              <a:t>​</a:t>
            </a:r>
            <a:endParaRPr lang="en-US" sz="2400" b="0" i="0">
              <a:effectLst/>
            </a:endParaRPr>
          </a:p>
          <a:p>
            <a:r>
              <a:rPr lang="en-US">
                <a:solidFill>
                  <a:srgbClr val="6D6E70"/>
                </a:solidFill>
                <a:latin typeface="Arial"/>
                <a:cs typeface="Arial"/>
              </a:rPr>
              <a:t>overnight stays in emergency lodgings provided with partners</a:t>
            </a:r>
          </a:p>
        </p:txBody>
      </p:sp>
      <p:sp>
        <p:nvSpPr>
          <p:cNvPr id="10" name="Text Placeholder 9">
            <a:extLst>
              <a:ext uri="{FF2B5EF4-FFF2-40B4-BE49-F238E27FC236}">
                <a16:creationId xmlns:a16="http://schemas.microsoft.com/office/drawing/2014/main" id="{CEFC13F3-5D82-6645-8E4F-460C134F442C}"/>
              </a:ext>
            </a:extLst>
          </p:cNvPr>
          <p:cNvSpPr>
            <a:spLocks noGrp="1"/>
          </p:cNvSpPr>
          <p:nvPr>
            <p:ph type="body" sz="quarter" idx="17"/>
          </p:nvPr>
        </p:nvSpPr>
        <p:spPr>
          <a:xfrm>
            <a:off x="5301372" y="3324892"/>
            <a:ext cx="1749949" cy="1233488"/>
          </a:xfrm>
        </p:spPr>
        <p:txBody>
          <a:bodyPr lIns="91440" tIns="45720" rIns="91440" bIns="45720" anchor="t"/>
          <a:lstStyle/>
          <a:p>
            <a:r>
              <a:rPr lang="en-US" sz="2400" b="1" dirty="0">
                <a:solidFill>
                  <a:srgbClr val="ED1B24"/>
                </a:solidFill>
                <a:latin typeface="Arial"/>
                <a:cs typeface="Arial"/>
              </a:rPr>
              <a:t>5,920</a:t>
            </a:r>
            <a:endParaRPr lang="en-US" sz="2400" b="1">
              <a:solidFill>
                <a:srgbClr val="ED1B24"/>
              </a:solidFill>
            </a:endParaRPr>
          </a:p>
          <a:p>
            <a:r>
              <a:rPr lang="en-US">
                <a:latin typeface="Arial"/>
                <a:cs typeface="Arial"/>
              </a:rPr>
              <a:t>h</a:t>
            </a:r>
            <a:r>
              <a:rPr lang="en-US">
                <a:solidFill>
                  <a:srgbClr val="6D6E70"/>
                </a:solidFill>
                <a:latin typeface="Arial"/>
                <a:cs typeface="Arial"/>
              </a:rPr>
              <a:t>ouseholds </a:t>
            </a:r>
            <a:r>
              <a:rPr lang="en-US">
                <a:latin typeface="Arial"/>
                <a:cs typeface="Arial"/>
              </a:rPr>
              <a:t>provided </a:t>
            </a:r>
            <a:r>
              <a:rPr lang="en-US">
                <a:solidFill>
                  <a:srgbClr val="6D6E70"/>
                </a:solidFill>
                <a:latin typeface="Arial"/>
                <a:cs typeface="Arial"/>
              </a:rPr>
              <a:t>relief items</a:t>
            </a:r>
          </a:p>
        </p:txBody>
      </p:sp>
      <p:sp>
        <p:nvSpPr>
          <p:cNvPr id="12" name="Text Placeholder 11">
            <a:extLst>
              <a:ext uri="{FF2B5EF4-FFF2-40B4-BE49-F238E27FC236}">
                <a16:creationId xmlns:a16="http://schemas.microsoft.com/office/drawing/2014/main" id="{CCFEA5D3-AACC-9149-9F78-4E3B3304E8D1}"/>
              </a:ext>
            </a:extLst>
          </p:cNvPr>
          <p:cNvSpPr>
            <a:spLocks noGrp="1"/>
          </p:cNvSpPr>
          <p:nvPr>
            <p:ph type="body" sz="quarter" idx="19"/>
          </p:nvPr>
        </p:nvSpPr>
        <p:spPr>
          <a:xfrm>
            <a:off x="6984887" y="3320772"/>
            <a:ext cx="2326037" cy="1233488"/>
          </a:xfrm>
        </p:spPr>
        <p:txBody>
          <a:bodyPr lIns="91440" tIns="45720" rIns="91440" bIns="45720" anchor="t"/>
          <a:lstStyle/>
          <a:p>
            <a:r>
              <a:rPr lang="en-US" sz="2400" b="1" dirty="0">
                <a:solidFill>
                  <a:srgbClr val="ED1B24"/>
                </a:solidFill>
                <a:latin typeface="Arial"/>
                <a:cs typeface="Arial"/>
              </a:rPr>
              <a:t>5,720</a:t>
            </a:r>
            <a:endParaRPr lang="en-US" sz="1800" b="1">
              <a:solidFill>
                <a:srgbClr val="ED1B24"/>
              </a:solidFill>
            </a:endParaRPr>
          </a:p>
          <a:p>
            <a:r>
              <a:rPr lang="en-US">
                <a:solidFill>
                  <a:srgbClr val="6D6E70"/>
                </a:solidFill>
                <a:latin typeface="Arial"/>
                <a:cs typeface="Arial"/>
              </a:rPr>
              <a:t>households provided recovery support, including financial assistance</a:t>
            </a:r>
          </a:p>
        </p:txBody>
      </p:sp>
      <p:sp>
        <p:nvSpPr>
          <p:cNvPr id="19" name="Text Placeholder 18">
            <a:extLst>
              <a:ext uri="{FF2B5EF4-FFF2-40B4-BE49-F238E27FC236}">
                <a16:creationId xmlns:a16="http://schemas.microsoft.com/office/drawing/2014/main" id="{E68542CB-EA76-F449-ACAE-55BB62FC3EF9}"/>
              </a:ext>
            </a:extLst>
          </p:cNvPr>
          <p:cNvSpPr>
            <a:spLocks noGrp="1"/>
          </p:cNvSpPr>
          <p:nvPr>
            <p:ph type="body" sz="quarter" idx="26"/>
          </p:nvPr>
        </p:nvSpPr>
        <p:spPr>
          <a:xfrm>
            <a:off x="1141262" y="1145946"/>
            <a:ext cx="8161767" cy="1066800"/>
          </a:xfrm>
        </p:spPr>
        <p:txBody>
          <a:bodyPr lIns="91440" tIns="45720" rIns="91440" bIns="45720" anchor="t"/>
          <a:lstStyle/>
          <a:p>
            <a:pPr algn="ctr">
              <a:tabLst>
                <a:tab pos="1198563" algn="l"/>
              </a:tabLst>
              <a:defRPr/>
            </a:pPr>
            <a:r>
              <a:rPr lang="en-US">
                <a:solidFill>
                  <a:srgbClr val="6D6E70"/>
                </a:solidFill>
                <a:latin typeface="Arial"/>
                <a:cs typeface="Arial"/>
              </a:rPr>
              <a:t>In </a:t>
            </a:r>
            <a:r>
              <a:rPr lang="en-US">
                <a:latin typeface="Arial"/>
                <a:cs typeface="Arial"/>
              </a:rPr>
              <a:t>FY25-Q2</a:t>
            </a:r>
            <a:r>
              <a:rPr lang="en-US">
                <a:solidFill>
                  <a:srgbClr val="6D6E70"/>
                </a:solidFill>
                <a:latin typeface="Arial"/>
                <a:cs typeface="Arial"/>
              </a:rPr>
              <a:t>,* </a:t>
            </a:r>
            <a:r>
              <a:rPr lang="en-US">
                <a:latin typeface="Arial"/>
                <a:cs typeface="Arial"/>
              </a:rPr>
              <a:t>nearly</a:t>
            </a:r>
            <a:r>
              <a:rPr lang="en-US">
                <a:solidFill>
                  <a:srgbClr val="6D6E70"/>
                </a:solidFill>
                <a:latin typeface="Arial"/>
                <a:cs typeface="Arial"/>
              </a:rPr>
              <a:t> </a:t>
            </a:r>
            <a:r>
              <a:rPr lang="en-US">
                <a:solidFill>
                  <a:srgbClr val="ED1B24"/>
                </a:solidFill>
                <a:latin typeface="Arial"/>
                <a:cs typeface="Arial"/>
              </a:rPr>
              <a:t>2,200 Red Cross disaster workers </a:t>
            </a:r>
            <a:r>
              <a:rPr lang="en-US">
                <a:solidFill>
                  <a:srgbClr val="6D6E70"/>
                </a:solidFill>
                <a:latin typeface="Arial"/>
                <a:cs typeface="Arial"/>
              </a:rPr>
              <a:t>provided</a:t>
            </a:r>
            <a:r>
              <a:rPr lang="en-US">
                <a:latin typeface="Arial"/>
                <a:cs typeface="Arial"/>
              </a:rPr>
              <a:t> </a:t>
            </a:r>
            <a:endParaRPr lang="en-US">
              <a:solidFill>
                <a:srgbClr val="6D6E70"/>
              </a:solidFill>
            </a:endParaRPr>
          </a:p>
          <a:p>
            <a:pPr algn="ctr">
              <a:tabLst>
                <a:tab pos="1198563" algn="l"/>
              </a:tabLst>
              <a:defRPr/>
            </a:pPr>
            <a:r>
              <a:rPr lang="en-US">
                <a:solidFill>
                  <a:srgbClr val="6D6E70"/>
                </a:solidFill>
                <a:latin typeface="Arial"/>
                <a:cs typeface="Arial"/>
              </a:rPr>
              <a:t>critical services in lockstep with our partners across the U.S.</a:t>
            </a:r>
            <a:r>
              <a:rPr lang="en-US">
                <a:latin typeface="Arial"/>
                <a:cs typeface="Arial"/>
              </a:rPr>
              <a:t> </a:t>
            </a:r>
            <a:endParaRPr lang="en-US" sz="2400" baseline="36000">
              <a:solidFill>
                <a:srgbClr val="6D6E70"/>
              </a:solidFill>
            </a:endParaRPr>
          </a:p>
        </p:txBody>
      </p:sp>
      <p:sp>
        <p:nvSpPr>
          <p:cNvPr id="23" name="Rectangle 22">
            <a:extLst>
              <a:ext uri="{FF2B5EF4-FFF2-40B4-BE49-F238E27FC236}">
                <a16:creationId xmlns:a16="http://schemas.microsoft.com/office/drawing/2014/main" id="{4FE99BD0-6DBB-9042-A5A4-14A084389DDD}"/>
              </a:ext>
            </a:extLst>
          </p:cNvPr>
          <p:cNvSpPr/>
          <p:nvPr/>
        </p:nvSpPr>
        <p:spPr>
          <a:xfrm>
            <a:off x="2449877" y="5944142"/>
            <a:ext cx="7292990" cy="338554"/>
          </a:xfrm>
          <a:prstGeom prst="rect">
            <a:avLst/>
          </a:prstGeom>
        </p:spPr>
        <p:txBody>
          <a:bodyPr wrap="square" lIns="91440" tIns="45720" rIns="91440" bIns="45720" anchor="t">
            <a:spAutoFit/>
          </a:bodyPr>
          <a:lstStyle/>
          <a:p>
            <a:pPr algn="r"/>
            <a:r>
              <a:rPr lang="en-US" sz="800">
                <a:solidFill>
                  <a:srgbClr val="717073"/>
                </a:solidFill>
                <a:latin typeface="Arial"/>
                <a:cs typeface="Arial"/>
              </a:rPr>
              <a:t>*Oct. 1 – Dec. 31, 2024</a:t>
            </a:r>
          </a:p>
          <a:p>
            <a:pPr algn="r"/>
            <a:r>
              <a:rPr lang="en-US" sz="800">
                <a:solidFill>
                  <a:srgbClr val="717073"/>
                </a:solidFill>
                <a:latin typeface="Arial"/>
                <a:cs typeface="Arial"/>
              </a:rPr>
              <a:t>Includes domestic disaster operations with costs of $10,000+ (i.e., level 2 and higher).  </a:t>
            </a:r>
          </a:p>
        </p:txBody>
      </p:sp>
      <p:pic>
        <p:nvPicPr>
          <p:cNvPr id="25" name="Picture Placeholder 27" descr="A picture containing text, first-aid kit&#10;&#10;Description automatically generated">
            <a:extLst>
              <a:ext uri="{FF2B5EF4-FFF2-40B4-BE49-F238E27FC236}">
                <a16:creationId xmlns:a16="http://schemas.microsoft.com/office/drawing/2014/main" id="{27139D01-E3F2-4847-9ED1-7EF98FDA5B16}"/>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l="-43893" t="-5319" r="-43893" b="-5319"/>
          <a:stretch/>
        </p:blipFill>
        <p:spPr>
          <a:xfrm>
            <a:off x="5508311" y="2369778"/>
            <a:ext cx="1339570" cy="871688"/>
          </a:xfrm>
        </p:spPr>
      </p:pic>
      <p:pic>
        <p:nvPicPr>
          <p:cNvPr id="31" name="Picture Placeholder 35" descr="Shape, circle&#10;&#10;Description automatically generated">
            <a:extLst>
              <a:ext uri="{FF2B5EF4-FFF2-40B4-BE49-F238E27FC236}">
                <a16:creationId xmlns:a16="http://schemas.microsoft.com/office/drawing/2014/main" id="{2CE7072C-1884-4835-B903-197A9044BD35}"/>
              </a:ext>
            </a:extLst>
          </p:cNvPr>
          <p:cNvPicPr>
            <a:picLocks noGrp="1" noChangeAspect="1"/>
          </p:cNvPicPr>
          <p:nvPr>
            <p:ph type="pic" sz="quarter" idx="10"/>
          </p:nvPr>
        </p:nvPicPr>
        <p:blipFill rotWithShape="1">
          <a:blip r:embed="rId4" cstate="print">
            <a:extLst>
              <a:ext uri="{28A0092B-C50C-407E-A947-70E740481C1C}">
                <a14:useLocalDpi xmlns:a14="http://schemas.microsoft.com/office/drawing/2010/main"/>
              </a:ext>
            </a:extLst>
          </a:blip>
          <a:srcRect l="-16927" t="-10973" r="-16927" b="-10973"/>
          <a:stretch/>
        </p:blipFill>
        <p:spPr>
          <a:xfrm>
            <a:off x="1341888" y="2326004"/>
            <a:ext cx="1427163" cy="928687"/>
          </a:xfrm>
        </p:spPr>
      </p:pic>
      <p:pic>
        <p:nvPicPr>
          <p:cNvPr id="33" name="Picture Placeholder 25" descr="Icon&#10;&#10;Description automatically generated with low confidence">
            <a:extLst>
              <a:ext uri="{FF2B5EF4-FFF2-40B4-BE49-F238E27FC236}">
                <a16:creationId xmlns:a16="http://schemas.microsoft.com/office/drawing/2014/main" id="{127D86E1-F9B7-4BA5-9571-807CD8B4FDFC}"/>
              </a:ext>
            </a:extLst>
          </p:cNvPr>
          <p:cNvPicPr>
            <a:picLocks noGrp="1" noChangeAspect="1"/>
          </p:cNvPicPr>
          <p:nvPr>
            <p:ph type="pic" sz="quarter" idx="11"/>
          </p:nvPr>
        </p:nvPicPr>
        <p:blipFill rotWithShape="1">
          <a:blip r:embed="rId5" cstate="print">
            <a:extLst>
              <a:ext uri="{28A0092B-C50C-407E-A947-70E740481C1C}">
                <a14:useLocalDpi xmlns:a14="http://schemas.microsoft.com/office/drawing/2010/main"/>
              </a:ext>
            </a:extLst>
          </a:blip>
          <a:srcRect l="-48439" t="-12495" r="-48439" b="-12495"/>
          <a:stretch/>
        </p:blipFill>
        <p:spPr>
          <a:xfrm>
            <a:off x="3346128" y="2291852"/>
            <a:ext cx="1496942" cy="974094"/>
          </a:xfrm>
        </p:spPr>
      </p:pic>
      <p:pic>
        <p:nvPicPr>
          <p:cNvPr id="39" name="Picture Placeholder 33" descr="A picture containing text, clipart, vector graphics&#10;&#10;Description automatically generated">
            <a:extLst>
              <a:ext uri="{FF2B5EF4-FFF2-40B4-BE49-F238E27FC236}">
                <a16:creationId xmlns:a16="http://schemas.microsoft.com/office/drawing/2014/main" id="{890BFE95-9A95-4DB1-BEB4-47AF103B078F}"/>
              </a:ext>
            </a:extLst>
          </p:cNvPr>
          <p:cNvPicPr>
            <a:picLocks noGrp="1" noChangeAspect="1"/>
          </p:cNvPicPr>
          <p:nvPr>
            <p:ph type="pic" sz="quarter" idx="14"/>
          </p:nvPr>
        </p:nvPicPr>
        <p:blipFill rotWithShape="1">
          <a:blip r:embed="rId6" cstate="print">
            <a:extLst>
              <a:ext uri="{28A0092B-C50C-407E-A947-70E740481C1C}">
                <a14:useLocalDpi xmlns:a14="http://schemas.microsoft.com/office/drawing/2010/main"/>
              </a:ext>
            </a:extLst>
          </a:blip>
          <a:srcRect l="-24596" t="-1982" r="-24596" b="-1982"/>
          <a:stretch/>
        </p:blipFill>
        <p:spPr>
          <a:xfrm>
            <a:off x="7486827" y="2407689"/>
            <a:ext cx="1301633" cy="847002"/>
          </a:xfrm>
        </p:spPr>
      </p:pic>
      <p:sp>
        <p:nvSpPr>
          <p:cNvPr id="2" name="Text Placeholder 12">
            <a:extLst>
              <a:ext uri="{FF2B5EF4-FFF2-40B4-BE49-F238E27FC236}">
                <a16:creationId xmlns:a16="http://schemas.microsoft.com/office/drawing/2014/main" id="{408E9067-DF54-47BD-284E-94C5E9CA7FBB}"/>
              </a:ext>
            </a:extLst>
          </p:cNvPr>
          <p:cNvSpPr txBox="1">
            <a:spLocks/>
          </p:cNvSpPr>
          <p:nvPr/>
        </p:nvSpPr>
        <p:spPr>
          <a:xfrm>
            <a:off x="31522" y="4665334"/>
            <a:ext cx="1053089" cy="790430"/>
          </a:xfrm>
          <a:prstGeom prst="rect">
            <a:avLst/>
          </a:prstGeom>
        </p:spPr>
        <p:txBody>
          <a:bodyPr/>
          <a:lstStyle>
            <a:lvl1pPr marL="12700" indent="-1270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sz="1600"/>
              <a:t>FY25 Totals</a:t>
            </a:r>
          </a:p>
        </p:txBody>
      </p:sp>
      <p:sp>
        <p:nvSpPr>
          <p:cNvPr id="3" name="Text Placeholder 13">
            <a:extLst>
              <a:ext uri="{FF2B5EF4-FFF2-40B4-BE49-F238E27FC236}">
                <a16:creationId xmlns:a16="http://schemas.microsoft.com/office/drawing/2014/main" id="{ED566149-A500-59AD-1415-08EF0C3A120D}"/>
              </a:ext>
            </a:extLst>
          </p:cNvPr>
          <p:cNvSpPr txBox="1">
            <a:spLocks/>
          </p:cNvSpPr>
          <p:nvPr/>
        </p:nvSpPr>
        <p:spPr>
          <a:xfrm>
            <a:off x="1299961" y="4793672"/>
            <a:ext cx="1577029" cy="581891"/>
          </a:xfrm>
          <a:prstGeom prst="rect">
            <a:avLst/>
          </a:prstGeom>
        </p:spPr>
        <p:txBody>
          <a:bodyPr lIns="91440" tIns="45720" rIns="91440" bIns="45720" anchor="t"/>
          <a:lstStyle>
            <a:lvl1pPr marL="0" indent="0" algn="ctr" defTabSz="754380" rtl="0" eaLnBrk="1" latinLnBrk="0" hangingPunct="1">
              <a:lnSpc>
                <a:spcPct val="100000"/>
              </a:lnSpc>
              <a:spcBef>
                <a:spcPts val="825"/>
              </a:spcBef>
              <a:spcAft>
                <a:spcPts val="120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850,000</a:t>
            </a:r>
            <a:endParaRPr lang="en-US"/>
          </a:p>
        </p:txBody>
      </p:sp>
      <p:sp>
        <p:nvSpPr>
          <p:cNvPr id="4" name="Text Placeholder 14">
            <a:extLst>
              <a:ext uri="{FF2B5EF4-FFF2-40B4-BE49-F238E27FC236}">
                <a16:creationId xmlns:a16="http://schemas.microsoft.com/office/drawing/2014/main" id="{027FABEA-2BD1-1C60-12EF-81840D7B286E}"/>
              </a:ext>
            </a:extLst>
          </p:cNvPr>
          <p:cNvSpPr txBox="1">
            <a:spLocks/>
          </p:cNvSpPr>
          <p:nvPr/>
        </p:nvSpPr>
        <p:spPr>
          <a:xfrm>
            <a:off x="3318694" y="4793672"/>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a:latin typeface="Arial"/>
                <a:cs typeface="Arial"/>
              </a:rPr>
              <a:t>193,000</a:t>
            </a:r>
            <a:endParaRPr lang="en-US"/>
          </a:p>
        </p:txBody>
      </p:sp>
      <p:sp>
        <p:nvSpPr>
          <p:cNvPr id="5" name="Text Placeholder 15">
            <a:extLst>
              <a:ext uri="{FF2B5EF4-FFF2-40B4-BE49-F238E27FC236}">
                <a16:creationId xmlns:a16="http://schemas.microsoft.com/office/drawing/2014/main" id="{320843D6-178B-04B5-23EF-FA1F09CF845C}"/>
              </a:ext>
            </a:extLst>
          </p:cNvPr>
          <p:cNvSpPr txBox="1">
            <a:spLocks/>
          </p:cNvSpPr>
          <p:nvPr/>
        </p:nvSpPr>
        <p:spPr>
          <a:xfrm>
            <a:off x="5433832" y="4792453"/>
            <a:ext cx="1529255"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dirty="0">
                <a:latin typeface="Arial"/>
                <a:cs typeface="Arial"/>
              </a:rPr>
              <a:t>170,020</a:t>
            </a:r>
            <a:endParaRPr lang="en-US"/>
          </a:p>
          <a:p>
            <a:endParaRPr lang="en-US"/>
          </a:p>
        </p:txBody>
      </p:sp>
      <p:sp>
        <p:nvSpPr>
          <p:cNvPr id="6" name="Text Placeholder 17">
            <a:extLst>
              <a:ext uri="{FF2B5EF4-FFF2-40B4-BE49-F238E27FC236}">
                <a16:creationId xmlns:a16="http://schemas.microsoft.com/office/drawing/2014/main" id="{56B20941-AB9F-7CD1-75CF-3776A40D794C}"/>
              </a:ext>
            </a:extLst>
          </p:cNvPr>
          <p:cNvSpPr txBox="1">
            <a:spLocks/>
          </p:cNvSpPr>
          <p:nvPr/>
        </p:nvSpPr>
        <p:spPr>
          <a:xfrm>
            <a:off x="7359918" y="4769603"/>
            <a:ext cx="1427018" cy="581891"/>
          </a:xfrm>
          <a:prstGeom prst="rect">
            <a:avLst/>
          </a:prstGeom>
        </p:spPr>
        <p:txBody>
          <a:bodyPr lIns="91440" tIns="45720" rIns="91440" bIns="45720" anchor="t"/>
          <a:lstStyle>
            <a:lvl1pPr marL="0" indent="0" algn="ctr" defTabSz="754380" rtl="0" eaLnBrk="1" latinLnBrk="0" hangingPunct="1">
              <a:lnSpc>
                <a:spcPct val="100000"/>
              </a:lnSpc>
              <a:spcBef>
                <a:spcPts val="0"/>
              </a:spcBef>
              <a:spcAft>
                <a:spcPts val="0"/>
              </a:spcAft>
              <a:buClr>
                <a:srgbClr val="ED1B2E"/>
              </a:buClr>
              <a:buSzPct val="80000"/>
              <a:buFont typeface="Arial" panose="020B0604020202020204" pitchFamily="34" charset="0"/>
              <a:buNone/>
              <a:tabLst/>
              <a:defRPr sz="2100" b="1" kern="1200">
                <a:solidFill>
                  <a:srgbClr val="6D6E70"/>
                </a:solidFill>
                <a:latin typeface="Arial" panose="020B0604020202020204" pitchFamily="34" charset="0"/>
                <a:ea typeface="+mn-ea"/>
                <a:cs typeface="Arial" panose="020B0604020202020204" pitchFamily="34" charset="0"/>
              </a:defRPr>
            </a:lvl1pPr>
            <a:lvl2pPr marL="56578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980" kern="1200">
                <a:solidFill>
                  <a:srgbClr val="717073"/>
                </a:solidFill>
                <a:latin typeface="Arial" panose="020B0604020202020204" pitchFamily="34" charset="0"/>
                <a:ea typeface="+mn-ea"/>
                <a:cs typeface="Arial" panose="020B0604020202020204" pitchFamily="34" charset="0"/>
              </a:defRPr>
            </a:lvl2pPr>
            <a:lvl3pPr marL="94297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650" kern="1200">
                <a:solidFill>
                  <a:srgbClr val="717073"/>
                </a:solidFill>
                <a:latin typeface="Arial" panose="020B0604020202020204" pitchFamily="34" charset="0"/>
                <a:ea typeface="+mn-ea"/>
                <a:cs typeface="Arial" panose="020B0604020202020204" pitchFamily="34" charset="0"/>
              </a:defRPr>
            </a:lvl3pPr>
            <a:lvl4pPr marL="132016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4pPr>
            <a:lvl5pPr marL="1697355" indent="-188595" algn="l" defTabSz="754380" rtl="0" eaLnBrk="1" latinLnBrk="0" hangingPunct="1">
              <a:lnSpc>
                <a:spcPct val="100000"/>
              </a:lnSpc>
              <a:spcBef>
                <a:spcPts val="413"/>
              </a:spcBef>
              <a:spcAft>
                <a:spcPts val="1200"/>
              </a:spcAft>
              <a:buClr>
                <a:srgbClr val="ED1B2E"/>
              </a:buClr>
              <a:buSzPct val="80000"/>
              <a:buFont typeface="Arial" panose="020B0604020202020204" pitchFamily="34" charset="0"/>
              <a:buChar char="•"/>
              <a:defRPr sz="1485" kern="1200">
                <a:solidFill>
                  <a:srgbClr val="717073"/>
                </a:solidFill>
                <a:latin typeface="Arial" panose="020B0604020202020204" pitchFamily="34" charset="0"/>
                <a:ea typeface="+mn-ea"/>
                <a:cs typeface="Arial" panose="020B0604020202020204" pitchFamily="34" charset="0"/>
              </a:defRPr>
            </a:lvl5pPr>
            <a:lvl6pPr marL="207454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6pPr>
            <a:lvl7pPr marL="245173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7pPr>
            <a:lvl8pPr marL="282892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8pPr>
            <a:lvl9pPr marL="3206115" indent="-188595" algn="l" defTabSz="754380" rtl="0" eaLnBrk="1" latinLnBrk="0" hangingPunct="1">
              <a:lnSpc>
                <a:spcPct val="90000"/>
              </a:lnSpc>
              <a:spcBef>
                <a:spcPts val="413"/>
              </a:spcBef>
              <a:buFont typeface="Arial" panose="020B0604020202020204" pitchFamily="34" charset="0"/>
              <a:buChar char="•"/>
              <a:defRPr sz="1485" kern="1200">
                <a:solidFill>
                  <a:schemeClr val="tx1"/>
                </a:solidFill>
                <a:latin typeface="+mn-lt"/>
                <a:ea typeface="+mn-ea"/>
                <a:cs typeface="+mn-cs"/>
              </a:defRPr>
            </a:lvl9pPr>
          </a:lstStyle>
          <a:p>
            <a:r>
              <a:rPr lang="en-US" dirty="0">
                <a:latin typeface="Arial"/>
                <a:cs typeface="Arial"/>
              </a:rPr>
              <a:t>17,420</a:t>
            </a:r>
            <a:endParaRPr lang="en-US"/>
          </a:p>
          <a:p>
            <a:endParaRPr lang="en-US"/>
          </a:p>
        </p:txBody>
      </p:sp>
      <p:sp>
        <p:nvSpPr>
          <p:cNvPr id="7" name="Rectangle 6">
            <a:extLst>
              <a:ext uri="{FF2B5EF4-FFF2-40B4-BE49-F238E27FC236}">
                <a16:creationId xmlns:a16="http://schemas.microsoft.com/office/drawing/2014/main" id="{F49602D6-E6D9-D40B-F295-E3417A568D7A}"/>
              </a:ext>
            </a:extLst>
          </p:cNvPr>
          <p:cNvSpPr/>
          <p:nvPr/>
        </p:nvSpPr>
        <p:spPr>
          <a:xfrm>
            <a:off x="1342386" y="5458891"/>
            <a:ext cx="8716013" cy="56280"/>
          </a:xfrm>
          <a:prstGeom prst="rect">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776299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3FEE5EA-3587-3C73-5247-A6BF7F705D6D}"/>
              </a:ext>
            </a:extLst>
          </p:cNvPr>
          <p:cNvSpPr>
            <a:spLocks noGrp="1"/>
          </p:cNvSpPr>
          <p:nvPr>
            <p:ph type="body" sz="quarter" idx="13"/>
          </p:nvPr>
        </p:nvSpPr>
        <p:spPr>
          <a:xfrm>
            <a:off x="4373563" y="368300"/>
            <a:ext cx="5316538" cy="2325688"/>
          </a:xfrm>
        </p:spPr>
        <p:txBody>
          <a:bodyPr/>
          <a:lstStyle/>
          <a:p>
            <a:r>
              <a:rPr lang="en-US" dirty="0"/>
              <a:t>“It’s devastating to lose everything. This is my first time ever in a shelter, and the Red Cross has </a:t>
            </a:r>
            <a:br>
              <a:rPr lang="en-US" dirty="0"/>
            </a:br>
            <a:r>
              <a:rPr lang="en-US" dirty="0"/>
              <a:t>been amazing.” </a:t>
            </a:r>
          </a:p>
        </p:txBody>
      </p:sp>
      <p:sp>
        <p:nvSpPr>
          <p:cNvPr id="4" name="Text Placeholder 3">
            <a:extLst>
              <a:ext uri="{FF2B5EF4-FFF2-40B4-BE49-F238E27FC236}">
                <a16:creationId xmlns:a16="http://schemas.microsoft.com/office/drawing/2014/main" id="{330F4F02-F8D3-91DD-2353-D0C6554ECA82}"/>
              </a:ext>
            </a:extLst>
          </p:cNvPr>
          <p:cNvSpPr>
            <a:spLocks noGrp="1"/>
          </p:cNvSpPr>
          <p:nvPr>
            <p:ph type="body" sz="quarter" idx="14"/>
          </p:nvPr>
        </p:nvSpPr>
        <p:spPr>
          <a:xfrm>
            <a:off x="4700589" y="2831326"/>
            <a:ext cx="4989512" cy="1113252"/>
          </a:xfrm>
        </p:spPr>
        <p:txBody>
          <a:bodyPr/>
          <a:lstStyle/>
          <a:p>
            <a:r>
              <a:rPr lang="en-US" dirty="0"/>
              <a:t>Lifelong Florida resident </a:t>
            </a:r>
            <a:r>
              <a:rPr lang="en-US" b="1" dirty="0"/>
              <a:t>Kelle Rodriguez </a:t>
            </a:r>
            <a:r>
              <a:rPr lang="en-US" dirty="0"/>
              <a:t>and her dog, Lincoln, found refuge in a Red Cross shelter when she was forced to evacuate due to Hurricane Milton.</a:t>
            </a:r>
          </a:p>
        </p:txBody>
      </p:sp>
      <p:sp>
        <p:nvSpPr>
          <p:cNvPr id="5" name="Text Placeholder 4">
            <a:extLst>
              <a:ext uri="{FF2B5EF4-FFF2-40B4-BE49-F238E27FC236}">
                <a16:creationId xmlns:a16="http://schemas.microsoft.com/office/drawing/2014/main" id="{54DA0D2D-9198-6B93-F88B-78A86B8B28BF}"/>
              </a:ext>
            </a:extLst>
          </p:cNvPr>
          <p:cNvSpPr>
            <a:spLocks noGrp="1"/>
          </p:cNvSpPr>
          <p:nvPr>
            <p:ph type="body" sz="quarter" idx="16"/>
          </p:nvPr>
        </p:nvSpPr>
        <p:spPr>
          <a:xfrm>
            <a:off x="188843" y="4164012"/>
            <a:ext cx="9710531" cy="2147336"/>
          </a:xfrm>
        </p:spPr>
        <p:txBody>
          <a:bodyPr/>
          <a:lstStyle/>
          <a:p>
            <a:r>
              <a:rPr lang="en-US"/>
              <a:t>In October, </a:t>
            </a:r>
            <a:r>
              <a:rPr lang="en-US" b="1">
                <a:solidFill>
                  <a:srgbClr val="FF0000"/>
                </a:solidFill>
              </a:rPr>
              <a:t>Hurricane Milton </a:t>
            </a:r>
            <a:r>
              <a:rPr lang="en-US"/>
              <a:t>came ashore near Sarasota, Florida, following close on the heels of Hurricane Helene. Kelle Rodriguez, a lifelong Florida resident, was forced to evacuate along with her dog, Lincoln. “I don’t think anyone in Florida has ever seen anything like it,” Kelle said. “It’s devastating to lose everything. This is my first time ever in a shelter,” she added, “and the Red Cross has been amazing. You guys are amazing. They have just taken care of everything for me.” With partners, the Red Cross has  provided </a:t>
            </a:r>
            <a:r>
              <a:rPr lang="en-US" b="1">
                <a:solidFill>
                  <a:srgbClr val="FF0000"/>
                </a:solidFill>
              </a:rPr>
              <a:t>over 153,500 overnight shelter stays </a:t>
            </a:r>
            <a:r>
              <a:rPr lang="en-US"/>
              <a:t>for people forced from their homes by Milton.</a:t>
            </a:r>
          </a:p>
        </p:txBody>
      </p:sp>
      <p:pic>
        <p:nvPicPr>
          <p:cNvPr id="7" name="Picture Placeholder 6" descr="A person and person petting a dog&#10;&#10;Description automatically generated">
            <a:extLst>
              <a:ext uri="{FF2B5EF4-FFF2-40B4-BE49-F238E27FC236}">
                <a16:creationId xmlns:a16="http://schemas.microsoft.com/office/drawing/2014/main" id="{35BBAA8C-E0F6-90A0-DF2F-7D0BAA138596}"/>
              </a:ext>
            </a:extLst>
          </p:cNvPr>
          <p:cNvPicPr>
            <a:picLocks noGrp="1" noChangeAspect="1"/>
          </p:cNvPicPr>
          <p:nvPr>
            <p:ph type="pic" sz="quarter" idx="15"/>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2776628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94BA04-AC75-2950-E33F-EAFAA5B56D64}"/>
              </a:ext>
            </a:extLst>
          </p:cNvPr>
          <p:cNvSpPr>
            <a:spLocks noGrp="1"/>
          </p:cNvSpPr>
          <p:nvPr>
            <p:ph type="title"/>
          </p:nvPr>
        </p:nvSpPr>
        <p:spPr/>
        <p:txBody>
          <a:bodyPr/>
          <a:lstStyle/>
          <a:p>
            <a:r>
              <a:rPr lang="en-US" sz="3200"/>
              <a:t>Responding to Large Disasters Across the U.S.</a:t>
            </a:r>
          </a:p>
        </p:txBody>
      </p:sp>
      <p:sp>
        <p:nvSpPr>
          <p:cNvPr id="6" name="Text Placeholder 5">
            <a:extLst>
              <a:ext uri="{FF2B5EF4-FFF2-40B4-BE49-F238E27FC236}">
                <a16:creationId xmlns:a16="http://schemas.microsoft.com/office/drawing/2014/main" id="{643499BB-114C-765E-A8E9-2C42AD06F978}"/>
              </a:ext>
            </a:extLst>
          </p:cNvPr>
          <p:cNvSpPr>
            <a:spLocks noGrp="1"/>
          </p:cNvSpPr>
          <p:nvPr>
            <p:ph type="body" sz="quarter" idx="14"/>
          </p:nvPr>
        </p:nvSpPr>
        <p:spPr>
          <a:xfrm>
            <a:off x="308113" y="1126784"/>
            <a:ext cx="9442174" cy="874504"/>
          </a:xfrm>
        </p:spPr>
        <p:txBody>
          <a:bodyPr/>
          <a:lstStyle/>
          <a:p>
            <a:r>
              <a:rPr kumimoji="0" lang="en-US" sz="2000" b="1" i="0" u="none" strike="noStrike" kern="1200" cap="none" spc="0" normalizeH="0" baseline="0" noProof="0">
                <a:ln>
                  <a:noFill/>
                </a:ln>
                <a:solidFill>
                  <a:srgbClr val="6D6E70"/>
                </a:solidFill>
                <a:effectLst/>
                <a:uLnTx/>
                <a:uFillTx/>
                <a:latin typeface="Arial" panose="020B0604020202020204" pitchFamily="34" charset="0"/>
                <a:ea typeface="+mj-ea"/>
                <a:cs typeface="Arial" panose="020B0604020202020204" pitchFamily="34" charset="0"/>
              </a:rPr>
              <a:t>Thanks to your commitment, we were ready to respond immediately to urgent crises across the country when we were needed most.</a:t>
            </a:r>
          </a:p>
          <a:p>
            <a:endParaRPr lang="en-US">
              <a:highlight>
                <a:srgbClr val="FFFF00"/>
              </a:highlight>
            </a:endParaRPr>
          </a:p>
        </p:txBody>
      </p:sp>
      <p:sp>
        <p:nvSpPr>
          <p:cNvPr id="7" name="Text Placeholder 6">
            <a:extLst>
              <a:ext uri="{FF2B5EF4-FFF2-40B4-BE49-F238E27FC236}">
                <a16:creationId xmlns:a16="http://schemas.microsoft.com/office/drawing/2014/main" id="{B1654100-DBB9-837E-ABFD-7D45DD6C6F8B}"/>
              </a:ext>
            </a:extLst>
          </p:cNvPr>
          <p:cNvSpPr>
            <a:spLocks noGrp="1"/>
          </p:cNvSpPr>
          <p:nvPr>
            <p:ph type="body" sz="quarter" idx="15"/>
          </p:nvPr>
        </p:nvSpPr>
        <p:spPr>
          <a:xfrm>
            <a:off x="2593975" y="2095362"/>
            <a:ext cx="7464425" cy="1492664"/>
          </a:xfrm>
        </p:spPr>
        <p:txBody>
          <a:bodyPr/>
          <a:lstStyle/>
          <a:p>
            <a:r>
              <a:rPr lang="en-US" b="1" dirty="0">
                <a:latin typeface="Arial"/>
                <a:cs typeface="Arial"/>
              </a:rPr>
              <a:t>In October, </a:t>
            </a:r>
            <a:r>
              <a:rPr lang="en-US" b="1" dirty="0">
                <a:solidFill>
                  <a:srgbClr val="FF0000"/>
                </a:solidFill>
                <a:latin typeface="Arial"/>
                <a:cs typeface="Arial"/>
              </a:rPr>
              <a:t>New Mexico </a:t>
            </a:r>
            <a:r>
              <a:rPr lang="en-US" b="1" dirty="0">
                <a:latin typeface="Arial"/>
                <a:cs typeface="Arial"/>
              </a:rPr>
              <a:t>residents in Roswell and Chaves counties were devastated by severe flooding. To help hard-hit residents, our teams:</a:t>
            </a:r>
          </a:p>
          <a:p>
            <a:pPr marL="295275" indent="-285750">
              <a:buFont typeface="Arial" panose="020B0604020202020204" pitchFamily="34" charset="0"/>
              <a:buChar char="•"/>
            </a:pPr>
            <a:r>
              <a:rPr lang="en-US" sz="1400" dirty="0">
                <a:latin typeface="Arial"/>
                <a:cs typeface="Arial"/>
              </a:rPr>
              <a:t>Worked with partners to shelter and feed people forced from their homes. </a:t>
            </a:r>
          </a:p>
          <a:p>
            <a:pPr marL="295275" indent="-285750">
              <a:buFont typeface="Arial" panose="020B0604020202020204" pitchFamily="34" charset="0"/>
              <a:buChar char="•"/>
            </a:pPr>
            <a:r>
              <a:rPr lang="en-US" sz="1400" dirty="0">
                <a:latin typeface="Arial"/>
                <a:cs typeface="Arial"/>
              </a:rPr>
              <a:t>Reached households with essential relief and cleanup supplies as well as recovery services, including financial assistance.  </a:t>
            </a:r>
            <a:endParaRPr lang="en-US" sz="1400" dirty="0"/>
          </a:p>
        </p:txBody>
      </p:sp>
      <p:sp>
        <p:nvSpPr>
          <p:cNvPr id="8" name="Text Placeholder 7">
            <a:extLst>
              <a:ext uri="{FF2B5EF4-FFF2-40B4-BE49-F238E27FC236}">
                <a16:creationId xmlns:a16="http://schemas.microsoft.com/office/drawing/2014/main" id="{20733F49-1EC5-79BA-AC08-78E07D6ED000}"/>
              </a:ext>
            </a:extLst>
          </p:cNvPr>
          <p:cNvSpPr>
            <a:spLocks noGrp="1"/>
          </p:cNvSpPr>
          <p:nvPr>
            <p:ph type="body" sz="quarter" idx="17"/>
          </p:nvPr>
        </p:nvSpPr>
        <p:spPr>
          <a:xfrm>
            <a:off x="175884" y="4001587"/>
            <a:ext cx="7288541" cy="1763660"/>
          </a:xfrm>
        </p:spPr>
        <p:txBody>
          <a:bodyPr lIns="91440" tIns="45720" rIns="91440" bIns="45720" anchor="t"/>
          <a:lstStyle/>
          <a:p>
            <a:r>
              <a:rPr lang="en-US" b="1" dirty="0">
                <a:latin typeface="Arial"/>
                <a:cs typeface="Arial"/>
              </a:rPr>
              <a:t>Multiple tornadoes struck central </a:t>
            </a:r>
            <a:r>
              <a:rPr lang="en-US" b="1" dirty="0">
                <a:solidFill>
                  <a:srgbClr val="FF0000"/>
                </a:solidFill>
                <a:latin typeface="Arial"/>
                <a:cs typeface="Arial"/>
              </a:rPr>
              <a:t>Oklahoma</a:t>
            </a:r>
            <a:r>
              <a:rPr lang="en-US" b="1" dirty="0">
                <a:latin typeface="Arial"/>
                <a:cs typeface="Arial"/>
              </a:rPr>
              <a:t> in early November, tearing through homes and neighborhoods. In response,</a:t>
            </a:r>
            <a:r>
              <a:rPr lang="en-US" b="1">
                <a:latin typeface="Arial"/>
                <a:cs typeface="Arial"/>
              </a:rPr>
              <a:t> Red Cross</a:t>
            </a:r>
            <a:r>
              <a:rPr lang="en-US" b="1" dirty="0">
                <a:latin typeface="Arial"/>
                <a:cs typeface="Arial"/>
              </a:rPr>
              <a:t> workers: </a:t>
            </a:r>
          </a:p>
          <a:p>
            <a:pPr marL="295275" indent="-285750">
              <a:buFont typeface="Arial" panose="020B0604020202020204" pitchFamily="34" charset="0"/>
              <a:buChar char="•"/>
            </a:pPr>
            <a:r>
              <a:rPr lang="en-US" sz="1400" dirty="0">
                <a:latin typeface="Arial"/>
                <a:cs typeface="Arial"/>
              </a:rPr>
              <a:t>Opened care centers and delivered meals, relief supplies and basic health services, such as help replacing lost medications, eyeglasses and other medical essentials. </a:t>
            </a:r>
          </a:p>
          <a:p>
            <a:pPr marL="295275" indent="-285750">
              <a:buFont typeface="Arial" panose="020B0604020202020204" pitchFamily="34" charset="0"/>
              <a:buChar char="•"/>
            </a:pPr>
            <a:r>
              <a:rPr lang="en-US" sz="1400" dirty="0">
                <a:latin typeface="Arial"/>
                <a:cs typeface="Arial"/>
              </a:rPr>
              <a:t>Provided relief and recovery services, including financial assistance.</a:t>
            </a:r>
            <a:endParaRPr lang="en-US" sz="1400" dirty="0"/>
          </a:p>
          <a:p>
            <a:endParaRPr lang="en-US" sz="1550">
              <a:highlight>
                <a:srgbClr val="FFFF00"/>
              </a:highlight>
            </a:endParaRPr>
          </a:p>
        </p:txBody>
      </p:sp>
      <p:pic>
        <p:nvPicPr>
          <p:cNvPr id="5" name="Picture Placeholder 4" descr="A group of people getting out of a van&#10;&#10;Description automatically generated">
            <a:extLst>
              <a:ext uri="{FF2B5EF4-FFF2-40B4-BE49-F238E27FC236}">
                <a16:creationId xmlns:a16="http://schemas.microsoft.com/office/drawing/2014/main" id="{7C9365C2-1A5B-946D-AD86-FFD9ADDF80C6}"/>
              </a:ext>
            </a:extLst>
          </p:cNvPr>
          <p:cNvPicPr>
            <a:picLocks noGrp="1" noChangeAspect="1"/>
          </p:cNvPicPr>
          <p:nvPr>
            <p:ph type="pic" sz="quarter" idx="11"/>
          </p:nvPr>
        </p:nvPicPr>
        <p:blipFill>
          <a:blip r:embed="rId3" cstate="print">
            <a:extLst>
              <a:ext uri="{28A0092B-C50C-407E-A947-70E740481C1C}">
                <a14:useLocalDpi xmlns:a14="http://schemas.microsoft.com/office/drawing/2010/main"/>
              </a:ext>
            </a:extLst>
          </a:blip>
          <a:srcRect/>
          <a:stretch>
            <a:fillRect/>
          </a:stretch>
        </p:blipFill>
        <p:spPr/>
      </p:pic>
      <p:pic>
        <p:nvPicPr>
          <p:cNvPr id="11" name="Picture Placeholder 10" descr="A person in a red vest standing in front of a pile of debris&#10;&#10;Description automatically generated">
            <a:extLst>
              <a:ext uri="{FF2B5EF4-FFF2-40B4-BE49-F238E27FC236}">
                <a16:creationId xmlns:a16="http://schemas.microsoft.com/office/drawing/2014/main" id="{CF88FC15-A958-1F50-D9AE-862FFA42E3E4}"/>
              </a:ext>
            </a:extLst>
          </p:cNvPr>
          <p:cNvPicPr>
            <a:picLocks noGrp="1" noChangeAspect="1"/>
          </p:cNvPicPr>
          <p:nvPr>
            <p:ph type="pic" sz="quarter" idx="12"/>
          </p:nvPr>
        </p:nvPicPr>
        <p:blipFill>
          <a:blip r:embed="rId4"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393637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0AD6CE1-9EAB-C98A-1BF5-3DA469BECB95}"/>
              </a:ext>
            </a:extLst>
          </p:cNvPr>
          <p:cNvSpPr/>
          <p:nvPr/>
        </p:nvSpPr>
        <p:spPr>
          <a:xfrm>
            <a:off x="5992329" y="925551"/>
            <a:ext cx="3731534" cy="5363737"/>
          </a:xfrm>
          <a:prstGeom prst="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endParaRPr>
          </a:p>
        </p:txBody>
      </p:sp>
      <p:sp>
        <p:nvSpPr>
          <p:cNvPr id="3" name="Title 2">
            <a:extLst>
              <a:ext uri="{FF2B5EF4-FFF2-40B4-BE49-F238E27FC236}">
                <a16:creationId xmlns:a16="http://schemas.microsoft.com/office/drawing/2014/main" id="{E81EE70E-D8BC-DB59-C6AF-C038ADBDA8C8}"/>
              </a:ext>
            </a:extLst>
          </p:cNvPr>
          <p:cNvSpPr>
            <a:spLocks noGrp="1"/>
          </p:cNvSpPr>
          <p:nvPr>
            <p:ph type="title"/>
          </p:nvPr>
        </p:nvSpPr>
        <p:spPr>
          <a:xfrm>
            <a:off x="178904" y="225587"/>
            <a:ext cx="9701696" cy="868286"/>
          </a:xfrm>
        </p:spPr>
        <p:txBody>
          <a:bodyPr lIns="91440" tIns="45720" rIns="91440" bIns="45720" anchor="t"/>
          <a:lstStyle/>
          <a:p>
            <a:r>
              <a:rPr lang="en-US" sz="2400">
                <a:solidFill>
                  <a:srgbClr val="ED1B2E"/>
                </a:solidFill>
                <a:latin typeface="Arial"/>
                <a:cs typeface="Arial"/>
              </a:rPr>
              <a:t>Hurricane Helene: Three-Month Report</a:t>
            </a:r>
          </a:p>
        </p:txBody>
      </p:sp>
      <p:sp>
        <p:nvSpPr>
          <p:cNvPr id="4" name="Text Placeholder 3">
            <a:extLst>
              <a:ext uri="{FF2B5EF4-FFF2-40B4-BE49-F238E27FC236}">
                <a16:creationId xmlns:a16="http://schemas.microsoft.com/office/drawing/2014/main" id="{7A50278D-7755-7BBA-6564-8C4CD1C76335}"/>
              </a:ext>
            </a:extLst>
          </p:cNvPr>
          <p:cNvSpPr>
            <a:spLocks noGrp="1"/>
          </p:cNvSpPr>
          <p:nvPr>
            <p:ph type="body" sz="quarter" idx="10"/>
          </p:nvPr>
        </p:nvSpPr>
        <p:spPr>
          <a:xfrm>
            <a:off x="178904" y="957716"/>
            <a:ext cx="5801393" cy="5353015"/>
          </a:xfrm>
        </p:spPr>
        <p:txBody>
          <a:bodyPr lIns="91440" tIns="45720" rIns="91440" bIns="45720" anchor="t">
            <a:noAutofit/>
          </a:bodyPr>
          <a:lstStyle/>
          <a:p>
            <a:pPr marL="0" indent="0">
              <a:spcAft>
                <a:spcPts val="600"/>
              </a:spcAft>
            </a:pPr>
            <a:r>
              <a:rPr lang="en-US" dirty="0">
                <a:latin typeface="Arial"/>
                <a:cs typeface="Arial"/>
              </a:rPr>
              <a:t>Hurricane Struck: September 2024</a:t>
            </a:r>
          </a:p>
          <a:p>
            <a:pPr marL="0" indent="0">
              <a:spcBef>
                <a:spcPts val="0"/>
              </a:spcBef>
              <a:spcAft>
                <a:spcPts val="600"/>
              </a:spcAft>
            </a:pPr>
            <a:r>
              <a:rPr lang="en-US" sz="1600" b="0" dirty="0">
                <a:solidFill>
                  <a:schemeClr val="accent2"/>
                </a:solidFill>
                <a:latin typeface="Arial"/>
                <a:ea typeface="+mj-ea"/>
                <a:cs typeface="Arial"/>
              </a:rPr>
              <a:t>In late September, </a:t>
            </a:r>
            <a:r>
              <a:rPr lang="en-US" sz="1600" dirty="0">
                <a:solidFill>
                  <a:srgbClr val="ED1B2E"/>
                </a:solidFill>
                <a:latin typeface="Arial"/>
                <a:ea typeface="+mj-ea"/>
                <a:cs typeface="Arial"/>
              </a:rPr>
              <a:t>Hurricane Helene</a:t>
            </a:r>
            <a:r>
              <a:rPr lang="en-US" sz="1600" b="0" dirty="0">
                <a:solidFill>
                  <a:schemeClr val="tx2"/>
                </a:solidFill>
                <a:latin typeface="Arial"/>
                <a:ea typeface="+mj-ea"/>
                <a:cs typeface="Arial"/>
              </a:rPr>
              <a:t> carved a path of destruction across 10 states, from the Gulf Coast to Appalachia. After battering Florida, Helene brought catastrophic flash flooding to the mountains of western North Carolina and surrounding areas. </a:t>
            </a:r>
            <a:endParaRPr lang="en-US" sz="1600" dirty="0">
              <a:solidFill>
                <a:schemeClr val="tx2"/>
              </a:solidFill>
            </a:endParaRPr>
          </a:p>
          <a:p>
            <a:pPr marL="9525" indent="-9525">
              <a:lnSpc>
                <a:spcPts val="2900"/>
              </a:lnSpc>
              <a:spcBef>
                <a:spcPts val="0"/>
              </a:spcBef>
              <a:spcAft>
                <a:spcPts val="600"/>
              </a:spcAft>
              <a:defRPr/>
            </a:pPr>
            <a:r>
              <a:rPr kumimoji="0" lang="en-US" sz="2000" b="1" i="0" u="none" strike="noStrike" kern="1200" cap="none" spc="0" normalizeH="0" baseline="0" noProof="0" dirty="0">
                <a:ln>
                  <a:noFill/>
                </a:ln>
                <a:solidFill>
                  <a:srgbClr val="4784B5"/>
                </a:solidFill>
                <a:effectLst/>
                <a:uLnTx/>
                <a:uFillTx/>
                <a:latin typeface="Arial"/>
                <a:ea typeface="+mn-ea"/>
                <a:cs typeface="Arial"/>
              </a:rPr>
              <a:t>Our Response:</a:t>
            </a:r>
            <a:r>
              <a:rPr lang="en-US" dirty="0">
                <a:latin typeface="Arial"/>
                <a:cs typeface="Arial"/>
              </a:rPr>
              <a:t> </a:t>
            </a:r>
            <a:endParaRPr lang="en-US" sz="2000" b="1" i="0" u="none" strike="noStrike" kern="1200" cap="none" spc="0" normalizeH="0" baseline="0" noProof="0" dirty="0">
              <a:ln>
                <a:noFill/>
              </a:ln>
              <a:solidFill>
                <a:srgbClr val="4784B5"/>
              </a:solidFill>
              <a:effectLst/>
              <a:uLnTx/>
              <a:uFillTx/>
              <a:latin typeface="Arial"/>
              <a:cs typeface="Arial"/>
            </a:endParaRPr>
          </a:p>
          <a:p>
            <a:pPr>
              <a:spcBef>
                <a:spcPts val="0"/>
              </a:spcBef>
              <a:spcAft>
                <a:spcPts val="600"/>
              </a:spcAft>
              <a:buFont typeface="Arial" panose="020B0604020202020204" pitchFamily="34" charset="0"/>
              <a:buChar char="•"/>
              <a:defRPr/>
            </a:pPr>
            <a:r>
              <a:rPr lang="en-US" sz="1600" b="0" dirty="0">
                <a:solidFill>
                  <a:srgbClr val="6D6E70"/>
                </a:solidFill>
                <a:latin typeface="Arial"/>
                <a:cs typeface="Arial"/>
              </a:rPr>
              <a:t>As of December 26, 2024, in response to Hurricane Helene, the Red Cross had reached an estimated </a:t>
            </a:r>
            <a:r>
              <a:rPr lang="en-US" sz="1600" dirty="0">
                <a:solidFill>
                  <a:srgbClr val="6D6E70"/>
                </a:solidFill>
                <a:latin typeface="Arial"/>
                <a:cs typeface="Arial"/>
              </a:rPr>
              <a:t>464,200</a:t>
            </a:r>
            <a:r>
              <a:rPr lang="en-US" sz="1600" b="0" dirty="0">
                <a:solidFill>
                  <a:srgbClr val="6D6E70"/>
                </a:solidFill>
                <a:latin typeface="Arial"/>
                <a:cs typeface="Arial"/>
              </a:rPr>
              <a:t> </a:t>
            </a:r>
            <a:r>
              <a:rPr lang="en-US" sz="1600" dirty="0">
                <a:solidFill>
                  <a:srgbClr val="6D6E70"/>
                </a:solidFill>
                <a:latin typeface="Arial"/>
                <a:cs typeface="Arial"/>
              </a:rPr>
              <a:t>people</a:t>
            </a:r>
            <a:r>
              <a:rPr lang="en-US" sz="1600" b="0" dirty="0">
                <a:solidFill>
                  <a:srgbClr val="6D6E70"/>
                </a:solidFill>
                <a:latin typeface="Arial"/>
                <a:cs typeface="Arial"/>
              </a:rPr>
              <a:t> with </a:t>
            </a:r>
            <a:r>
              <a:rPr lang="en-US" sz="1600" dirty="0">
                <a:solidFill>
                  <a:srgbClr val="6D6E70"/>
                </a:solidFill>
                <a:latin typeface="Arial"/>
                <a:cs typeface="Arial"/>
              </a:rPr>
              <a:t>disaster relief and recovery services</a:t>
            </a:r>
            <a:r>
              <a:rPr lang="en-US" sz="1600" b="0" dirty="0">
                <a:solidFill>
                  <a:srgbClr val="6D6E70"/>
                </a:solidFill>
                <a:latin typeface="Arial"/>
                <a:cs typeface="Arial"/>
              </a:rPr>
              <a:t>. </a:t>
            </a:r>
          </a:p>
          <a:p>
            <a:pPr>
              <a:spcBef>
                <a:spcPts val="0"/>
              </a:spcBef>
              <a:spcAft>
                <a:spcPts val="600"/>
              </a:spcAft>
              <a:buFont typeface="Arial" panose="020B0604020202020204" pitchFamily="34" charset="0"/>
              <a:buChar char="•"/>
              <a:defRPr/>
            </a:pPr>
            <a:r>
              <a:rPr lang="en-US" sz="1600" b="0" dirty="0">
                <a:solidFill>
                  <a:srgbClr val="6D6E70"/>
                </a:solidFill>
                <a:latin typeface="Arial"/>
                <a:cs typeface="Arial"/>
              </a:rPr>
              <a:t>With partners, we had served more than </a:t>
            </a:r>
            <a:r>
              <a:rPr lang="en-US" sz="1600" dirty="0">
                <a:solidFill>
                  <a:srgbClr val="6D6E70"/>
                </a:solidFill>
                <a:latin typeface="Arial"/>
                <a:cs typeface="Arial"/>
              </a:rPr>
              <a:t>3.3 million meals and snacks </a:t>
            </a:r>
            <a:r>
              <a:rPr lang="en-US" sz="1600" b="0" dirty="0">
                <a:solidFill>
                  <a:srgbClr val="6D6E70"/>
                </a:solidFill>
                <a:latin typeface="Arial"/>
                <a:cs typeface="Arial"/>
              </a:rPr>
              <a:t>and had provided nearly </a:t>
            </a:r>
            <a:r>
              <a:rPr lang="en-US" sz="1600" dirty="0">
                <a:solidFill>
                  <a:srgbClr val="6D6E70"/>
                </a:solidFill>
                <a:latin typeface="Arial"/>
                <a:cs typeface="Arial"/>
              </a:rPr>
              <a:t>56,500 overnight shelter stays </a:t>
            </a:r>
            <a:r>
              <a:rPr lang="en-US" sz="1600" b="0" dirty="0">
                <a:solidFill>
                  <a:srgbClr val="6D6E70"/>
                </a:solidFill>
                <a:latin typeface="Arial"/>
                <a:cs typeface="Arial"/>
              </a:rPr>
              <a:t>for people forced from their homes.</a:t>
            </a:r>
          </a:p>
          <a:p>
            <a:pPr>
              <a:spcAft>
                <a:spcPts val="600"/>
              </a:spcAft>
              <a:buFont typeface="Arial" panose="020B0604020202020204" pitchFamily="34" charset="0"/>
              <a:buChar char="•"/>
              <a:defRPr/>
            </a:pPr>
            <a:r>
              <a:rPr lang="en-US" sz="1600" b="0" dirty="0">
                <a:solidFill>
                  <a:srgbClr val="6D6E70"/>
                </a:solidFill>
                <a:latin typeface="Arial"/>
                <a:cs typeface="Arial"/>
              </a:rPr>
              <a:t>We will also provide </a:t>
            </a:r>
            <a:r>
              <a:rPr lang="en-US" sz="1600" dirty="0">
                <a:solidFill>
                  <a:srgbClr val="6D6E70"/>
                </a:solidFill>
                <a:latin typeface="Arial"/>
                <a:cs typeface="Arial"/>
              </a:rPr>
              <a:t>long-term recovery support</a:t>
            </a:r>
            <a:r>
              <a:rPr lang="en-US" sz="1600" b="0" dirty="0">
                <a:solidFill>
                  <a:srgbClr val="6D6E70"/>
                </a:solidFill>
                <a:latin typeface="Arial"/>
                <a:cs typeface="Arial"/>
              </a:rPr>
              <a:t> to help Helene survivors rebuild their lives, including additional  financial assistance for the most severely impacted residents and recovery grants to community partners.</a:t>
            </a:r>
          </a:p>
          <a:p>
            <a:pPr>
              <a:spcBef>
                <a:spcPts val="0"/>
              </a:spcBef>
              <a:spcAft>
                <a:spcPts val="600"/>
              </a:spcAft>
              <a:buFont typeface="Arial" panose="020B0604020202020204" pitchFamily="34" charset="0"/>
              <a:buChar char="•"/>
              <a:defRPr/>
            </a:pPr>
            <a:endParaRPr lang="en-US" sz="1600" b="0" dirty="0">
              <a:solidFill>
                <a:srgbClr val="6D6E70"/>
              </a:solidFill>
            </a:endParaRPr>
          </a:p>
          <a:p>
            <a:pPr marL="285750" indent="-285750">
              <a:spcBef>
                <a:spcPts val="0"/>
              </a:spcBef>
              <a:spcAft>
                <a:spcPts val="0"/>
              </a:spcAft>
              <a:buFont typeface="Arial" panose="020B0604020202020204" pitchFamily="34" charset="0"/>
              <a:buChar char="•"/>
              <a:defRPr/>
            </a:pPr>
            <a:endParaRPr lang="en-US" sz="1800" b="0" dirty="0">
              <a:solidFill>
                <a:srgbClr val="6D6E70"/>
              </a:solidFill>
            </a:endParaRPr>
          </a:p>
        </p:txBody>
      </p:sp>
      <p:sp>
        <p:nvSpPr>
          <p:cNvPr id="8" name="TextBox 7">
            <a:extLst>
              <a:ext uri="{FF2B5EF4-FFF2-40B4-BE49-F238E27FC236}">
                <a16:creationId xmlns:a16="http://schemas.microsoft.com/office/drawing/2014/main" id="{18C71A07-DB78-A2CA-E1FD-CE8720776DBF}"/>
              </a:ext>
            </a:extLst>
          </p:cNvPr>
          <p:cNvSpPr txBox="1"/>
          <p:nvPr/>
        </p:nvSpPr>
        <p:spPr>
          <a:xfrm>
            <a:off x="6128845" y="968390"/>
            <a:ext cx="3301789" cy="3785652"/>
          </a:xfrm>
          <a:prstGeom prst="rect">
            <a:avLst/>
          </a:prstGeom>
          <a:noFill/>
        </p:spPr>
        <p:txBody>
          <a:bodyPr wrap="square" lIns="91440" tIns="45720" rIns="91440" bIns="45720" anchor="t">
            <a:spAutoFit/>
          </a:bodyPr>
          <a:lstStyle/>
          <a:p>
            <a:r>
              <a:rPr lang="en-US" sz="1600" b="1" dirty="0">
                <a:solidFill>
                  <a:schemeClr val="bg2">
                    <a:lumMod val="50000"/>
                  </a:schemeClr>
                </a:solidFill>
                <a:latin typeface="Arial"/>
                <a:cs typeface="Arial"/>
              </a:rPr>
              <a:t>To learn more, visit: </a:t>
            </a:r>
          </a:p>
          <a:p>
            <a:endParaRPr lang="en-US" sz="1600" b="1" dirty="0">
              <a:solidFill>
                <a:schemeClr val="bg2">
                  <a:lumMod val="50000"/>
                </a:schemeClr>
              </a:solidFill>
              <a:latin typeface="Arial"/>
              <a:cs typeface="Arial"/>
            </a:endParaRPr>
          </a:p>
          <a:p>
            <a:r>
              <a:rPr lang="en-US" sz="1600" dirty="0">
                <a:solidFill>
                  <a:schemeClr val="bg2">
                    <a:lumMod val="50000"/>
                  </a:schemeClr>
                </a:solidFill>
                <a:latin typeface="Arial"/>
                <a:cs typeface="Arial"/>
                <a:hlinkClick r:id="rId3"/>
              </a:rPr>
              <a:t>Hurricane Helene Three-Month Report</a:t>
            </a:r>
            <a:endParaRPr lang="en-US" dirty="0">
              <a:solidFill>
                <a:schemeClr val="bg2">
                  <a:lumMod val="50000"/>
                </a:schemeClr>
              </a:solidFill>
            </a:endParaRPr>
          </a:p>
          <a:p>
            <a:pPr>
              <a:spcAft>
                <a:spcPts val="600"/>
              </a:spcAft>
            </a:pPr>
            <a:endParaRPr lang="en-US" sz="800" dirty="0">
              <a:solidFill>
                <a:srgbClr val="6D6E70"/>
              </a:solidFill>
              <a:latin typeface="Arial"/>
              <a:cs typeface="Arial"/>
              <a:hlinkClick r:id="rId4"/>
            </a:endParaRPr>
          </a:p>
          <a:p>
            <a:pPr marL="285750" indent="-285750">
              <a:lnSpc>
                <a:spcPct val="100000"/>
              </a:lnSpc>
              <a:spcAft>
                <a:spcPts val="600"/>
              </a:spcAft>
              <a:buFont typeface="Arial" panose="020B0604020202020204" pitchFamily="34" charset="0"/>
              <a:buChar char="•"/>
            </a:pPr>
            <a:endParaRPr lang="en-US" sz="1600" dirty="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dirty="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dirty="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dirty="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dirty="0">
              <a:latin typeface="Arial"/>
              <a:cs typeface="Arial"/>
            </a:endParaRPr>
          </a:p>
          <a:p>
            <a:pPr marL="285750" indent="-285750">
              <a:lnSpc>
                <a:spcPct val="100000"/>
              </a:lnSpc>
              <a:spcAft>
                <a:spcPts val="600"/>
              </a:spcAft>
              <a:buFont typeface="Arial" panose="020B0604020202020204" pitchFamily="34" charset="0"/>
              <a:buChar char="•"/>
            </a:pPr>
            <a:endParaRPr lang="en-US" sz="1600" dirty="0">
              <a:latin typeface="Arial"/>
              <a:cs typeface="Arial"/>
            </a:endParaRPr>
          </a:p>
          <a:p>
            <a:pPr>
              <a:lnSpc>
                <a:spcPct val="100000"/>
              </a:lnSpc>
              <a:spcAft>
                <a:spcPts val="600"/>
              </a:spcAft>
            </a:pPr>
            <a:endParaRPr lang="en-US" sz="1600" dirty="0">
              <a:latin typeface="Arial"/>
              <a:cs typeface="Arial"/>
            </a:endParaRPr>
          </a:p>
          <a:p>
            <a:pPr marL="285750" indent="-285750">
              <a:spcAft>
                <a:spcPts val="600"/>
              </a:spcAft>
              <a:buFont typeface="Arial" panose="020B0604020202020204" pitchFamily="34" charset="0"/>
              <a:buChar char="•"/>
            </a:pPr>
            <a:endParaRPr lang="en-US" sz="1600" dirty="0">
              <a:latin typeface="Arial"/>
              <a:cs typeface="Arial"/>
            </a:endParaRPr>
          </a:p>
        </p:txBody>
      </p:sp>
      <p:pic>
        <p:nvPicPr>
          <p:cNvPr id="6" name="Picture 5" descr="A person and person looking at a vehicle&#10;&#10;Description automatically generated with medium confidence">
            <a:extLst>
              <a:ext uri="{FF2B5EF4-FFF2-40B4-BE49-F238E27FC236}">
                <a16:creationId xmlns:a16="http://schemas.microsoft.com/office/drawing/2014/main" id="{13961A37-1920-1C5F-9714-7773BB548FF1}"/>
              </a:ext>
            </a:extLst>
          </p:cNvPr>
          <p:cNvPicPr>
            <a:picLocks noChangeAspect="1"/>
          </p:cNvPicPr>
          <p:nvPr/>
        </p:nvPicPr>
        <p:blipFill>
          <a:blip r:embed="rId5"/>
          <a:stretch>
            <a:fillRect/>
          </a:stretch>
        </p:blipFill>
        <p:spPr>
          <a:xfrm>
            <a:off x="6360572" y="2147222"/>
            <a:ext cx="2838334" cy="371686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168148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FF963B-C4E7-E353-E94C-D5CA4B123BD4}"/>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C20C6FAE-8035-760D-0A21-8C7B390D18E4}"/>
              </a:ext>
            </a:extLst>
          </p:cNvPr>
          <p:cNvSpPr/>
          <p:nvPr/>
        </p:nvSpPr>
        <p:spPr>
          <a:xfrm>
            <a:off x="5992329" y="925551"/>
            <a:ext cx="3731534" cy="5363737"/>
          </a:xfrm>
          <a:prstGeom prst="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endParaRPr>
          </a:p>
        </p:txBody>
      </p:sp>
      <p:sp>
        <p:nvSpPr>
          <p:cNvPr id="3" name="Title 2">
            <a:extLst>
              <a:ext uri="{FF2B5EF4-FFF2-40B4-BE49-F238E27FC236}">
                <a16:creationId xmlns:a16="http://schemas.microsoft.com/office/drawing/2014/main" id="{482F830A-625E-9880-6B10-72239CE8A0DC}"/>
              </a:ext>
            </a:extLst>
          </p:cNvPr>
          <p:cNvSpPr>
            <a:spLocks noGrp="1"/>
          </p:cNvSpPr>
          <p:nvPr>
            <p:ph type="title"/>
          </p:nvPr>
        </p:nvSpPr>
        <p:spPr>
          <a:xfrm>
            <a:off x="178904" y="225587"/>
            <a:ext cx="9701696" cy="868286"/>
          </a:xfrm>
        </p:spPr>
        <p:txBody>
          <a:bodyPr lIns="91440" tIns="45720" rIns="91440" bIns="45720" anchor="t"/>
          <a:lstStyle/>
          <a:p>
            <a:r>
              <a:rPr lang="en-US" sz="2400" dirty="0">
                <a:solidFill>
                  <a:srgbClr val="ED1B2E"/>
                </a:solidFill>
                <a:latin typeface="Arial"/>
                <a:cs typeface="Arial"/>
              </a:rPr>
              <a:t>Hurricane Milton: Three-Month Report</a:t>
            </a:r>
          </a:p>
        </p:txBody>
      </p:sp>
      <p:sp>
        <p:nvSpPr>
          <p:cNvPr id="4" name="Text Placeholder 3">
            <a:extLst>
              <a:ext uri="{FF2B5EF4-FFF2-40B4-BE49-F238E27FC236}">
                <a16:creationId xmlns:a16="http://schemas.microsoft.com/office/drawing/2014/main" id="{5C0F9953-0882-8ADE-54C5-38EFFFF733A7}"/>
              </a:ext>
            </a:extLst>
          </p:cNvPr>
          <p:cNvSpPr>
            <a:spLocks noGrp="1"/>
          </p:cNvSpPr>
          <p:nvPr>
            <p:ph type="body" sz="quarter" idx="10"/>
          </p:nvPr>
        </p:nvSpPr>
        <p:spPr>
          <a:xfrm>
            <a:off x="178904" y="925552"/>
            <a:ext cx="5779947" cy="5363736"/>
          </a:xfrm>
        </p:spPr>
        <p:txBody>
          <a:bodyPr lIns="91440" tIns="45720" rIns="91440" bIns="45720" anchor="t">
            <a:noAutofit/>
          </a:bodyPr>
          <a:lstStyle/>
          <a:p>
            <a:pPr marL="0" indent="0">
              <a:spcAft>
                <a:spcPts val="600"/>
              </a:spcAft>
            </a:pPr>
            <a:r>
              <a:rPr lang="en-US" dirty="0">
                <a:latin typeface="Arial"/>
                <a:cs typeface="Arial"/>
              </a:rPr>
              <a:t>Hurricane Struck: October 2024</a:t>
            </a:r>
          </a:p>
          <a:p>
            <a:pPr marL="0" indent="0">
              <a:lnSpc>
                <a:spcPct val="114000"/>
              </a:lnSpc>
              <a:spcBef>
                <a:spcPts val="0"/>
              </a:spcBef>
              <a:spcAft>
                <a:spcPts val="600"/>
              </a:spcAft>
            </a:pPr>
            <a:r>
              <a:rPr lang="en-US" sz="1600" dirty="0">
                <a:solidFill>
                  <a:srgbClr val="ED1B2E"/>
                </a:solidFill>
                <a:latin typeface="Arial"/>
                <a:ea typeface="+mj-ea"/>
                <a:cs typeface="Arial"/>
              </a:rPr>
              <a:t>Hurricane Milton </a:t>
            </a:r>
            <a:r>
              <a:rPr lang="en-US" sz="1600" b="0" dirty="0">
                <a:solidFill>
                  <a:schemeClr val="tx2"/>
                </a:solidFill>
                <a:latin typeface="Arial"/>
                <a:ea typeface="+mj-ea"/>
                <a:cs typeface="Arial"/>
              </a:rPr>
              <a:t>made landfall in Florida on October 9, tearing through storm-weary communities on Florida’s west coast with high winds and storm surge, while also causing additional flooding in central Florida and spawning destructive tornadoes in the south. </a:t>
            </a:r>
            <a:endParaRPr lang="en-US" sz="1600" dirty="0">
              <a:solidFill>
                <a:schemeClr val="tx2"/>
              </a:solidFill>
            </a:endParaRPr>
          </a:p>
          <a:p>
            <a:pPr marL="9525" indent="-9525">
              <a:lnSpc>
                <a:spcPct val="114000"/>
              </a:lnSpc>
              <a:spcBef>
                <a:spcPts val="0"/>
              </a:spcBef>
              <a:spcAft>
                <a:spcPts val="600"/>
              </a:spcAft>
              <a:defRPr/>
            </a:pPr>
            <a:r>
              <a:rPr kumimoji="0" lang="en-US" sz="2000" b="1" i="0" u="none" strike="noStrike" kern="1200" cap="none" spc="0" normalizeH="0" baseline="0" noProof="0" dirty="0">
                <a:ln>
                  <a:noFill/>
                </a:ln>
                <a:solidFill>
                  <a:srgbClr val="4784B5"/>
                </a:solidFill>
                <a:effectLst/>
                <a:uLnTx/>
                <a:uFillTx/>
                <a:latin typeface="Arial"/>
                <a:ea typeface="+mn-ea"/>
                <a:cs typeface="Arial"/>
              </a:rPr>
              <a:t>Our Response:</a:t>
            </a:r>
            <a:r>
              <a:rPr lang="en-US" dirty="0">
                <a:latin typeface="Arial"/>
                <a:cs typeface="Arial"/>
              </a:rPr>
              <a:t> </a:t>
            </a:r>
            <a:endParaRPr lang="en-US" sz="2000" b="1" i="0" u="none" strike="noStrike" kern="1200" cap="none" spc="0" normalizeH="0" baseline="0" noProof="0" dirty="0">
              <a:ln>
                <a:noFill/>
              </a:ln>
              <a:solidFill>
                <a:srgbClr val="4784B5"/>
              </a:solidFill>
              <a:effectLst/>
              <a:uLnTx/>
              <a:uFillTx/>
              <a:latin typeface="Arial"/>
              <a:cs typeface="Arial"/>
            </a:endParaRPr>
          </a:p>
          <a:p>
            <a:pPr>
              <a:lnSpc>
                <a:spcPct val="114000"/>
              </a:lnSpc>
              <a:spcBef>
                <a:spcPts val="600"/>
              </a:spcBef>
              <a:spcAft>
                <a:spcPts val="600"/>
              </a:spcAft>
              <a:buFont typeface="Arial" panose="020B0604020202020204" pitchFamily="34" charset="0"/>
              <a:buChar char="•"/>
              <a:defRPr/>
            </a:pPr>
            <a:r>
              <a:rPr lang="en-US" sz="1600" b="0" dirty="0">
                <a:solidFill>
                  <a:srgbClr val="6D6E70"/>
                </a:solidFill>
                <a:latin typeface="Arial"/>
                <a:cs typeface="Arial"/>
              </a:rPr>
              <a:t>As of January 9, 2025, for our Hurricane Milton response, the Red Cross had provided </a:t>
            </a:r>
            <a:r>
              <a:rPr lang="en-US" sz="1600" dirty="0">
                <a:solidFill>
                  <a:srgbClr val="6D6E70"/>
                </a:solidFill>
                <a:latin typeface="Arial"/>
                <a:cs typeface="Arial"/>
              </a:rPr>
              <a:t>disaster relief and recovery services</a:t>
            </a:r>
            <a:r>
              <a:rPr lang="en-US" sz="1600" b="0" dirty="0">
                <a:solidFill>
                  <a:srgbClr val="6D6E70"/>
                </a:solidFill>
                <a:latin typeface="Arial"/>
                <a:cs typeface="Arial"/>
              </a:rPr>
              <a:t> to an estimated </a:t>
            </a:r>
            <a:r>
              <a:rPr lang="en-US" sz="1600" dirty="0">
                <a:solidFill>
                  <a:srgbClr val="6D6E70"/>
                </a:solidFill>
                <a:latin typeface="Arial"/>
                <a:cs typeface="Arial"/>
              </a:rPr>
              <a:t>9,110 people</a:t>
            </a:r>
            <a:r>
              <a:rPr lang="en-US" sz="1600" b="0" dirty="0">
                <a:solidFill>
                  <a:srgbClr val="6D6E70"/>
                </a:solidFill>
                <a:latin typeface="Arial"/>
                <a:cs typeface="Arial"/>
              </a:rPr>
              <a:t>. </a:t>
            </a:r>
          </a:p>
          <a:p>
            <a:pPr>
              <a:lnSpc>
                <a:spcPct val="114000"/>
              </a:lnSpc>
              <a:spcBef>
                <a:spcPts val="600"/>
              </a:spcBef>
              <a:spcAft>
                <a:spcPts val="600"/>
              </a:spcAft>
              <a:buFont typeface="Arial" panose="020B0604020202020204" pitchFamily="34" charset="0"/>
              <a:buChar char="•"/>
              <a:defRPr/>
            </a:pPr>
            <a:r>
              <a:rPr lang="en-US" sz="1600" b="0" dirty="0">
                <a:solidFill>
                  <a:srgbClr val="6D6E70"/>
                </a:solidFill>
                <a:latin typeface="Arial"/>
                <a:cs typeface="Arial"/>
              </a:rPr>
              <a:t>With our partners, we had served some </a:t>
            </a:r>
            <a:r>
              <a:rPr lang="en-US" sz="1600" dirty="0">
                <a:solidFill>
                  <a:srgbClr val="6D6E70"/>
                </a:solidFill>
                <a:latin typeface="Arial"/>
                <a:cs typeface="Arial"/>
              </a:rPr>
              <a:t>500,000 meals and snacks </a:t>
            </a:r>
            <a:r>
              <a:rPr lang="en-US" sz="1600" b="0" dirty="0">
                <a:solidFill>
                  <a:srgbClr val="6D6E70"/>
                </a:solidFill>
                <a:latin typeface="Arial"/>
                <a:cs typeface="Arial"/>
              </a:rPr>
              <a:t>and had provided over </a:t>
            </a:r>
            <a:r>
              <a:rPr lang="en-US" sz="1600" dirty="0">
                <a:solidFill>
                  <a:srgbClr val="6D6E70"/>
                </a:solidFill>
                <a:latin typeface="Arial"/>
                <a:cs typeface="Arial"/>
              </a:rPr>
              <a:t>153,300</a:t>
            </a:r>
            <a:r>
              <a:rPr lang="en-US" sz="1600" b="0" dirty="0">
                <a:solidFill>
                  <a:srgbClr val="6D6E70"/>
                </a:solidFill>
                <a:latin typeface="Arial"/>
                <a:cs typeface="Arial"/>
              </a:rPr>
              <a:t> </a:t>
            </a:r>
            <a:r>
              <a:rPr lang="en-US" sz="1600" dirty="0">
                <a:solidFill>
                  <a:srgbClr val="6D6E70"/>
                </a:solidFill>
                <a:latin typeface="Arial"/>
                <a:cs typeface="Arial"/>
              </a:rPr>
              <a:t>overnight shelter stays </a:t>
            </a:r>
            <a:r>
              <a:rPr lang="en-US" sz="1600" b="0" dirty="0">
                <a:solidFill>
                  <a:srgbClr val="6D6E70"/>
                </a:solidFill>
                <a:latin typeface="Arial"/>
                <a:cs typeface="Arial"/>
              </a:rPr>
              <a:t>for people forced from their homes.</a:t>
            </a:r>
          </a:p>
          <a:p>
            <a:pPr>
              <a:lnSpc>
                <a:spcPct val="114000"/>
              </a:lnSpc>
              <a:spcBef>
                <a:spcPts val="600"/>
              </a:spcBef>
              <a:spcAft>
                <a:spcPts val="600"/>
              </a:spcAft>
              <a:buFont typeface="Arial" panose="020B0604020202020204" pitchFamily="34" charset="0"/>
              <a:buChar char="•"/>
              <a:defRPr/>
            </a:pPr>
            <a:r>
              <a:rPr lang="en-US" sz="1600" b="0" dirty="0">
                <a:solidFill>
                  <a:srgbClr val="6D6E70"/>
                </a:solidFill>
                <a:latin typeface="Arial"/>
                <a:cs typeface="Arial"/>
              </a:rPr>
              <a:t>We had also provided essential </a:t>
            </a:r>
            <a:r>
              <a:rPr lang="en-US" sz="1600" dirty="0">
                <a:solidFill>
                  <a:srgbClr val="6D6E70"/>
                </a:solidFill>
                <a:latin typeface="Arial"/>
                <a:cs typeface="Arial"/>
              </a:rPr>
              <a:t>relief and cleanup items </a:t>
            </a:r>
            <a:r>
              <a:rPr lang="en-US" sz="1600" b="0" dirty="0">
                <a:solidFill>
                  <a:srgbClr val="6D6E70"/>
                </a:solidFill>
                <a:latin typeface="Arial"/>
                <a:cs typeface="Arial"/>
              </a:rPr>
              <a:t>to more than </a:t>
            </a:r>
            <a:r>
              <a:rPr lang="en-US" sz="1600" dirty="0">
                <a:solidFill>
                  <a:srgbClr val="6D6E70"/>
                </a:solidFill>
                <a:latin typeface="Arial"/>
                <a:cs typeface="Arial"/>
              </a:rPr>
              <a:t>1,800 households</a:t>
            </a:r>
            <a:r>
              <a:rPr lang="en-US" sz="1600" b="0" dirty="0">
                <a:solidFill>
                  <a:srgbClr val="6D6E70"/>
                </a:solidFill>
                <a:latin typeface="Arial"/>
                <a:cs typeface="Arial"/>
              </a:rPr>
              <a:t>.</a:t>
            </a:r>
          </a:p>
          <a:p>
            <a:pPr>
              <a:spcBef>
                <a:spcPts val="0"/>
              </a:spcBef>
              <a:spcAft>
                <a:spcPts val="600"/>
              </a:spcAft>
              <a:buFont typeface="Arial" panose="020B0604020202020204" pitchFamily="34" charset="0"/>
              <a:buChar char="•"/>
              <a:defRPr/>
            </a:pPr>
            <a:endParaRPr lang="en-US" sz="1600" b="0" dirty="0">
              <a:solidFill>
                <a:srgbClr val="6D6E70"/>
              </a:solidFill>
              <a:latin typeface="Arial"/>
              <a:cs typeface="Arial"/>
            </a:endParaRPr>
          </a:p>
          <a:p>
            <a:pPr>
              <a:spcBef>
                <a:spcPts val="0"/>
              </a:spcBef>
              <a:spcAft>
                <a:spcPts val="600"/>
              </a:spcAft>
              <a:buFont typeface="Arial" panose="020B0604020202020204" pitchFamily="34" charset="0"/>
              <a:buChar char="•"/>
              <a:defRPr/>
            </a:pPr>
            <a:endParaRPr lang="en-US" sz="1600" b="0" dirty="0">
              <a:solidFill>
                <a:srgbClr val="6D6E70"/>
              </a:solidFill>
              <a:latin typeface="Arial"/>
              <a:cs typeface="Arial"/>
            </a:endParaRPr>
          </a:p>
          <a:p>
            <a:pPr marL="285750" indent="-285750">
              <a:spcBef>
                <a:spcPts val="0"/>
              </a:spcBef>
              <a:spcAft>
                <a:spcPts val="0"/>
              </a:spcAft>
              <a:buFont typeface="Arial" panose="020B0604020202020204" pitchFamily="34" charset="0"/>
              <a:buChar char="•"/>
              <a:defRPr/>
            </a:pPr>
            <a:endParaRPr lang="en-US" sz="1800" b="0" dirty="0">
              <a:solidFill>
                <a:srgbClr val="6D6E70"/>
              </a:solidFill>
            </a:endParaRPr>
          </a:p>
        </p:txBody>
      </p:sp>
      <p:sp>
        <p:nvSpPr>
          <p:cNvPr id="8" name="TextBox 7">
            <a:extLst>
              <a:ext uri="{FF2B5EF4-FFF2-40B4-BE49-F238E27FC236}">
                <a16:creationId xmlns:a16="http://schemas.microsoft.com/office/drawing/2014/main" id="{3DEEC9C5-1253-EF90-5700-B8829191D405}"/>
              </a:ext>
            </a:extLst>
          </p:cNvPr>
          <p:cNvSpPr txBox="1"/>
          <p:nvPr/>
        </p:nvSpPr>
        <p:spPr>
          <a:xfrm>
            <a:off x="6128845" y="968390"/>
            <a:ext cx="3301789" cy="4093428"/>
          </a:xfrm>
          <a:prstGeom prst="rect">
            <a:avLst/>
          </a:prstGeom>
          <a:noFill/>
        </p:spPr>
        <p:txBody>
          <a:bodyPr wrap="square" lIns="91440" tIns="45720" rIns="91440" bIns="45720" anchor="t">
            <a:spAutoFit/>
          </a:bodyPr>
          <a:lstStyle/>
          <a:p>
            <a:r>
              <a:rPr lang="en-US" sz="1600" b="1" dirty="0">
                <a:solidFill>
                  <a:schemeClr val="bg2">
                    <a:lumMod val="50000"/>
                  </a:schemeClr>
                </a:solidFill>
                <a:latin typeface="Arial"/>
                <a:cs typeface="Arial"/>
              </a:rPr>
              <a:t>Coming soon</a:t>
            </a:r>
            <a:r>
              <a:rPr lang="en-US" sz="1600" b="1">
                <a:solidFill>
                  <a:schemeClr val="bg2">
                    <a:lumMod val="50000"/>
                  </a:schemeClr>
                </a:solidFill>
                <a:latin typeface="Arial"/>
                <a:cs typeface="Arial"/>
              </a:rPr>
              <a:t>: </a:t>
            </a:r>
            <a:endParaRPr lang="en-US">
              <a:solidFill>
                <a:schemeClr val="bg2">
                  <a:lumMod val="50000"/>
                </a:schemeClr>
              </a:solidFill>
            </a:endParaRPr>
          </a:p>
          <a:p>
            <a:pPr>
              <a:spcAft>
                <a:spcPts val="600"/>
              </a:spcAft>
            </a:pPr>
            <a:endParaRPr lang="en-US" sz="800">
              <a:solidFill>
                <a:srgbClr val="6D6E70"/>
              </a:solidFill>
              <a:latin typeface="Arial"/>
              <a:cs typeface="Arial"/>
              <a:hlinkClick r:id="rId3"/>
            </a:endParaRPr>
          </a:p>
          <a:p>
            <a:pPr>
              <a:spcAft>
                <a:spcPts val="600"/>
              </a:spcAft>
            </a:pPr>
            <a:r>
              <a:rPr lang="en-US" sz="1400" dirty="0">
                <a:solidFill>
                  <a:srgbClr val="6D6E70"/>
                </a:solidFill>
                <a:latin typeface="Arial"/>
                <a:cs typeface="Arial"/>
              </a:rPr>
              <a:t>Hurricane Milton Three-Month Report (</a:t>
            </a:r>
            <a:r>
              <a:rPr lang="en-US" sz="1400">
                <a:solidFill>
                  <a:srgbClr val="6D6E70"/>
                </a:solidFill>
                <a:latin typeface="Arial"/>
                <a:cs typeface="Arial"/>
              </a:rPr>
              <a:t>to be released </a:t>
            </a:r>
            <a:r>
              <a:rPr lang="en-US" sz="1400" dirty="0">
                <a:solidFill>
                  <a:srgbClr val="6D6E70"/>
                </a:solidFill>
                <a:latin typeface="Arial"/>
                <a:cs typeface="Arial"/>
              </a:rPr>
              <a:t>by </a:t>
            </a:r>
            <a:r>
              <a:rPr lang="en-US" sz="1400">
                <a:solidFill>
                  <a:srgbClr val="6D6E70"/>
                </a:solidFill>
                <a:latin typeface="Arial"/>
                <a:cs typeface="Arial"/>
              </a:rPr>
              <a:t>mid-February </a:t>
            </a:r>
            <a:r>
              <a:rPr lang="en-US" sz="1400" dirty="0">
                <a:solidFill>
                  <a:srgbClr val="6D6E70"/>
                </a:solidFill>
                <a:latin typeface="Arial"/>
                <a:cs typeface="Arial"/>
              </a:rPr>
              <a:t>on </a:t>
            </a:r>
            <a:r>
              <a:rPr lang="en-US" sz="1400">
                <a:solidFill>
                  <a:srgbClr val="6D6E70"/>
                </a:solidFill>
                <a:latin typeface="Arial"/>
                <a:cs typeface="Arial"/>
              </a:rPr>
              <a:t>the</a:t>
            </a:r>
            <a:r>
              <a:rPr lang="en-US" sz="1400" dirty="0">
                <a:solidFill>
                  <a:srgbClr val="6D6E70"/>
                </a:solidFill>
                <a:latin typeface="Arial"/>
                <a:cs typeface="Arial"/>
              </a:rPr>
              <a:t> Redcross.org </a:t>
            </a:r>
            <a:r>
              <a:rPr lang="en-US" sz="1400" dirty="0">
                <a:solidFill>
                  <a:srgbClr val="6D6E70"/>
                </a:solidFill>
                <a:latin typeface="Arial"/>
                <a:cs typeface="Arial"/>
                <a:hlinkClick r:id="rId4"/>
              </a:rPr>
              <a:t>Publications</a:t>
            </a:r>
            <a:r>
              <a:rPr lang="en-US" sz="1400" dirty="0">
                <a:solidFill>
                  <a:srgbClr val="6D6E70"/>
                </a:solidFill>
                <a:latin typeface="Arial"/>
                <a:cs typeface="Arial"/>
              </a:rPr>
              <a:t> page)</a:t>
            </a:r>
            <a:endParaRPr lang="en-US" sz="1600">
              <a:solidFill>
                <a:srgbClr val="6D6E70"/>
              </a:solidFill>
              <a:latin typeface="Arial"/>
              <a:cs typeface="Arial"/>
            </a:endParaRPr>
          </a:p>
          <a:p>
            <a:pPr marL="285750" indent="-285750">
              <a:lnSpc>
                <a:spcPct val="100000"/>
              </a:lnSpc>
              <a:spcAft>
                <a:spcPts val="600"/>
              </a:spcAft>
              <a:buFont typeface="Arial" panose="020B0604020202020204" pitchFamily="34" charset="0"/>
              <a:buChar char="•"/>
            </a:pPr>
            <a:endParaRPr lang="en-US" sz="1600">
              <a:latin typeface="Arial"/>
              <a:cs typeface="Arial"/>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endParaRPr>
          </a:p>
          <a:p>
            <a:pPr marL="285750" indent="-285750">
              <a:lnSpc>
                <a:spcPct val="100000"/>
              </a:lnSpc>
              <a:spcAft>
                <a:spcPts val="600"/>
              </a:spcAft>
              <a:buFont typeface="Arial" panose="020B0604020202020204" pitchFamily="34" charset="0"/>
              <a:buChar char="•"/>
            </a:pPr>
            <a:endParaRPr lang="en-US" sz="1600">
              <a:latin typeface="Arial"/>
              <a:cs typeface="Arial"/>
            </a:endParaRPr>
          </a:p>
          <a:p>
            <a:pPr>
              <a:lnSpc>
                <a:spcPct val="100000"/>
              </a:lnSpc>
              <a:spcAft>
                <a:spcPts val="600"/>
              </a:spcAft>
            </a:pPr>
            <a:endParaRPr lang="en-US" sz="1600">
              <a:latin typeface="Arial"/>
              <a:cs typeface="Arial"/>
            </a:endParaRPr>
          </a:p>
          <a:p>
            <a:pPr marL="285750" indent="-285750">
              <a:spcAft>
                <a:spcPts val="600"/>
              </a:spcAft>
              <a:buFont typeface="Arial" panose="020B0604020202020204" pitchFamily="34" charset="0"/>
              <a:buChar char="•"/>
            </a:pPr>
            <a:endParaRPr lang="en-US" sz="1600">
              <a:latin typeface="Arial"/>
              <a:cs typeface="Arial"/>
            </a:endParaRPr>
          </a:p>
        </p:txBody>
      </p:sp>
      <p:pic>
        <p:nvPicPr>
          <p:cNvPr id="7" name="Picture 6">
            <a:extLst>
              <a:ext uri="{FF2B5EF4-FFF2-40B4-BE49-F238E27FC236}">
                <a16:creationId xmlns:a16="http://schemas.microsoft.com/office/drawing/2014/main" id="{841028F3-3F70-70B8-CEBA-B6148E088657}"/>
              </a:ext>
            </a:extLst>
          </p:cNvPr>
          <p:cNvPicPr>
            <a:picLocks noChangeAspect="1"/>
          </p:cNvPicPr>
          <p:nvPr/>
        </p:nvPicPr>
        <p:blipFill>
          <a:blip r:embed="rId5"/>
          <a:srcRect/>
          <a:stretch/>
        </p:blipFill>
        <p:spPr>
          <a:xfrm>
            <a:off x="6507678" y="2377139"/>
            <a:ext cx="2700836" cy="3507130"/>
          </a:xfrm>
          <a:prstGeom prst="rect">
            <a:avLst/>
          </a:prstGeom>
        </p:spPr>
      </p:pic>
    </p:spTree>
    <p:extLst>
      <p:ext uri="{BB962C8B-B14F-4D97-AF65-F5344CB8AC3E}">
        <p14:creationId xmlns:p14="http://schemas.microsoft.com/office/powerpoint/2010/main" val="8524719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2731D-1ACD-4B01-EFF5-5C68EAADB7EE}"/>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6423FA44-73EA-CA16-D069-30E7DC7E1B56}"/>
              </a:ext>
            </a:extLst>
          </p:cNvPr>
          <p:cNvSpPr/>
          <p:nvPr/>
        </p:nvSpPr>
        <p:spPr>
          <a:xfrm>
            <a:off x="5992329" y="925551"/>
            <a:ext cx="3731534" cy="5363737"/>
          </a:xfrm>
          <a:prstGeom prst="rect">
            <a:avLst/>
          </a:prstGeom>
          <a:solidFill>
            <a:schemeClr val="bg1">
              <a:lumMod val="95000"/>
            </a:schemeClr>
          </a:solidFill>
          <a:ln>
            <a:solidFill>
              <a:schemeClr val="bg1">
                <a:lumMod val="9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highlight>
                <a:srgbClr val="FFFF00"/>
              </a:highlight>
            </a:endParaRPr>
          </a:p>
        </p:txBody>
      </p:sp>
      <p:sp>
        <p:nvSpPr>
          <p:cNvPr id="3" name="Title 2">
            <a:extLst>
              <a:ext uri="{FF2B5EF4-FFF2-40B4-BE49-F238E27FC236}">
                <a16:creationId xmlns:a16="http://schemas.microsoft.com/office/drawing/2014/main" id="{5EE622AC-854D-A8AD-B84F-0F0C4109519E}"/>
              </a:ext>
            </a:extLst>
          </p:cNvPr>
          <p:cNvSpPr>
            <a:spLocks noGrp="1"/>
          </p:cNvSpPr>
          <p:nvPr>
            <p:ph type="title"/>
          </p:nvPr>
        </p:nvSpPr>
        <p:spPr>
          <a:xfrm>
            <a:off x="178904" y="225587"/>
            <a:ext cx="9701696" cy="370992"/>
          </a:xfrm>
        </p:spPr>
        <p:txBody>
          <a:bodyPr lIns="91440" tIns="45720" rIns="91440" bIns="45720" anchor="t"/>
          <a:lstStyle/>
          <a:p>
            <a:r>
              <a:rPr lang="en-US" sz="2400">
                <a:solidFill>
                  <a:srgbClr val="ED1B2E"/>
                </a:solidFill>
                <a:latin typeface="Arial"/>
                <a:cs typeface="Arial"/>
              </a:rPr>
              <a:t>Southern and Midwest Tornadoes: Three-Year Report </a:t>
            </a:r>
          </a:p>
        </p:txBody>
      </p:sp>
      <p:sp>
        <p:nvSpPr>
          <p:cNvPr id="4" name="Text Placeholder 3">
            <a:extLst>
              <a:ext uri="{FF2B5EF4-FFF2-40B4-BE49-F238E27FC236}">
                <a16:creationId xmlns:a16="http://schemas.microsoft.com/office/drawing/2014/main" id="{7550C0A8-1111-7CD0-0D7E-6EE04C89930A}"/>
              </a:ext>
            </a:extLst>
          </p:cNvPr>
          <p:cNvSpPr>
            <a:spLocks noGrp="1"/>
          </p:cNvSpPr>
          <p:nvPr>
            <p:ph type="body" sz="quarter" idx="10"/>
          </p:nvPr>
        </p:nvSpPr>
        <p:spPr>
          <a:xfrm>
            <a:off x="178904" y="925552"/>
            <a:ext cx="5779947" cy="5363736"/>
          </a:xfrm>
        </p:spPr>
        <p:txBody>
          <a:bodyPr lIns="91440" tIns="45720" rIns="91440" bIns="45720" anchor="t">
            <a:noAutofit/>
          </a:bodyPr>
          <a:lstStyle/>
          <a:p>
            <a:pPr marL="0" indent="0">
              <a:spcAft>
                <a:spcPts val="600"/>
              </a:spcAft>
            </a:pPr>
            <a:r>
              <a:rPr lang="en-US">
                <a:latin typeface="Arial"/>
                <a:cs typeface="Arial"/>
              </a:rPr>
              <a:t>Tornadoes Struck: December 2021</a:t>
            </a:r>
          </a:p>
          <a:p>
            <a:pPr marL="0" indent="0">
              <a:spcBef>
                <a:spcPts val="0"/>
              </a:spcBef>
              <a:spcAft>
                <a:spcPts val="600"/>
              </a:spcAft>
            </a:pPr>
            <a:r>
              <a:rPr lang="en-US" sz="1600">
                <a:solidFill>
                  <a:srgbClr val="ED1B2E"/>
                </a:solidFill>
                <a:latin typeface="Arial"/>
                <a:ea typeface="+mj-ea"/>
                <a:cs typeface="Arial"/>
              </a:rPr>
              <a:t>Devastating and deadly tornadoes </a:t>
            </a:r>
            <a:r>
              <a:rPr lang="en-US" sz="1600" b="0">
                <a:solidFill>
                  <a:schemeClr val="tx2"/>
                </a:solidFill>
                <a:latin typeface="Arial"/>
                <a:ea typeface="+mj-ea"/>
                <a:cs typeface="Arial"/>
              </a:rPr>
              <a:t>carved a path of destruction across Arkansas, Kentucky, Missouri and Tennessee, destroying communities and creating a tremendous need for our care. </a:t>
            </a:r>
            <a:endParaRPr lang="en-US" sz="1600">
              <a:solidFill>
                <a:schemeClr val="tx2"/>
              </a:solidFill>
            </a:endParaRPr>
          </a:p>
          <a:p>
            <a:pPr marL="9525" indent="-9525">
              <a:lnSpc>
                <a:spcPts val="2900"/>
              </a:lnSpc>
              <a:spcBef>
                <a:spcPts val="0"/>
              </a:spcBef>
              <a:spcAft>
                <a:spcPts val="600"/>
              </a:spcAft>
              <a:defRPr/>
            </a:pPr>
            <a:r>
              <a:rPr kumimoji="0" lang="en-US" sz="2000" b="1" i="0" u="none" strike="noStrike" kern="1200" cap="none" spc="0" normalizeH="0" baseline="0" noProof="0">
                <a:ln>
                  <a:noFill/>
                </a:ln>
                <a:solidFill>
                  <a:srgbClr val="4784B5"/>
                </a:solidFill>
                <a:effectLst/>
                <a:uLnTx/>
                <a:uFillTx/>
                <a:latin typeface="Arial"/>
                <a:ea typeface="+mn-ea"/>
                <a:cs typeface="Arial"/>
              </a:rPr>
              <a:t>Our Response:</a:t>
            </a:r>
            <a:r>
              <a:rPr lang="en-US">
                <a:latin typeface="Arial"/>
                <a:cs typeface="Arial"/>
              </a:rPr>
              <a:t> </a:t>
            </a:r>
            <a:endParaRPr lang="en-US" sz="2000" b="1" i="0" u="none" strike="noStrike" kern="1200" cap="none" spc="0" normalizeH="0" baseline="0" noProof="0">
              <a:ln>
                <a:noFill/>
              </a:ln>
              <a:solidFill>
                <a:srgbClr val="4784B5"/>
              </a:solidFill>
              <a:effectLst/>
              <a:uLnTx/>
              <a:uFillTx/>
              <a:latin typeface="Arial"/>
              <a:cs typeface="Arial"/>
            </a:endParaRPr>
          </a:p>
          <a:p>
            <a:pPr>
              <a:spcBef>
                <a:spcPts val="0"/>
              </a:spcBef>
              <a:spcAft>
                <a:spcPts val="600"/>
              </a:spcAft>
              <a:buFont typeface="Arial" panose="020B0604020202020204" pitchFamily="34" charset="0"/>
              <a:buChar char="•"/>
              <a:defRPr/>
            </a:pPr>
            <a:r>
              <a:rPr lang="en-US" sz="1600" b="0">
                <a:solidFill>
                  <a:srgbClr val="6D6E70"/>
                </a:solidFill>
                <a:latin typeface="Arial"/>
                <a:cs typeface="Arial"/>
              </a:rPr>
              <a:t>As of December 2, 2024, the Red Cross had reached an estimated </a:t>
            </a:r>
            <a:r>
              <a:rPr lang="en-US" sz="1600">
                <a:solidFill>
                  <a:srgbClr val="6D6E70"/>
                </a:solidFill>
                <a:latin typeface="Arial"/>
                <a:cs typeface="Arial"/>
              </a:rPr>
              <a:t>14,400</a:t>
            </a:r>
            <a:r>
              <a:rPr lang="en-US" sz="1600" b="0">
                <a:solidFill>
                  <a:srgbClr val="6D6E70"/>
                </a:solidFill>
                <a:latin typeface="Arial"/>
                <a:cs typeface="Arial"/>
              </a:rPr>
              <a:t> </a:t>
            </a:r>
            <a:r>
              <a:rPr lang="en-US" sz="1600">
                <a:solidFill>
                  <a:srgbClr val="6D6E70"/>
                </a:solidFill>
                <a:latin typeface="Arial"/>
                <a:cs typeface="Arial"/>
              </a:rPr>
              <a:t>people</a:t>
            </a:r>
            <a:r>
              <a:rPr lang="en-US" sz="1600" b="0">
                <a:solidFill>
                  <a:srgbClr val="6D6E70"/>
                </a:solidFill>
                <a:latin typeface="Arial"/>
                <a:cs typeface="Arial"/>
              </a:rPr>
              <a:t> with </a:t>
            </a:r>
            <a:r>
              <a:rPr lang="en-US" sz="1600">
                <a:solidFill>
                  <a:srgbClr val="6D6E70"/>
                </a:solidFill>
                <a:latin typeface="Arial"/>
                <a:cs typeface="Arial"/>
              </a:rPr>
              <a:t>disaster relief and recovery services</a:t>
            </a:r>
            <a:r>
              <a:rPr lang="en-US" sz="1600" b="0">
                <a:solidFill>
                  <a:srgbClr val="6D6E70"/>
                </a:solidFill>
                <a:latin typeface="Arial"/>
                <a:cs typeface="Arial"/>
              </a:rPr>
              <a:t>. </a:t>
            </a:r>
          </a:p>
          <a:p>
            <a:pPr>
              <a:spcBef>
                <a:spcPts val="600"/>
              </a:spcBef>
              <a:spcAft>
                <a:spcPts val="600"/>
              </a:spcAft>
              <a:buFont typeface="Arial" panose="020B0604020202020204" pitchFamily="34" charset="0"/>
              <a:buChar char="•"/>
              <a:defRPr/>
            </a:pPr>
            <a:r>
              <a:rPr lang="en-US" sz="1600" b="0">
                <a:solidFill>
                  <a:srgbClr val="6D6E70"/>
                </a:solidFill>
                <a:latin typeface="Arial"/>
                <a:cs typeface="Arial"/>
              </a:rPr>
              <a:t>In year three, we offered </a:t>
            </a:r>
            <a:r>
              <a:rPr lang="en-US" sz="1600">
                <a:solidFill>
                  <a:srgbClr val="6D6E70"/>
                </a:solidFill>
                <a:latin typeface="Arial"/>
                <a:cs typeface="Arial"/>
              </a:rPr>
              <a:t>one-on-one casework </a:t>
            </a:r>
            <a:r>
              <a:rPr lang="en-US" sz="1600" b="0">
                <a:solidFill>
                  <a:srgbClr val="6D6E70"/>
                </a:solidFill>
                <a:latin typeface="Arial"/>
                <a:cs typeface="Arial"/>
              </a:rPr>
              <a:t>and </a:t>
            </a:r>
            <a:r>
              <a:rPr lang="en-US" sz="1600">
                <a:solidFill>
                  <a:srgbClr val="6D6E70"/>
                </a:solidFill>
                <a:latin typeface="Arial"/>
                <a:cs typeface="Arial"/>
              </a:rPr>
              <a:t>Expanded Recovery Assistance funds </a:t>
            </a:r>
            <a:r>
              <a:rPr lang="en-US" sz="1600" b="0">
                <a:solidFill>
                  <a:srgbClr val="6D6E70"/>
                </a:solidFill>
                <a:latin typeface="Arial"/>
                <a:cs typeface="Arial"/>
              </a:rPr>
              <a:t>to help people facing continued barriers to recovery. We also provided </a:t>
            </a:r>
            <a:r>
              <a:rPr lang="en-US" sz="1600">
                <a:solidFill>
                  <a:srgbClr val="6D6E70"/>
                </a:solidFill>
                <a:latin typeface="Arial"/>
                <a:cs typeface="Arial"/>
              </a:rPr>
              <a:t>recovery grants</a:t>
            </a:r>
            <a:r>
              <a:rPr lang="en-US" sz="1600" b="0">
                <a:solidFill>
                  <a:srgbClr val="6D6E70"/>
                </a:solidFill>
                <a:latin typeface="Arial"/>
                <a:cs typeface="Arial"/>
              </a:rPr>
              <a:t> to nonprofits and community-based groups, helping to install tornado shelters and repair homes. </a:t>
            </a:r>
          </a:p>
          <a:p>
            <a:pPr>
              <a:spcBef>
                <a:spcPts val="600"/>
              </a:spcBef>
              <a:spcAft>
                <a:spcPts val="600"/>
              </a:spcAft>
              <a:buFont typeface="Arial" panose="020B0604020202020204" pitchFamily="34" charset="0"/>
              <a:buChar char="•"/>
              <a:defRPr/>
            </a:pPr>
            <a:r>
              <a:rPr lang="en-US" sz="1600" b="0">
                <a:solidFill>
                  <a:srgbClr val="6D6E70"/>
                </a:solidFill>
                <a:latin typeface="Arial"/>
                <a:cs typeface="Arial"/>
              </a:rPr>
              <a:t>Three years later, the Red Cross has provided tornado survivors with </a:t>
            </a:r>
            <a:r>
              <a:rPr lang="en-US" sz="1600">
                <a:solidFill>
                  <a:srgbClr val="6D6E70"/>
                </a:solidFill>
                <a:latin typeface="Arial"/>
                <a:cs typeface="Arial"/>
              </a:rPr>
              <a:t>financial assistance totaling approximately $9.2 million</a:t>
            </a:r>
            <a:r>
              <a:rPr lang="en-US" sz="1600" b="0">
                <a:solidFill>
                  <a:srgbClr val="6D6E70"/>
                </a:solidFill>
                <a:latin typeface="Arial"/>
                <a:cs typeface="Arial"/>
              </a:rPr>
              <a:t>.</a:t>
            </a:r>
            <a:endParaRPr lang="en-US" sz="1600"/>
          </a:p>
          <a:p>
            <a:pPr marL="285750" indent="-285750">
              <a:spcBef>
                <a:spcPts val="0"/>
              </a:spcBef>
              <a:spcAft>
                <a:spcPts val="0"/>
              </a:spcAft>
              <a:buFont typeface="Arial" panose="020B0604020202020204" pitchFamily="34" charset="0"/>
              <a:buChar char="•"/>
              <a:defRPr/>
            </a:pPr>
            <a:endParaRPr lang="en-US" sz="1800" b="0">
              <a:solidFill>
                <a:srgbClr val="6D6E70"/>
              </a:solidFill>
              <a:highlight>
                <a:srgbClr val="FFFF00"/>
              </a:highlight>
            </a:endParaRPr>
          </a:p>
        </p:txBody>
      </p:sp>
      <p:sp>
        <p:nvSpPr>
          <p:cNvPr id="8" name="TextBox 7">
            <a:extLst>
              <a:ext uri="{FF2B5EF4-FFF2-40B4-BE49-F238E27FC236}">
                <a16:creationId xmlns:a16="http://schemas.microsoft.com/office/drawing/2014/main" id="{6F6C1B77-0F4B-3463-141C-48D9723E1967}"/>
              </a:ext>
            </a:extLst>
          </p:cNvPr>
          <p:cNvSpPr txBox="1"/>
          <p:nvPr/>
        </p:nvSpPr>
        <p:spPr>
          <a:xfrm>
            <a:off x="6157521" y="1050786"/>
            <a:ext cx="3456263" cy="3594061"/>
          </a:xfrm>
          <a:prstGeom prst="rect">
            <a:avLst/>
          </a:prstGeom>
          <a:noFill/>
        </p:spPr>
        <p:txBody>
          <a:bodyPr wrap="square" lIns="91440" tIns="45720" rIns="91440" bIns="45720" anchor="t">
            <a:spAutoFit/>
          </a:bodyPr>
          <a:lstStyle/>
          <a:p>
            <a:r>
              <a:rPr lang="en-US" sz="1600" b="1">
                <a:solidFill>
                  <a:schemeClr val="bg2">
                    <a:lumMod val="50000"/>
                  </a:schemeClr>
                </a:solidFill>
                <a:latin typeface="Arial"/>
                <a:cs typeface="Arial"/>
              </a:rPr>
              <a:t>To learn more, visit: </a:t>
            </a:r>
            <a:br>
              <a:rPr lang="en-US" sz="1600" b="1">
                <a:solidFill>
                  <a:schemeClr val="bg2">
                    <a:lumMod val="50000"/>
                  </a:schemeClr>
                </a:solidFill>
                <a:latin typeface="Arial"/>
                <a:cs typeface="Arial"/>
              </a:rPr>
            </a:br>
            <a:endParaRPr lang="en-US">
              <a:solidFill>
                <a:schemeClr val="bg2">
                  <a:lumMod val="50000"/>
                </a:schemeClr>
              </a:solidFill>
            </a:endParaRPr>
          </a:p>
          <a:p>
            <a:pPr>
              <a:spcAft>
                <a:spcPts val="600"/>
              </a:spcAft>
            </a:pPr>
            <a:r>
              <a:rPr lang="en-US" sz="1400">
                <a:solidFill>
                  <a:srgbClr val="6D6E70"/>
                </a:solidFill>
                <a:latin typeface="Arial"/>
                <a:cs typeface="Arial"/>
                <a:hlinkClick r:id="rId3"/>
              </a:rPr>
              <a:t>Southern and Midwest Tornadoes: </a:t>
            </a:r>
            <a:br>
              <a:rPr lang="en-US" sz="1400">
                <a:solidFill>
                  <a:srgbClr val="6D6E70"/>
                </a:solidFill>
                <a:latin typeface="Arial"/>
                <a:cs typeface="Arial"/>
                <a:hlinkClick r:id="rId3"/>
              </a:rPr>
            </a:br>
            <a:r>
              <a:rPr lang="en-US" sz="1400">
                <a:solidFill>
                  <a:srgbClr val="6D6E70"/>
                </a:solidFill>
                <a:latin typeface="Arial"/>
                <a:cs typeface="Arial"/>
                <a:hlinkClick r:id="rId3"/>
              </a:rPr>
              <a:t>Three-Year Report</a:t>
            </a:r>
            <a:endParaRPr lang="en-US" sz="1600">
              <a:solidFill>
                <a:srgbClr val="6D6E70"/>
              </a:solidFill>
              <a:latin typeface="Arial"/>
              <a:cs typeface="Arial"/>
            </a:endParaRPr>
          </a:p>
          <a:p>
            <a:pPr marL="285750" indent="-285750">
              <a:lnSpc>
                <a:spcPct val="100000"/>
              </a:lnSpc>
              <a:spcAft>
                <a:spcPts val="600"/>
              </a:spcAft>
              <a:buFont typeface="Arial" panose="020B0604020202020204" pitchFamily="34" charset="0"/>
              <a:buChar char="•"/>
            </a:pPr>
            <a:endParaRPr lang="en-US" sz="1600">
              <a:latin typeface="Arial"/>
              <a:cs typeface="Arial"/>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hlinkClick r:id="" action="ppaction://noaction"/>
            </a:endParaRPr>
          </a:p>
          <a:p>
            <a:pPr marL="285750" indent="-285750">
              <a:lnSpc>
                <a:spcPct val="100000"/>
              </a:lnSpc>
              <a:spcAft>
                <a:spcPts val="600"/>
              </a:spcAft>
              <a:buFont typeface="Arial" panose="020B0604020202020204" pitchFamily="34" charset="0"/>
              <a:buChar char="•"/>
            </a:pPr>
            <a:endParaRPr lang="en-US" sz="1600">
              <a:latin typeface="Arial"/>
              <a:cs typeface="Arial"/>
            </a:endParaRPr>
          </a:p>
          <a:p>
            <a:pPr>
              <a:lnSpc>
                <a:spcPct val="100000"/>
              </a:lnSpc>
              <a:spcAft>
                <a:spcPts val="600"/>
              </a:spcAft>
            </a:pPr>
            <a:endParaRPr lang="en-US" sz="1600">
              <a:latin typeface="Arial"/>
              <a:cs typeface="Arial"/>
            </a:endParaRPr>
          </a:p>
          <a:p>
            <a:pPr marL="285750" indent="-285750">
              <a:spcAft>
                <a:spcPts val="600"/>
              </a:spcAft>
              <a:buFont typeface="Arial" panose="020B0604020202020204" pitchFamily="34" charset="0"/>
              <a:buChar char="•"/>
            </a:pPr>
            <a:endParaRPr lang="en-US" sz="1600">
              <a:latin typeface="Arial"/>
              <a:cs typeface="Arial"/>
            </a:endParaRPr>
          </a:p>
        </p:txBody>
      </p:sp>
      <p:sp>
        <p:nvSpPr>
          <p:cNvPr id="5" name="TextBox 4">
            <a:extLst>
              <a:ext uri="{FF2B5EF4-FFF2-40B4-BE49-F238E27FC236}">
                <a16:creationId xmlns:a16="http://schemas.microsoft.com/office/drawing/2014/main" id="{E563EAFC-2667-4BCB-0E5F-67053E47903F}"/>
              </a:ext>
            </a:extLst>
          </p:cNvPr>
          <p:cNvSpPr txBox="1"/>
          <p:nvPr/>
        </p:nvSpPr>
        <p:spPr>
          <a:xfrm>
            <a:off x="6025808" y="4467523"/>
            <a:ext cx="3731533"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latin typeface="Arial"/>
                <a:cs typeface="Calibri"/>
                <a:hlinkClick r:id="rId4"/>
              </a:rPr>
              <a:t>Southern and Midwest Tornadoes Story Map</a:t>
            </a:r>
            <a:endParaRPr lang="en-US" sz="1400">
              <a:latin typeface="Arial"/>
              <a:cs typeface="Calibri"/>
            </a:endParaRPr>
          </a:p>
        </p:txBody>
      </p:sp>
      <p:pic>
        <p:nvPicPr>
          <p:cNvPr id="7" name="Picture 6" descr="A person handing a box to another person&#10;&#10;Description automatically generated">
            <a:extLst>
              <a:ext uri="{FF2B5EF4-FFF2-40B4-BE49-F238E27FC236}">
                <a16:creationId xmlns:a16="http://schemas.microsoft.com/office/drawing/2014/main" id="{147C6A35-0EC0-38CC-0D91-2132EE0917B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09161" y="2054190"/>
            <a:ext cx="1839775" cy="2369553"/>
          </a:xfrm>
          <a:prstGeom prst="rect">
            <a:avLst/>
          </a:prstGeom>
        </p:spPr>
      </p:pic>
      <p:pic>
        <p:nvPicPr>
          <p:cNvPr id="14" name="Picture 13" descr="A person standing in front of debris&#10;&#10;Description automatically generated">
            <a:extLst>
              <a:ext uri="{FF2B5EF4-FFF2-40B4-BE49-F238E27FC236}">
                <a16:creationId xmlns:a16="http://schemas.microsoft.com/office/drawing/2014/main" id="{51F71873-D0AA-D96F-8AB2-3C4A1DEF2A81}"/>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39508" y="4862860"/>
            <a:ext cx="2637176" cy="1312353"/>
          </a:xfrm>
          <a:prstGeom prst="rect">
            <a:avLst/>
          </a:prstGeom>
        </p:spPr>
      </p:pic>
    </p:spTree>
    <p:extLst>
      <p:ext uri="{BB962C8B-B14F-4D97-AF65-F5344CB8AC3E}">
        <p14:creationId xmlns:p14="http://schemas.microsoft.com/office/powerpoint/2010/main" val="37347499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2_Office Theme">
  <a:themeElements>
    <a:clrScheme name="Red Cross 6">
      <a:dk1>
        <a:srgbClr val="000000"/>
      </a:dk1>
      <a:lt1>
        <a:srgbClr val="FFFFFF"/>
      </a:lt1>
      <a:dk2>
        <a:srgbClr val="6D6E70"/>
      </a:dk2>
      <a:lt2>
        <a:srgbClr val="E7E6E6"/>
      </a:lt2>
      <a:accent1>
        <a:srgbClr val="ED1B2E"/>
      </a:accent1>
      <a:accent2>
        <a:srgbClr val="6D6E70"/>
      </a:accent2>
      <a:accent3>
        <a:srgbClr val="A5A5A5"/>
      </a:accent3>
      <a:accent4>
        <a:srgbClr val="E7F2FB"/>
      </a:accent4>
      <a:accent5>
        <a:srgbClr val="000000"/>
      </a:accent5>
      <a:accent6>
        <a:srgbClr val="004B79"/>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dfb93c61-09fd-40ff-8f23-56ad7d9a9b29">
      <Terms xmlns="http://schemas.microsoft.com/office/infopath/2007/PartnerControls"/>
    </lcf76f155ced4ddcb4097134ff3c332f>
    <TaxCatchAll xmlns="15cf46a6-57b0-493a-b6e0-0817c4a110d6" xsi:nil="true"/>
    <SharedWithUsers xmlns="3ba72d68-eddd-44e1-847b-51506bb268af">
      <UserInfo>
        <DisplayName>Bunte, Kara</DisplayName>
        <AccountId>15</AccountId>
        <AccountType/>
      </UserInfo>
      <UserInfo>
        <DisplayName>Long, Jodi</DisplayName>
        <AccountId>10</AccountId>
        <AccountType/>
      </UserInfo>
      <UserInfo>
        <DisplayName>Brown, Anne</DisplayName>
        <AccountId>549</AccountId>
        <AccountType/>
      </UserInfo>
      <UserInfo>
        <DisplayName>Brownlee, Denise</DisplayName>
        <AccountId>352</AccountId>
        <AccountType/>
      </UserInfo>
      <UserInfo>
        <DisplayName>Nguyen, Violet</DisplayName>
        <AccountId>2461</AccountId>
        <AccountType/>
      </UserInfo>
      <UserInfo>
        <DisplayName>Rowland, Holly</DisplayName>
        <AccountId>1264</AccountId>
        <AccountType/>
      </UserInfo>
      <UserInfo>
        <DisplayName>Held, Jaclyn N</DisplayName>
        <AccountId>373</AccountId>
        <AccountType/>
      </UserInfo>
      <UserInfo>
        <DisplayName>North, Amy</DisplayName>
        <AccountId>993</AccountId>
        <AccountType/>
      </UserInfo>
      <UserInfo>
        <DisplayName>Shuffield, Michelle</DisplayName>
        <AccountId>829</AccountId>
        <AccountType/>
      </UserInfo>
      <UserInfo>
        <DisplayName>Rosenbaum, Lindsey</DisplayName>
        <AccountId>533</AccountId>
        <AccountType/>
      </UserInfo>
      <UserInfo>
        <DisplayName>Powell, Mary</DisplayName>
        <AccountId>2440</AccountId>
        <AccountType/>
      </UserInfo>
      <UserInfo>
        <DisplayName>Poole, Adriana</DisplayName>
        <AccountId>49</AccountId>
        <AccountType/>
      </UserInfo>
      <UserInfo>
        <DisplayName>Smolen, Dyana</DisplayName>
        <AccountId>2379</AccountId>
        <AccountType/>
      </UserInfo>
      <UserInfo>
        <DisplayName>Nguyen, Alex</DisplayName>
        <AccountId>340</AccountId>
        <AccountType/>
      </UserInfo>
      <UserInfo>
        <DisplayName>Patterson, David</DisplayName>
        <AccountId>2547</AccountId>
        <AccountType/>
      </UserInfo>
      <UserInfo>
        <DisplayName>Schneider, Miah</DisplayName>
        <AccountId>227</AccountId>
        <AccountType/>
      </UserInfo>
      <UserInfo>
        <DisplayName>Householder-Glenn, Lynn A.</DisplayName>
        <AccountId>22</AccountId>
        <AccountType/>
      </UserInfo>
      <UserInfo>
        <DisplayName>Schulze, Rachel</DisplayName>
        <AccountId>746</AccountId>
        <AccountType/>
      </UserInfo>
      <UserInfo>
        <DisplayName>Lepof, Amanda</DisplayName>
        <AccountId>195</AccountId>
        <AccountType/>
      </UserInfo>
      <UserInfo>
        <DisplayName>Watson, Neil</DisplayName>
        <AccountId>16</AccountId>
        <AccountType/>
      </UserInfo>
      <UserInfo>
        <DisplayName>Saldivar, Natalie</DisplayName>
        <AccountId>285</AccountId>
        <AccountType/>
      </UserInfo>
      <UserInfo>
        <DisplayName>Oriatti, Janet</DisplayName>
        <AccountId>1796</AccountId>
        <AccountType/>
      </UserInfo>
      <UserInfo>
        <DisplayName>Bray, Ash</DisplayName>
        <AccountId>2859</AccountId>
        <AccountType/>
      </UserInfo>
      <UserInfo>
        <DisplayName>Asif-Haider, Maham</DisplayName>
        <AccountId>4122</AccountId>
        <AccountType/>
      </UserInfo>
      <UserInfo>
        <DisplayName>Smith, Crystal L.2</DisplayName>
        <AccountId>4123</AccountId>
        <AccountType/>
      </UserInfo>
      <UserInfo>
        <DisplayName>Dantignac, Virgil</DisplayName>
        <AccountId>3879</AccountId>
        <AccountType/>
      </UserInfo>
    </SharedWithUsers>
    <_ip_UnifiedCompliancePolicyUIAction xmlns="http://schemas.microsoft.com/sharepoint/v3" xsi:nil="true"/>
    <ConfirmedforVideo xmlns="dfb93c61-09fd-40ff-8f23-56ad7d9a9b29" xsi:nil="true"/>
    <_Flow_SignoffStatus xmlns="dfb93c61-09fd-40ff-8f23-56ad7d9a9b29" xsi:nil="true"/>
    <_ip_UnifiedCompliancePolicyProperties xmlns="http://schemas.microsoft.com/sharepoint/v3" xsi:nil="true"/>
    <_dlc_DocId xmlns="15cf46a6-57b0-493a-b6e0-0817c4a110d6">Z7UVSJU4EYRE-43553385-195147</_dlc_DocId>
    <_dlc_DocIdUrl xmlns="15cf46a6-57b0-493a-b6e0-0817c4a110d6">
      <Url>https://americanredcross.sharepoint.com/sites/HumSvc/HSO/DevOps/_layouts/15/DocIdRedir.aspx?ID=Z7UVSJU4EYRE-43553385-195147</Url>
      <Description>Z7UVSJU4EYRE-43553385-195147</Description>
    </_dlc_DocIdUrl>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D50C5DE60254448B5468F157D74E9B" ma:contentTypeVersion="473" ma:contentTypeDescription="Create a new document." ma:contentTypeScope="" ma:versionID="cb802a4b2cb2950d4d43067c4a994675">
  <xsd:schema xmlns:xsd="http://www.w3.org/2001/XMLSchema" xmlns:xs="http://www.w3.org/2001/XMLSchema" xmlns:p="http://schemas.microsoft.com/office/2006/metadata/properties" xmlns:ns1="http://schemas.microsoft.com/sharepoint/v3" xmlns:ns2="15cf46a6-57b0-493a-b6e0-0817c4a110d6" xmlns:ns3="dfb93c61-09fd-40ff-8f23-56ad7d9a9b29" xmlns:ns4="3ba72d68-eddd-44e1-847b-51506bb268af" targetNamespace="http://schemas.microsoft.com/office/2006/metadata/properties" ma:root="true" ma:fieldsID="a4fffdde3e7231f9ef6208147b4e1ff4" ns1:_="" ns2:_="" ns3:_="" ns4:_="">
    <xsd:import namespace="http://schemas.microsoft.com/sharepoint/v3"/>
    <xsd:import namespace="15cf46a6-57b0-493a-b6e0-0817c4a110d6"/>
    <xsd:import namespace="dfb93c61-09fd-40ff-8f23-56ad7d9a9b29"/>
    <xsd:import namespace="3ba72d68-eddd-44e1-847b-51506bb268af"/>
    <xsd:element name="properties">
      <xsd:complexType>
        <xsd:sequence>
          <xsd:element name="documentManagement">
            <xsd:complexType>
              <xsd:all>
                <xsd:element ref="ns1:_ip_UnifiedCompliancePolicyProperties" minOccurs="0"/>
                <xsd:element ref="ns1:_ip_UnifiedCompliancePolicyUIAction" minOccurs="0"/>
                <xsd:element ref="ns2:_dlc_DocId" minOccurs="0"/>
                <xsd:element ref="ns2:_dlc_DocIdUrl" minOccurs="0"/>
                <xsd:element ref="ns2:_dlc_DocIdPersistId" minOccurs="0"/>
                <xsd:element ref="ns3:MediaServiceMetadata" minOccurs="0"/>
                <xsd:element ref="ns3:MediaServiceFastMetadata" minOccurs="0"/>
                <xsd:element ref="ns4:SharedWithUsers" minOccurs="0"/>
                <xsd:element ref="ns4:SharedWithDetails"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_Flow_SignoffStatus" minOccurs="0"/>
                <xsd:element ref="ns3:MediaServiceAutoKeyPoints" minOccurs="0"/>
                <xsd:element ref="ns3:MediaServiceKeyPoints" minOccurs="0"/>
                <xsd:element ref="ns3:MediaLengthInSeconds" minOccurs="0"/>
                <xsd:element ref="ns3:lcf76f155ced4ddcb4097134ff3c332f" minOccurs="0"/>
                <xsd:element ref="ns2:TaxCatchAll" minOccurs="0"/>
                <xsd:element ref="ns3:ConfirmedforVideo"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8" nillable="true" ma:displayName="Unified Compliance Policy Properties" ma:description="" ma:hidden="true" ma:internalName="_ip_UnifiedCompliancePolicyProperties">
      <xsd:simpleType>
        <xsd:restriction base="dms:Note"/>
      </xsd:simpleType>
    </xsd:element>
    <xsd:element name="_ip_UnifiedCompliancePolicyUIAction" ma:index="9"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cf46a6-57b0-493a-b6e0-0817c4a110d6" elementFormDefault="qualified">
    <xsd:import namespace="http://schemas.microsoft.com/office/2006/documentManagement/types"/>
    <xsd:import namespace="http://schemas.microsoft.com/office/infopath/2007/PartnerControls"/>
    <xsd:element name="_dlc_DocId" ma:index="10" nillable="true" ma:displayName="Document ID Value" ma:description="The value of the document ID assigned to this item." ma:indexed="true"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element name="TaxCatchAll" ma:index="29" nillable="true" ma:displayName="Taxonomy Catch All Column" ma:hidden="true" ma:list="{2afc66fd-001a-486f-8913-8a1209be5e5e}" ma:internalName="TaxCatchAll" ma:showField="CatchAllData" ma:web="15cf46a6-57b0-493a-b6e0-0817c4a110d6">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fb93c61-09fd-40ff-8f23-56ad7d9a9b29"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description="" ma:hidden="true" ma:internalName="MediaServiceDateTaken" ma:readOnly="true">
      <xsd:simpleType>
        <xsd:restriction base="dms:Text"/>
      </xsd:simpleType>
    </xsd:element>
    <xsd:element name="MediaServiceAutoTags" ma:index="18" nillable="true" ma:displayName="MediaServiceAutoTags" ma:description="" ma:internalName="MediaServiceAutoTags" ma:readOnly="true">
      <xsd:simpleType>
        <xsd:restriction base="dms:Text"/>
      </xsd:simpleType>
    </xsd:element>
    <xsd:element name="MediaServiceLocation" ma:index="19" nillable="true" ma:displayName="MediaServiceLocation" ma:description="" ma:internalName="MediaServiceLocation"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_Flow_SignoffStatus" ma:index="23" nillable="true" ma:displayName="Sign-off status" ma:internalName="Sign_x002d_off_x0020_status">
      <xsd:simpleType>
        <xsd:restriction base="dms:Text"/>
      </xsd:simpleType>
    </xsd:element>
    <xsd:element name="MediaServiceAutoKeyPoints" ma:index="24" nillable="true" ma:displayName="MediaServiceAutoKeyPoints" ma:hidden="true" ma:internalName="MediaServiceAutoKeyPoints" ma:readOnly="true">
      <xsd:simpleType>
        <xsd:restriction base="dms:Note"/>
      </xsd:simpleType>
    </xsd:element>
    <xsd:element name="MediaServiceKeyPoints" ma:index="25" nillable="true" ma:displayName="KeyPoints" ma:internalName="MediaServiceKeyPoints" ma:readOnly="true">
      <xsd:simpleType>
        <xsd:restriction base="dms:Note">
          <xsd:maxLength value="255"/>
        </xsd:restriction>
      </xsd:simpleType>
    </xsd:element>
    <xsd:element name="MediaLengthInSeconds" ma:index="26" nillable="true" ma:displayName="Length (seconds)" ma:internalName="MediaLengthInSeconds" ma:readOnly="true">
      <xsd:simpleType>
        <xsd:restriction base="dms:Unknown"/>
      </xsd:simpleType>
    </xsd:element>
    <xsd:element name="lcf76f155ced4ddcb4097134ff3c332f" ma:index="28" nillable="true" ma:taxonomy="true" ma:internalName="lcf76f155ced4ddcb4097134ff3c332f" ma:taxonomyFieldName="MediaServiceImageTags" ma:displayName="Image Tags" ma:readOnly="false" ma:fieldId="{5cf76f15-5ced-4ddc-b409-7134ff3c332f}" ma:taxonomyMulti="true" ma:sspId="c0885467-fdf6-42e8-a23e-67efc3f39a7c" ma:termSetId="09814cd3-568e-fe90-9814-8d621ff8fb84" ma:anchorId="fba54fb3-c3e1-fe81-a776-ca4b69148c4d" ma:open="true" ma:isKeyword="false">
      <xsd:complexType>
        <xsd:sequence>
          <xsd:element ref="pc:Terms" minOccurs="0" maxOccurs="1"/>
        </xsd:sequence>
      </xsd:complexType>
    </xsd:element>
    <xsd:element name="ConfirmedforVideo" ma:index="30" nillable="true" ma:displayName="Confirmed for Video" ma:format="Dropdown" ma:internalName="ConfirmedforVideo">
      <xsd:simpleType>
        <xsd:restriction base="dms:Choice">
          <xsd:enumeration value="Choice 1"/>
          <xsd:enumeration value="Choice 2"/>
          <xsd:enumeration value="Choice 3"/>
        </xsd:restriction>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3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ba72d68-eddd-44e1-847b-51506bb268af" elementFormDefault="qualified">
    <xsd:import namespace="http://schemas.microsoft.com/office/2006/documentManagement/types"/>
    <xsd:import namespace="http://schemas.microsoft.com/office/infopath/2007/PartnerControls"/>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7CA0A458-2E01-43B6-B4C8-F86F5B1BB750}">
  <ds:schemaRefs>
    <ds:schemaRef ds:uri="http://schemas.microsoft.com/sharepoint/v3/contenttype/forms"/>
  </ds:schemaRefs>
</ds:datastoreItem>
</file>

<file path=customXml/itemProps2.xml><?xml version="1.0" encoding="utf-8"?>
<ds:datastoreItem xmlns:ds="http://schemas.openxmlformats.org/officeDocument/2006/customXml" ds:itemID="{5E561B4D-37CE-4656-90B1-7BDD8E511EE5}">
  <ds:schemaRefs>
    <ds:schemaRef ds:uri="15cf46a6-57b0-493a-b6e0-0817c4a110d6"/>
    <ds:schemaRef ds:uri="http://purl.org/dc/terms/"/>
    <ds:schemaRef ds:uri="3ba72d68-eddd-44e1-847b-51506bb268af"/>
    <ds:schemaRef ds:uri="http://schemas.microsoft.com/office/2006/metadata/properties"/>
    <ds:schemaRef ds:uri="http://schemas.microsoft.com/sharepoint/v3"/>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dfb93c61-09fd-40ff-8f23-56ad7d9a9b29"/>
    <ds:schemaRef ds:uri="http://www.w3.org/XML/1998/namespace"/>
    <ds:schemaRef ds:uri="http://purl.org/dc/elements/1.1/"/>
  </ds:schemaRefs>
</ds:datastoreItem>
</file>

<file path=customXml/itemProps3.xml><?xml version="1.0" encoding="utf-8"?>
<ds:datastoreItem xmlns:ds="http://schemas.openxmlformats.org/officeDocument/2006/customXml" ds:itemID="{FA706EE8-6CB6-4A05-BF42-38B8C7E1E5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15cf46a6-57b0-493a-b6e0-0817c4a110d6"/>
    <ds:schemaRef ds:uri="dfb93c61-09fd-40ff-8f23-56ad7d9a9b29"/>
    <ds:schemaRef ds:uri="3ba72d68-eddd-44e1-847b-51506bb268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3C808BD5-2024-47C4-8C8C-73C9E6F6D3E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326</TotalTime>
  <Words>3178</Words>
  <Application>Microsoft Office PowerPoint</Application>
  <PresentationFormat>Custom</PresentationFormat>
  <Paragraphs>342</Paragraphs>
  <Slides>32</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32</vt:i4>
      </vt:variant>
    </vt:vector>
  </HeadingPairs>
  <TitlesOfParts>
    <vt:vector size="39" baseType="lpstr">
      <vt:lpstr>Aptos</vt:lpstr>
      <vt:lpstr>Arial</vt:lpstr>
      <vt:lpstr>Calibri</vt:lpstr>
      <vt:lpstr>Courier New</vt:lpstr>
      <vt:lpstr>Georgia</vt:lpstr>
      <vt:lpstr>System Font Regular</vt:lpstr>
      <vt:lpstr>2_Office Theme</vt:lpstr>
      <vt:lpstr>Quarterly Partnership Update</vt:lpstr>
      <vt:lpstr>Alleviating Suffering  Through Disaster Relief</vt:lpstr>
      <vt:lpstr>Red Cross Responded to 73 Big Disasters</vt:lpstr>
      <vt:lpstr>Domestic Response Impact </vt:lpstr>
      <vt:lpstr>PowerPoint Presentation</vt:lpstr>
      <vt:lpstr>Responding to Large Disasters Across the U.S.</vt:lpstr>
      <vt:lpstr>Hurricane Helene: Three-Month Report</vt:lpstr>
      <vt:lpstr>Hurricane Milton: Three-Month Report</vt:lpstr>
      <vt:lpstr>Southern and Midwest Tornadoes: Three-Year Report </vt:lpstr>
      <vt:lpstr>Helping People Impacted     by Home Fires</vt:lpstr>
      <vt:lpstr>Home Fire Campaign Impact </vt:lpstr>
      <vt:lpstr>PowerPoint Presentation</vt:lpstr>
      <vt:lpstr>Home Fire Campaign: Over 2,200 Lives Saved Since Inception</vt:lpstr>
      <vt:lpstr>Alleviating Suffering  Around the World</vt:lpstr>
      <vt:lpstr>International Services Impact </vt:lpstr>
      <vt:lpstr>13 Major Emergencies Around the World </vt:lpstr>
      <vt:lpstr>Red Cross Responds After an Unprecedented 6 Typhoons Strike the Philippines Over 1 Month</vt:lpstr>
      <vt:lpstr>Saving Lives Through  Blood Services</vt:lpstr>
      <vt:lpstr>Blood Services Impact </vt:lpstr>
      <vt:lpstr>PowerPoint Presentation</vt:lpstr>
      <vt:lpstr>PowerPoint Presentation</vt:lpstr>
      <vt:lpstr>Blood Donation Center Expansion Campaign Update</vt:lpstr>
      <vt:lpstr>Supporting Military and Veteran Families</vt:lpstr>
      <vt:lpstr>Military Support Impact </vt:lpstr>
      <vt:lpstr>PowerPoint Presentation</vt:lpstr>
      <vt:lpstr>Red Cross Workers Cared for Service Members, Veterans and Military Families Affected by Hurricanes Helene and Milton</vt:lpstr>
      <vt:lpstr>Training for the  Moments That Matter</vt:lpstr>
      <vt:lpstr>Training Services Impact </vt:lpstr>
      <vt:lpstr>New Spotify Playlist Helps Listeners Practice CPR</vt:lpstr>
      <vt:lpstr>Your Benefits and Resources</vt:lpstr>
      <vt:lpstr>Join Us!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Bunte, Kara</dc:creator>
  <cp:lastModifiedBy>Patterson, David</cp:lastModifiedBy>
  <cp:revision>7</cp:revision>
  <dcterms:created xsi:type="dcterms:W3CDTF">2024-04-10T19:08:17Z</dcterms:created>
  <dcterms:modified xsi:type="dcterms:W3CDTF">2025-01-30T20:53:17Z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0x01010026D50C5DE60254448B5468F157D74E9B</vt:lpwstr>
  </property>
  <property fmtid="{D5CDD505-2E9C-101B-9397-08002B2CF9AE}" pid="3" name="MediaServiceImageTags">
    <vt:lpwstr/>
  </property>
  <property fmtid="{D5CDD505-2E9C-101B-9397-08002B2CF9AE}" pid="4" name="_dlc_DocIdItemGuid">
    <vt:lpwstr>8587faef-0bb3-4280-aa4a-e68d7779af56</vt:lpwstr>
  </property>
</Properties>
</file>