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5"/>
  </p:sldMasterIdLst>
  <p:notesMasterIdLst>
    <p:notesMasterId r:id="rId35"/>
  </p:notesMasterIdLst>
  <p:sldIdLst>
    <p:sldId id="2145707392" r:id="rId6"/>
    <p:sldId id="2145707473" r:id="rId7"/>
    <p:sldId id="2145707475" r:id="rId8"/>
    <p:sldId id="2145707476" r:id="rId9"/>
    <p:sldId id="2145707401" r:id="rId10"/>
    <p:sldId id="2145707559" r:id="rId11"/>
    <p:sldId id="2145707560" r:id="rId12"/>
    <p:sldId id="2145707556" r:id="rId13"/>
    <p:sldId id="2145707557" r:id="rId14"/>
    <p:sldId id="2145707481" r:id="rId15"/>
    <p:sldId id="2145707482" r:id="rId16"/>
    <p:sldId id="2145707483" r:id="rId17"/>
    <p:sldId id="2145707485" r:id="rId18"/>
    <p:sldId id="2145707486" r:id="rId19"/>
    <p:sldId id="2145707487" r:id="rId20"/>
    <p:sldId id="2145707538" r:id="rId21"/>
    <p:sldId id="2145707491" r:id="rId22"/>
    <p:sldId id="2145707492" r:id="rId23"/>
    <p:sldId id="2145707528" r:id="rId24"/>
    <p:sldId id="2145707536" r:id="rId25"/>
    <p:sldId id="2145707558" r:id="rId26"/>
    <p:sldId id="2145707496" r:id="rId27"/>
    <p:sldId id="2145707497" r:id="rId28"/>
    <p:sldId id="2145707498" r:id="rId29"/>
    <p:sldId id="2145707499" r:id="rId30"/>
    <p:sldId id="2145707500" r:id="rId31"/>
    <p:sldId id="2145707433" r:id="rId32"/>
    <p:sldId id="2145707541" r:id="rId33"/>
    <p:sldId id="2145707508" r:id="rId34"/>
  </p:sldIdLst>
  <p:sldSz cx="10058400" cy="6400800"/>
  <p:notesSz cx="6858000" cy="9144000"/>
  <p:defaultTextStyle>
    <a:defPPr>
      <a:defRPr lang="en-US"/>
    </a:defPPr>
    <a:lvl1pPr marL="0" algn="l" defTabSz="790042" rtl="0" eaLnBrk="1" latinLnBrk="0" hangingPunct="1">
      <a:defRPr sz="1555" kern="1200">
        <a:solidFill>
          <a:schemeClr val="tx1"/>
        </a:solidFill>
        <a:latin typeface="+mn-lt"/>
        <a:ea typeface="+mn-ea"/>
        <a:cs typeface="+mn-cs"/>
      </a:defRPr>
    </a:lvl1pPr>
    <a:lvl2pPr marL="395021" algn="l" defTabSz="790042" rtl="0" eaLnBrk="1" latinLnBrk="0" hangingPunct="1">
      <a:defRPr sz="1555" kern="1200">
        <a:solidFill>
          <a:schemeClr val="tx1"/>
        </a:solidFill>
        <a:latin typeface="+mn-lt"/>
        <a:ea typeface="+mn-ea"/>
        <a:cs typeface="+mn-cs"/>
      </a:defRPr>
    </a:lvl2pPr>
    <a:lvl3pPr marL="790042" algn="l" defTabSz="790042" rtl="0" eaLnBrk="1" latinLnBrk="0" hangingPunct="1">
      <a:defRPr sz="1555" kern="1200">
        <a:solidFill>
          <a:schemeClr val="tx1"/>
        </a:solidFill>
        <a:latin typeface="+mn-lt"/>
        <a:ea typeface="+mn-ea"/>
        <a:cs typeface="+mn-cs"/>
      </a:defRPr>
    </a:lvl3pPr>
    <a:lvl4pPr marL="1185062" algn="l" defTabSz="790042" rtl="0" eaLnBrk="1" latinLnBrk="0" hangingPunct="1">
      <a:defRPr sz="1555" kern="1200">
        <a:solidFill>
          <a:schemeClr val="tx1"/>
        </a:solidFill>
        <a:latin typeface="+mn-lt"/>
        <a:ea typeface="+mn-ea"/>
        <a:cs typeface="+mn-cs"/>
      </a:defRPr>
    </a:lvl4pPr>
    <a:lvl5pPr marL="1580083" algn="l" defTabSz="790042" rtl="0" eaLnBrk="1" latinLnBrk="0" hangingPunct="1">
      <a:defRPr sz="1555" kern="1200">
        <a:solidFill>
          <a:schemeClr val="tx1"/>
        </a:solidFill>
        <a:latin typeface="+mn-lt"/>
        <a:ea typeface="+mn-ea"/>
        <a:cs typeface="+mn-cs"/>
      </a:defRPr>
    </a:lvl5pPr>
    <a:lvl6pPr marL="1975104" algn="l" defTabSz="790042" rtl="0" eaLnBrk="1" latinLnBrk="0" hangingPunct="1">
      <a:defRPr sz="1555" kern="1200">
        <a:solidFill>
          <a:schemeClr val="tx1"/>
        </a:solidFill>
        <a:latin typeface="+mn-lt"/>
        <a:ea typeface="+mn-ea"/>
        <a:cs typeface="+mn-cs"/>
      </a:defRPr>
    </a:lvl6pPr>
    <a:lvl7pPr marL="2370125" algn="l" defTabSz="790042" rtl="0" eaLnBrk="1" latinLnBrk="0" hangingPunct="1">
      <a:defRPr sz="1555" kern="1200">
        <a:solidFill>
          <a:schemeClr val="tx1"/>
        </a:solidFill>
        <a:latin typeface="+mn-lt"/>
        <a:ea typeface="+mn-ea"/>
        <a:cs typeface="+mn-cs"/>
      </a:defRPr>
    </a:lvl7pPr>
    <a:lvl8pPr marL="2765146" algn="l" defTabSz="790042" rtl="0" eaLnBrk="1" latinLnBrk="0" hangingPunct="1">
      <a:defRPr sz="1555" kern="1200">
        <a:solidFill>
          <a:schemeClr val="tx1"/>
        </a:solidFill>
        <a:latin typeface="+mn-lt"/>
        <a:ea typeface="+mn-ea"/>
        <a:cs typeface="+mn-cs"/>
      </a:defRPr>
    </a:lvl8pPr>
    <a:lvl9pPr marL="3160166" algn="l" defTabSz="790042" rtl="0" eaLnBrk="1" latinLnBrk="0" hangingPunct="1">
      <a:defRPr sz="15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5ECC04-1BCF-7E91-E46C-07277B9FB0DA}" name="Bray, Ash" initials="" userId="S::ash.bray@redcross.org::7c13885b-5bdc-41cf-904a-513b728f08aa" providerId="AD"/>
  <p188:author id="{568B2D21-8B2D-DE65-FD37-C27AEB459950}" name="Drube, Joshua" initials="" userId="S::joshua.drube@redcross.org::5a830007-d5fe-45bc-9a15-56d76bceb1b2" providerId="AD"/>
  <p188:author id="{B11EA022-54E1-CBF2-A7E4-D0C545F30FF3}" name="Bunte, Kara" initials="BK" userId="S::kara.bunte@redcross.org::a8c35118-e84f-4936-9628-cee33c4d6bc0" providerId="AD"/>
  <p188:author id="{BFF2925E-6F3A-3469-C23B-F0D89A7E7C88}" name="Long, Jodi" initials="JL" userId="S::Jodi.Long@redcross.org::e530ea39-c8b8-47e7-8edf-c927ee5d3ae3" providerId="AD"/>
  <p188:author id="{51E19165-B38C-D70A-6F4A-65CA9AC7D7C3}" name="Brown, Anne" initials="BA" userId="S::anne.brown@redcross.org::6648a100-430f-4e89-a29f-356c52c69f0b" providerId="AD"/>
  <p188:author id="{0AAF8566-399F-EEF5-09A6-E3E002AC6E63}" name="Schulze, Rachel" initials="RS" userId="S::rachel.schulze@redcross.org::e5379fe1-2a29-45fb-a56e-88027be1986f" providerId="AD"/>
  <p188:author id="{7C24CC6C-93AE-9B22-80C5-C48DE36EC786}" name="Householder-Glenn, Lynn A." initials="HA" userId="S::lynn.householder-glenn@redcross.org::a56a91b1-31e4-44a1-aaea-5f504a46255b" providerId="AD"/>
  <p188:author id="{5748E06C-DB7C-E477-210D-3033A87DCD26}" name="Lindsey, William" initials="LW" userId="S::william.lindsey@redcross.org::d5de34ec-650b-4d45-b6a7-bd7f2b57f6e6" providerId="AD"/>
  <p188:author id="{1594E66E-7C5A-2A34-EC8F-9B28B1ABEA76}" name="Nguyen, Alex" initials="AN" userId="S::alex.nguyen@redcross.org::9a2cf77f-8331-403c-bcb8-0c0bd8e8bd9e" providerId="AD"/>
  <p188:author id="{EB8B8171-D8EE-466C-A8DB-B278C865D58F}" name="Hightower, Mac" initials="" userId="S::mac.hightower@redcross.org::306f84a4-6dae-4e52-aae3-9f82c5754b0e" providerId="AD"/>
  <p188:author id="{4DAB847B-C703-6B87-9036-85DF00916E17}" name="Dantignac, Virgil" initials="DV" userId="S::virgil.dantignac@redcross.org::8c241e2a-0c4a-4807-a86b-9ac032d5cfd2" providerId="AD"/>
  <p188:author id="{CCDDD980-E808-8CF5-EA8E-60548B33EF1F}" name="Patterson, David" initials="PD" userId="S::david.patterson@redcross.org::22496692-aa8e-49b1-b494-2e92ac5746d6" providerId="AD"/>
  <p188:author id="{F26C808A-92AE-8168-3D65-F724CE52367E}" name="Rosenbaum, Lindsey" initials="LR" userId="S::lindsey.rosenbaum@redcross.org::52f17f25-fece-4ffa-bff9-33c769ef549e" providerId="AD"/>
  <p188:author id="{123FB28B-B62F-7309-9257-E3740BDE2614}" name="Bentley, Lauren" initials="BL" userId="S::lauren.bentley@redcross.org::64542b1c-9272-44d0-8a4c-e24c6bc32154" providerId="AD"/>
  <p188:author id="{87236F8D-D2FC-62D2-1D98-3CB85C8FE9E8}" name="Householder-Glenn, Lynn A." initials="LH" userId="S::Lynn.Householder-Glenn@redcross.org::a56a91b1-31e4-44a1-aaea-5f504a46255b" providerId="AD"/>
  <p188:author id="{D16BBF97-9806-E4B2-DCCC-F1DD9EBD9C8F}" name="Poole, Adriana" initials="PA" userId="S::adriana.poole@redcross.org::bde6ed49-d324-4c49-a091-94440083c491" providerId="AD"/>
  <p188:author id="{627FB7AA-7344-2E1C-0A31-DA950A0CD139}" name="Watson, Neil" initials="WN" userId="S::neil.watson@redcross.org::091892e6-1d38-4d17-92c3-35349e2312c5" providerId="AD"/>
  <p188:author id="{303967AE-325C-2B98-1E1E-7D007BCA7FF4}" name="Smolen, Dyana" initials="SD" userId="S::dyana.smolen@redcross.org::331e015b-e05a-4043-bfd8-759c4ceb3f6a" providerId="AD"/>
  <p188:author id="{0F72C5BD-CED5-7281-2FF1-E307B745FDB0}" name="Rowland, Holly" initials="RH" userId="S::holly.rowland@redcross.org::2f595c04-0b0c-4ffa-98ff-58ccc37c7145" providerId="AD"/>
  <p188:author id="{F301D0C6-6575-0E85-51C5-6A392C959C39}" name="Ash Bray" initials="AB" userId="Ash Bray" providerId="None"/>
  <p188:author id="{8F87FBCE-F180-D152-6C04-BBCA21A1A74B}" name="Long, Jodi" initials="LJ" userId="S::jodi.long@redcross.org::e530ea39-c8b8-47e7-8edf-c927ee5d3ae3" providerId="AD"/>
  <p188:author id="{393283D0-D609-AC99-01DB-D0CBAE12AAD2}" name="Hinman, Katie B." initials="HK" userId="S::katie.hinman@redcross.org::49f545e0-633f-4fb3-a4e7-c00a2463d69e" providerId="AD"/>
  <p188:author id="{7B075DD6-E06A-B079-563B-2D394C75064E}" name="Nguyen, Violet" initials="NV" userId="S::violet.nguyen@redcross.org::28f1b003-e138-41a0-9915-f271c8daf4f2" providerId="AD"/>
  <p188:author id="{E2C35CE4-F5BE-E229-A1B0-CB71D59B0D1D}" name="Allen, Jennifer" initials="AJ" userId="S::jennifer.allen5@redcross.org::620d957d-504a-40bb-bd8c-0669ec199cf7" providerId="AD"/>
  <p188:author id="{D077BEE8-2DD6-7A6E-B128-7617B7580848}" name="Brownlee, Denise" initials="BD" userId="S::denise.brownlee@redcross.org::10343502-358a-4fc1-8963-0cd03cd3550c" providerId="AD"/>
  <p188:author id="{13DA2CF3-AC50-8602-ADB3-C7A786AAB748}" name="Smith, Crystal L.2" initials="SL" userId="S::crystal.smith2@redcross.org::0123faef-b664-42f2-9e92-2c464e86f5bd" providerId="AD"/>
  <p188:author id="{427F59F4-1C3E-CED7-D31F-5B423B0671B7}" name="Saldivar, Natalie" initials="NS" userId="S::natalie.saldivar@redcross.org::4e2f6ffb-d0f4-4bdc-b3ea-b69b85d4ca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87D"/>
    <a:srgbClr val="ED1B2E"/>
    <a:srgbClr val="ED1B24"/>
    <a:srgbClr val="E7F2FB"/>
    <a:srgbClr val="4784B5"/>
    <a:srgbClr val="9F9FA3"/>
    <a:srgbClr val="2281CF"/>
    <a:srgbClr val="537B35"/>
    <a:srgbClr val="B4A996"/>
    <a:srgbClr val="E2D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9AE62-27B2-4447-96E6-5B9ECBBF06BA}" v="219" dt="2025-04-23T18:15:35.063"/>
    <p1510:client id="{C3A628F9-43C5-A4ED-9D71-6AE1A773202A}" v="12" dt="2025-04-23T17:49:11.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2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4670E-741A-144D-A36D-658DE41FFA7F}" type="datetimeFigureOut">
              <a:rPr lang="en-US" smtClean="0"/>
              <a:t>4/23/2025</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65811-EAF1-E341-AEA6-E4E5BEBC0E45}" type="slidenum">
              <a:rPr lang="en-US" smtClean="0"/>
              <a:t>‹#›</a:t>
            </a:fld>
            <a:endParaRPr lang="en-US"/>
          </a:p>
        </p:txBody>
      </p:sp>
    </p:spTree>
    <p:extLst>
      <p:ext uri="{BB962C8B-B14F-4D97-AF65-F5344CB8AC3E}">
        <p14:creationId xmlns:p14="http://schemas.microsoft.com/office/powerpoint/2010/main" val="2808452422"/>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D174D4-E392-6941-8B91-4B86EA1AD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12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394818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232859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214879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15</a:t>
            </a:fld>
            <a:endParaRPr lang="en-US"/>
          </a:p>
        </p:txBody>
      </p:sp>
    </p:spTree>
    <p:extLst>
      <p:ext uri="{BB962C8B-B14F-4D97-AF65-F5344CB8AC3E}">
        <p14:creationId xmlns:p14="http://schemas.microsoft.com/office/powerpoint/2010/main" val="259748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16</a:t>
            </a:fld>
            <a:endParaRPr lang="en-US"/>
          </a:p>
        </p:txBody>
      </p:sp>
    </p:spTree>
    <p:extLst>
      <p:ext uri="{BB962C8B-B14F-4D97-AF65-F5344CB8AC3E}">
        <p14:creationId xmlns:p14="http://schemas.microsoft.com/office/powerpoint/2010/main" val="33470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19</a:t>
            </a:fld>
            <a:endParaRPr lang="en-US"/>
          </a:p>
        </p:txBody>
      </p:sp>
    </p:spTree>
    <p:extLst>
      <p:ext uri="{BB962C8B-B14F-4D97-AF65-F5344CB8AC3E}">
        <p14:creationId xmlns:p14="http://schemas.microsoft.com/office/powerpoint/2010/main" val="311483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050">
              <a:solidFill>
                <a:schemeClr val="tx1">
                  <a:lumMod val="65000"/>
                  <a:lumOff val="35000"/>
                </a:schemeClr>
              </a:solidFill>
            </a:endParaRPr>
          </a:p>
        </p:txBody>
      </p:sp>
      <p:sp>
        <p:nvSpPr>
          <p:cNvPr id="4" name="Slide Number Placeholder 3"/>
          <p:cNvSpPr>
            <a:spLocks noGrp="1"/>
          </p:cNvSpPr>
          <p:nvPr>
            <p:ph type="sldNum" sz="quarter" idx="5"/>
          </p:nvPr>
        </p:nvSpPr>
        <p:spPr/>
        <p:txBody>
          <a:bodyPr/>
          <a:lstStyle/>
          <a:p>
            <a:fld id="{A5565811-EAF1-E341-AEA6-E4E5BEBC0E45}" type="slidenum">
              <a:rPr lang="en-US" smtClean="0"/>
              <a:t>20</a:t>
            </a:fld>
            <a:endParaRPr lang="en-US"/>
          </a:p>
        </p:txBody>
      </p:sp>
    </p:spTree>
    <p:extLst>
      <p:ext uri="{BB962C8B-B14F-4D97-AF65-F5344CB8AC3E}">
        <p14:creationId xmlns:p14="http://schemas.microsoft.com/office/powerpoint/2010/main" val="4092432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21</a:t>
            </a:fld>
            <a:endParaRPr lang="en-US"/>
          </a:p>
        </p:txBody>
      </p:sp>
    </p:spTree>
    <p:extLst>
      <p:ext uri="{BB962C8B-B14F-4D97-AF65-F5344CB8AC3E}">
        <p14:creationId xmlns:p14="http://schemas.microsoft.com/office/powerpoint/2010/main" val="128023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23</a:t>
            </a:fld>
            <a:endParaRPr lang="en-US"/>
          </a:p>
        </p:txBody>
      </p:sp>
    </p:spTree>
    <p:extLst>
      <p:ext uri="{BB962C8B-B14F-4D97-AF65-F5344CB8AC3E}">
        <p14:creationId xmlns:p14="http://schemas.microsoft.com/office/powerpoint/2010/main" val="822960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24</a:t>
            </a:fld>
            <a:endParaRPr lang="en-US"/>
          </a:p>
        </p:txBody>
      </p:sp>
    </p:spTree>
    <p:extLst>
      <p:ext uri="{BB962C8B-B14F-4D97-AF65-F5344CB8AC3E}">
        <p14:creationId xmlns:p14="http://schemas.microsoft.com/office/powerpoint/2010/main" val="2819510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1521099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27</a:t>
            </a:fld>
            <a:endParaRPr lang="en-US"/>
          </a:p>
        </p:txBody>
      </p:sp>
    </p:spTree>
    <p:extLst>
      <p:ext uri="{BB962C8B-B14F-4D97-AF65-F5344CB8AC3E}">
        <p14:creationId xmlns:p14="http://schemas.microsoft.com/office/powerpoint/2010/main" val="336051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28</a:t>
            </a:fld>
            <a:endParaRPr lang="en-US"/>
          </a:p>
        </p:txBody>
      </p:sp>
    </p:spTree>
    <p:extLst>
      <p:ext uri="{BB962C8B-B14F-4D97-AF65-F5344CB8AC3E}">
        <p14:creationId xmlns:p14="http://schemas.microsoft.com/office/powerpoint/2010/main" val="990361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29</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20745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344182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6</a:t>
            </a:fld>
            <a:endParaRPr lang="en-US"/>
          </a:p>
        </p:txBody>
      </p:sp>
    </p:spTree>
    <p:extLst>
      <p:ext uri="{BB962C8B-B14F-4D97-AF65-F5344CB8AC3E}">
        <p14:creationId xmlns:p14="http://schemas.microsoft.com/office/powerpoint/2010/main" val="308789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D9FE-0563-9FCC-C4EA-96EE5E242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D4408-AC22-3F52-5452-1C874DD5E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C046B-22BA-9519-59DF-8953AE884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D68668-D594-785A-2D13-1083FDDFAF19}"/>
              </a:ext>
            </a:extLst>
          </p:cNvPr>
          <p:cNvSpPr>
            <a:spLocks noGrp="1"/>
          </p:cNvSpPr>
          <p:nvPr>
            <p:ph type="sldNum" sz="quarter" idx="5"/>
          </p:nvPr>
        </p:nvSpPr>
        <p:spPr/>
        <p:txBody>
          <a:bodyPr/>
          <a:lstStyle/>
          <a:p>
            <a:fld id="{A5565811-EAF1-E341-AEA6-E4E5BEBC0E45}" type="slidenum">
              <a:rPr lang="en-US" smtClean="0"/>
              <a:t>7</a:t>
            </a:fld>
            <a:endParaRPr lang="en-US"/>
          </a:p>
        </p:txBody>
      </p:sp>
    </p:spTree>
    <p:extLst>
      <p:ext uri="{BB962C8B-B14F-4D97-AF65-F5344CB8AC3E}">
        <p14:creationId xmlns:p14="http://schemas.microsoft.com/office/powerpoint/2010/main" val="127615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9355-E4D7-0491-03CD-F6CFFE5D5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98459-1055-5E4F-0221-DCBAA17D2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641EA-78E1-F3ED-7795-981383D25C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D152F6-D461-12CA-6B17-7B7792D638F0}"/>
              </a:ext>
            </a:extLst>
          </p:cNvPr>
          <p:cNvSpPr>
            <a:spLocks noGrp="1"/>
          </p:cNvSpPr>
          <p:nvPr>
            <p:ph type="sldNum" sz="quarter" idx="5"/>
          </p:nvPr>
        </p:nvSpPr>
        <p:spPr/>
        <p:txBody>
          <a:bodyPr/>
          <a:lstStyle/>
          <a:p>
            <a:fld id="{A5565811-EAF1-E341-AEA6-E4E5BEBC0E45}" type="slidenum">
              <a:rPr lang="en-US" smtClean="0"/>
              <a:t>8</a:t>
            </a:fld>
            <a:endParaRPr lang="en-US"/>
          </a:p>
        </p:txBody>
      </p:sp>
    </p:spTree>
    <p:extLst>
      <p:ext uri="{BB962C8B-B14F-4D97-AF65-F5344CB8AC3E}">
        <p14:creationId xmlns:p14="http://schemas.microsoft.com/office/powerpoint/2010/main" val="67520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5F71-A90F-4C33-F5F1-464D07CC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77191-0F18-5D9E-D608-2447C8217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C7EBC-3EBC-2E85-E6C0-820E9E757C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86E4DE-E257-38C9-2E96-F19C6535B486}"/>
              </a:ext>
            </a:extLst>
          </p:cNvPr>
          <p:cNvSpPr>
            <a:spLocks noGrp="1"/>
          </p:cNvSpPr>
          <p:nvPr>
            <p:ph type="sldNum" sz="quarter" idx="5"/>
          </p:nvPr>
        </p:nvSpPr>
        <p:spPr/>
        <p:txBody>
          <a:bodyPr/>
          <a:lstStyle/>
          <a:p>
            <a:fld id="{A5565811-EAF1-E341-AEA6-E4E5BEBC0E45}" type="slidenum">
              <a:rPr lang="en-US" smtClean="0"/>
              <a:t>9</a:t>
            </a:fld>
            <a:endParaRPr lang="en-US"/>
          </a:p>
        </p:txBody>
      </p:sp>
    </p:spTree>
    <p:extLst>
      <p:ext uri="{BB962C8B-B14F-4D97-AF65-F5344CB8AC3E}">
        <p14:creationId xmlns:p14="http://schemas.microsoft.com/office/powerpoint/2010/main" val="347750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pic>
        <p:nvPicPr>
          <p:cNvPr id="3" name="Picture 2">
            <a:extLst>
              <a:ext uri="{FF2B5EF4-FFF2-40B4-BE49-F238E27FC236}">
                <a16:creationId xmlns:a16="http://schemas.microsoft.com/office/drawing/2014/main" id="{733FF14C-456E-2A20-C15C-468B22FE7558}"/>
              </a:ext>
            </a:extLst>
          </p:cNvPr>
          <p:cNvPicPr>
            <a:picLocks noChangeAspect="1"/>
          </p:cNvPicPr>
          <p:nvPr userDrawn="1"/>
        </p:nvPicPr>
        <p:blipFill>
          <a:blip r:embed="rId2"/>
          <a:srcRect/>
          <a:stretch/>
        </p:blipFill>
        <p:spPr>
          <a:xfrm>
            <a:off x="6952593" y="5381076"/>
            <a:ext cx="3039252" cy="491902"/>
          </a:xfrm>
          <a:prstGeom prst="rect">
            <a:avLst/>
          </a:prstGeom>
        </p:spPr>
      </p:pic>
    </p:spTree>
    <p:extLst>
      <p:ext uri="{BB962C8B-B14F-4D97-AF65-F5344CB8AC3E}">
        <p14:creationId xmlns:p14="http://schemas.microsoft.com/office/powerpoint/2010/main" val="11415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11895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94688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257387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7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0283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55106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058973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657003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388793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53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54519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91065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134080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12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68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3149109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115888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999717"/>
            <a:ext cx="10058400" cy="1788722"/>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997037"/>
            <a:ext cx="10058399" cy="176169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993393"/>
            <a:ext cx="2486060" cy="178872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562858" y="4003554"/>
            <a:ext cx="2477629" cy="1761694"/>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187099"/>
            <a:ext cx="7464425" cy="1537771"/>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a:t>
            </a:r>
          </a:p>
          <a:p>
            <a:pPr lvl="0"/>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98433" y="4135105"/>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81095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2281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47587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60644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8257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962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1678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3251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20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20007670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5" r:id="rId21"/>
    <p:sldLayoutId id="2147483732" r:id="rId22"/>
    <p:sldLayoutId id="2147483733" r:id="rId23"/>
    <p:sldLayoutId id="2147483734" r:id="rId24"/>
    <p:sldLayoutId id="2147483736" r:id="rId25"/>
    <p:sldLayoutId id="2147483737" r:id="rId26"/>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1.em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31.emf"/><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dcross.org/donations/companies-and-foundations/ADGP-membership-hub.html"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hyperlink" Target="https://www.redcross.org/content/dam/redcross/get-help/pdfs/preparedness-essentials/Preparedness-Checklist-Update_ENG.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s://www.redcross.org/content/dam/redcross/about-us/publications/2024-publications/helene-3-month-report.pdf"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www.redcross.org/content/dam/redcross/about-us/publications/2025-publications/milton-3-month-report.pd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storymaps.arcgis.com/stories/0bffd40953e54963a4fdd4d3e353ecf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redcross.org/content/dam/redcross/about-us/publications/2025-publications/california-wildfires-2025-1-month-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67B402B-63F8-BD4A-9A47-80826B106380}"/>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65EAEAE-6FA6-DD4E-B71D-79C7A30138EF}"/>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FY25 Q3 (Jan. – March 2025)</a:t>
            </a:r>
          </a:p>
        </p:txBody>
      </p:sp>
      <p:sp>
        <p:nvSpPr>
          <p:cNvPr id="2" name="TextBox 1">
            <a:extLst>
              <a:ext uri="{FF2B5EF4-FFF2-40B4-BE49-F238E27FC236}">
                <a16:creationId xmlns:a16="http://schemas.microsoft.com/office/drawing/2014/main" id="{4007D4D0-A384-4EBE-1005-E4982D9B4529}"/>
              </a:ext>
            </a:extLst>
          </p:cNvPr>
          <p:cNvSpPr txBox="1"/>
          <p:nvPr/>
        </p:nvSpPr>
        <p:spPr>
          <a:xfrm>
            <a:off x="7244080" y="0"/>
            <a:ext cx="2814320" cy="2092881"/>
          </a:xfrm>
          <a:prstGeom prst="rect">
            <a:avLst/>
          </a:prstGeom>
          <a:solidFill>
            <a:srgbClr val="FFFF00"/>
          </a:solidFill>
        </p:spPr>
        <p:txBody>
          <a:bodyPr wrap="square" lIns="91440" tIns="45720" rIns="91440" bIns="45720" rtlCol="0" anchor="t">
            <a:spAutoFit/>
          </a:bodyPr>
          <a:lstStyle/>
          <a:p>
            <a:r>
              <a:rPr lang="en-US" sz="1000"/>
              <a:t>Fundraiser Guidance: </a:t>
            </a:r>
          </a:p>
          <a:p>
            <a:endParaRPr lang="en-US" sz="1000"/>
          </a:p>
          <a:p>
            <a:pPr marL="342900" indent="-342900">
              <a:buFont typeface="Arial" panose="020B0604020202020204" pitchFamily="34" charset="0"/>
              <a:buChar char="•"/>
            </a:pPr>
            <a:r>
              <a:rPr lang="en-US" sz="1000"/>
              <a:t>Insert company name and date.</a:t>
            </a:r>
          </a:p>
          <a:p>
            <a:pPr marL="342900" indent="-342900">
              <a:buFont typeface="Arial" panose="020B0604020202020204" pitchFamily="34" charset="0"/>
              <a:buChar char="•"/>
            </a:pPr>
            <a:r>
              <a:rPr lang="en-US" sz="1000"/>
              <a:t>Customize deck content based on donor’s giving history and/or interests. </a:t>
            </a:r>
          </a:p>
          <a:p>
            <a:pPr marL="342900" indent="-342900">
              <a:buFont typeface="Arial" panose="020B0604020202020204" pitchFamily="34" charset="0"/>
              <a:buChar char="•"/>
            </a:pPr>
            <a:r>
              <a:rPr lang="en-US" sz="1000"/>
              <a:t>Delete slides that are not relevant to donor. </a:t>
            </a:r>
          </a:p>
          <a:p>
            <a:pPr marL="342900" indent="-342900">
              <a:buFont typeface="Arial" panose="020B0604020202020204" pitchFamily="34" charset="0"/>
              <a:buChar char="•"/>
            </a:pPr>
            <a:r>
              <a:rPr lang="en-US" sz="1000">
                <a:cs typeface="Calibri" panose="020F0502020204030204"/>
              </a:rPr>
              <a:t>If donor has primarily or exclusively supported Blood Saves Lives or Service to the Armed Forces, consider using one of the alternate covers at the back of this deck.</a:t>
            </a:r>
          </a:p>
          <a:p>
            <a:endParaRPr lang="en-US" sz="1000"/>
          </a:p>
          <a:p>
            <a:r>
              <a:rPr lang="en-US" sz="1000" b="1"/>
              <a:t>Delete this box.</a:t>
            </a:r>
          </a:p>
        </p:txBody>
      </p:sp>
      <p:pic>
        <p:nvPicPr>
          <p:cNvPr id="5" name="Picture Placeholder 4" descr="A person holding a person's hand&#10;&#10;AI-generated content may be incorrect.">
            <a:extLst>
              <a:ext uri="{FF2B5EF4-FFF2-40B4-BE49-F238E27FC236}">
                <a16:creationId xmlns:a16="http://schemas.microsoft.com/office/drawing/2014/main" id="{44503649-6E1A-8F63-2240-5C8C8763FDDC}"/>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a:fillRect/>
          </a:stretch>
        </p:blipFill>
        <p:spPr>
          <a:xfrm>
            <a:off x="0" y="17338"/>
            <a:ext cx="10058400" cy="4697413"/>
          </a:xfrm>
        </p:spPr>
      </p:pic>
    </p:spTree>
    <p:extLst>
      <p:ext uri="{BB962C8B-B14F-4D97-AF65-F5344CB8AC3E}">
        <p14:creationId xmlns:p14="http://schemas.microsoft.com/office/powerpoint/2010/main" val="278166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185803" y="2162806"/>
            <a:ext cx="6890751" cy="2075188"/>
          </a:xfrm>
        </p:spPr>
        <p:txBody>
          <a:bodyPr wrap="square" lIns="0" tIns="45720" rIns="0" bIns="45720" anchor="ctr">
            <a:noAutofit/>
          </a:bodyPr>
          <a:lstStyle/>
          <a:p>
            <a:pPr algn="l"/>
            <a:r>
              <a:rPr lang="en-US">
                <a:latin typeface="Arial"/>
                <a:cs typeface="Arial"/>
              </a:rPr>
              <a:t>Helping People Impacted     by Home Fires</a:t>
            </a:r>
            <a:endParaRPr lang="en-US"/>
          </a:p>
        </p:txBody>
      </p:sp>
      <p:sp>
        <p:nvSpPr>
          <p:cNvPr id="10" name="Oval 9">
            <a:extLst>
              <a:ext uri="{FF2B5EF4-FFF2-40B4-BE49-F238E27FC236}">
                <a16:creationId xmlns:a16="http://schemas.microsoft.com/office/drawing/2014/main" id="{3749CBCA-F008-BFD1-23F0-E32B7F202432}"/>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DE3385-EDFF-2884-17E6-1C6B60BA5474}"/>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house with a red flame on top of it&#10;&#10;Description automatically generated">
            <a:extLst>
              <a:ext uri="{FF2B5EF4-FFF2-40B4-BE49-F238E27FC236}">
                <a16:creationId xmlns:a16="http://schemas.microsoft.com/office/drawing/2014/main" id="{682D8275-C13F-B49C-4068-BA9A18BB0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089" y="2806630"/>
            <a:ext cx="953508" cy="953508"/>
          </a:xfrm>
          <a:prstGeom prst="rect">
            <a:avLst/>
          </a:prstGeom>
        </p:spPr>
      </p:pic>
    </p:spTree>
    <p:extLst>
      <p:ext uri="{BB962C8B-B14F-4D97-AF65-F5344CB8AC3E}">
        <p14:creationId xmlns:p14="http://schemas.microsoft.com/office/powerpoint/2010/main" val="97447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688613" y="3383280"/>
            <a:ext cx="1554480" cy="775812"/>
          </a:xfrm>
        </p:spPr>
        <p:txBody>
          <a:bodyPr lIns="91440" tIns="45720" rIns="91440" bIns="45720" anchor="t"/>
          <a:lstStyle/>
          <a:p>
            <a:pPr>
              <a:spcBef>
                <a:spcPct val="20000"/>
              </a:spcBef>
            </a:pPr>
            <a:r>
              <a:rPr lang="en-US" sz="2400" b="1">
                <a:solidFill>
                  <a:srgbClr val="ED1B24"/>
                </a:solidFill>
                <a:latin typeface="Arial"/>
                <a:cs typeface="Arial"/>
              </a:rPr>
              <a:t>71,050</a:t>
            </a:r>
            <a:endParaRPr lang="en-US" sz="2400" b="1">
              <a:solidFill>
                <a:srgbClr val="ED1B24"/>
              </a:solidFill>
            </a:endParaRP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443314" y="3393554"/>
            <a:ext cx="1534016" cy="766740"/>
          </a:xfrm>
        </p:spPr>
        <p:txBody>
          <a:bodyPr lIns="91440" tIns="45720" rIns="91440" bIns="45720" anchor="t"/>
          <a:lstStyle/>
          <a:p>
            <a:pPr>
              <a:spcBef>
                <a:spcPct val="20000"/>
              </a:spcBef>
            </a:pPr>
            <a:r>
              <a:rPr lang="en-US" sz="2400" b="1">
                <a:solidFill>
                  <a:srgbClr val="ED1B24"/>
                </a:solidFill>
                <a:latin typeface="Arial"/>
                <a:cs typeface="Arial"/>
              </a:rPr>
              <a:t>25,910</a:t>
            </a:r>
            <a:endParaRPr lang="en-US"/>
          </a:p>
          <a:p>
            <a:r>
              <a:rPr lang="en-US">
                <a:latin typeface="Arial"/>
                <a:cs typeface="Arial"/>
              </a:rPr>
              <a:t>  homes</a:t>
            </a:r>
            <a:r>
              <a:rPr lang="en-US">
                <a:solidFill>
                  <a:srgbClr val="6D6E70"/>
                </a:solidFill>
                <a:latin typeface="Arial"/>
                <a:cs typeface="Arial"/>
              </a:rPr>
              <a:t> made </a:t>
            </a:r>
            <a:endParaRPr lang="en-US"/>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150662" y="3383280"/>
            <a:ext cx="1615874" cy="766740"/>
          </a:xfrm>
        </p:spPr>
        <p:txBody>
          <a:bodyPr lIns="91440" tIns="45720" rIns="91440" bIns="45720" anchor="t"/>
          <a:lstStyle/>
          <a:p>
            <a:pPr>
              <a:spcBef>
                <a:spcPct val="20000"/>
              </a:spcBef>
            </a:pPr>
            <a:r>
              <a:rPr lang="en-US" sz="2400" b="1">
                <a:solidFill>
                  <a:srgbClr val="ED1B24"/>
                </a:solidFill>
                <a:latin typeface="Arial"/>
                <a:cs typeface="Arial"/>
              </a:rPr>
              <a:t>17,170</a:t>
            </a:r>
          </a:p>
          <a:p>
            <a:r>
              <a:rPr lang="en-US">
                <a:latin typeface="Arial"/>
                <a:cs typeface="Arial"/>
              </a:rPr>
              <a:t> </a:t>
            </a:r>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068016" y="3383280"/>
            <a:ext cx="1613257" cy="756516"/>
          </a:xfrm>
        </p:spPr>
        <p:txBody>
          <a:bodyPr lIns="91440" tIns="45720" rIns="91440" bIns="45720" anchor="t"/>
          <a:lstStyle/>
          <a:p>
            <a:pPr>
              <a:spcBef>
                <a:spcPct val="20000"/>
              </a:spcBef>
            </a:pPr>
            <a:r>
              <a:rPr lang="en-US" sz="2400" b="1">
                <a:solidFill>
                  <a:srgbClr val="ED1B24"/>
                </a:solidFill>
                <a:latin typeface="Arial"/>
                <a:cs typeface="Arial"/>
              </a:rPr>
              <a:t>65,070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844386" y="3383280"/>
            <a:ext cx="1826054" cy="1233488"/>
          </a:xfrm>
        </p:spPr>
        <p:txBody>
          <a:bodyPr lIns="91440" tIns="45720" rIns="91440" bIns="45720" anchor="t"/>
          <a:lstStyle/>
          <a:p>
            <a:pPr>
              <a:spcBef>
                <a:spcPct val="20000"/>
              </a:spcBef>
            </a:pPr>
            <a:r>
              <a:rPr lang="en-US" sz="2400" b="1">
                <a:solidFill>
                  <a:srgbClr val="ED1B24"/>
                </a:solidFill>
                <a:latin typeface="Arial"/>
                <a:cs typeface="Arial"/>
              </a:rPr>
              <a:t>30,000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In FY25-Q3,* </a:t>
            </a:r>
            <a:r>
              <a:rPr lang="en-US">
                <a:solidFill>
                  <a:schemeClr val="tx2"/>
                </a:solidFill>
                <a:latin typeface="Arial"/>
                <a:cs typeface="Arial"/>
              </a:rPr>
              <a:t>8,050 dedicated Red Cross home fire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499192" y="5745079"/>
            <a:ext cx="7292990" cy="361637"/>
          </a:xfrm>
          <a:prstGeom prst="rect">
            <a:avLst/>
          </a:prstGeom>
        </p:spPr>
        <p:txBody>
          <a:bodyPr wrap="square" lIns="91440" tIns="45720" rIns="91440" bIns="45720" anchor="t">
            <a:spAutoFit/>
          </a:bodyPr>
          <a:lstStyle/>
          <a:p>
            <a:pPr algn="r"/>
            <a:r>
              <a:rPr lang="en-US" sz="900">
                <a:solidFill>
                  <a:srgbClr val="717073"/>
                </a:solidFill>
                <a:latin typeface="Arial"/>
                <a:cs typeface="Arial"/>
              </a:rPr>
              <a:t>*Jan. 1 –</a:t>
            </a:r>
            <a:r>
              <a:rPr lang="en-US" sz="900">
                <a:solidFill>
                  <a:srgbClr val="6D6E70"/>
                </a:solidFill>
                <a:latin typeface="Arial"/>
                <a:cs typeface="Arial"/>
              </a:rPr>
              <a:t> </a:t>
            </a:r>
            <a:r>
              <a:rPr lang="en-US" sz="900">
                <a:solidFill>
                  <a:srgbClr val="717073"/>
                </a:solidFill>
                <a:latin typeface="Arial"/>
                <a:cs typeface="Arial"/>
              </a:rPr>
              <a:t>March 31, 2025</a:t>
            </a:r>
            <a:br>
              <a:rPr lang="en-US" sz="900" baseline="30000">
                <a:latin typeface="Arial" panose="020B0604020202020204" pitchFamily="34" charset="0"/>
                <a:cs typeface="Arial" panose="020B0604020202020204" pitchFamily="34" charset="0"/>
              </a:rPr>
            </a:br>
            <a:r>
              <a:rPr lang="en-US" sz="850">
                <a:solidFill>
                  <a:srgbClr val="717073"/>
                </a:solidFill>
                <a:latin typeface="Arial"/>
                <a:cs typeface="Arial"/>
              </a:rPr>
              <a:t>Includes domestic disaster operations with costs under $50,000 (i.e., level 1 and 2 disasters).</a:t>
            </a:r>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8469" t="-5319" r="-16722" b="-5319"/>
          <a:stretch/>
        </p:blipFill>
        <p:spPr>
          <a:xfrm>
            <a:off x="455763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hqprint">
            <a:extLst>
              <a:ext uri="{28A0092B-C50C-407E-A947-70E740481C1C}">
                <a14:useLocalDpi xmlns:a14="http://schemas.microsoft.com/office/drawing/2010/main"/>
              </a:ext>
            </a:extLst>
          </a:blip>
          <a:srcRect l="-10186" t="-12495" r="-21065" b="-12495"/>
          <a:stretch/>
        </p:blipFill>
        <p:spPr>
          <a:xfrm>
            <a:off x="275122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hqprint">
            <a:extLst>
              <a:ext uri="{28A0092B-C50C-407E-A947-70E740481C1C}">
                <a14:useLocalDpi xmlns:a14="http://schemas.microsoft.com/office/drawing/2010/main"/>
              </a:ext>
            </a:extLst>
          </a:blip>
          <a:srcRect l="-19468" t="-12703" r="-19468" b="-12703"/>
          <a:stretch/>
        </p:blipFill>
        <p:spPr>
          <a:xfrm>
            <a:off x="616899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863399"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91810" y="2427652"/>
            <a:ext cx="952033" cy="952033"/>
          </a:xfrm>
          <a:prstGeom prst="rect">
            <a:avLst/>
          </a:prstGeom>
        </p:spPr>
      </p:pic>
      <p:sp>
        <p:nvSpPr>
          <p:cNvPr id="3" name="Text Placeholder 12">
            <a:extLst>
              <a:ext uri="{FF2B5EF4-FFF2-40B4-BE49-F238E27FC236}">
                <a16:creationId xmlns:a16="http://schemas.microsoft.com/office/drawing/2014/main" id="{45BDA29D-05E5-C7D9-5EBA-754F989D1054}"/>
              </a:ext>
            </a:extLst>
          </p:cNvPr>
          <p:cNvSpPr>
            <a:spLocks noGrp="1"/>
          </p:cNvSpPr>
          <p:nvPr>
            <p:ph type="body" sz="quarter" idx="20"/>
          </p:nvPr>
        </p:nvSpPr>
        <p:spPr>
          <a:xfrm>
            <a:off x="-1633" y="4675879"/>
            <a:ext cx="868155" cy="728786"/>
          </a:xfrm>
        </p:spPr>
        <p:txBody>
          <a:bodyPr/>
          <a:lstStyle/>
          <a:p>
            <a:r>
              <a:rPr lang="en-US" sz="1600"/>
              <a:t>FY25 Totals</a:t>
            </a:r>
          </a:p>
        </p:txBody>
      </p:sp>
      <p:sp>
        <p:nvSpPr>
          <p:cNvPr id="4" name="Text Placeholder 13">
            <a:extLst>
              <a:ext uri="{FF2B5EF4-FFF2-40B4-BE49-F238E27FC236}">
                <a16:creationId xmlns:a16="http://schemas.microsoft.com/office/drawing/2014/main" id="{C90DD482-D864-A89F-39C4-4CFF85B27E18}"/>
              </a:ext>
            </a:extLst>
          </p:cNvPr>
          <p:cNvSpPr>
            <a:spLocks noGrp="1"/>
          </p:cNvSpPr>
          <p:nvPr>
            <p:ph type="body" sz="quarter" idx="21"/>
          </p:nvPr>
        </p:nvSpPr>
        <p:spPr>
          <a:xfrm>
            <a:off x="660637" y="4730589"/>
            <a:ext cx="1554480" cy="581891"/>
          </a:xfrm>
        </p:spPr>
        <p:txBody>
          <a:bodyPr lIns="91440" tIns="45720" rIns="91440" bIns="45720" anchor="t"/>
          <a:lstStyle/>
          <a:p>
            <a:r>
              <a:rPr lang="en-US">
                <a:latin typeface="Arial"/>
                <a:cs typeface="Arial"/>
              </a:rPr>
              <a:t>169,460</a:t>
            </a:r>
            <a:endParaRPr lang="en-US">
              <a:solidFill>
                <a:srgbClr val="6D6E70"/>
              </a:solidFill>
              <a:latin typeface="Arial"/>
              <a:cs typeface="Arial"/>
            </a:endParaRPr>
          </a:p>
        </p:txBody>
      </p:sp>
      <p:sp>
        <p:nvSpPr>
          <p:cNvPr id="5" name="Text Placeholder 14">
            <a:extLst>
              <a:ext uri="{FF2B5EF4-FFF2-40B4-BE49-F238E27FC236}">
                <a16:creationId xmlns:a16="http://schemas.microsoft.com/office/drawing/2014/main" id="{9D3791EE-3DA3-2C08-7805-CF1F9E593202}"/>
              </a:ext>
            </a:extLst>
          </p:cNvPr>
          <p:cNvSpPr>
            <a:spLocks noGrp="1"/>
          </p:cNvSpPr>
          <p:nvPr>
            <p:ph type="body" sz="quarter" idx="22"/>
          </p:nvPr>
        </p:nvSpPr>
        <p:spPr>
          <a:xfrm>
            <a:off x="2447928" y="4733776"/>
            <a:ext cx="1554480" cy="581891"/>
          </a:xfrm>
        </p:spPr>
        <p:txBody>
          <a:bodyPr lIns="91440" tIns="45720" rIns="91440" bIns="45720" anchor="t"/>
          <a:lstStyle/>
          <a:p>
            <a:r>
              <a:rPr lang="en-US">
                <a:latin typeface="Arial"/>
                <a:cs typeface="Arial"/>
              </a:rPr>
              <a:t>61,430</a:t>
            </a:r>
            <a:endParaRPr lang="en-US">
              <a:solidFill>
                <a:srgbClr val="6D6E70"/>
              </a:solidFill>
              <a:latin typeface="Arial"/>
              <a:cs typeface="Arial"/>
            </a:endParaRPr>
          </a:p>
        </p:txBody>
      </p:sp>
      <p:sp>
        <p:nvSpPr>
          <p:cNvPr id="6" name="Text Placeholder 15">
            <a:extLst>
              <a:ext uri="{FF2B5EF4-FFF2-40B4-BE49-F238E27FC236}">
                <a16:creationId xmlns:a16="http://schemas.microsoft.com/office/drawing/2014/main" id="{14B91121-7C8C-2A34-69C9-ECC15CA3B06A}"/>
              </a:ext>
            </a:extLst>
          </p:cNvPr>
          <p:cNvSpPr>
            <a:spLocks noGrp="1"/>
          </p:cNvSpPr>
          <p:nvPr>
            <p:ph type="body" sz="quarter" idx="23"/>
          </p:nvPr>
        </p:nvSpPr>
        <p:spPr>
          <a:xfrm>
            <a:off x="4226807" y="4733776"/>
            <a:ext cx="1554480" cy="592897"/>
          </a:xfrm>
        </p:spPr>
        <p:txBody>
          <a:bodyPr lIns="91440" tIns="45720" rIns="91440" bIns="45720" anchor="t"/>
          <a:lstStyle/>
          <a:p>
            <a:r>
              <a:rPr lang="en-US">
                <a:latin typeface="Arial"/>
                <a:cs typeface="Arial"/>
              </a:rPr>
              <a:t>43,220</a:t>
            </a:r>
            <a:endParaRPr lang="en-US">
              <a:solidFill>
                <a:srgbClr val="6D6E70"/>
              </a:solidFill>
              <a:latin typeface="Arial"/>
              <a:cs typeface="Arial"/>
            </a:endParaRPr>
          </a:p>
        </p:txBody>
      </p:sp>
      <p:sp>
        <p:nvSpPr>
          <p:cNvPr id="7" name="Text Placeholder 16">
            <a:extLst>
              <a:ext uri="{FF2B5EF4-FFF2-40B4-BE49-F238E27FC236}">
                <a16:creationId xmlns:a16="http://schemas.microsoft.com/office/drawing/2014/main" id="{C1A75158-98F8-E801-F75D-35B361DA1B5B}"/>
              </a:ext>
            </a:extLst>
          </p:cNvPr>
          <p:cNvSpPr>
            <a:spLocks noGrp="1"/>
          </p:cNvSpPr>
          <p:nvPr>
            <p:ph type="body" sz="quarter" idx="24"/>
          </p:nvPr>
        </p:nvSpPr>
        <p:spPr>
          <a:xfrm>
            <a:off x="6179142" y="4733776"/>
            <a:ext cx="1554480" cy="581891"/>
          </a:xfrm>
        </p:spPr>
        <p:txBody>
          <a:bodyPr lIns="91440" tIns="45720" rIns="91440" bIns="45720" anchor="t"/>
          <a:lstStyle/>
          <a:p>
            <a:r>
              <a:rPr lang="en-US">
                <a:latin typeface="Arial"/>
                <a:cs typeface="Arial"/>
              </a:rPr>
              <a:t>168,170</a:t>
            </a:r>
            <a:endParaRPr lang="en-US">
              <a:solidFill>
                <a:srgbClr val="6D6E70"/>
              </a:solidFill>
              <a:latin typeface="Arial"/>
              <a:cs typeface="Arial"/>
            </a:endParaRPr>
          </a:p>
        </p:txBody>
      </p:sp>
      <p:sp>
        <p:nvSpPr>
          <p:cNvPr id="13" name="Text Placeholder 17">
            <a:extLst>
              <a:ext uri="{FF2B5EF4-FFF2-40B4-BE49-F238E27FC236}">
                <a16:creationId xmlns:a16="http://schemas.microsoft.com/office/drawing/2014/main" id="{F8059D0E-19DC-0DFB-B9B5-5B07865577A9}"/>
              </a:ext>
            </a:extLst>
          </p:cNvPr>
          <p:cNvSpPr>
            <a:spLocks noGrp="1"/>
          </p:cNvSpPr>
          <p:nvPr>
            <p:ph type="body" sz="quarter" idx="25"/>
          </p:nvPr>
        </p:nvSpPr>
        <p:spPr>
          <a:xfrm>
            <a:off x="7985152" y="4733776"/>
            <a:ext cx="1554480" cy="581891"/>
          </a:xfrm>
        </p:spPr>
        <p:txBody>
          <a:bodyPr lIns="91440" tIns="45720" rIns="91440" bIns="45720" anchor="t"/>
          <a:lstStyle/>
          <a:p>
            <a:r>
              <a:rPr lang="en-US">
                <a:latin typeface="Arial"/>
                <a:cs typeface="Arial"/>
              </a:rPr>
              <a:t>88,310</a:t>
            </a:r>
            <a:endParaRPr lang="en-US">
              <a:solidFill>
                <a:srgbClr val="6D6E70"/>
              </a:solidFill>
              <a:latin typeface="Arial"/>
              <a:cs typeface="Arial"/>
            </a:endParaRPr>
          </a:p>
        </p:txBody>
      </p:sp>
      <p:sp>
        <p:nvSpPr>
          <p:cNvPr id="14" name="Rectangle 13">
            <a:extLst>
              <a:ext uri="{FF2B5EF4-FFF2-40B4-BE49-F238E27FC236}">
                <a16:creationId xmlns:a16="http://schemas.microsoft.com/office/drawing/2014/main" id="{E5CDFA1B-ADBE-9148-D9DC-FD524D6BD8C4}"/>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highlight>
                <a:srgbClr val="FFFF00"/>
              </a:highlight>
            </a:endParaRPr>
          </a:p>
        </p:txBody>
      </p:sp>
    </p:spTree>
    <p:extLst>
      <p:ext uri="{BB962C8B-B14F-4D97-AF65-F5344CB8AC3E}">
        <p14:creationId xmlns:p14="http://schemas.microsoft.com/office/powerpoint/2010/main" val="160358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DA32BDC5-584A-A96D-934C-CBA09EC96978}"/>
              </a:ext>
            </a:extLst>
          </p:cNvPr>
          <p:cNvSpPr>
            <a:spLocks noGrp="1"/>
          </p:cNvSpPr>
          <p:nvPr>
            <p:ph type="body" sz="quarter" idx="16"/>
          </p:nvPr>
        </p:nvSpPr>
        <p:spPr>
          <a:xfrm>
            <a:off x="406399" y="4164012"/>
            <a:ext cx="9427963" cy="2086181"/>
          </a:xfrm>
        </p:spPr>
        <p:txBody>
          <a:bodyPr lIns="91440" tIns="45720" rIns="91440" bIns="45720" anchor="t">
            <a:noAutofit/>
          </a:bodyPr>
          <a:lstStyle/>
          <a:p>
            <a:r>
              <a:rPr lang="en-US" b="1">
                <a:solidFill>
                  <a:srgbClr val="ED1B2E"/>
                </a:solidFill>
                <a:latin typeface="Arial"/>
                <a:cs typeface="Arial"/>
              </a:rPr>
              <a:t>Duane Bennett and his family credit smoke alarms and a fire safety escape plan from the Red Cross and our partners with saving their lives. They are among the 2,300+ people who are with us today, thanks to our Home Fire Campaign. </a:t>
            </a:r>
            <a:r>
              <a:rPr lang="en-US" sz="1600">
                <a:latin typeface="Arial"/>
                <a:cs typeface="Arial"/>
              </a:rPr>
              <a:t>When a fire broke out at their home in Oceanside, California, smoke alarms alerted Duane’s son to the danger. Using the home fire safety plan from the Red Cross and the Burn Institute, Duane’s son and a neighbor carried Duane — who </a:t>
            </a:r>
            <a:r>
              <a:rPr lang="en-US">
                <a:latin typeface="Arial"/>
                <a:cs typeface="Arial"/>
              </a:rPr>
              <a:t>uses a wheelchair — out of the house, while Duane’s wife, Mercy, ushered their grandchildren to safety. </a:t>
            </a:r>
            <a:endParaRPr lang="en-US" sz="1550">
              <a:latin typeface="Arial"/>
              <a:cs typeface="Arial"/>
            </a:endParaRPr>
          </a:p>
        </p:txBody>
      </p:sp>
      <p:sp>
        <p:nvSpPr>
          <p:cNvPr id="2" name="Rectangle 1">
            <a:extLst>
              <a:ext uri="{FF2B5EF4-FFF2-40B4-BE49-F238E27FC236}">
                <a16:creationId xmlns:a16="http://schemas.microsoft.com/office/drawing/2014/main" id="{1DC30854-8A23-3BFB-8B0E-81F7A4ECADEE}"/>
              </a:ext>
            </a:extLst>
          </p:cNvPr>
          <p:cNvSpPr/>
          <p:nvPr/>
        </p:nvSpPr>
        <p:spPr>
          <a:xfrm>
            <a:off x="0" y="-6062"/>
            <a:ext cx="10058400" cy="66369"/>
          </a:xfrm>
          <a:prstGeom prst="rect">
            <a:avLst/>
          </a:prstGeom>
          <a:solidFill>
            <a:srgbClr val="4784B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7" name="Picture Placeholder 6">
            <a:extLst>
              <a:ext uri="{FF2B5EF4-FFF2-40B4-BE49-F238E27FC236}">
                <a16:creationId xmlns:a16="http://schemas.microsoft.com/office/drawing/2014/main" id="{C8D9641F-EDF3-2C2E-551F-03941EDE7A54}"/>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r="-448"/>
          <a:stretch/>
        </p:blipFill>
        <p:spPr>
          <a:xfrm>
            <a:off x="615950" y="368300"/>
            <a:ext cx="3757613" cy="3508375"/>
          </a:xfrm>
        </p:spPr>
      </p:pic>
      <p:sp>
        <p:nvSpPr>
          <p:cNvPr id="11" name="Text Placeholder 1">
            <a:extLst>
              <a:ext uri="{FF2B5EF4-FFF2-40B4-BE49-F238E27FC236}">
                <a16:creationId xmlns:a16="http://schemas.microsoft.com/office/drawing/2014/main" id="{C7A68465-1CB1-119A-1B78-BE32EFD4A83C}"/>
              </a:ext>
            </a:extLst>
          </p:cNvPr>
          <p:cNvSpPr>
            <a:spLocks noGrp="1"/>
          </p:cNvSpPr>
          <p:nvPr>
            <p:ph type="body" sz="quarter" idx="13"/>
          </p:nvPr>
        </p:nvSpPr>
        <p:spPr>
          <a:xfrm>
            <a:off x="5378335" y="1241221"/>
            <a:ext cx="4311766" cy="1749867"/>
          </a:xfrm>
        </p:spPr>
        <p:txBody>
          <a:bodyPr/>
          <a:lstStyle/>
          <a:p>
            <a:r>
              <a:rPr lang="en-US" sz="3200"/>
              <a:t>“I was so thankful that we went through </a:t>
            </a:r>
            <a:br>
              <a:rPr lang="en-US" sz="3200"/>
            </a:br>
            <a:r>
              <a:rPr lang="en-US" sz="3200"/>
              <a:t>that training.” </a:t>
            </a:r>
          </a:p>
        </p:txBody>
      </p:sp>
      <p:sp>
        <p:nvSpPr>
          <p:cNvPr id="12" name="Text Placeholder 3">
            <a:extLst>
              <a:ext uri="{FF2B5EF4-FFF2-40B4-BE49-F238E27FC236}">
                <a16:creationId xmlns:a16="http://schemas.microsoft.com/office/drawing/2014/main" id="{22860EB7-D555-45D1-C772-4CD4328755CF}"/>
              </a:ext>
            </a:extLst>
          </p:cNvPr>
          <p:cNvSpPr>
            <a:spLocks noGrp="1"/>
          </p:cNvSpPr>
          <p:nvPr>
            <p:ph type="body" sz="quarter" idx="14"/>
          </p:nvPr>
        </p:nvSpPr>
        <p:spPr>
          <a:xfrm>
            <a:off x="6375861" y="2907092"/>
            <a:ext cx="3314239" cy="1113252"/>
          </a:xfrm>
        </p:spPr>
        <p:txBody>
          <a:bodyPr/>
          <a:lstStyle/>
          <a:p>
            <a:r>
              <a:rPr lang="en-US" sz="1400" b="1"/>
              <a:t>Duane Bennett,</a:t>
            </a:r>
            <a:r>
              <a:rPr lang="en-US" sz="1400"/>
              <a:t> home fire survivor,</a:t>
            </a:r>
          </a:p>
          <a:p>
            <a:r>
              <a:rPr lang="en-US" sz="1400"/>
              <a:t>on the training he received from </a:t>
            </a:r>
            <a:br>
              <a:rPr lang="en-US" sz="1400"/>
            </a:br>
            <a:r>
              <a:rPr lang="en-US" sz="1400"/>
              <a:t>our partner through our </a:t>
            </a:r>
            <a:br>
              <a:rPr lang="en-US" sz="1400"/>
            </a:br>
            <a:r>
              <a:rPr lang="en-US" sz="1400"/>
              <a:t>Home Fire Campaign </a:t>
            </a:r>
          </a:p>
          <a:p>
            <a:endParaRPr lang="en-US" sz="1400"/>
          </a:p>
        </p:txBody>
      </p:sp>
      <p:sp>
        <p:nvSpPr>
          <p:cNvPr id="13" name="TextBox 12">
            <a:extLst>
              <a:ext uri="{FF2B5EF4-FFF2-40B4-BE49-F238E27FC236}">
                <a16:creationId xmlns:a16="http://schemas.microsoft.com/office/drawing/2014/main" id="{0D686A23-FA44-5D03-0FE8-AB18C909734A}"/>
              </a:ext>
            </a:extLst>
          </p:cNvPr>
          <p:cNvSpPr txBox="1"/>
          <p:nvPr/>
        </p:nvSpPr>
        <p:spPr>
          <a:xfrm>
            <a:off x="4855557" y="328112"/>
            <a:ext cx="4785934" cy="769441"/>
          </a:xfrm>
          <a:prstGeom prst="rect">
            <a:avLst/>
          </a:prstGeom>
          <a:noFill/>
        </p:spPr>
        <p:txBody>
          <a:bodyPr wrap="square" lIns="91440" tIns="45720" rIns="91440" bIns="45720" anchor="t">
            <a:spAutoFit/>
          </a:bodyPr>
          <a:lstStyle/>
          <a:p>
            <a:pPr algn="r"/>
            <a:r>
              <a:rPr lang="en-US" sz="2200" b="1">
                <a:solidFill>
                  <a:srgbClr val="ED1B2E"/>
                </a:solidFill>
                <a:latin typeface="Arial"/>
                <a:cs typeface="Arial"/>
              </a:rPr>
              <a:t>Smoke Alarms and Escape Plans Save 5 More Lives</a:t>
            </a:r>
            <a:endParaRPr lang="en-US" sz="2200">
              <a:solidFill>
                <a:srgbClr val="ED1B2E"/>
              </a:solidFill>
              <a:ea typeface="Calibri" panose="020F0502020204030204"/>
              <a:cs typeface="Calibri" panose="020F0502020204030204"/>
            </a:endParaRPr>
          </a:p>
        </p:txBody>
      </p:sp>
    </p:spTree>
    <p:extLst>
      <p:ext uri="{BB962C8B-B14F-4D97-AF65-F5344CB8AC3E}">
        <p14:creationId xmlns:p14="http://schemas.microsoft.com/office/powerpoint/2010/main" val="146885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659238" y="2093717"/>
            <a:ext cx="7062651" cy="2075188"/>
          </a:xfrm>
        </p:spPr>
        <p:txBody>
          <a:bodyPr wrap="square" lIns="0" tIns="45720" rIns="0" bIns="45720" anchor="ctr">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sp>
        <p:nvSpPr>
          <p:cNvPr id="4" name="Oval 3">
            <a:extLst>
              <a:ext uri="{FF2B5EF4-FFF2-40B4-BE49-F238E27FC236}">
                <a16:creationId xmlns:a16="http://schemas.microsoft.com/office/drawing/2014/main" id="{67310935-3F03-6824-20A3-42A937E6BB36}"/>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E661D7-60B6-30CA-5F29-1E7C236CB6F4}"/>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globe&#10;&#10;Description automatically generated">
            <a:extLst>
              <a:ext uri="{FF2B5EF4-FFF2-40B4-BE49-F238E27FC236}">
                <a16:creationId xmlns:a16="http://schemas.microsoft.com/office/drawing/2014/main" id="{C0CA14EC-B7F2-8AD0-812D-97AB654826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916" y="2758457"/>
            <a:ext cx="1120321" cy="1120321"/>
          </a:xfrm>
          <a:prstGeom prst="rect">
            <a:avLst/>
          </a:prstGeom>
        </p:spPr>
      </p:pic>
    </p:spTree>
    <p:extLst>
      <p:ext uri="{BB962C8B-B14F-4D97-AF65-F5344CB8AC3E}">
        <p14:creationId xmlns:p14="http://schemas.microsoft.com/office/powerpoint/2010/main" val="93039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261859" y="203477"/>
            <a:ext cx="9530323"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647050" y="3384907"/>
            <a:ext cx="2397183" cy="1233488"/>
          </a:xfrm>
        </p:spPr>
        <p:txBody>
          <a:bodyPr lIns="91440" tIns="45720" rIns="91440" bIns="45720" anchor="t"/>
          <a:lstStyle/>
          <a:p>
            <a:pPr>
              <a:spcBef>
                <a:spcPct val="20000"/>
              </a:spcBef>
            </a:pPr>
            <a:r>
              <a:rPr lang="en-US" sz="2400" b="1">
                <a:solidFill>
                  <a:srgbClr val="ED1B24"/>
                </a:solidFill>
                <a:latin typeface="Arial"/>
                <a:cs typeface="Arial"/>
              </a:rPr>
              <a:t>$5.5M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096649" y="3385800"/>
            <a:ext cx="1973790" cy="1233488"/>
          </a:xfrm>
        </p:spPr>
        <p:txBody>
          <a:bodyPr lIns="91440" tIns="45720" rIns="91440" bIns="45720" anchor="t"/>
          <a:lstStyle/>
          <a:p>
            <a:r>
              <a:rPr lang="en-US" sz="2400" b="1">
                <a:solidFill>
                  <a:srgbClr val="ED1B2E"/>
                </a:solidFill>
                <a:latin typeface="Arial"/>
                <a:cs typeface="Arial"/>
              </a:rPr>
              <a:t>2</a:t>
            </a:r>
          </a:p>
          <a:p>
            <a:r>
              <a:rPr lang="en-US">
                <a:solidFill>
                  <a:srgbClr val="6D6E70"/>
                </a:solidFill>
                <a:latin typeface="Arial"/>
                <a:cs typeface="Arial"/>
              </a:rPr>
              <a:t>American Red Cross </a:t>
            </a:r>
            <a:r>
              <a:rPr lang="en-US">
                <a:latin typeface="Arial"/>
                <a:cs typeface="Arial"/>
              </a:rPr>
              <a:t>specialist</a:t>
            </a:r>
            <a:r>
              <a:rPr lang="en-US">
                <a:solidFill>
                  <a:srgbClr val="6D6E70"/>
                </a:solidFill>
                <a:latin typeface="Arial"/>
                <a:cs typeface="Arial"/>
              </a:rPr>
              <a:t>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117161" y="3389447"/>
            <a:ext cx="2436271" cy="1233488"/>
          </a:xfrm>
        </p:spPr>
        <p:txBody>
          <a:bodyPr lIns="91440" tIns="45720" rIns="91440" bIns="45720" anchor="t"/>
          <a:lstStyle/>
          <a:p>
            <a:r>
              <a:rPr lang="en-US" sz="2400" b="1">
                <a:solidFill>
                  <a:srgbClr val="ED1B24"/>
                </a:solidFill>
                <a:latin typeface="Arial"/>
                <a:cs typeface="Arial"/>
              </a:rPr>
              <a:t>37</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r>
              <a:rPr lang="en-US">
                <a:solidFill>
                  <a:srgbClr val="6D6E70"/>
                </a:solidFill>
                <a:latin typeface="Arial"/>
                <a:cs typeface="Arial"/>
              </a:rPr>
              <a:t>reconnected after disasters/</a:t>
            </a:r>
            <a:r>
              <a:rPr lang="en-US">
                <a:latin typeface="Arial"/>
                <a:cs typeface="Arial"/>
              </a:rPr>
              <a:t>conflict/migration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7595646" y="3384907"/>
            <a:ext cx="1852679" cy="1233488"/>
          </a:xfrm>
        </p:spPr>
        <p:txBody>
          <a:bodyPr lIns="91440" tIns="45720" rIns="91440" bIns="45720" anchor="t"/>
          <a:lstStyle/>
          <a:p>
            <a:r>
              <a:rPr lang="en-US" sz="2400" b="1">
                <a:solidFill>
                  <a:srgbClr val="ED1B24"/>
                </a:solidFill>
                <a:latin typeface="Arial"/>
                <a:cs typeface="Arial"/>
              </a:rPr>
              <a:t>16</a:t>
            </a:r>
            <a:endParaRPr lang="en-US" sz="2400" b="1">
              <a:solidFill>
                <a:srgbClr val="ED1B24"/>
              </a:solidFill>
            </a:endParaRPr>
          </a:p>
          <a:p>
            <a:r>
              <a:rPr lang="en-US">
                <a:solidFill>
                  <a:srgbClr val="6D6E70"/>
                </a:solidFill>
                <a:latin typeface="Arial"/>
                <a:cs typeface="Arial"/>
              </a:rPr>
              <a:t>preparedness/risk-reduction projects</a:t>
            </a:r>
          </a:p>
        </p:txBody>
      </p:sp>
      <p:sp>
        <p:nvSpPr>
          <p:cNvPr id="23" name="Rectangle 22">
            <a:extLst>
              <a:ext uri="{FF2B5EF4-FFF2-40B4-BE49-F238E27FC236}">
                <a16:creationId xmlns:a16="http://schemas.microsoft.com/office/drawing/2014/main" id="{4FE99BD0-6DBB-9042-A5A4-14A084389DDD}"/>
              </a:ext>
            </a:extLst>
          </p:cNvPr>
          <p:cNvSpPr/>
          <p:nvPr/>
        </p:nvSpPr>
        <p:spPr>
          <a:xfrm>
            <a:off x="2594842" y="5704119"/>
            <a:ext cx="7292990" cy="484748"/>
          </a:xfrm>
          <a:prstGeom prst="rect">
            <a:avLst/>
          </a:prstGeom>
        </p:spPr>
        <p:txBody>
          <a:bodyPr wrap="square" lIns="91440" tIns="45720" rIns="91440" bIns="45720" anchor="t">
            <a:spAutoFit/>
          </a:bodyPr>
          <a:lstStyle/>
          <a:p>
            <a:pPr algn="r"/>
            <a:r>
              <a:rPr lang="en-US" sz="800">
                <a:solidFill>
                  <a:srgbClr val="717073"/>
                </a:solidFill>
                <a:latin typeface="Arial"/>
                <a:cs typeface="Arial"/>
              </a:rPr>
              <a:t>*Jan. 1 – March 31, 2025</a:t>
            </a:r>
          </a:p>
          <a:p>
            <a:pPr lvl="0" algn="r" fontAlgn="base">
              <a:spcBef>
                <a:spcPct val="0"/>
              </a:spcBef>
              <a:spcAft>
                <a:spcPct val="0"/>
              </a:spcAft>
              <a:tabLst>
                <a:tab pos="169863" algn="l"/>
              </a:tabLst>
              <a:defRPr/>
            </a:pPr>
            <a:r>
              <a:rPr lang="en-US" sz="850">
                <a:solidFill>
                  <a:srgbClr val="717073"/>
                </a:solidFill>
                <a:latin typeface="Arial"/>
                <a:cs typeface="Arial"/>
              </a:rPr>
              <a:t>*Reflects funds programmed by American Red Cross to the International Federation of Red Cross and Red Crescent Societies, the International Committee of the Red Cross, and Red Cross and Red Crescent national societies following specific disasters.</a:t>
            </a:r>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3805"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265"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752"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940"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In FY25-Q3*, 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22 countries</a:t>
            </a:r>
            <a:r>
              <a:rPr lang="en-US">
                <a:latin typeface="Arial"/>
                <a:cs typeface="Arial"/>
              </a:rPr>
              <a:t>. </a:t>
            </a:r>
            <a:endParaRPr lang="en-US" baseline="36000"/>
          </a:p>
        </p:txBody>
      </p:sp>
      <p:sp>
        <p:nvSpPr>
          <p:cNvPr id="2" name="Text Placeholder 13">
            <a:extLst>
              <a:ext uri="{FF2B5EF4-FFF2-40B4-BE49-F238E27FC236}">
                <a16:creationId xmlns:a16="http://schemas.microsoft.com/office/drawing/2014/main" id="{C9230735-D63C-2468-7A3E-E1B3781AC2E9}"/>
              </a:ext>
            </a:extLst>
          </p:cNvPr>
          <p:cNvSpPr txBox="1">
            <a:spLocks/>
          </p:cNvSpPr>
          <p:nvPr/>
        </p:nvSpPr>
        <p:spPr>
          <a:xfrm>
            <a:off x="908517" y="4777756"/>
            <a:ext cx="1807496" cy="581891"/>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$20M</a:t>
            </a:r>
          </a:p>
        </p:txBody>
      </p:sp>
      <p:sp>
        <p:nvSpPr>
          <p:cNvPr id="3" name="Text Placeholder 14">
            <a:extLst>
              <a:ext uri="{FF2B5EF4-FFF2-40B4-BE49-F238E27FC236}">
                <a16:creationId xmlns:a16="http://schemas.microsoft.com/office/drawing/2014/main" id="{AFD72699-4A96-FA2B-56B8-8A8CC7146157}"/>
              </a:ext>
            </a:extLst>
          </p:cNvPr>
          <p:cNvSpPr txBox="1">
            <a:spLocks/>
          </p:cNvSpPr>
          <p:nvPr/>
        </p:nvSpPr>
        <p:spPr>
          <a:xfrm>
            <a:off x="3298609" y="477775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13</a:t>
            </a:r>
            <a:endParaRPr lang="en-US"/>
          </a:p>
        </p:txBody>
      </p:sp>
      <p:sp>
        <p:nvSpPr>
          <p:cNvPr id="4" name="Text Placeholder 15">
            <a:extLst>
              <a:ext uri="{FF2B5EF4-FFF2-40B4-BE49-F238E27FC236}">
                <a16:creationId xmlns:a16="http://schemas.microsoft.com/office/drawing/2014/main" id="{EF56B3D4-2CD2-B068-FBC5-5E747C296054}"/>
              </a:ext>
            </a:extLst>
          </p:cNvPr>
          <p:cNvSpPr txBox="1">
            <a:spLocks/>
          </p:cNvSpPr>
          <p:nvPr/>
        </p:nvSpPr>
        <p:spPr>
          <a:xfrm>
            <a:off x="5533110" y="477775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161</a:t>
            </a:r>
            <a:endParaRPr lang="en-US"/>
          </a:p>
        </p:txBody>
      </p:sp>
      <p:sp>
        <p:nvSpPr>
          <p:cNvPr id="5" name="Text Placeholder 16">
            <a:extLst>
              <a:ext uri="{FF2B5EF4-FFF2-40B4-BE49-F238E27FC236}">
                <a16:creationId xmlns:a16="http://schemas.microsoft.com/office/drawing/2014/main" id="{FA778D7A-9DF4-82D5-0D8F-CD71BF7D23BA}"/>
              </a:ext>
            </a:extLst>
          </p:cNvPr>
          <p:cNvSpPr txBox="1">
            <a:spLocks/>
          </p:cNvSpPr>
          <p:nvPr/>
        </p:nvSpPr>
        <p:spPr>
          <a:xfrm>
            <a:off x="7793091" y="4777756"/>
            <a:ext cx="1427018"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16</a:t>
            </a:r>
            <a:endParaRPr lang="en-US"/>
          </a:p>
        </p:txBody>
      </p:sp>
      <p:sp>
        <p:nvSpPr>
          <p:cNvPr id="6" name="Rectangle 5">
            <a:extLst>
              <a:ext uri="{FF2B5EF4-FFF2-40B4-BE49-F238E27FC236}">
                <a16:creationId xmlns:a16="http://schemas.microsoft.com/office/drawing/2014/main" id="{6E34A67C-451D-4FFF-DBD0-034985F34DA3}"/>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highlight>
                <a:srgbClr val="FFFF00"/>
              </a:highlight>
            </a:endParaRPr>
          </a:p>
        </p:txBody>
      </p:sp>
      <p:sp>
        <p:nvSpPr>
          <p:cNvPr id="7" name="Text Placeholder 12">
            <a:extLst>
              <a:ext uri="{FF2B5EF4-FFF2-40B4-BE49-F238E27FC236}">
                <a16:creationId xmlns:a16="http://schemas.microsoft.com/office/drawing/2014/main" id="{F3F69CF5-2D6D-0A58-AB53-1D8CA8B6BEA3}"/>
              </a:ext>
            </a:extLst>
          </p:cNvPr>
          <p:cNvSpPr txBox="1">
            <a:spLocks/>
          </p:cNvSpPr>
          <p:nvPr/>
        </p:nvSpPr>
        <p:spPr>
          <a:xfrm>
            <a:off x="66643" y="4770428"/>
            <a:ext cx="842777" cy="74471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1600"/>
              <a:t>FY25 Totals</a:t>
            </a:r>
          </a:p>
        </p:txBody>
      </p:sp>
    </p:spTree>
    <p:custDataLst>
      <p:tags r:id="rId1"/>
    </p:custDataLst>
    <p:extLst>
      <p:ext uri="{BB962C8B-B14F-4D97-AF65-F5344CB8AC3E}">
        <p14:creationId xmlns:p14="http://schemas.microsoft.com/office/powerpoint/2010/main" val="59025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205857"/>
            <a:ext cx="9902632" cy="742433"/>
          </a:xfrm>
        </p:spPr>
        <p:txBody>
          <a:bodyPr lIns="91440" tIns="45720" rIns="91440" bIns="45720" anchor="t"/>
          <a:lstStyle/>
          <a:p>
            <a:r>
              <a:rPr lang="en-US">
                <a:latin typeface="Arial"/>
                <a:cs typeface="Arial"/>
              </a:rPr>
              <a:t>6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23869" y="1172112"/>
            <a:ext cx="2723041" cy="4618865"/>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Bangladesh Flash Floods</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Caribbean Hurricane Beryl</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Indonesia Malaria &amp; Dengue Outbreak</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Myanmar Cyclone Yagi</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Türkiye &amp; Syria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Vanuatu Earthquake</a:t>
            </a: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509373"/>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4603915" y="3253078"/>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7578846" y="3200400"/>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6585020" y="2869030"/>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8097874" y="393531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9298511" y="4223121"/>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2" name="Rectangle 1">
            <a:extLst>
              <a:ext uri="{FF2B5EF4-FFF2-40B4-BE49-F238E27FC236}">
                <a16:creationId xmlns:a16="http://schemas.microsoft.com/office/drawing/2014/main" id="{C018C1D5-3D58-BC6C-4CD3-C6AFFCD8AA0A}"/>
              </a:ext>
            </a:extLst>
          </p:cNvPr>
          <p:cNvSpPr/>
          <p:nvPr/>
        </p:nvSpPr>
        <p:spPr>
          <a:xfrm>
            <a:off x="4696370" y="5887755"/>
            <a:ext cx="5152766" cy="492443"/>
          </a:xfrm>
          <a:prstGeom prst="rect">
            <a:avLst/>
          </a:prstGeom>
        </p:spPr>
        <p:txBody>
          <a:bodyPr wrap="square" lIns="91440" tIns="45720" rIns="91440" bIns="45720" anchor="t">
            <a:spAutoFit/>
          </a:bodyPr>
          <a:lstStyle/>
          <a:p>
            <a:pPr algn="r">
              <a:spcBef>
                <a:spcPct val="0"/>
              </a:spcBef>
              <a:spcAft>
                <a:spcPct val="0"/>
              </a:spcAft>
              <a:defRPr/>
            </a:pPr>
            <a:r>
              <a:rPr lang="en-US" sz="850">
                <a:solidFill>
                  <a:srgbClr val="6D6E70"/>
                </a:solidFill>
                <a:latin typeface="Arial"/>
                <a:cs typeface="Arial"/>
              </a:rPr>
              <a:t>Reflects active American Red Cross responses to international disasters from Jan 1 – March 31, 2025</a:t>
            </a:r>
            <a:endParaRPr lang="en-US" sz="1550">
              <a:ea typeface="Calibri"/>
              <a:cs typeface="Calibri"/>
            </a:endParaRPr>
          </a:p>
          <a:p>
            <a:pPr lvl="0" algn="r" fontAlgn="base">
              <a:spcBef>
                <a:spcPct val="0"/>
              </a:spcBef>
              <a:spcAft>
                <a:spcPct val="0"/>
              </a:spcAft>
              <a:defRPr/>
            </a:pPr>
            <a:r>
              <a:rPr lang="en-US" sz="850">
                <a:solidFill>
                  <a:srgbClr val="6D6E70"/>
                </a:solidFill>
                <a:latin typeface="Arial"/>
                <a:cs typeface="Arial"/>
              </a:rPr>
              <a:t>Disasters listed alphabetically.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a:cs typeface="Arial"/>
              </a:rPr>
              <a:t>  </a:t>
            </a:r>
            <a:endParaRPr lang="en-US" sz="850" b="0" i="0" u="none" strike="noStrike" kern="1200" cap="none" spc="0" normalizeH="0" baseline="0" noProof="0">
              <a:ln>
                <a:noFill/>
              </a:ln>
              <a:solidFill>
                <a:srgbClr val="6D6E70"/>
              </a:solidFill>
              <a:effectLst/>
              <a:uLnTx/>
              <a:uFillTx/>
              <a:latin typeface="Arial"/>
              <a:cs typeface="Arial"/>
            </a:endParaRP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7704682" y="3489803"/>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Tree>
    <p:custDataLst>
      <p:tags r:id="rId1"/>
    </p:custDataLst>
    <p:extLst>
      <p:ext uri="{BB962C8B-B14F-4D97-AF65-F5344CB8AC3E}">
        <p14:creationId xmlns:p14="http://schemas.microsoft.com/office/powerpoint/2010/main" val="716203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9568D-B4A8-2381-28DE-1E9DAA240F39}"/>
              </a:ext>
            </a:extLst>
          </p:cNvPr>
          <p:cNvSpPr>
            <a:spLocks noGrp="1"/>
          </p:cNvSpPr>
          <p:nvPr>
            <p:ph type="title"/>
          </p:nvPr>
        </p:nvSpPr>
        <p:spPr/>
        <p:txBody>
          <a:bodyPr lIns="91440" tIns="45720" rIns="91440" bIns="45720" anchor="t">
            <a:noAutofit/>
          </a:bodyPr>
          <a:lstStyle/>
          <a:p>
            <a:r>
              <a:rPr lang="en-US">
                <a:latin typeface="Arial"/>
                <a:cs typeface="Arial"/>
              </a:rPr>
              <a:t>Bangladesh Red Crescent Provides Vocational Training at Cox’s Bazaar Refugee Camp</a:t>
            </a:r>
          </a:p>
        </p:txBody>
      </p:sp>
      <p:sp>
        <p:nvSpPr>
          <p:cNvPr id="4" name="Content Placeholder 3">
            <a:extLst>
              <a:ext uri="{FF2B5EF4-FFF2-40B4-BE49-F238E27FC236}">
                <a16:creationId xmlns:a16="http://schemas.microsoft.com/office/drawing/2014/main" id="{A98F9C20-388D-F848-2416-F2E078AF2B9A}"/>
              </a:ext>
            </a:extLst>
          </p:cNvPr>
          <p:cNvSpPr>
            <a:spLocks noGrp="1"/>
          </p:cNvSpPr>
          <p:nvPr>
            <p:ph idx="1"/>
          </p:nvPr>
        </p:nvSpPr>
        <p:spPr>
          <a:xfrm>
            <a:off x="696798" y="1602026"/>
            <a:ext cx="4589659" cy="4163915"/>
          </a:xfrm>
        </p:spPr>
        <p:txBody>
          <a:bodyPr lIns="91440" tIns="45720" rIns="91440" bIns="45720" anchor="t">
            <a:noAutofit/>
          </a:bodyPr>
          <a:lstStyle/>
          <a:p>
            <a:pPr>
              <a:lnSpc>
                <a:spcPct val="200000"/>
              </a:lnSpc>
              <a:spcAft>
                <a:spcPts val="600"/>
              </a:spcAft>
            </a:pPr>
            <a:r>
              <a:rPr lang="en-US" sz="1600">
                <a:latin typeface="Arial"/>
                <a:cs typeface="Arial"/>
              </a:rPr>
              <a:t>As part of its work to improve the livelihoods of refugees in Cox’s Bazaar, the Bangladesh Red Crescent is offering vocational training, teaching people how to repair gas stoves, solar panels, plumbing and electrical equipment. </a:t>
            </a:r>
          </a:p>
          <a:p>
            <a:pPr>
              <a:lnSpc>
                <a:spcPct val="200000"/>
              </a:lnSpc>
              <a:spcAft>
                <a:spcPts val="600"/>
              </a:spcAft>
            </a:pPr>
            <a:r>
              <a:rPr lang="en-US" sz="1600">
                <a:latin typeface="Arial"/>
                <a:cs typeface="Arial"/>
              </a:rPr>
              <a:t>After completing the training, participants go home with a toolbox, equipped with skills to build and maintain infrastructure around the camp. </a:t>
            </a:r>
          </a:p>
          <a:p>
            <a:pPr>
              <a:lnSpc>
                <a:spcPct val="114000"/>
              </a:lnSpc>
              <a:spcAft>
                <a:spcPts val="600"/>
              </a:spcAft>
            </a:pPr>
            <a:endParaRPr lang="en-US" sz="1600">
              <a:latin typeface="Arial"/>
              <a:cs typeface="Arial"/>
            </a:endParaRPr>
          </a:p>
          <a:p>
            <a:pPr>
              <a:lnSpc>
                <a:spcPct val="114000"/>
              </a:lnSpc>
              <a:spcAft>
                <a:spcPts val="600"/>
              </a:spcAft>
            </a:pPr>
            <a:endParaRPr lang="en-US" sz="1600">
              <a:latin typeface="Arial"/>
              <a:cs typeface="Arial"/>
            </a:endParaRPr>
          </a:p>
        </p:txBody>
      </p:sp>
      <p:sp>
        <p:nvSpPr>
          <p:cNvPr id="7" name="TextBox 6">
            <a:extLst>
              <a:ext uri="{FF2B5EF4-FFF2-40B4-BE49-F238E27FC236}">
                <a16:creationId xmlns:a16="http://schemas.microsoft.com/office/drawing/2014/main" id="{F2AB0CBD-74A5-3CA1-68E4-D571FB8091ED}"/>
              </a:ext>
            </a:extLst>
          </p:cNvPr>
          <p:cNvSpPr txBox="1"/>
          <p:nvPr/>
        </p:nvSpPr>
        <p:spPr>
          <a:xfrm>
            <a:off x="5556250" y="5329939"/>
            <a:ext cx="4044950" cy="400110"/>
          </a:xfrm>
          <a:prstGeom prst="rect">
            <a:avLst/>
          </a:prstGeom>
          <a:noFill/>
        </p:spPr>
        <p:txBody>
          <a:bodyPr wrap="square" lIns="91440" tIns="45720" rIns="91440" bIns="45720" rtlCol="0" anchor="t">
            <a:spAutoFit/>
          </a:bodyPr>
          <a:lstStyle/>
          <a:p>
            <a:r>
              <a:rPr lang="en-US" sz="1000" b="1">
                <a:solidFill>
                  <a:srgbClr val="71787D"/>
                </a:solidFill>
                <a:latin typeface="Arial"/>
                <a:cs typeface="Arial"/>
              </a:rPr>
              <a:t>A member of the Bangladesh Red Crescent trains refugees in repairing different equipment. </a:t>
            </a:r>
          </a:p>
        </p:txBody>
      </p:sp>
      <p:pic>
        <p:nvPicPr>
          <p:cNvPr id="10" name="Picture Placeholder 9">
            <a:extLst>
              <a:ext uri="{FF2B5EF4-FFF2-40B4-BE49-F238E27FC236}">
                <a16:creationId xmlns:a16="http://schemas.microsoft.com/office/drawing/2014/main" id="{D6B3B833-BDD6-EA4F-6031-F5DF3D90572B}"/>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p:blipFill>
        <p:spPr>
          <a:xfrm>
            <a:off x="5556250" y="1659835"/>
            <a:ext cx="4153550" cy="3590590"/>
          </a:xfrm>
        </p:spPr>
      </p:pic>
    </p:spTree>
    <p:extLst>
      <p:ext uri="{BB962C8B-B14F-4D97-AF65-F5344CB8AC3E}">
        <p14:creationId xmlns:p14="http://schemas.microsoft.com/office/powerpoint/2010/main" val="166901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497874" y="2162806"/>
            <a:ext cx="7062651" cy="2075188"/>
          </a:xfrm>
        </p:spPr>
        <p:txBody>
          <a:bodyPr wrap="square" lIns="0" tIns="45720" rIns="0" bIns="45720" anchor="ctr">
            <a:noAutofit/>
          </a:bodyPr>
          <a:lstStyle/>
          <a:p>
            <a:pPr algn="l"/>
            <a:r>
              <a:rPr lang="en-US">
                <a:latin typeface="Arial"/>
                <a:cs typeface="Arial"/>
              </a:rPr>
              <a:t>Saving Lives Through </a:t>
            </a:r>
            <a:br>
              <a:rPr lang="en-US">
                <a:latin typeface="Arial"/>
                <a:cs typeface="Arial"/>
              </a:rPr>
            </a:br>
            <a:r>
              <a:rPr lang="en-US">
                <a:latin typeface="Arial"/>
                <a:cs typeface="Arial"/>
              </a:rPr>
              <a:t>Blood Services</a:t>
            </a:r>
            <a:endParaRPr lang="en-US"/>
          </a:p>
        </p:txBody>
      </p:sp>
      <p:sp>
        <p:nvSpPr>
          <p:cNvPr id="5" name="Oval 4">
            <a:extLst>
              <a:ext uri="{FF2B5EF4-FFF2-40B4-BE49-F238E27FC236}">
                <a16:creationId xmlns:a16="http://schemas.microsoft.com/office/drawing/2014/main" id="{6FD04E56-3AC0-663C-C3DD-28CDA9A6166F}"/>
              </a:ext>
            </a:extLst>
          </p:cNvPr>
          <p:cNvSpPr/>
          <p:nvPr/>
        </p:nvSpPr>
        <p:spPr>
          <a:xfrm>
            <a:off x="7045121" y="2192221"/>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46F884-4F2D-5713-C414-4D1853227AA9}"/>
              </a:ext>
            </a:extLst>
          </p:cNvPr>
          <p:cNvSpPr/>
          <p:nvPr/>
        </p:nvSpPr>
        <p:spPr>
          <a:xfrm>
            <a:off x="7254346" y="2401446"/>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loodBag2_70K485Red.png">
            <a:extLst>
              <a:ext uri="{FF2B5EF4-FFF2-40B4-BE49-F238E27FC236}">
                <a16:creationId xmlns:a16="http://schemas.microsoft.com/office/drawing/2014/main" id="{CD6CC77F-4379-F6FB-C7BA-390E9B979E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5327" y="2736056"/>
            <a:ext cx="614159" cy="928687"/>
          </a:xfrm>
          <a:prstGeom prst="rect">
            <a:avLst/>
          </a:prstGeom>
        </p:spPr>
      </p:pic>
    </p:spTree>
    <p:extLst>
      <p:ext uri="{BB962C8B-B14F-4D97-AF65-F5344CB8AC3E}">
        <p14:creationId xmlns:p14="http://schemas.microsoft.com/office/powerpoint/2010/main" val="211089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208750" y="203477"/>
            <a:ext cx="9633176"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88460" y="1118933"/>
            <a:ext cx="9177790" cy="1066800"/>
          </a:xfrm>
        </p:spPr>
        <p:txBody>
          <a:bodyPr lIns="91440" tIns="45720" rIns="91440" bIns="45720" anchor="t"/>
          <a:lstStyle/>
          <a:p>
            <a:pPr algn="ctr">
              <a:lnSpc>
                <a:spcPct val="100000"/>
              </a:lnSpc>
              <a:spcBef>
                <a:spcPts val="600"/>
              </a:spcBef>
              <a:tabLst>
                <a:tab pos="1198563" algn="l"/>
              </a:tabLst>
              <a:defRPr/>
            </a:pPr>
            <a:r>
              <a:rPr lang="en-US">
                <a:latin typeface="Arial"/>
                <a:cs typeface="Arial"/>
              </a:rPr>
              <a:t>The Red Cross ensures people in need receive safe blood </a:t>
            </a:r>
            <a:br>
              <a:rPr lang="en-US"/>
            </a:br>
            <a:r>
              <a:rPr lang="en-US">
                <a:latin typeface="Arial"/>
                <a:cs typeface="Arial"/>
              </a:rPr>
              <a:t>on a remarkable scale. In FY25-Q3:*</a:t>
            </a:r>
            <a:endParaRPr lang="en-US" baseline="36000">
              <a:latin typeface="Arial"/>
              <a:cs typeface="Arial"/>
            </a:endParaRPr>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5742" r="-27934"/>
          <a:stretch/>
        </p:blipFill>
        <p:spPr>
          <a:xfrm>
            <a:off x="771535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100328" y="3485001"/>
            <a:ext cx="1680255"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1.5 million</a:t>
            </a:r>
            <a:endParaRPr lang="en-US" sz="2400" b="1">
              <a:solidFill>
                <a:srgbClr val="ED1B2E"/>
              </a:solidFill>
            </a:endParaRPr>
          </a:p>
          <a:p>
            <a:r>
              <a:rPr lang="en-US">
                <a:latin typeface="Arial"/>
                <a:cs typeface="Arial"/>
              </a:rPr>
              <a:t>units of blood collected </a:t>
            </a:r>
            <a:endParaRPr lang="en-US"/>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739673" y="3485001"/>
            <a:ext cx="1973790"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b="1">
                <a:solidFill>
                  <a:srgbClr val="ED1B2E"/>
                </a:solidFill>
                <a:latin typeface="Arial"/>
                <a:cs typeface="Arial"/>
              </a:rPr>
              <a:t>15 million</a:t>
            </a:r>
            <a:endParaRPr lang="en-US" sz="2400" b="1">
              <a:solidFill>
                <a:srgbClr val="ED1B2E"/>
              </a:solidFill>
            </a:endParaRPr>
          </a:p>
          <a:p>
            <a:r>
              <a:rPr lang="en-US">
                <a:latin typeface="Arial"/>
                <a:cs typeface="Arial"/>
              </a:rPr>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7519" t="-537" r="-26981"/>
          <a:stretch/>
        </p:blipFill>
        <p:spPr>
          <a:xfrm>
            <a:off x="600622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26497" r="-27179" b="-343"/>
          <a:stretch/>
        </p:blipFill>
        <p:spPr>
          <a:xfrm>
            <a:off x="86152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772123" y="3485001"/>
            <a:ext cx="1736451"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 million</a:t>
            </a:r>
            <a:endParaRPr lang="en-US" sz="2400" b="1">
              <a:solidFill>
                <a:srgbClr val="ED1B2E"/>
              </a:solidFill>
            </a:endParaRPr>
          </a:p>
          <a:p>
            <a:pPr>
              <a:spcBef>
                <a:spcPct val="20000"/>
              </a:spcBef>
            </a:pPr>
            <a:r>
              <a:rPr lang="en-US">
                <a:latin typeface="Arial"/>
                <a:cs typeface="Arial"/>
              </a:rPr>
              <a:t>blood donors engaged </a:t>
            </a:r>
            <a:endParaRPr lang="en-US">
              <a:highlight>
                <a:srgbClr val="FFFF00"/>
              </a:highlight>
            </a:endParaRPr>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66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65073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507304" y="3485001"/>
            <a:ext cx="153814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b="1">
                <a:solidFill>
                  <a:srgbClr val="ED1B2E"/>
                </a:solidFill>
                <a:latin typeface="Arial"/>
                <a:cs typeface="Arial"/>
              </a:rPr>
              <a:t>48,100</a:t>
            </a:r>
            <a:endParaRPr lang="en-US" sz="2400" b="1">
              <a:solidFill>
                <a:srgbClr val="ED1B2E"/>
              </a:solidFill>
            </a:endParaRPr>
          </a:p>
          <a:p>
            <a:r>
              <a:rPr lang="en-US">
                <a:latin typeface="Arial"/>
                <a:cs typeface="Arial"/>
              </a:rPr>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636490" y="3485001"/>
            <a:ext cx="1792826"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 1.6</a:t>
            </a:r>
            <a:r>
              <a:rPr lang="en-US" sz="2400" b="1">
                <a:solidFill>
                  <a:srgbClr val="ED1B2E"/>
                </a:solidFill>
                <a:latin typeface="Arial"/>
                <a:cs typeface="Arial"/>
              </a:rPr>
              <a:t> million</a:t>
            </a:r>
          </a:p>
          <a:p>
            <a:r>
              <a:rPr lang="en-US">
                <a:latin typeface="Arial"/>
                <a:cs typeface="Arial"/>
              </a:rPr>
              <a:t> blood products delivered</a:t>
            </a:r>
          </a:p>
        </p:txBody>
      </p:sp>
      <p:sp>
        <p:nvSpPr>
          <p:cNvPr id="2" name="Rectangle 1">
            <a:extLst>
              <a:ext uri="{FF2B5EF4-FFF2-40B4-BE49-F238E27FC236}">
                <a16:creationId xmlns:a16="http://schemas.microsoft.com/office/drawing/2014/main" id="{2CC369F4-89CE-7499-AD6F-D14E5AD75844}"/>
              </a:ext>
            </a:extLst>
          </p:cNvPr>
          <p:cNvSpPr/>
          <p:nvPr/>
        </p:nvSpPr>
        <p:spPr>
          <a:xfrm>
            <a:off x="2539929" y="5791285"/>
            <a:ext cx="7292990" cy="215444"/>
          </a:xfrm>
          <a:prstGeom prst="rect">
            <a:avLst/>
          </a:prstGeom>
        </p:spPr>
        <p:txBody>
          <a:bodyPr wrap="square" lIns="91440" tIns="45720" rIns="91440" bIns="45720" anchor="t">
            <a:spAutoFit/>
          </a:bodyPr>
          <a:lstStyle/>
          <a:p>
            <a:pPr algn="r"/>
            <a:r>
              <a:rPr lang="en-US" sz="800">
                <a:solidFill>
                  <a:srgbClr val="717073"/>
                </a:solidFill>
                <a:latin typeface="Arial"/>
                <a:cs typeface="Arial"/>
              </a:rPr>
              <a:t>*Jan 1 – Mar. 31, 2025</a:t>
            </a:r>
          </a:p>
        </p:txBody>
      </p:sp>
      <p:sp>
        <p:nvSpPr>
          <p:cNvPr id="3" name="Rectangle 2">
            <a:extLst>
              <a:ext uri="{FF2B5EF4-FFF2-40B4-BE49-F238E27FC236}">
                <a16:creationId xmlns:a16="http://schemas.microsoft.com/office/drawing/2014/main" id="{12AAC7EC-A709-37D8-0B7E-C824036BD876}"/>
              </a:ext>
            </a:extLst>
          </p:cNvPr>
          <p:cNvSpPr/>
          <p:nvPr/>
        </p:nvSpPr>
        <p:spPr>
          <a:xfrm>
            <a:off x="1265553" y="5624744"/>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highlight>
                <a:srgbClr val="FFFF00"/>
              </a:highlight>
            </a:endParaRPr>
          </a:p>
        </p:txBody>
      </p:sp>
      <p:sp>
        <p:nvSpPr>
          <p:cNvPr id="4" name="Text Placeholder 13">
            <a:extLst>
              <a:ext uri="{FF2B5EF4-FFF2-40B4-BE49-F238E27FC236}">
                <a16:creationId xmlns:a16="http://schemas.microsoft.com/office/drawing/2014/main" id="{0520FB1F-FE8D-2DA5-8D60-6EEE6D02B10F}"/>
              </a:ext>
            </a:extLst>
          </p:cNvPr>
          <p:cNvSpPr txBox="1">
            <a:spLocks/>
          </p:cNvSpPr>
          <p:nvPr/>
        </p:nvSpPr>
        <p:spPr>
          <a:xfrm>
            <a:off x="899476" y="4696675"/>
            <a:ext cx="1807496" cy="581891"/>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2 million	</a:t>
            </a:r>
          </a:p>
        </p:txBody>
      </p:sp>
      <p:sp>
        <p:nvSpPr>
          <p:cNvPr id="5" name="Text Placeholder 14">
            <a:extLst>
              <a:ext uri="{FF2B5EF4-FFF2-40B4-BE49-F238E27FC236}">
                <a16:creationId xmlns:a16="http://schemas.microsoft.com/office/drawing/2014/main" id="{2AF76865-1F31-66C3-5091-7ED2617DC0C7}"/>
              </a:ext>
            </a:extLst>
          </p:cNvPr>
          <p:cNvSpPr txBox="1">
            <a:spLocks/>
          </p:cNvSpPr>
          <p:nvPr/>
        </p:nvSpPr>
        <p:spPr>
          <a:xfrm>
            <a:off x="2491281" y="4718328"/>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147,600</a:t>
            </a:r>
            <a:endParaRPr lang="en-US"/>
          </a:p>
        </p:txBody>
      </p:sp>
      <p:sp>
        <p:nvSpPr>
          <p:cNvPr id="6" name="Text Placeholder 15">
            <a:extLst>
              <a:ext uri="{FF2B5EF4-FFF2-40B4-BE49-F238E27FC236}">
                <a16:creationId xmlns:a16="http://schemas.microsoft.com/office/drawing/2014/main" id="{8E70581A-90A9-1172-9C11-78530E830C8E}"/>
              </a:ext>
            </a:extLst>
          </p:cNvPr>
          <p:cNvSpPr txBox="1">
            <a:spLocks/>
          </p:cNvSpPr>
          <p:nvPr/>
        </p:nvSpPr>
        <p:spPr>
          <a:xfrm>
            <a:off x="4162362" y="4718328"/>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4.5 million</a:t>
            </a:r>
          </a:p>
        </p:txBody>
      </p:sp>
      <p:sp>
        <p:nvSpPr>
          <p:cNvPr id="7" name="Text Placeholder 16">
            <a:extLst>
              <a:ext uri="{FF2B5EF4-FFF2-40B4-BE49-F238E27FC236}">
                <a16:creationId xmlns:a16="http://schemas.microsoft.com/office/drawing/2014/main" id="{A8E3A6FE-B61B-393E-B28B-0F4D0A0922DA}"/>
              </a:ext>
            </a:extLst>
          </p:cNvPr>
          <p:cNvSpPr txBox="1">
            <a:spLocks/>
          </p:cNvSpPr>
          <p:nvPr/>
        </p:nvSpPr>
        <p:spPr>
          <a:xfrm>
            <a:off x="7787112" y="4727114"/>
            <a:ext cx="1680255" cy="568473"/>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 4.8 million</a:t>
            </a:r>
          </a:p>
        </p:txBody>
      </p:sp>
      <p:sp>
        <p:nvSpPr>
          <p:cNvPr id="8" name="Text Placeholder 12">
            <a:extLst>
              <a:ext uri="{FF2B5EF4-FFF2-40B4-BE49-F238E27FC236}">
                <a16:creationId xmlns:a16="http://schemas.microsoft.com/office/drawing/2014/main" id="{0A562143-1B88-CCB5-56BD-75824466B351}"/>
              </a:ext>
            </a:extLst>
          </p:cNvPr>
          <p:cNvSpPr txBox="1">
            <a:spLocks/>
          </p:cNvSpPr>
          <p:nvPr/>
        </p:nvSpPr>
        <p:spPr>
          <a:xfrm>
            <a:off x="1956" y="4693037"/>
            <a:ext cx="897641" cy="762998"/>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1600"/>
              <a:t>FY25 Totals</a:t>
            </a:r>
          </a:p>
        </p:txBody>
      </p:sp>
      <p:sp>
        <p:nvSpPr>
          <p:cNvPr id="9" name="Text Placeholder 15">
            <a:extLst>
              <a:ext uri="{FF2B5EF4-FFF2-40B4-BE49-F238E27FC236}">
                <a16:creationId xmlns:a16="http://schemas.microsoft.com/office/drawing/2014/main" id="{65F583F6-8A06-B845-817E-3B6CF1099098}"/>
              </a:ext>
            </a:extLst>
          </p:cNvPr>
          <p:cNvSpPr txBox="1">
            <a:spLocks/>
          </p:cNvSpPr>
          <p:nvPr/>
        </p:nvSpPr>
        <p:spPr>
          <a:xfrm>
            <a:off x="5860612" y="4711340"/>
            <a:ext cx="1671081"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45 million</a:t>
            </a:r>
          </a:p>
        </p:txBody>
      </p:sp>
    </p:spTree>
    <p:extLst>
      <p:ext uri="{BB962C8B-B14F-4D97-AF65-F5344CB8AC3E}">
        <p14:creationId xmlns:p14="http://schemas.microsoft.com/office/powerpoint/2010/main" val="284155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B7F045-3EC5-08C6-A90F-C5F468C25404}"/>
              </a:ext>
            </a:extLst>
          </p:cNvPr>
          <p:cNvSpPr>
            <a:spLocks noGrp="1"/>
          </p:cNvSpPr>
          <p:nvPr>
            <p:ph type="body" sz="quarter" idx="14"/>
          </p:nvPr>
        </p:nvSpPr>
        <p:spPr>
          <a:xfrm>
            <a:off x="4680554" y="2961861"/>
            <a:ext cx="4989512" cy="769441"/>
          </a:xfrm>
        </p:spPr>
        <p:txBody>
          <a:bodyPr lIns="91440" tIns="45720" rIns="91440" bIns="45720" anchor="t">
            <a:noAutofit/>
          </a:bodyPr>
          <a:lstStyle/>
          <a:p>
            <a:r>
              <a:rPr lang="en-US" sz="1400" b="1">
                <a:latin typeface="Arial"/>
                <a:cs typeface="Arial"/>
              </a:rPr>
              <a:t>Dr. </a:t>
            </a:r>
            <a:r>
              <a:rPr lang="en-US" sz="1400" b="1" err="1">
                <a:latin typeface="Arial"/>
                <a:cs typeface="Arial"/>
              </a:rPr>
              <a:t>Pampee</a:t>
            </a:r>
            <a:r>
              <a:rPr lang="en-US" sz="1400" b="1">
                <a:latin typeface="Arial"/>
                <a:cs typeface="Arial"/>
              </a:rPr>
              <a:t> Young, </a:t>
            </a:r>
            <a:r>
              <a:rPr lang="en-US" sz="1400">
                <a:latin typeface="Arial"/>
                <a:cs typeface="Arial"/>
              </a:rPr>
              <a:t>Chief Medical Officer, </a:t>
            </a:r>
            <a:br>
              <a:rPr lang="en-US" sz="1400">
                <a:latin typeface="Arial"/>
                <a:cs typeface="Arial"/>
              </a:rPr>
            </a:br>
            <a:r>
              <a:rPr lang="en-US" sz="1400">
                <a:latin typeface="Arial"/>
                <a:cs typeface="Arial"/>
              </a:rPr>
              <a:t>American Red Cross </a:t>
            </a:r>
            <a:endParaRPr lang="en-US" sz="1400"/>
          </a:p>
        </p:txBody>
      </p:sp>
      <p:pic>
        <p:nvPicPr>
          <p:cNvPr id="8" name="Picture Placeholder 7" descr="A heart made of sugar cubes&#10;&#10;AI-generated content may be incorrect.">
            <a:extLst>
              <a:ext uri="{FF2B5EF4-FFF2-40B4-BE49-F238E27FC236}">
                <a16:creationId xmlns:a16="http://schemas.microsoft.com/office/drawing/2014/main" id="{6676F8CF-B00D-B234-A73D-05184F23D5F6}"/>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a:stretch/>
        </p:blipFill>
        <p:spPr>
          <a:xfrm>
            <a:off x="615950" y="368300"/>
            <a:ext cx="3757613" cy="3508375"/>
          </a:xfrm>
        </p:spPr>
      </p:pic>
      <p:sp>
        <p:nvSpPr>
          <p:cNvPr id="5" name="Text Placeholder 4">
            <a:extLst>
              <a:ext uri="{FF2B5EF4-FFF2-40B4-BE49-F238E27FC236}">
                <a16:creationId xmlns:a16="http://schemas.microsoft.com/office/drawing/2014/main" id="{15B6A89F-944B-AD08-4986-6E3ED8DE54EA}"/>
              </a:ext>
            </a:extLst>
          </p:cNvPr>
          <p:cNvSpPr>
            <a:spLocks noGrp="1"/>
          </p:cNvSpPr>
          <p:nvPr>
            <p:ph type="body" sz="quarter" idx="16"/>
          </p:nvPr>
        </p:nvSpPr>
        <p:spPr>
          <a:xfrm>
            <a:off x="505831" y="4160534"/>
            <a:ext cx="9123138" cy="2051854"/>
          </a:xfrm>
        </p:spPr>
        <p:txBody>
          <a:bodyPr lIns="91440" tIns="45720" rIns="91440" bIns="45720" anchor="t">
            <a:noAutofit/>
          </a:bodyPr>
          <a:lstStyle/>
          <a:p>
            <a:pPr>
              <a:lnSpc>
                <a:spcPct val="113000"/>
              </a:lnSpc>
            </a:pPr>
            <a:r>
              <a:rPr lang="en-US">
                <a:solidFill>
                  <a:srgbClr val="71787D"/>
                </a:solidFill>
                <a:latin typeface="Arial"/>
                <a:cs typeface="Arial"/>
              </a:rPr>
              <a:t>One-third of people lack access to regular primary care in the U.S., where </a:t>
            </a:r>
            <a:r>
              <a:rPr lang="en-US" b="1">
                <a:solidFill>
                  <a:srgbClr val="71787D"/>
                </a:solidFill>
                <a:latin typeface="Arial"/>
                <a:cs typeface="Arial"/>
              </a:rPr>
              <a:t>diabetes affects 1 in 10 people</a:t>
            </a:r>
            <a:r>
              <a:rPr lang="en-US">
                <a:solidFill>
                  <a:srgbClr val="71787D"/>
                </a:solidFill>
                <a:latin typeface="Arial"/>
                <a:cs typeface="Arial"/>
              </a:rPr>
              <a:t> and nearly a quarter of those living with it have been undiagnosed.* To help address this gap in access to health care, the </a:t>
            </a:r>
            <a:r>
              <a:rPr lang="en-US" b="1">
                <a:solidFill>
                  <a:srgbClr val="ED1B2E"/>
                </a:solidFill>
                <a:latin typeface="Arial"/>
                <a:cs typeface="Arial"/>
              </a:rPr>
              <a:t>Red Cross performed free A1C screening — commonly used to screen for prediabetes and diabetes — on successful blood, platelet and plasma donations in March</a:t>
            </a:r>
            <a:r>
              <a:rPr lang="en-US" b="1">
                <a:solidFill>
                  <a:srgbClr val="71787D"/>
                </a:solidFill>
                <a:latin typeface="Arial"/>
                <a:cs typeface="Arial"/>
              </a:rPr>
              <a:t>. </a:t>
            </a:r>
            <a:r>
              <a:rPr lang="en-US">
                <a:solidFill>
                  <a:srgbClr val="71787D"/>
                </a:solidFill>
                <a:latin typeface="Arial"/>
                <a:cs typeface="Arial"/>
              </a:rPr>
              <a:t>Throughout the month, the Red Cross empowered 397,000 blood donors with valuable information to maintain their health, including nearly 72,000 whose tests resulted in diabetic or pre-diabetic levels. </a:t>
            </a:r>
            <a:endParaRPr lang="en-US">
              <a:solidFill>
                <a:srgbClr val="71787D"/>
              </a:solidFill>
              <a:highlight>
                <a:srgbClr val="FFFF00"/>
              </a:highlight>
              <a:latin typeface="Arial"/>
              <a:cs typeface="Arial"/>
            </a:endParaRPr>
          </a:p>
        </p:txBody>
      </p:sp>
      <p:sp>
        <p:nvSpPr>
          <p:cNvPr id="4" name="Rectangle 3">
            <a:extLst>
              <a:ext uri="{FF2B5EF4-FFF2-40B4-BE49-F238E27FC236}">
                <a16:creationId xmlns:a16="http://schemas.microsoft.com/office/drawing/2014/main" id="{1E30068B-4F45-81AB-5C1A-3A5C796DA8DD}"/>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9" name="Text Placeholder 1">
            <a:extLst>
              <a:ext uri="{FF2B5EF4-FFF2-40B4-BE49-F238E27FC236}">
                <a16:creationId xmlns:a16="http://schemas.microsoft.com/office/drawing/2014/main" id="{C6A945EA-D538-106A-4262-63BDC9025DDE}"/>
              </a:ext>
            </a:extLst>
          </p:cNvPr>
          <p:cNvSpPr txBox="1">
            <a:spLocks/>
          </p:cNvSpPr>
          <p:nvPr/>
        </p:nvSpPr>
        <p:spPr>
          <a:xfrm>
            <a:off x="5029200" y="1295990"/>
            <a:ext cx="4640866" cy="1609311"/>
          </a:xfrm>
          <a:prstGeom prst="rect">
            <a:avLst/>
          </a:prstGeom>
        </p:spPr>
        <p:txBody>
          <a:bodyPr lIns="91440" tIns="45720" rIns="91440" bIns="45720" anchor="t"/>
          <a:lstStyle>
            <a:lvl1pPr marL="188595" indent="-188595" algn="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defRPr sz="3000" kern="1200">
                <a:solidFill>
                  <a:srgbClr val="4784B5"/>
                </a:solidFill>
                <a:latin typeface="Georgia" panose="02040502050405020303" pitchFamily="18"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a:effectLst/>
                <a:latin typeface="Georgia"/>
                <a:cs typeface="Arial"/>
              </a:rPr>
              <a:t>“</a:t>
            </a:r>
            <a:r>
              <a:rPr lang="en-US" sz="2400" b="0" i="0" u="none" strike="noStrike">
                <a:effectLst/>
                <a:latin typeface="Georgia"/>
                <a:cs typeface="Arial"/>
              </a:rPr>
              <a:t>Advancing community health is a natural extension of the</a:t>
            </a:r>
            <a:br>
              <a:rPr lang="en-US" sz="2400">
                <a:latin typeface="Georgia"/>
                <a:cs typeface="Arial"/>
              </a:rPr>
            </a:br>
            <a:r>
              <a:rPr lang="en-US" sz="2400" b="0" i="0" u="none" strike="noStrike">
                <a:effectLst/>
                <a:latin typeface="Georgia"/>
                <a:cs typeface="Arial"/>
              </a:rPr>
              <a:t>Red Cross mission to alleviate human suffering.”</a:t>
            </a:r>
            <a:endParaRPr lang="en-US">
              <a:latin typeface="Georgia"/>
              <a:cs typeface="Arial"/>
            </a:endParaRPr>
          </a:p>
        </p:txBody>
      </p:sp>
      <p:sp>
        <p:nvSpPr>
          <p:cNvPr id="11" name="TextBox 10">
            <a:extLst>
              <a:ext uri="{FF2B5EF4-FFF2-40B4-BE49-F238E27FC236}">
                <a16:creationId xmlns:a16="http://schemas.microsoft.com/office/drawing/2014/main" id="{D283D460-E90B-0D91-75AE-2E17C2D7866A}"/>
              </a:ext>
            </a:extLst>
          </p:cNvPr>
          <p:cNvSpPr txBox="1"/>
          <p:nvPr/>
        </p:nvSpPr>
        <p:spPr>
          <a:xfrm>
            <a:off x="4855557" y="328112"/>
            <a:ext cx="4785934" cy="769441"/>
          </a:xfrm>
          <a:prstGeom prst="rect">
            <a:avLst/>
          </a:prstGeom>
          <a:noFill/>
        </p:spPr>
        <p:txBody>
          <a:bodyPr wrap="square" lIns="91440" tIns="45720" rIns="91440" bIns="45720" anchor="t">
            <a:spAutoFit/>
          </a:bodyPr>
          <a:lstStyle/>
          <a:p>
            <a:pPr algn="r"/>
            <a:r>
              <a:rPr lang="en-US" sz="2200" b="1">
                <a:solidFill>
                  <a:srgbClr val="ED1B2E"/>
                </a:solidFill>
                <a:latin typeface="Arial"/>
                <a:cs typeface="Arial"/>
              </a:rPr>
              <a:t>Red Cross Provided Free A1C Testing for Blood Donors in March</a:t>
            </a:r>
            <a:endParaRPr lang="en-US" sz="2200">
              <a:solidFill>
                <a:srgbClr val="ED1B2E"/>
              </a:solidFill>
            </a:endParaRPr>
          </a:p>
        </p:txBody>
      </p:sp>
      <p:sp>
        <p:nvSpPr>
          <p:cNvPr id="16" name="TextBox 15">
            <a:extLst>
              <a:ext uri="{FF2B5EF4-FFF2-40B4-BE49-F238E27FC236}">
                <a16:creationId xmlns:a16="http://schemas.microsoft.com/office/drawing/2014/main" id="{213D11A0-3D38-84AA-93CC-7044A4502244}"/>
              </a:ext>
            </a:extLst>
          </p:cNvPr>
          <p:cNvSpPr txBox="1"/>
          <p:nvPr/>
        </p:nvSpPr>
        <p:spPr>
          <a:xfrm>
            <a:off x="4855557" y="6100176"/>
            <a:ext cx="5029200" cy="230832"/>
          </a:xfrm>
          <a:prstGeom prst="rect">
            <a:avLst/>
          </a:prstGeom>
          <a:noFill/>
        </p:spPr>
        <p:txBody>
          <a:bodyPr wrap="square">
            <a:spAutoFit/>
          </a:bodyPr>
          <a:lstStyle/>
          <a:p>
            <a:pPr algn="r"/>
            <a:r>
              <a:rPr lang="en-US" sz="900" i="1">
                <a:solidFill>
                  <a:srgbClr val="71787D"/>
                </a:solidFill>
              </a:rPr>
              <a:t>*Centers for Disease Control and Prevention</a:t>
            </a:r>
            <a:endParaRPr lang="en-US" sz="900" i="1"/>
          </a:p>
        </p:txBody>
      </p:sp>
    </p:spTree>
    <p:extLst>
      <p:ext uri="{BB962C8B-B14F-4D97-AF65-F5344CB8AC3E}">
        <p14:creationId xmlns:p14="http://schemas.microsoft.com/office/powerpoint/2010/main" val="219446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360680" y="2162806"/>
            <a:ext cx="7062651" cy="2075188"/>
          </a:xfrm>
        </p:spPr>
        <p:txBody>
          <a:bodyPr wrap="square" lIns="0" tIns="45720" rIns="0" bIns="45720" anchor="ctr">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grpSp>
        <p:nvGrpSpPr>
          <p:cNvPr id="3" name="Group 2">
            <a:extLst>
              <a:ext uri="{FF2B5EF4-FFF2-40B4-BE49-F238E27FC236}">
                <a16:creationId xmlns:a16="http://schemas.microsoft.com/office/drawing/2014/main" id="{2FC86453-E00C-C511-AFED-7B2F9C07C010}"/>
              </a:ext>
            </a:extLst>
          </p:cNvPr>
          <p:cNvGrpSpPr/>
          <p:nvPr/>
        </p:nvGrpSpPr>
        <p:grpSpPr>
          <a:xfrm>
            <a:off x="7408191" y="2295732"/>
            <a:ext cx="2045773" cy="2045773"/>
            <a:chOff x="7408191" y="2295732"/>
            <a:chExt cx="2045773" cy="2045773"/>
          </a:xfrm>
        </p:grpSpPr>
        <p:sp>
          <p:nvSpPr>
            <p:cNvPr id="4" name="Oval 3">
              <a:extLst>
                <a:ext uri="{FF2B5EF4-FFF2-40B4-BE49-F238E27FC236}">
                  <a16:creationId xmlns:a16="http://schemas.microsoft.com/office/drawing/2014/main" id="{B86E42CC-D510-26C7-B113-B4C0C275431B}"/>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28D80A0-AC0F-B970-6829-AC576BAF34C6}"/>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 first-aid kit&#10;&#10;Description automatically generated">
              <a:extLst>
                <a:ext uri="{FF2B5EF4-FFF2-40B4-BE49-F238E27FC236}">
                  <a16:creationId xmlns:a16="http://schemas.microsoft.com/office/drawing/2014/main" id="{F96547A3-77EC-42FD-4526-61F4A144B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620" y="3035745"/>
              <a:ext cx="1129422" cy="588263"/>
            </a:xfrm>
            <a:prstGeom prst="rect">
              <a:avLst/>
            </a:prstGeom>
          </p:spPr>
        </p:pic>
      </p:grpSp>
    </p:spTree>
    <p:extLst>
      <p:ext uri="{BB962C8B-B14F-4D97-AF65-F5344CB8AC3E}">
        <p14:creationId xmlns:p14="http://schemas.microsoft.com/office/powerpoint/2010/main" val="208728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12487-FDC2-172A-0576-D39A7D4561BD}"/>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FE1D0A90-6BED-E98D-51CB-3AC5C4B18105}"/>
              </a:ext>
            </a:extLst>
          </p:cNvPr>
          <p:cNvSpPr/>
          <p:nvPr/>
        </p:nvSpPr>
        <p:spPr>
          <a:xfrm>
            <a:off x="270865" y="4063282"/>
            <a:ext cx="9485955" cy="1727687"/>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754380" rtl="0" eaLnBrk="1" fontAlgn="auto" latinLnBrk="0" hangingPunct="1">
              <a:lnSpc>
                <a:spcPct val="113000"/>
              </a:lnSpc>
              <a:spcBef>
                <a:spcPts val="600"/>
              </a:spcBef>
              <a:spcAft>
                <a:spcPts val="1200"/>
              </a:spcAft>
              <a:buClr>
                <a:srgbClr val="ED1B2E"/>
              </a:buClr>
              <a:buSzPct val="80000"/>
              <a:buFont typeface="Arial" panose="020B0604020202020204" pitchFamily="34" charset="0"/>
              <a:buNone/>
              <a:tabLst/>
              <a:defRPr/>
            </a:pPr>
            <a:r>
              <a:rPr kumimoji="0" lang="en-US" sz="1400" b="1" i="0" u="none" strike="noStrike" kern="1200" cap="none" spc="0" normalizeH="0" baseline="0" noProof="0">
                <a:ln>
                  <a:noFill/>
                </a:ln>
                <a:solidFill>
                  <a:srgbClr val="ED1B2E"/>
                </a:solidFill>
                <a:effectLst/>
                <a:uLnTx/>
                <a:uFillTx/>
                <a:latin typeface="Arial"/>
                <a:cs typeface="Arial"/>
              </a:rPr>
              <a:t>The Impact: </a:t>
            </a:r>
          </a:p>
          <a:p>
            <a:pPr marL="285750" marR="0" lvl="0" indent="-285750" algn="l" defTabSz="754380" rtl="0" eaLnBrk="1" fontAlgn="auto" latinLnBrk="0" hangingPunct="1">
              <a:lnSpc>
                <a:spcPct val="113000"/>
              </a:lnSpc>
              <a:spcBef>
                <a:spcPts val="0"/>
              </a:spcBef>
              <a:spcAft>
                <a:spcPts val="1200"/>
              </a:spcAft>
              <a:buClr>
                <a:srgbClr val="ED1B2E"/>
              </a:buClr>
              <a:buSzPct val="80000"/>
              <a:buFont typeface="Arial" panose="020B0604020202020204" pitchFamily="34" charset="0"/>
              <a:buChar char="•"/>
              <a:tabLst/>
              <a:defRPr/>
            </a:pPr>
            <a:r>
              <a:rPr kumimoji="0" lang="en-US" sz="1400" b="0" i="0" u="none" strike="noStrike" kern="1200" cap="none" spc="0" normalizeH="0" baseline="0" noProof="0">
                <a:ln>
                  <a:noFill/>
                </a:ln>
                <a:solidFill>
                  <a:srgbClr val="6D6E70"/>
                </a:solidFill>
                <a:effectLst/>
                <a:uLnTx/>
                <a:uFillTx/>
                <a:latin typeface="Arial"/>
                <a:cs typeface="Arial"/>
              </a:rPr>
              <a:t>Improved blood donor experience by </a:t>
            </a:r>
            <a:r>
              <a:rPr kumimoji="0" lang="en-US" sz="1400" b="1" i="0" u="none" strike="noStrike" kern="1200" cap="none" spc="0" normalizeH="0" baseline="0" noProof="0">
                <a:ln>
                  <a:noFill/>
                </a:ln>
                <a:solidFill>
                  <a:srgbClr val="ED1B2E"/>
                </a:solidFill>
                <a:effectLst/>
                <a:uLnTx/>
                <a:uFillTx/>
                <a:latin typeface="Arial"/>
                <a:cs typeface="Arial"/>
              </a:rPr>
              <a:t>reducing </a:t>
            </a:r>
            <a:r>
              <a:rPr lang="en-US" sz="1400" b="1">
                <a:solidFill>
                  <a:srgbClr val="ED1B2E"/>
                </a:solidFill>
                <a:latin typeface="Arial"/>
                <a:cs typeface="Arial"/>
              </a:rPr>
              <a:t>discomfort</a:t>
            </a:r>
            <a:r>
              <a:rPr lang="en-US" sz="1400">
                <a:solidFill>
                  <a:srgbClr val="6D6E70"/>
                </a:solidFill>
                <a:latin typeface="Arial"/>
                <a:cs typeface="Arial"/>
              </a:rPr>
              <a:t>.</a:t>
            </a:r>
            <a:endParaRPr lang="en-US" sz="1400" i="0" u="none" strike="noStrike" kern="1200" cap="none" spc="0" normalizeH="0" baseline="0" noProof="0">
              <a:ln>
                <a:noFill/>
              </a:ln>
              <a:solidFill>
                <a:srgbClr val="6D6E70"/>
              </a:solidFill>
              <a:effectLst/>
              <a:uLnTx/>
              <a:uFillTx/>
              <a:latin typeface="Arial"/>
              <a:cs typeface="Arial"/>
            </a:endParaRPr>
          </a:p>
          <a:p>
            <a:pPr marL="285750" marR="0" lvl="0" indent="-285750" algn="l" defTabSz="754380" rtl="0" eaLnBrk="1" fontAlgn="auto" latinLnBrk="0" hangingPunct="1">
              <a:lnSpc>
                <a:spcPct val="113000"/>
              </a:lnSpc>
              <a:spcBef>
                <a:spcPts val="0"/>
              </a:spcBef>
              <a:spcAft>
                <a:spcPts val="1200"/>
              </a:spcAft>
              <a:buClr>
                <a:srgbClr val="ED1B2E"/>
              </a:buClr>
              <a:buSzPct val="80000"/>
              <a:buFont typeface="Arial" panose="020B0604020202020204" pitchFamily="34" charset="0"/>
              <a:buChar char="•"/>
              <a:tabLst/>
              <a:defRPr/>
            </a:pPr>
            <a:r>
              <a:rPr kumimoji="0" lang="en-US" sz="1400" b="1" i="0" u="none" strike="noStrike" kern="1200" cap="none" spc="0" normalizeH="0" baseline="0" noProof="0">
                <a:ln>
                  <a:noFill/>
                </a:ln>
                <a:solidFill>
                  <a:srgbClr val="ED1B2E"/>
                </a:solidFill>
                <a:effectLst/>
                <a:uLnTx/>
                <a:uFillTx/>
                <a:latin typeface="Arial"/>
                <a:cs typeface="Arial"/>
              </a:rPr>
              <a:t>Faster health screening process</a:t>
            </a:r>
            <a:r>
              <a:rPr kumimoji="0" lang="en-US" sz="1400" b="0" i="0" u="none" strike="noStrike" kern="1200" cap="none" spc="0" normalizeH="0" baseline="0" noProof="0">
                <a:ln>
                  <a:noFill/>
                </a:ln>
                <a:solidFill>
                  <a:srgbClr val="6D6E70"/>
                </a:solidFill>
                <a:effectLst/>
                <a:uLnTx/>
                <a:uFillTx/>
                <a:latin typeface="Arial"/>
                <a:cs typeface="Arial"/>
              </a:rPr>
              <a:t>, from 3 minutes and 34 seconds to just 2 minutes and 19 seconds on average</a:t>
            </a:r>
            <a:r>
              <a:rPr lang="en-US" sz="1400">
                <a:solidFill>
                  <a:srgbClr val="6D6E70"/>
                </a:solidFill>
                <a:latin typeface="Arial"/>
                <a:cs typeface="Arial"/>
              </a:rPr>
              <a:t>.</a:t>
            </a:r>
            <a:endParaRPr lang="en-US" sz="1400" b="0" i="0" u="none" strike="noStrike" kern="1200" cap="none" spc="0" normalizeH="0" baseline="0" noProof="0">
              <a:ln>
                <a:noFill/>
              </a:ln>
              <a:solidFill>
                <a:srgbClr val="6D6E70"/>
              </a:solidFill>
              <a:effectLst/>
              <a:uLnTx/>
              <a:uFillTx/>
              <a:latin typeface="Arial"/>
              <a:cs typeface="Arial"/>
            </a:endParaRPr>
          </a:p>
          <a:p>
            <a:pPr marL="285750" indent="-285750" defTabSz="754380">
              <a:lnSpc>
                <a:spcPct val="113000"/>
              </a:lnSpc>
              <a:spcAft>
                <a:spcPts val="1200"/>
              </a:spcAft>
              <a:buClr>
                <a:srgbClr val="ED1B2E"/>
              </a:buClr>
              <a:buSzPct val="80000"/>
              <a:buFont typeface="Arial" panose="020B0604020202020204" pitchFamily="34" charset="0"/>
              <a:buChar char="•"/>
              <a:defRPr/>
            </a:pPr>
            <a:r>
              <a:rPr lang="en-US" sz="1400" b="1">
                <a:solidFill>
                  <a:srgbClr val="ED1B2E"/>
                </a:solidFill>
                <a:latin typeface="Arial" panose="020B0604020202020204" pitchFamily="34" charset="0"/>
                <a:cs typeface="Arial" panose="020B0604020202020204" pitchFamily="34" charset="0"/>
              </a:rPr>
              <a:t>Fewer </a:t>
            </a:r>
            <a:r>
              <a:rPr kumimoji="0" lang="en-US" sz="140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disposable </a:t>
            </a:r>
            <a:r>
              <a:rPr kumimoji="0" lang="en-US" sz="1400" b="1" i="0" u="none" strike="noStrike" kern="1200" cap="none" spc="0" normalizeH="0" baseline="0" noProof="0">
                <a:ln>
                  <a:noFill/>
                </a:ln>
                <a:solidFill>
                  <a:srgbClr val="ED1B2E"/>
                </a:solidFill>
                <a:effectLst/>
                <a:uLnTx/>
                <a:uFillTx/>
                <a:latin typeface="Arial"/>
                <a:cs typeface="Arial"/>
              </a:rPr>
              <a:t>medical </a:t>
            </a:r>
            <a:r>
              <a:rPr lang="en-US" sz="1400" b="1">
                <a:solidFill>
                  <a:srgbClr val="ED1B2E"/>
                </a:solidFill>
                <a:latin typeface="Arial"/>
                <a:cs typeface="Arial"/>
              </a:rPr>
              <a:t>supplies</a:t>
            </a:r>
            <a:r>
              <a:rPr lang="en-US" sz="1400">
                <a:solidFill>
                  <a:srgbClr val="6D6E70"/>
                </a:solidFill>
                <a:latin typeface="Arial"/>
                <a:cs typeface="Arial"/>
              </a:rPr>
              <a:t>.</a:t>
            </a:r>
            <a:r>
              <a:rPr lang="en-US" sz="1400" b="1">
                <a:solidFill>
                  <a:srgbClr val="ED1B2E"/>
                </a:solidFill>
                <a:latin typeface="Arial"/>
                <a:cs typeface="Arial"/>
              </a:rPr>
              <a:t> </a:t>
            </a:r>
          </a:p>
        </p:txBody>
      </p:sp>
      <p:sp>
        <p:nvSpPr>
          <p:cNvPr id="3" name="Title 2">
            <a:extLst>
              <a:ext uri="{FF2B5EF4-FFF2-40B4-BE49-F238E27FC236}">
                <a16:creationId xmlns:a16="http://schemas.microsoft.com/office/drawing/2014/main" id="{2A06F927-80A5-8BF7-9582-5B2473EA1EB3}"/>
              </a:ext>
            </a:extLst>
          </p:cNvPr>
          <p:cNvSpPr>
            <a:spLocks noGrp="1"/>
          </p:cNvSpPr>
          <p:nvPr>
            <p:ph type="title"/>
          </p:nvPr>
        </p:nvSpPr>
        <p:spPr>
          <a:xfrm>
            <a:off x="202909" y="192965"/>
            <a:ext cx="9543830" cy="750434"/>
          </a:xfrm>
        </p:spPr>
        <p:txBody>
          <a:bodyPr lIns="91440" tIns="45720" rIns="91440" bIns="45720" anchor="t"/>
          <a:lstStyle/>
          <a:p>
            <a:r>
              <a:rPr lang="en-US" sz="2400">
                <a:solidFill>
                  <a:srgbClr val="ED1B2E"/>
                </a:solidFill>
                <a:latin typeface="Arial"/>
                <a:cs typeface="Arial"/>
              </a:rPr>
              <a:t>Improving the Blood Donation Experience: Health Screenings</a:t>
            </a:r>
          </a:p>
        </p:txBody>
      </p:sp>
      <p:sp>
        <p:nvSpPr>
          <p:cNvPr id="4" name="Text Placeholder 3">
            <a:extLst>
              <a:ext uri="{FF2B5EF4-FFF2-40B4-BE49-F238E27FC236}">
                <a16:creationId xmlns:a16="http://schemas.microsoft.com/office/drawing/2014/main" id="{DADA0C5F-D172-8322-1A0F-93B90BE2ECA9}"/>
              </a:ext>
            </a:extLst>
          </p:cNvPr>
          <p:cNvSpPr>
            <a:spLocks noGrp="1"/>
          </p:cNvSpPr>
          <p:nvPr>
            <p:ph type="body" sz="quarter" idx="10"/>
          </p:nvPr>
        </p:nvSpPr>
        <p:spPr>
          <a:xfrm>
            <a:off x="208312" y="946698"/>
            <a:ext cx="9548508" cy="778950"/>
          </a:xfrm>
        </p:spPr>
        <p:txBody>
          <a:bodyPr lIns="91440" tIns="45720" rIns="91440" bIns="45720" anchor="t">
            <a:noAutofit/>
          </a:bodyPr>
          <a:lstStyle/>
          <a:p>
            <a:pPr marL="0" indent="0">
              <a:lnSpc>
                <a:spcPct val="113000"/>
              </a:lnSpc>
              <a:spcBef>
                <a:spcPts val="0"/>
              </a:spcBef>
            </a:pPr>
            <a:r>
              <a:rPr lang="en-US" sz="1800">
                <a:solidFill>
                  <a:schemeClr val="tx2"/>
                </a:solidFill>
                <a:latin typeface="Arial"/>
                <a:cs typeface="Arial"/>
              </a:rPr>
              <a:t>Since January, the Red Cross has begun utilizing </a:t>
            </a:r>
            <a:r>
              <a:rPr lang="en-US" sz="1800">
                <a:solidFill>
                  <a:srgbClr val="ED1B2E"/>
                </a:solidFill>
                <a:latin typeface="Arial"/>
                <a:cs typeface="Arial"/>
              </a:rPr>
              <a:t>new health screening devices</a:t>
            </a:r>
            <a:r>
              <a:rPr lang="en-US" sz="1800">
                <a:solidFill>
                  <a:srgbClr val="71787D"/>
                </a:solidFill>
                <a:latin typeface="Arial"/>
                <a:cs typeface="Arial"/>
              </a:rPr>
              <a:t>, which will be used</a:t>
            </a:r>
            <a:r>
              <a:rPr lang="en-US" sz="1800">
                <a:solidFill>
                  <a:srgbClr val="ED1B2E"/>
                </a:solidFill>
                <a:latin typeface="Arial"/>
                <a:cs typeface="Arial"/>
              </a:rPr>
              <a:t> </a:t>
            </a:r>
            <a:r>
              <a:rPr lang="en-US" sz="1800">
                <a:solidFill>
                  <a:schemeClr val="tx2"/>
                </a:solidFill>
                <a:latin typeface="Arial"/>
                <a:cs typeface="Arial"/>
              </a:rPr>
              <a:t>at all blood drives nationwide by June 2025. </a:t>
            </a:r>
            <a:endParaRPr lang="en-US" sz="1800">
              <a:solidFill>
                <a:schemeClr val="tx2"/>
              </a:solidFill>
            </a:endParaRPr>
          </a:p>
        </p:txBody>
      </p:sp>
      <p:sp>
        <p:nvSpPr>
          <p:cNvPr id="16" name="Text Placeholder 15">
            <a:extLst>
              <a:ext uri="{FF2B5EF4-FFF2-40B4-BE49-F238E27FC236}">
                <a16:creationId xmlns:a16="http://schemas.microsoft.com/office/drawing/2014/main" id="{72BA4476-0A66-9CAB-85BE-38CAD60DAF83}"/>
              </a:ext>
            </a:extLst>
          </p:cNvPr>
          <p:cNvSpPr>
            <a:spLocks noGrp="1"/>
          </p:cNvSpPr>
          <p:nvPr>
            <p:ph type="body" sz="quarter" idx="12"/>
          </p:nvPr>
        </p:nvSpPr>
        <p:spPr>
          <a:xfrm>
            <a:off x="236779" y="1744614"/>
            <a:ext cx="4744657" cy="2121498"/>
          </a:xfrm>
        </p:spPr>
        <p:txBody>
          <a:bodyPr lIns="91440" tIns="45720" rIns="91440" bIns="45720" anchor="t"/>
          <a:lstStyle/>
          <a:p>
            <a:pPr marL="0" marR="0" lvl="0" indent="0" algn="l" defTabSz="754380" rtl="0" eaLnBrk="1" fontAlgn="auto" latinLnBrk="0" hangingPunct="1">
              <a:lnSpc>
                <a:spcPct val="113000"/>
              </a:lnSpc>
              <a:spcBef>
                <a:spcPts val="0"/>
              </a:spcBef>
              <a:spcAft>
                <a:spcPts val="1200"/>
              </a:spcAft>
              <a:buClr>
                <a:srgbClr val="ED1B2E"/>
              </a:buClr>
              <a:buSzPct val="80000"/>
              <a:buFont typeface="Arial" panose="020B0604020202020204" pitchFamily="34" charset="0"/>
              <a:buNone/>
              <a:tabLst/>
              <a:defRPr/>
            </a:pPr>
            <a:r>
              <a:rPr kumimoji="0" lang="en-US" sz="1400" b="1" i="0" u="none" strike="noStrike" kern="1200" cap="none" spc="0" normalizeH="0" baseline="0" noProof="0">
                <a:ln>
                  <a:noFill/>
                </a:ln>
                <a:solidFill>
                  <a:srgbClr val="6D6E70"/>
                </a:solidFill>
                <a:effectLst/>
                <a:uLnTx/>
                <a:uFillTx/>
                <a:latin typeface="Arial"/>
                <a:ea typeface="+mn-ea"/>
                <a:cs typeface="Arial"/>
              </a:rPr>
              <a:t>Changes include: </a:t>
            </a:r>
            <a:endParaRPr kumimoji="0" lang="en-US" sz="1400" b="1"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endParaRPr>
          </a:p>
          <a:p>
            <a:pPr marL="285750" marR="0" lvl="0" indent="-285750" algn="l" defTabSz="754380" rtl="0" eaLnBrk="1" fontAlgn="auto" latinLnBrk="0" hangingPunct="1">
              <a:lnSpc>
                <a:spcPct val="113000"/>
              </a:lnSpc>
              <a:spcBef>
                <a:spcPts val="0"/>
              </a:spcBef>
              <a:spcAft>
                <a:spcPts val="1200"/>
              </a:spcAft>
              <a:buClr>
                <a:srgbClr val="ED1B2E"/>
              </a:buClr>
              <a:buSzPct val="80000"/>
              <a:buFont typeface="Arial" panose="020B0604020202020204" pitchFamily="34" charset="0"/>
              <a:buChar char="•"/>
              <a:tabLst/>
              <a:defRPr/>
            </a:pPr>
            <a:r>
              <a:rPr kumimoji="0" lang="en-US" sz="1400" b="1" i="0" u="none" strike="noStrike" kern="1200" cap="none" spc="0" normalizeH="0" baseline="0" noProof="0">
                <a:ln>
                  <a:noFill/>
                </a:ln>
                <a:solidFill>
                  <a:srgbClr val="ED1B2E"/>
                </a:solidFill>
                <a:effectLst/>
                <a:uLnTx/>
                <a:uFillTx/>
                <a:latin typeface="Arial"/>
                <a:cs typeface="Arial"/>
              </a:rPr>
              <a:t>Eliminating</a:t>
            </a:r>
            <a:r>
              <a:rPr kumimoji="0" lang="en-US" sz="1400" b="0" i="0" u="none" strike="noStrike" kern="1200" cap="none" spc="0" normalizeH="0" baseline="0" noProof="0">
                <a:ln>
                  <a:noFill/>
                </a:ln>
                <a:solidFill>
                  <a:srgbClr val="ED1B2E"/>
                </a:solidFill>
                <a:effectLst/>
                <a:uLnTx/>
                <a:uFillTx/>
                <a:latin typeface="Arial"/>
                <a:cs typeface="Arial"/>
              </a:rPr>
              <a:t> </a:t>
            </a:r>
            <a:r>
              <a:rPr kumimoji="0" lang="en-US" sz="1400" b="1" i="0" u="none" strike="noStrike" kern="1200" cap="none" spc="0" normalizeH="0" baseline="0" noProof="0">
                <a:ln>
                  <a:noFill/>
                </a:ln>
                <a:solidFill>
                  <a:srgbClr val="ED1B2E"/>
                </a:solidFill>
                <a:effectLst/>
                <a:uLnTx/>
                <a:uFillTx/>
                <a:latin typeface="Arial"/>
                <a:cs typeface="Arial"/>
              </a:rPr>
              <a:t>the finger stick </a:t>
            </a:r>
            <a:r>
              <a:rPr kumimoji="0" lang="en-US" sz="1400" b="0" i="0" u="none" strike="noStrike" kern="1200" cap="none" spc="0" normalizeH="0" baseline="0" noProof="0">
                <a:ln>
                  <a:noFill/>
                </a:ln>
                <a:solidFill>
                  <a:srgbClr val="6D6E70"/>
                </a:solidFill>
                <a:effectLst/>
                <a:uLnTx/>
                <a:uFillTx/>
                <a:latin typeface="Arial"/>
                <a:cs typeface="Arial"/>
              </a:rPr>
              <a:t>— a common concern for blood donors — by utilizing an FDA-approved ring-shaped sensor fitted onto a donor’s finger to measure </a:t>
            </a:r>
            <a:r>
              <a:rPr kumimoji="0" lang="en-US" sz="1400" b="1" i="0" u="none" strike="noStrike" kern="1200" cap="none" spc="0" normalizeH="0" baseline="0" noProof="0">
                <a:ln>
                  <a:noFill/>
                </a:ln>
                <a:solidFill>
                  <a:srgbClr val="6D6E70"/>
                </a:solidFill>
                <a:effectLst/>
                <a:uLnTx/>
                <a:uFillTx/>
                <a:latin typeface="Arial"/>
                <a:cs typeface="Arial"/>
              </a:rPr>
              <a:t>hemoglobin</a:t>
            </a:r>
            <a:r>
              <a:rPr kumimoji="0" lang="en-US" sz="1400" b="0" i="0" u="none" strike="noStrike" kern="1200" cap="none" spc="0" normalizeH="0" baseline="0" noProof="0">
                <a:ln>
                  <a:noFill/>
                </a:ln>
                <a:solidFill>
                  <a:srgbClr val="6D6E70"/>
                </a:solidFill>
                <a:effectLst/>
                <a:uLnTx/>
                <a:uFillTx/>
                <a:latin typeface="Arial"/>
                <a:cs typeface="Arial"/>
              </a:rPr>
              <a:t>. </a:t>
            </a:r>
            <a:endParaRPr lang="en-US" sz="1400" b="0" i="0" u="none" strike="noStrike" kern="1200" cap="none" spc="0" normalizeH="0" baseline="0" noProof="0">
              <a:ln>
                <a:noFill/>
              </a:ln>
              <a:solidFill>
                <a:srgbClr val="6D6E70"/>
              </a:solidFill>
              <a:effectLst/>
              <a:uLnTx/>
              <a:uFillTx/>
              <a:latin typeface="Arial"/>
              <a:cs typeface="Arial"/>
            </a:endParaRPr>
          </a:p>
          <a:p>
            <a:pPr marL="285750" marR="0" lvl="0" indent="-285750" algn="l" defTabSz="754380" rtl="0" eaLnBrk="1" fontAlgn="auto" latinLnBrk="0" hangingPunct="1">
              <a:lnSpc>
                <a:spcPct val="113000"/>
              </a:lnSpc>
              <a:spcBef>
                <a:spcPts val="0"/>
              </a:spcBef>
              <a:spcAft>
                <a:spcPts val="1200"/>
              </a:spcAft>
              <a:buClr>
                <a:srgbClr val="ED1B2E"/>
              </a:buClr>
              <a:buSzPct val="80000"/>
              <a:buFont typeface="Arial" panose="020B0604020202020204" pitchFamily="34" charset="0"/>
              <a:buChar char="•"/>
              <a:tabLst/>
              <a:defRPr/>
            </a:pPr>
            <a:r>
              <a:rPr kumimoji="0" lang="en-US" sz="1400" b="1" i="0" u="none" strike="noStrike" kern="1200" cap="none" spc="0" normalizeH="0" baseline="0" noProof="0">
                <a:ln>
                  <a:noFill/>
                </a:ln>
                <a:solidFill>
                  <a:srgbClr val="ED1B2E"/>
                </a:solidFill>
                <a:effectLst/>
                <a:uLnTx/>
                <a:uFillTx/>
                <a:latin typeface="Arial"/>
                <a:cs typeface="Arial"/>
              </a:rPr>
              <a:t>Automated devices </a:t>
            </a:r>
            <a:r>
              <a:rPr kumimoji="0" lang="en-US" sz="1400" b="0" i="0" u="none" strike="noStrike" kern="1200" cap="none" spc="0" normalizeH="0" baseline="0" noProof="0">
                <a:ln>
                  <a:noFill/>
                </a:ln>
                <a:solidFill>
                  <a:srgbClr val="6D6E70"/>
                </a:solidFill>
                <a:effectLst/>
                <a:uLnTx/>
                <a:uFillTx/>
                <a:latin typeface="Arial"/>
                <a:cs typeface="Arial"/>
              </a:rPr>
              <a:t>to measure </a:t>
            </a:r>
            <a:r>
              <a:rPr kumimoji="0" lang="en-US" sz="1400" b="1" i="0" u="none" strike="noStrike" kern="1200" cap="none" spc="0" normalizeH="0" baseline="0" noProof="0">
                <a:ln>
                  <a:noFill/>
                </a:ln>
                <a:solidFill>
                  <a:srgbClr val="6D6E70"/>
                </a:solidFill>
                <a:effectLst/>
                <a:uLnTx/>
                <a:uFillTx/>
                <a:latin typeface="Arial"/>
                <a:cs typeface="Arial"/>
              </a:rPr>
              <a:t>temperature, blood pressure and pulse rate.</a:t>
            </a:r>
            <a:endParaRPr lang="en-US" sz="1400" b="1" i="0" u="none" strike="noStrike" kern="1200" cap="none" spc="0" normalizeH="0" baseline="0" noProof="0">
              <a:ln>
                <a:noFill/>
              </a:ln>
              <a:solidFill>
                <a:srgbClr val="6D6E70"/>
              </a:solidFill>
              <a:effectLst/>
              <a:uLnTx/>
              <a:uFillTx/>
              <a:latin typeface="Arial"/>
              <a:cs typeface="Arial"/>
            </a:endParaRPr>
          </a:p>
        </p:txBody>
      </p:sp>
      <p:pic>
        <p:nvPicPr>
          <p:cNvPr id="6" name="Picture 5" descr="A white and red device with buttons and a screen&#10;&#10;Description automatically generated">
            <a:extLst>
              <a:ext uri="{FF2B5EF4-FFF2-40B4-BE49-F238E27FC236}">
                <a16:creationId xmlns:a16="http://schemas.microsoft.com/office/drawing/2014/main" id="{264AD620-1741-0A4D-FF97-4C446C79E059}"/>
              </a:ext>
            </a:extLst>
          </p:cNvPr>
          <p:cNvPicPr>
            <a:picLocks noChangeAspect="1"/>
          </p:cNvPicPr>
          <p:nvPr/>
        </p:nvPicPr>
        <p:blipFill>
          <a:blip r:embed="rId3"/>
          <a:stretch>
            <a:fillRect/>
          </a:stretch>
        </p:blipFill>
        <p:spPr>
          <a:xfrm>
            <a:off x="5077203" y="2629911"/>
            <a:ext cx="2191328" cy="1080655"/>
          </a:xfrm>
          <a:prstGeom prst="rect">
            <a:avLst/>
          </a:prstGeom>
          <a:noFill/>
          <a:ln w="88900" cap="sq">
            <a:noFill/>
            <a:miter lim="800000"/>
          </a:ln>
          <a:effectLst/>
          <a:scene3d>
            <a:camera prst="orthographicFront"/>
            <a:lightRig rig="twoPt" dir="t">
              <a:rot lat="0" lon="0" rev="0"/>
            </a:lightRig>
          </a:scene3d>
          <a:sp3d>
            <a:bevelT w="0" h="0"/>
            <a:contourClr>
              <a:srgbClr val="FFFFFF"/>
            </a:contourClr>
          </a:sp3d>
        </p:spPr>
      </p:pic>
      <p:pic>
        <p:nvPicPr>
          <p:cNvPr id="7" name="Picture 6" descr="A close-up of a white device&#10;&#10;Description automatically generated">
            <a:extLst>
              <a:ext uri="{FF2B5EF4-FFF2-40B4-BE49-F238E27FC236}">
                <a16:creationId xmlns:a16="http://schemas.microsoft.com/office/drawing/2014/main" id="{E34E016E-91DC-7B77-A10A-7D1A03C5671B}"/>
              </a:ext>
            </a:extLst>
          </p:cNvPr>
          <p:cNvPicPr>
            <a:picLocks noChangeAspect="1"/>
          </p:cNvPicPr>
          <p:nvPr/>
        </p:nvPicPr>
        <p:blipFill>
          <a:blip r:embed="rId4"/>
          <a:stretch>
            <a:fillRect/>
          </a:stretch>
        </p:blipFill>
        <p:spPr>
          <a:xfrm>
            <a:off x="7358735" y="2790140"/>
            <a:ext cx="1936523" cy="781119"/>
          </a:xfrm>
          <a:prstGeom prst="rect">
            <a:avLst/>
          </a:prstGeom>
          <a:noFill/>
          <a:ln w="88900" cap="sq">
            <a:noFill/>
            <a:miter lim="800000"/>
          </a:ln>
          <a:effectLst/>
          <a:scene3d>
            <a:camera prst="orthographicFront"/>
            <a:lightRig rig="twoPt" dir="t">
              <a:rot lat="0" lon="0" rev="0"/>
            </a:lightRig>
          </a:scene3d>
          <a:sp3d>
            <a:bevelT w="0" h="0"/>
            <a:contourClr>
              <a:srgbClr val="FFFFFF"/>
            </a:contourClr>
          </a:sp3d>
        </p:spPr>
      </p:pic>
      <p:sp>
        <p:nvSpPr>
          <p:cNvPr id="8" name="TextBox 7">
            <a:extLst>
              <a:ext uri="{FF2B5EF4-FFF2-40B4-BE49-F238E27FC236}">
                <a16:creationId xmlns:a16="http://schemas.microsoft.com/office/drawing/2014/main" id="{2631AA75-C3E1-168C-E614-449C490314E8}"/>
              </a:ext>
            </a:extLst>
          </p:cNvPr>
          <p:cNvSpPr txBox="1"/>
          <p:nvPr/>
        </p:nvSpPr>
        <p:spPr>
          <a:xfrm>
            <a:off x="5055327" y="2160005"/>
            <a:ext cx="2235080" cy="430887"/>
          </a:xfrm>
          <a:prstGeom prst="rect">
            <a:avLst/>
          </a:prstGeom>
          <a:noFill/>
        </p:spPr>
        <p:txBody>
          <a:bodyPr wrap="square" rtlCol="0">
            <a:spAutoFit/>
          </a:bodyPr>
          <a:lstStyle/>
          <a:p>
            <a:pPr algn="ctr"/>
            <a:r>
              <a:rPr lang="en-US" sz="1100" b="1" i="1" err="1">
                <a:solidFill>
                  <a:srgbClr val="71787D"/>
                </a:solidFill>
                <a:latin typeface="Arial" panose="020B0604020202020204" pitchFamily="34" charset="0"/>
                <a:cs typeface="Arial" panose="020B0604020202020204" pitchFamily="34" charset="0"/>
              </a:rPr>
              <a:t>OrSense</a:t>
            </a:r>
            <a:r>
              <a:rPr lang="en-US" sz="1100" b="1" i="1">
                <a:solidFill>
                  <a:srgbClr val="71787D"/>
                </a:solidFill>
                <a:latin typeface="Arial" panose="020B0604020202020204" pitchFamily="34" charset="0"/>
                <a:cs typeface="Arial" panose="020B0604020202020204" pitchFamily="34" charset="0"/>
              </a:rPr>
              <a:t> noninvasive </a:t>
            </a:r>
            <a:br>
              <a:rPr lang="en-US" sz="1100" b="1" i="1">
                <a:solidFill>
                  <a:srgbClr val="71787D"/>
                </a:solidFill>
                <a:latin typeface="Arial" panose="020B0604020202020204" pitchFamily="34" charset="0"/>
                <a:cs typeface="Arial" panose="020B0604020202020204" pitchFamily="34" charset="0"/>
              </a:rPr>
            </a:br>
            <a:r>
              <a:rPr lang="en-US" sz="1100" b="1" i="1">
                <a:solidFill>
                  <a:srgbClr val="71787D"/>
                </a:solidFill>
                <a:latin typeface="Arial" panose="020B0604020202020204" pitchFamily="34" charset="0"/>
                <a:cs typeface="Arial" panose="020B0604020202020204" pitchFamily="34" charset="0"/>
              </a:rPr>
              <a:t>hemoglobin sensor</a:t>
            </a:r>
          </a:p>
        </p:txBody>
      </p:sp>
      <p:sp>
        <p:nvSpPr>
          <p:cNvPr id="9" name="TextBox 8">
            <a:extLst>
              <a:ext uri="{FF2B5EF4-FFF2-40B4-BE49-F238E27FC236}">
                <a16:creationId xmlns:a16="http://schemas.microsoft.com/office/drawing/2014/main" id="{BD807E29-4895-80D4-5117-64ADEF6EF3B7}"/>
              </a:ext>
            </a:extLst>
          </p:cNvPr>
          <p:cNvSpPr txBox="1"/>
          <p:nvPr/>
        </p:nvSpPr>
        <p:spPr>
          <a:xfrm>
            <a:off x="7567224" y="2162083"/>
            <a:ext cx="1519547" cy="430887"/>
          </a:xfrm>
          <a:prstGeom prst="rect">
            <a:avLst/>
          </a:prstGeom>
          <a:noFill/>
        </p:spPr>
        <p:txBody>
          <a:bodyPr wrap="square" rtlCol="0">
            <a:spAutoFit/>
          </a:bodyPr>
          <a:lstStyle/>
          <a:p>
            <a:pPr algn="ctr"/>
            <a:r>
              <a:rPr lang="en-US" sz="1100" b="1" i="1">
                <a:solidFill>
                  <a:srgbClr val="71787D"/>
                </a:solidFill>
                <a:latin typeface="Arial" panose="020B0604020202020204" pitchFamily="34" charset="0"/>
                <a:cs typeface="Arial" panose="020B0604020202020204" pitchFamily="34" charset="0"/>
              </a:rPr>
              <a:t>Masimo health screening device  </a:t>
            </a:r>
          </a:p>
        </p:txBody>
      </p:sp>
    </p:spTree>
    <p:extLst>
      <p:ext uri="{BB962C8B-B14F-4D97-AF65-F5344CB8AC3E}">
        <p14:creationId xmlns:p14="http://schemas.microsoft.com/office/powerpoint/2010/main" val="263144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holding a diploma and smiling&#10;&#10;AI-generated content may be incorrect.">
            <a:extLst>
              <a:ext uri="{FF2B5EF4-FFF2-40B4-BE49-F238E27FC236}">
                <a16:creationId xmlns:a16="http://schemas.microsoft.com/office/drawing/2014/main" id="{365D1357-5F7B-325A-5FC1-B9D9FFEFEEBB}"/>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a:stretch/>
        </p:blipFill>
        <p:spPr>
          <a:xfrm>
            <a:off x="615950" y="368300"/>
            <a:ext cx="3757613" cy="3508375"/>
          </a:xfrm>
        </p:spPr>
      </p:pic>
      <p:sp>
        <p:nvSpPr>
          <p:cNvPr id="9" name="Text Placeholder 8">
            <a:extLst>
              <a:ext uri="{FF2B5EF4-FFF2-40B4-BE49-F238E27FC236}">
                <a16:creationId xmlns:a16="http://schemas.microsoft.com/office/drawing/2014/main" id="{D074A608-CF70-332B-5BD8-42010A3C7CAD}"/>
              </a:ext>
            </a:extLst>
          </p:cNvPr>
          <p:cNvSpPr>
            <a:spLocks noGrp="1"/>
          </p:cNvSpPr>
          <p:nvPr>
            <p:ph type="body" sz="quarter" idx="16"/>
          </p:nvPr>
        </p:nvSpPr>
        <p:spPr>
          <a:xfrm>
            <a:off x="617397" y="4273551"/>
            <a:ext cx="9194281" cy="2038315"/>
          </a:xfrm>
        </p:spPr>
        <p:txBody>
          <a:bodyPr lIns="91440" tIns="45720" rIns="91440" bIns="45720" anchor="t">
            <a:noAutofit/>
          </a:bodyPr>
          <a:lstStyle/>
          <a:p>
            <a:r>
              <a:rPr lang="en-US" sz="1400" b="1">
                <a:latin typeface="Arial"/>
                <a:cs typeface="Arial"/>
              </a:rPr>
              <a:t>During February, Black History Month, </a:t>
            </a:r>
            <a:r>
              <a:rPr lang="en-US" sz="1400">
                <a:latin typeface="Arial"/>
                <a:cs typeface="Arial"/>
              </a:rPr>
              <a:t>the Red Cross highlighted stories of sickle cell warriors like Keiosha </a:t>
            </a:r>
            <a:r>
              <a:rPr lang="en-US" sz="1400" err="1">
                <a:latin typeface="Arial"/>
                <a:cs typeface="Arial"/>
              </a:rPr>
              <a:t>Pinckey</a:t>
            </a:r>
            <a:r>
              <a:rPr lang="en-US" sz="1400">
                <a:latin typeface="Arial"/>
                <a:cs typeface="Arial"/>
              </a:rPr>
              <a:t> and her niece, Erykah Weldon, who both live with this painful and life-threatening disease. </a:t>
            </a:r>
            <a:r>
              <a:rPr lang="en-US" sz="1400" b="1">
                <a:solidFill>
                  <a:srgbClr val="ED1B2E"/>
                </a:solidFill>
                <a:latin typeface="Arial"/>
                <a:cs typeface="Arial"/>
              </a:rPr>
              <a:t>With the help of blood transfusions, Keiosha and Erykah live fulfilling lives</a:t>
            </a:r>
            <a:r>
              <a:rPr lang="en-US" sz="1400">
                <a:latin typeface="Arial"/>
                <a:cs typeface="Arial"/>
              </a:rPr>
              <a:t>. The Red Cross's Sickle Cell Initiative works to increase blood donations from the Black community, as one in three African American blood donors is a match for people with sickle cell disease. Since the start of Fiscal Year 2025, </a:t>
            </a:r>
            <a:r>
              <a:rPr lang="en-US" sz="1400" b="1">
                <a:solidFill>
                  <a:srgbClr val="ED1B2E"/>
                </a:solidFill>
                <a:latin typeface="Arial"/>
                <a:cs typeface="Arial"/>
              </a:rPr>
              <a:t>the Red Cross collected 104,000 units for people with sickle cell disease</a:t>
            </a:r>
            <a:r>
              <a:rPr lang="en-US" sz="1400">
                <a:latin typeface="Arial"/>
                <a:cs typeface="Arial"/>
              </a:rPr>
              <a:t>, which is on target to reach our annual goal of 134,000 units. </a:t>
            </a:r>
            <a:endParaRPr lang="en-US"/>
          </a:p>
        </p:txBody>
      </p:sp>
      <p:sp>
        <p:nvSpPr>
          <p:cNvPr id="10" name="Text Placeholder 1">
            <a:extLst>
              <a:ext uri="{FF2B5EF4-FFF2-40B4-BE49-F238E27FC236}">
                <a16:creationId xmlns:a16="http://schemas.microsoft.com/office/drawing/2014/main" id="{4C372BC7-8317-6802-2C43-C993E5009E41}"/>
              </a:ext>
            </a:extLst>
          </p:cNvPr>
          <p:cNvSpPr>
            <a:spLocks noGrp="1"/>
          </p:cNvSpPr>
          <p:nvPr>
            <p:ph type="body" sz="quarter" idx="13"/>
          </p:nvPr>
        </p:nvSpPr>
        <p:spPr>
          <a:xfrm>
            <a:off x="4651979" y="1278769"/>
            <a:ext cx="5018087" cy="2026333"/>
          </a:xfrm>
        </p:spPr>
        <p:txBody>
          <a:bodyPr lIns="91440" tIns="45720" rIns="91440" bIns="45720" anchor="t"/>
          <a:lstStyle/>
          <a:p>
            <a:r>
              <a:rPr lang="en-US" sz="2400">
                <a:latin typeface="Georgia"/>
                <a:cs typeface="Arial"/>
              </a:rPr>
              <a:t>“Blood donations save lives…[they] help me to not be in constant pain...We absolutely need blood donations. That is how </a:t>
            </a:r>
            <a:br>
              <a:rPr lang="en-US" sz="2400">
                <a:latin typeface="Georgia"/>
                <a:cs typeface="Arial"/>
              </a:rPr>
            </a:br>
            <a:r>
              <a:rPr lang="en-US" sz="2400">
                <a:latin typeface="Georgia"/>
                <a:cs typeface="Arial"/>
              </a:rPr>
              <a:t>we survive.”</a:t>
            </a:r>
            <a:endParaRPr lang="en-US"/>
          </a:p>
          <a:p>
            <a:r>
              <a:rPr lang="en-US" sz="1600" b="1">
                <a:solidFill>
                  <a:srgbClr val="6D6E70"/>
                </a:solidFill>
                <a:latin typeface="Arial"/>
                <a:cs typeface="Arial"/>
              </a:rPr>
              <a:t>Keiosha </a:t>
            </a:r>
            <a:r>
              <a:rPr lang="en-US" sz="1600" b="1" err="1">
                <a:solidFill>
                  <a:srgbClr val="6D6E70"/>
                </a:solidFill>
                <a:latin typeface="Arial"/>
                <a:cs typeface="Arial"/>
              </a:rPr>
              <a:t>Pinckey</a:t>
            </a:r>
            <a:r>
              <a:rPr lang="en-US" sz="1600" b="1">
                <a:solidFill>
                  <a:srgbClr val="6D6E70"/>
                </a:solidFill>
                <a:latin typeface="Arial"/>
                <a:cs typeface="Arial"/>
              </a:rPr>
              <a:t> and Erykah Weldon,</a:t>
            </a:r>
            <a:r>
              <a:rPr lang="en-US" sz="1600">
                <a:solidFill>
                  <a:srgbClr val="6D6E70"/>
                </a:solidFill>
                <a:latin typeface="Arial"/>
                <a:cs typeface="Arial"/>
              </a:rPr>
              <a:t> sickle cell warriors who rely on regular blood donations</a:t>
            </a:r>
            <a:endParaRPr lang="en-US">
              <a:cs typeface="Arial"/>
            </a:endParaRPr>
          </a:p>
        </p:txBody>
      </p:sp>
      <p:sp>
        <p:nvSpPr>
          <p:cNvPr id="11" name="TextBox 10">
            <a:extLst>
              <a:ext uri="{FF2B5EF4-FFF2-40B4-BE49-F238E27FC236}">
                <a16:creationId xmlns:a16="http://schemas.microsoft.com/office/drawing/2014/main" id="{4EC69B93-A077-43A5-6AB2-45B3A8CD9047}"/>
              </a:ext>
            </a:extLst>
          </p:cNvPr>
          <p:cNvSpPr txBox="1"/>
          <p:nvPr/>
        </p:nvSpPr>
        <p:spPr>
          <a:xfrm>
            <a:off x="4209861" y="361506"/>
            <a:ext cx="5448328" cy="738664"/>
          </a:xfrm>
          <a:prstGeom prst="rect">
            <a:avLst/>
          </a:prstGeom>
          <a:noFill/>
        </p:spPr>
        <p:txBody>
          <a:bodyPr wrap="square" lIns="91440" tIns="45720" rIns="91440" bIns="45720" anchor="t">
            <a:spAutoFit/>
          </a:bodyPr>
          <a:lstStyle/>
          <a:p>
            <a:pPr algn="r"/>
            <a:r>
              <a:rPr lang="en-US" sz="2100" b="1">
                <a:solidFill>
                  <a:srgbClr val="ED1B2E"/>
                </a:solidFill>
                <a:latin typeface="Arial"/>
                <a:cs typeface="Arial"/>
              </a:rPr>
              <a:t>Celebrating and Supporting Sickle Cell Warriors During Black History Month</a:t>
            </a:r>
            <a:endParaRPr lang="en-US" sz="2100">
              <a:solidFill>
                <a:srgbClr val="ED1B2E"/>
              </a:solidFill>
              <a:ea typeface="Calibri"/>
              <a:cs typeface="Calibri"/>
            </a:endParaRPr>
          </a:p>
        </p:txBody>
      </p:sp>
      <p:sp>
        <p:nvSpPr>
          <p:cNvPr id="3" name="Rectangle 2">
            <a:extLst>
              <a:ext uri="{FF2B5EF4-FFF2-40B4-BE49-F238E27FC236}">
                <a16:creationId xmlns:a16="http://schemas.microsoft.com/office/drawing/2014/main" id="{C1E69C0F-8A33-7067-C818-E0B00286650E}"/>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 name="Rectangle 1">
            <a:extLst>
              <a:ext uri="{FF2B5EF4-FFF2-40B4-BE49-F238E27FC236}">
                <a16:creationId xmlns:a16="http://schemas.microsoft.com/office/drawing/2014/main" id="{54731FF1-6CF1-3586-0299-A37BD9DC87E5}"/>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3482914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1298" y="2130112"/>
            <a:ext cx="7062651" cy="2075188"/>
          </a:xfrm>
        </p:spPr>
        <p:txBody>
          <a:bodyPr wrap="square" lIns="0" tIns="45720" rIns="0" bIns="45720" anchor="ctr">
            <a:noAutofit/>
          </a:bodyPr>
          <a:lstStyle/>
          <a:p>
            <a:pPr algn="l"/>
            <a:r>
              <a:rPr lang="en-US">
                <a:latin typeface="Arial"/>
                <a:cs typeface="Arial"/>
              </a:rPr>
              <a:t>Supporting Military and Veteran Families</a:t>
            </a:r>
            <a:endParaRPr lang="en-US"/>
          </a:p>
        </p:txBody>
      </p:sp>
      <p:sp>
        <p:nvSpPr>
          <p:cNvPr id="5" name="Oval 4">
            <a:extLst>
              <a:ext uri="{FF2B5EF4-FFF2-40B4-BE49-F238E27FC236}">
                <a16:creationId xmlns:a16="http://schemas.microsoft.com/office/drawing/2014/main" id="{725649FC-9E46-BF32-6BED-FF2B635CB8C6}"/>
              </a:ext>
            </a:extLst>
          </p:cNvPr>
          <p:cNvSpPr/>
          <p:nvPr/>
        </p:nvSpPr>
        <p:spPr>
          <a:xfrm>
            <a:off x="7181615" y="2117708"/>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B22272-6017-B36B-E3CD-5A72CD556966}"/>
              </a:ext>
            </a:extLst>
          </p:cNvPr>
          <p:cNvSpPr/>
          <p:nvPr/>
        </p:nvSpPr>
        <p:spPr>
          <a:xfrm>
            <a:off x="7390840" y="2326933"/>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dog tags with a star on it&#10;&#10;Description automatically generated">
            <a:extLst>
              <a:ext uri="{FF2B5EF4-FFF2-40B4-BE49-F238E27FC236}">
                <a16:creationId xmlns:a16="http://schemas.microsoft.com/office/drawing/2014/main" id="{CB046F2C-1655-E54E-BE96-1EFF82EE7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1638" y="2567241"/>
            <a:ext cx="994418" cy="994418"/>
          </a:xfrm>
          <a:prstGeom prst="rect">
            <a:avLst/>
          </a:prstGeom>
        </p:spPr>
      </p:pic>
    </p:spTree>
    <p:extLst>
      <p:ext uri="{BB962C8B-B14F-4D97-AF65-F5344CB8AC3E}">
        <p14:creationId xmlns:p14="http://schemas.microsoft.com/office/powerpoint/2010/main" val="139740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D2D3-D4D8-43C8-A7D2-270241530ABD}"/>
              </a:ext>
            </a:extLst>
          </p:cNvPr>
          <p:cNvSpPr>
            <a:spLocks noGrp="1"/>
          </p:cNvSpPr>
          <p:nvPr>
            <p:ph type="title"/>
          </p:nvPr>
        </p:nvSpPr>
        <p:spPr>
          <a:xfrm>
            <a:off x="221842" y="192965"/>
            <a:ext cx="9836558" cy="742433"/>
          </a:xfrm>
        </p:spPr>
        <p:txBody>
          <a:bodyPr/>
          <a:lstStyle/>
          <a:p>
            <a:r>
              <a:rPr lang="en-US"/>
              <a:t>Military Support Impact </a:t>
            </a:r>
          </a:p>
        </p:txBody>
      </p:sp>
      <p:sp>
        <p:nvSpPr>
          <p:cNvPr id="8" name="Text Placeholder 7">
            <a:extLst>
              <a:ext uri="{FF2B5EF4-FFF2-40B4-BE49-F238E27FC236}">
                <a16:creationId xmlns:a16="http://schemas.microsoft.com/office/drawing/2014/main" id="{A79220D9-8631-4DAD-9FD9-31E4A839355C}"/>
              </a:ext>
            </a:extLst>
          </p:cNvPr>
          <p:cNvSpPr>
            <a:spLocks noGrp="1"/>
          </p:cNvSpPr>
          <p:nvPr>
            <p:ph type="body" sz="quarter" idx="15"/>
          </p:nvPr>
        </p:nvSpPr>
        <p:spPr>
          <a:xfrm>
            <a:off x="770724" y="3229765"/>
            <a:ext cx="2026024" cy="1233488"/>
          </a:xfrm>
        </p:spPr>
        <p:txBody>
          <a:bodyPr lIns="91440" tIns="45720" rIns="91440" bIns="45720" anchor="t"/>
          <a:lstStyle/>
          <a:p>
            <a:r>
              <a:rPr lang="en-US" sz="2400" b="1">
                <a:solidFill>
                  <a:srgbClr val="ED1B2E"/>
                </a:solidFill>
                <a:latin typeface="Arial"/>
                <a:cs typeface="Arial"/>
              </a:rPr>
              <a:t>46,580</a:t>
            </a:r>
            <a:endParaRPr lang="en-US"/>
          </a:p>
          <a:p>
            <a:r>
              <a:rPr lang="en-US">
                <a:latin typeface="Arial"/>
                <a:cs typeface="Arial"/>
              </a:rPr>
              <a:t>new members and relatives learned about Red Cross services</a:t>
            </a:r>
          </a:p>
          <a:p>
            <a:endParaRPr lang="en-US">
              <a:highlight>
                <a:srgbClr val="FFFF00"/>
              </a:highlight>
            </a:endParaRPr>
          </a:p>
        </p:txBody>
      </p:sp>
      <p:sp>
        <p:nvSpPr>
          <p:cNvPr id="9" name="Text Placeholder 8">
            <a:extLst>
              <a:ext uri="{FF2B5EF4-FFF2-40B4-BE49-F238E27FC236}">
                <a16:creationId xmlns:a16="http://schemas.microsoft.com/office/drawing/2014/main" id="{7759EE07-8909-4029-98A3-97CC762FD116}"/>
              </a:ext>
            </a:extLst>
          </p:cNvPr>
          <p:cNvSpPr>
            <a:spLocks noGrp="1"/>
          </p:cNvSpPr>
          <p:nvPr>
            <p:ph type="body" sz="quarter" idx="16"/>
          </p:nvPr>
        </p:nvSpPr>
        <p:spPr>
          <a:xfrm>
            <a:off x="2955792" y="3229765"/>
            <a:ext cx="2026024" cy="1233488"/>
          </a:xfrm>
        </p:spPr>
        <p:txBody>
          <a:bodyPr lIns="91440" tIns="45720" rIns="91440" bIns="45720" anchor="t"/>
          <a:lstStyle/>
          <a:p>
            <a:r>
              <a:rPr lang="en-US" sz="2400" b="1">
                <a:solidFill>
                  <a:srgbClr val="ED1B2E"/>
                </a:solidFill>
                <a:latin typeface="Arial"/>
                <a:cs typeface="Arial"/>
              </a:rPr>
              <a:t>109,210</a:t>
            </a:r>
            <a:endParaRPr lang="en-US"/>
          </a:p>
          <a:p>
            <a:r>
              <a:rPr lang="en-US">
                <a:latin typeface="Arial"/>
                <a:cs typeface="Arial"/>
              </a:rPr>
              <a:t>care and therapy items distributed at medical facilities</a:t>
            </a:r>
          </a:p>
        </p:txBody>
      </p:sp>
      <p:sp>
        <p:nvSpPr>
          <p:cNvPr id="10" name="Text Placeholder 9">
            <a:extLst>
              <a:ext uri="{FF2B5EF4-FFF2-40B4-BE49-F238E27FC236}">
                <a16:creationId xmlns:a16="http://schemas.microsoft.com/office/drawing/2014/main" id="{CF10A5CF-1453-409C-B81A-84941976238F}"/>
              </a:ext>
            </a:extLst>
          </p:cNvPr>
          <p:cNvSpPr>
            <a:spLocks noGrp="1"/>
          </p:cNvSpPr>
          <p:nvPr>
            <p:ph type="body" sz="quarter" idx="17"/>
          </p:nvPr>
        </p:nvSpPr>
        <p:spPr>
          <a:xfrm>
            <a:off x="5115559" y="3229765"/>
            <a:ext cx="2026024" cy="1233488"/>
          </a:xfrm>
        </p:spPr>
        <p:txBody>
          <a:bodyPr lIns="91440" tIns="45720" rIns="91440" bIns="45720" anchor="t"/>
          <a:lstStyle/>
          <a:p>
            <a:r>
              <a:rPr lang="en-US" sz="2400" b="1">
                <a:solidFill>
                  <a:srgbClr val="ED1B2E"/>
                </a:solidFill>
                <a:latin typeface="Arial"/>
                <a:cs typeface="Arial"/>
              </a:rPr>
              <a:t>102,830</a:t>
            </a:r>
            <a:endParaRPr lang="en-US"/>
          </a:p>
          <a:p>
            <a:r>
              <a:rPr lang="en-US">
                <a:latin typeface="Arial"/>
                <a:cs typeface="Arial"/>
              </a:rPr>
              <a:t>hospitalized people helped through </a:t>
            </a:r>
            <a:endParaRPr lang="en-US"/>
          </a:p>
          <a:p>
            <a:r>
              <a:rPr lang="en-US">
                <a:latin typeface="Arial"/>
                <a:cs typeface="Arial"/>
              </a:rPr>
              <a:t>rehabilitation and morale programs</a:t>
            </a:r>
          </a:p>
          <a:p>
            <a:endParaRPr lang="en-US">
              <a:highlight>
                <a:srgbClr val="FFFF00"/>
              </a:highlight>
            </a:endParaRPr>
          </a:p>
        </p:txBody>
      </p:sp>
      <p:sp>
        <p:nvSpPr>
          <p:cNvPr id="12" name="Text Placeholder 11">
            <a:extLst>
              <a:ext uri="{FF2B5EF4-FFF2-40B4-BE49-F238E27FC236}">
                <a16:creationId xmlns:a16="http://schemas.microsoft.com/office/drawing/2014/main" id="{FFF8CC02-6386-4C1F-AE86-3C5B6A91C2DA}"/>
              </a:ext>
            </a:extLst>
          </p:cNvPr>
          <p:cNvSpPr>
            <a:spLocks noGrp="1"/>
          </p:cNvSpPr>
          <p:nvPr>
            <p:ph type="body" sz="quarter" idx="19"/>
          </p:nvPr>
        </p:nvSpPr>
        <p:spPr>
          <a:xfrm>
            <a:off x="7445727" y="3229765"/>
            <a:ext cx="2026024" cy="1233488"/>
          </a:xfrm>
        </p:spPr>
        <p:txBody>
          <a:bodyPr lIns="91440" tIns="45720" rIns="91440" bIns="45720" anchor="t"/>
          <a:lstStyle/>
          <a:p>
            <a:r>
              <a:rPr lang="en-US" sz="2400" b="1">
                <a:solidFill>
                  <a:srgbClr val="ED1B2E"/>
                </a:solidFill>
                <a:latin typeface="Arial"/>
                <a:cs typeface="Arial"/>
              </a:rPr>
              <a:t>20,310</a:t>
            </a:r>
            <a:endParaRPr lang="en-US"/>
          </a:p>
          <a:p>
            <a:r>
              <a:rPr lang="en-US">
                <a:latin typeface="Arial"/>
                <a:cs typeface="Arial"/>
              </a:rPr>
              <a:t>military families supported through personal crises</a:t>
            </a:r>
          </a:p>
        </p:txBody>
      </p:sp>
      <p:sp>
        <p:nvSpPr>
          <p:cNvPr id="19" name="Text Placeholder 18">
            <a:extLst>
              <a:ext uri="{FF2B5EF4-FFF2-40B4-BE49-F238E27FC236}">
                <a16:creationId xmlns:a16="http://schemas.microsoft.com/office/drawing/2014/main" id="{B4A9AC64-BAA5-4909-8988-89A51CB10965}"/>
              </a:ext>
            </a:extLst>
          </p:cNvPr>
          <p:cNvSpPr>
            <a:spLocks noGrp="1"/>
          </p:cNvSpPr>
          <p:nvPr>
            <p:ph type="body" sz="quarter" idx="26"/>
          </p:nvPr>
        </p:nvSpPr>
        <p:spPr>
          <a:xfrm>
            <a:off x="564407" y="1117640"/>
            <a:ext cx="8929585" cy="894968"/>
          </a:xfrm>
        </p:spPr>
        <p:txBody>
          <a:bodyPr lIns="91440" tIns="45720" rIns="91440" bIns="45720" anchor="t"/>
          <a:lstStyle/>
          <a:p>
            <a:r>
              <a:rPr lang="en-US">
                <a:latin typeface="Arial"/>
                <a:cs typeface="Arial"/>
              </a:rPr>
              <a:t>In FY25-Q3*, </a:t>
            </a:r>
            <a:r>
              <a:rPr lang="en-US">
                <a:solidFill>
                  <a:srgbClr val="ED1B2E"/>
                </a:solidFill>
                <a:latin typeface="Arial"/>
                <a:cs typeface="Arial"/>
              </a:rPr>
              <a:t>more than 8,240 compassionate Red Cross Service to the Armed Forces workers </a:t>
            </a:r>
            <a:r>
              <a:rPr lang="en-US">
                <a:solidFill>
                  <a:srgbClr val="6D6E70"/>
                </a:solidFill>
                <a:latin typeface="Arial"/>
                <a:cs typeface="Arial"/>
              </a:rPr>
              <a:t>have provided critical services in lockstep with our partners.</a:t>
            </a:r>
            <a:endParaRPr lang="en-US" baseline="36000">
              <a:solidFill>
                <a:srgbClr val="6D6E70"/>
              </a:solidFill>
            </a:endParaRPr>
          </a:p>
          <a:p>
            <a:endParaRPr lang="en-US">
              <a:highlight>
                <a:srgbClr val="FFFF00"/>
              </a:highlight>
            </a:endParaRPr>
          </a:p>
        </p:txBody>
      </p:sp>
      <p:pic>
        <p:nvPicPr>
          <p:cNvPr id="20" name="Picture 6">
            <a:extLst>
              <a:ext uri="{FF2B5EF4-FFF2-40B4-BE49-F238E27FC236}">
                <a16:creationId xmlns:a16="http://schemas.microsoft.com/office/drawing/2014/main" id="{C3E2FDAE-FBB1-4423-B542-BDA04EF57866}"/>
              </a:ext>
            </a:extLst>
          </p:cNvPr>
          <p:cNvPicPr>
            <a:picLocks noChangeAspect="1" noChangeArrowheads="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7988066" y="2372745"/>
            <a:ext cx="981396" cy="78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4">
            <a:extLst>
              <a:ext uri="{FF2B5EF4-FFF2-40B4-BE49-F238E27FC236}">
                <a16:creationId xmlns:a16="http://schemas.microsoft.com/office/drawing/2014/main" id="{62747D10-511C-404E-AFD4-DAA39C9E756A}"/>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bwMode="auto">
          <a:xfrm>
            <a:off x="5677965" y="2377943"/>
            <a:ext cx="894369" cy="78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7F17624-90D2-4732-BB2B-0928D34B50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7669" y="2376833"/>
            <a:ext cx="545297" cy="784247"/>
          </a:xfrm>
          <a:prstGeom prst="rect">
            <a:avLst/>
          </a:prstGeom>
        </p:spPr>
      </p:pic>
      <p:pic>
        <p:nvPicPr>
          <p:cNvPr id="23" name="Picture Placeholder 27" descr="A picture containing text, first-aid kit&#10;&#10;Description automatically generated">
            <a:extLst>
              <a:ext uri="{FF2B5EF4-FFF2-40B4-BE49-F238E27FC236}">
                <a16:creationId xmlns:a16="http://schemas.microsoft.com/office/drawing/2014/main" id="{4809AAB9-7CA6-4774-92FA-FBB5ED4D375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43893" t="-5319" r="-43893" b="-5319"/>
          <a:stretch/>
        </p:blipFill>
        <p:spPr>
          <a:xfrm>
            <a:off x="3361750" y="2357967"/>
            <a:ext cx="1211477" cy="788335"/>
          </a:xfrm>
          <a:prstGeom prst="rect">
            <a:avLst/>
          </a:prstGeom>
          <a:noFill/>
        </p:spPr>
      </p:pic>
      <p:sp>
        <p:nvSpPr>
          <p:cNvPr id="24" name="Rectangle 23">
            <a:extLst>
              <a:ext uri="{FF2B5EF4-FFF2-40B4-BE49-F238E27FC236}">
                <a16:creationId xmlns:a16="http://schemas.microsoft.com/office/drawing/2014/main" id="{AB0F425B-BDE3-4636-B6C5-5539E9E385F7}"/>
              </a:ext>
            </a:extLst>
          </p:cNvPr>
          <p:cNvSpPr/>
          <p:nvPr/>
        </p:nvSpPr>
        <p:spPr>
          <a:xfrm>
            <a:off x="1872176" y="5977003"/>
            <a:ext cx="7948777" cy="230832"/>
          </a:xfrm>
          <a:prstGeom prst="rect">
            <a:avLst/>
          </a:prstGeom>
        </p:spPr>
        <p:txBody>
          <a:bodyPr wrap="square" lIns="91440" tIns="45720" rIns="91440" bIns="45720" anchor="t">
            <a:spAutoFit/>
          </a:bodyPr>
          <a:lstStyle/>
          <a:p>
            <a:pPr algn="r"/>
            <a:r>
              <a:rPr lang="en-US" sz="900">
                <a:solidFill>
                  <a:srgbClr val="717073"/>
                </a:solidFill>
                <a:latin typeface="Arial"/>
                <a:cs typeface="Arial"/>
              </a:rPr>
              <a:t>*Jan 1 – Mar 31, 2025</a:t>
            </a:r>
          </a:p>
        </p:txBody>
      </p:sp>
      <p:sp>
        <p:nvSpPr>
          <p:cNvPr id="3" name="Text Placeholder 13">
            <a:extLst>
              <a:ext uri="{FF2B5EF4-FFF2-40B4-BE49-F238E27FC236}">
                <a16:creationId xmlns:a16="http://schemas.microsoft.com/office/drawing/2014/main" id="{CBBB590F-3FCE-8B0B-E6A2-963320CB2BD3}"/>
              </a:ext>
            </a:extLst>
          </p:cNvPr>
          <p:cNvSpPr txBox="1">
            <a:spLocks/>
          </p:cNvSpPr>
          <p:nvPr/>
        </p:nvSpPr>
        <p:spPr>
          <a:xfrm>
            <a:off x="762508" y="4711879"/>
            <a:ext cx="1807496" cy="581891"/>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171,760</a:t>
            </a:r>
            <a:endParaRPr lang="en-US" b="1"/>
          </a:p>
        </p:txBody>
      </p:sp>
      <p:sp>
        <p:nvSpPr>
          <p:cNvPr id="4" name="Text Placeholder 14">
            <a:extLst>
              <a:ext uri="{FF2B5EF4-FFF2-40B4-BE49-F238E27FC236}">
                <a16:creationId xmlns:a16="http://schemas.microsoft.com/office/drawing/2014/main" id="{E4C4F2AF-121E-7F8E-F55D-EAC2AA4DD54B}"/>
              </a:ext>
            </a:extLst>
          </p:cNvPr>
          <p:cNvSpPr txBox="1">
            <a:spLocks/>
          </p:cNvSpPr>
          <p:nvPr/>
        </p:nvSpPr>
        <p:spPr>
          <a:xfrm>
            <a:off x="3169580" y="472016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377,970</a:t>
            </a:r>
            <a:endParaRPr lang="en-US" b="1"/>
          </a:p>
          <a:p>
            <a:endParaRPr lang="en-US">
              <a:highlight>
                <a:srgbClr val="FFFF00"/>
              </a:highlight>
            </a:endParaRPr>
          </a:p>
        </p:txBody>
      </p:sp>
      <p:sp>
        <p:nvSpPr>
          <p:cNvPr id="5" name="Text Placeholder 15">
            <a:extLst>
              <a:ext uri="{FF2B5EF4-FFF2-40B4-BE49-F238E27FC236}">
                <a16:creationId xmlns:a16="http://schemas.microsoft.com/office/drawing/2014/main" id="{614A13DA-3F9B-607B-ACF2-5509419E130C}"/>
              </a:ext>
            </a:extLst>
          </p:cNvPr>
          <p:cNvSpPr txBox="1">
            <a:spLocks/>
          </p:cNvSpPr>
          <p:nvPr/>
        </p:nvSpPr>
        <p:spPr>
          <a:xfrm>
            <a:off x="5318244" y="472016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403,730</a:t>
            </a:r>
            <a:endParaRPr lang="en-US" b="1"/>
          </a:p>
        </p:txBody>
      </p:sp>
      <p:sp>
        <p:nvSpPr>
          <p:cNvPr id="6" name="Text Placeholder 12">
            <a:extLst>
              <a:ext uri="{FF2B5EF4-FFF2-40B4-BE49-F238E27FC236}">
                <a16:creationId xmlns:a16="http://schemas.microsoft.com/office/drawing/2014/main" id="{3AF11810-7700-A608-29C6-C281B82365D9}"/>
              </a:ext>
            </a:extLst>
          </p:cNvPr>
          <p:cNvSpPr txBox="1">
            <a:spLocks/>
          </p:cNvSpPr>
          <p:nvPr/>
        </p:nvSpPr>
        <p:spPr>
          <a:xfrm>
            <a:off x="-104675" y="4656353"/>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1600"/>
              <a:t>FY25 Totals</a:t>
            </a:r>
          </a:p>
        </p:txBody>
      </p:sp>
      <p:sp>
        <p:nvSpPr>
          <p:cNvPr id="7" name="Rectangle 6">
            <a:extLst>
              <a:ext uri="{FF2B5EF4-FFF2-40B4-BE49-F238E27FC236}">
                <a16:creationId xmlns:a16="http://schemas.microsoft.com/office/drawing/2014/main" id="{49229B8E-6530-B76B-F6A8-C3AA56FF400B}"/>
              </a:ext>
            </a:extLst>
          </p:cNvPr>
          <p:cNvSpPr/>
          <p:nvPr/>
        </p:nvSpPr>
        <p:spPr>
          <a:xfrm>
            <a:off x="623809" y="5639129"/>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highlight>
                <a:srgbClr val="FFFF00"/>
              </a:highlight>
            </a:endParaRPr>
          </a:p>
        </p:txBody>
      </p:sp>
      <p:sp>
        <p:nvSpPr>
          <p:cNvPr id="11" name="Text Placeholder 15">
            <a:extLst>
              <a:ext uri="{FF2B5EF4-FFF2-40B4-BE49-F238E27FC236}">
                <a16:creationId xmlns:a16="http://schemas.microsoft.com/office/drawing/2014/main" id="{EC4182B6-5D29-7667-4798-0C14152F5C8F}"/>
              </a:ext>
            </a:extLst>
          </p:cNvPr>
          <p:cNvSpPr txBox="1">
            <a:spLocks/>
          </p:cNvSpPr>
          <p:nvPr/>
        </p:nvSpPr>
        <p:spPr>
          <a:xfrm>
            <a:off x="7660831" y="4720166"/>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67,090</a:t>
            </a:r>
            <a:endParaRPr lang="en-US" b="1"/>
          </a:p>
        </p:txBody>
      </p:sp>
    </p:spTree>
    <p:extLst>
      <p:ext uri="{BB962C8B-B14F-4D97-AF65-F5344CB8AC3E}">
        <p14:creationId xmlns:p14="http://schemas.microsoft.com/office/powerpoint/2010/main" val="2045244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8C9A1A-57CC-2FA7-088D-6A6C0715B388}"/>
              </a:ext>
            </a:extLst>
          </p:cNvPr>
          <p:cNvSpPr>
            <a:spLocks noGrp="1"/>
          </p:cNvSpPr>
          <p:nvPr>
            <p:ph type="body" sz="quarter" idx="13"/>
          </p:nvPr>
        </p:nvSpPr>
        <p:spPr>
          <a:xfrm>
            <a:off x="4604273" y="1058365"/>
            <a:ext cx="5273834" cy="1966200"/>
          </a:xfrm>
        </p:spPr>
        <p:txBody>
          <a:bodyPr lIns="91440" tIns="45720" rIns="91440" bIns="45720" anchor="t"/>
          <a:lstStyle/>
          <a:p>
            <a:r>
              <a:rPr lang="en-US" sz="2400">
                <a:latin typeface="Georgia"/>
                <a:cs typeface="Arial"/>
              </a:rPr>
              <a:t>“Veterans are easily overlooked, especially in emergencies. We have a significant number that are already experiencing homelessness. Providing a sense of safety and security for them is crucial.”</a:t>
            </a:r>
          </a:p>
        </p:txBody>
      </p:sp>
      <p:sp>
        <p:nvSpPr>
          <p:cNvPr id="6" name="Text Placeholder 5">
            <a:extLst>
              <a:ext uri="{FF2B5EF4-FFF2-40B4-BE49-F238E27FC236}">
                <a16:creationId xmlns:a16="http://schemas.microsoft.com/office/drawing/2014/main" id="{B3525A4C-2580-1C89-4E55-A0F02D2F4840}"/>
              </a:ext>
            </a:extLst>
          </p:cNvPr>
          <p:cNvSpPr>
            <a:spLocks noGrp="1"/>
          </p:cNvSpPr>
          <p:nvPr>
            <p:ph type="body" sz="quarter" idx="14"/>
          </p:nvPr>
        </p:nvSpPr>
        <p:spPr>
          <a:xfrm>
            <a:off x="5852160" y="3349866"/>
            <a:ext cx="4025947" cy="785812"/>
          </a:xfrm>
        </p:spPr>
        <p:txBody>
          <a:bodyPr/>
          <a:lstStyle/>
          <a:p>
            <a:r>
              <a:rPr lang="en-US" sz="1400" b="1"/>
              <a:t>Aspyn Adams</a:t>
            </a:r>
            <a:r>
              <a:rPr lang="en-US" sz="1400"/>
              <a:t>, </a:t>
            </a:r>
          </a:p>
          <a:p>
            <a:r>
              <a:rPr lang="en-US" sz="1400"/>
              <a:t>Service to the Armed Forces program specialist</a:t>
            </a:r>
            <a:endParaRPr lang="en-US"/>
          </a:p>
        </p:txBody>
      </p:sp>
      <p:sp>
        <p:nvSpPr>
          <p:cNvPr id="8" name="Text Placeholder 7">
            <a:extLst>
              <a:ext uri="{FF2B5EF4-FFF2-40B4-BE49-F238E27FC236}">
                <a16:creationId xmlns:a16="http://schemas.microsoft.com/office/drawing/2014/main" id="{7B083633-721F-5F04-96E1-E3A446EA336F}"/>
              </a:ext>
            </a:extLst>
          </p:cNvPr>
          <p:cNvSpPr>
            <a:spLocks noGrp="1"/>
          </p:cNvSpPr>
          <p:nvPr>
            <p:ph type="body" sz="quarter" idx="16"/>
          </p:nvPr>
        </p:nvSpPr>
        <p:spPr>
          <a:xfrm>
            <a:off x="505998" y="4201976"/>
            <a:ext cx="8902839" cy="2032569"/>
          </a:xfrm>
        </p:spPr>
        <p:txBody>
          <a:bodyPr lIns="91440" tIns="45720" rIns="91440" bIns="45720" anchor="t">
            <a:noAutofit/>
          </a:bodyPr>
          <a:lstStyle/>
          <a:p>
            <a:r>
              <a:rPr lang="en-US" b="1">
                <a:solidFill>
                  <a:srgbClr val="ED1B2E"/>
                </a:solidFill>
                <a:latin typeface="Arial"/>
                <a:cs typeface="Arial"/>
              </a:rPr>
              <a:t>When devastating wildfires broke out in Los Angeles, the Red Cross provided special services to meet the needs of impacted veterans</a:t>
            </a:r>
            <a:r>
              <a:rPr lang="en-US" b="1">
                <a:solidFill>
                  <a:schemeClr val="tx2"/>
                </a:solidFill>
                <a:latin typeface="Arial"/>
                <a:cs typeface="Arial"/>
              </a:rPr>
              <a:t>, </a:t>
            </a:r>
            <a:r>
              <a:rPr lang="en-US">
                <a:solidFill>
                  <a:schemeClr val="tx2"/>
                </a:solidFill>
                <a:latin typeface="Arial"/>
                <a:cs typeface="Arial"/>
              </a:rPr>
              <a:t>in addition to our typical disaster relief services. To help veterans face the chaos caused by these wildfires, we offered a workshop about building resilience, coping mechanisms and communication skills. We also partnered with Crisis Response Canines to bring in dogs specially trained to comfort people facing stressful situations. </a:t>
            </a:r>
          </a:p>
          <a:p>
            <a:endParaRPr lang="en-US">
              <a:solidFill>
                <a:schemeClr val="tx2"/>
              </a:solidFill>
            </a:endParaRPr>
          </a:p>
          <a:p>
            <a:endParaRPr lang="en-US" b="1"/>
          </a:p>
        </p:txBody>
      </p:sp>
      <p:sp>
        <p:nvSpPr>
          <p:cNvPr id="3" name="Rectangle 2">
            <a:extLst>
              <a:ext uri="{FF2B5EF4-FFF2-40B4-BE49-F238E27FC236}">
                <a16:creationId xmlns:a16="http://schemas.microsoft.com/office/drawing/2014/main" id="{9663B7B7-157D-F757-37A4-D0323FA4464A}"/>
              </a:ext>
            </a:extLst>
          </p:cNvPr>
          <p:cNvSpPr/>
          <p:nvPr/>
        </p:nvSpPr>
        <p:spPr>
          <a:xfrm>
            <a:off x="0" y="0"/>
            <a:ext cx="10058400" cy="66369"/>
          </a:xfrm>
          <a:prstGeom prst="rect">
            <a:avLst/>
          </a:prstGeom>
          <a:solidFill>
            <a:srgbClr val="537B3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2" name="Picture Placeholder 11">
            <a:extLst>
              <a:ext uri="{FF2B5EF4-FFF2-40B4-BE49-F238E27FC236}">
                <a16:creationId xmlns:a16="http://schemas.microsoft.com/office/drawing/2014/main" id="{246A6523-EC98-5858-9E0E-D70570718536}"/>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a:stretch/>
        </p:blipFill>
        <p:spPr/>
      </p:pic>
      <p:sp>
        <p:nvSpPr>
          <p:cNvPr id="2" name="TextBox 1">
            <a:extLst>
              <a:ext uri="{FF2B5EF4-FFF2-40B4-BE49-F238E27FC236}">
                <a16:creationId xmlns:a16="http://schemas.microsoft.com/office/drawing/2014/main" id="{A02FD08F-B0DD-C38C-96CB-1B3BA84FAC00}"/>
              </a:ext>
            </a:extLst>
          </p:cNvPr>
          <p:cNvSpPr txBox="1"/>
          <p:nvPr/>
        </p:nvSpPr>
        <p:spPr>
          <a:xfrm>
            <a:off x="4855557" y="328112"/>
            <a:ext cx="4785934" cy="769441"/>
          </a:xfrm>
          <a:prstGeom prst="rect">
            <a:avLst/>
          </a:prstGeom>
          <a:noFill/>
        </p:spPr>
        <p:txBody>
          <a:bodyPr wrap="square" lIns="91440" tIns="45720" rIns="91440" bIns="45720" anchor="t">
            <a:spAutoFit/>
          </a:bodyPr>
          <a:lstStyle/>
          <a:p>
            <a:pPr algn="r"/>
            <a:r>
              <a:rPr lang="en-US" sz="2200" b="1">
                <a:solidFill>
                  <a:srgbClr val="FF0000"/>
                </a:solidFill>
                <a:latin typeface="Arial"/>
                <a:cs typeface="Arial"/>
              </a:rPr>
              <a:t>S</a:t>
            </a:r>
            <a:r>
              <a:rPr lang="en-US" sz="2200" b="1">
                <a:solidFill>
                  <a:srgbClr val="ED1B2E"/>
                </a:solidFill>
                <a:latin typeface="Arial"/>
                <a:cs typeface="Arial"/>
              </a:rPr>
              <a:t>upporting Veterans During the California Wildfires</a:t>
            </a:r>
            <a:endParaRPr lang="en-US" sz="2200">
              <a:solidFill>
                <a:srgbClr val="ED1B2E"/>
              </a:solidFill>
            </a:endParaRPr>
          </a:p>
        </p:txBody>
      </p:sp>
    </p:spTree>
    <p:extLst>
      <p:ext uri="{BB962C8B-B14F-4D97-AF65-F5344CB8AC3E}">
        <p14:creationId xmlns:p14="http://schemas.microsoft.com/office/powerpoint/2010/main" val="3984512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3206" y="2073794"/>
            <a:ext cx="7062651" cy="2075188"/>
          </a:xfrm>
        </p:spPr>
        <p:txBody>
          <a:bodyPr wrap="square" lIns="0" tIns="45720" rIns="0" bIns="45720" anchor="ctr">
            <a:noAutofit/>
          </a:bodyPr>
          <a:lstStyle/>
          <a:p>
            <a:pPr algn="l"/>
            <a:r>
              <a:rPr lang="en-US">
                <a:latin typeface="Arial"/>
                <a:cs typeface="Arial"/>
              </a:rPr>
              <a:t>Training for the </a:t>
            </a:r>
            <a:br>
              <a:rPr lang="en-US">
                <a:latin typeface="Arial"/>
                <a:cs typeface="Arial"/>
              </a:rPr>
            </a:br>
            <a:r>
              <a:rPr lang="en-US">
                <a:latin typeface="Arial"/>
                <a:cs typeface="Arial"/>
              </a:rPr>
              <a:t>Moments That Matter</a:t>
            </a:r>
            <a:endParaRPr lang="en-US"/>
          </a:p>
        </p:txBody>
      </p:sp>
      <p:sp>
        <p:nvSpPr>
          <p:cNvPr id="4" name="Oval 3">
            <a:extLst>
              <a:ext uri="{FF2B5EF4-FFF2-40B4-BE49-F238E27FC236}">
                <a16:creationId xmlns:a16="http://schemas.microsoft.com/office/drawing/2014/main" id="{A5488296-8D61-F658-0E5C-561B051E76ED}"/>
              </a:ext>
            </a:extLst>
          </p:cNvPr>
          <p:cNvSpPr/>
          <p:nvPr/>
        </p:nvSpPr>
        <p:spPr>
          <a:xfrm>
            <a:off x="7173523" y="2206720"/>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673039-CD4C-254F-8E1B-8894DD062765}"/>
              </a:ext>
            </a:extLst>
          </p:cNvPr>
          <p:cNvSpPr/>
          <p:nvPr/>
        </p:nvSpPr>
        <p:spPr>
          <a:xfrm>
            <a:off x="7382748" y="2415945"/>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symbol of a person rolling a ball&#10;&#10;Description automatically generated">
            <a:extLst>
              <a:ext uri="{FF2B5EF4-FFF2-40B4-BE49-F238E27FC236}">
                <a16:creationId xmlns:a16="http://schemas.microsoft.com/office/drawing/2014/main" id="{15AE7A4B-7E7F-45A8-254A-1CDC29BA69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2355" y="2483467"/>
            <a:ext cx="1346153" cy="1346153"/>
          </a:xfrm>
          <a:prstGeom prst="rect">
            <a:avLst/>
          </a:prstGeom>
        </p:spPr>
      </p:pic>
    </p:spTree>
    <p:extLst>
      <p:ext uri="{BB962C8B-B14F-4D97-AF65-F5344CB8AC3E}">
        <p14:creationId xmlns:p14="http://schemas.microsoft.com/office/powerpoint/2010/main" val="2108789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95A4-4E15-47D0-8E48-F39B8816741A}"/>
              </a:ext>
            </a:extLst>
          </p:cNvPr>
          <p:cNvSpPr>
            <a:spLocks noGrp="1"/>
          </p:cNvSpPr>
          <p:nvPr>
            <p:ph type="title"/>
          </p:nvPr>
        </p:nvSpPr>
        <p:spPr/>
        <p:txBody>
          <a:bodyPr/>
          <a:lstStyle/>
          <a:p>
            <a:r>
              <a:rPr lang="en-US"/>
              <a:t>Training Services Impact </a:t>
            </a:r>
          </a:p>
        </p:txBody>
      </p:sp>
      <p:sp>
        <p:nvSpPr>
          <p:cNvPr id="8" name="Text Placeholder 7">
            <a:extLst>
              <a:ext uri="{FF2B5EF4-FFF2-40B4-BE49-F238E27FC236}">
                <a16:creationId xmlns:a16="http://schemas.microsoft.com/office/drawing/2014/main" id="{E0EE486A-DB8D-4A53-BADC-32746E60C72F}"/>
              </a:ext>
            </a:extLst>
          </p:cNvPr>
          <p:cNvSpPr>
            <a:spLocks noGrp="1"/>
          </p:cNvSpPr>
          <p:nvPr>
            <p:ph type="body" sz="quarter" idx="15"/>
          </p:nvPr>
        </p:nvSpPr>
        <p:spPr>
          <a:xfrm>
            <a:off x="962794" y="3189520"/>
            <a:ext cx="2132121" cy="1233488"/>
          </a:xfrm>
        </p:spPr>
        <p:txBody>
          <a:bodyPr lIns="91440" tIns="45720" rIns="91440" bIns="45720" anchor="t"/>
          <a:lstStyle/>
          <a:p>
            <a:pPr algn="ctr" rtl="0" fontAlgn="base"/>
            <a:r>
              <a:rPr lang="en-US" sz="2400" b="1">
                <a:solidFill>
                  <a:srgbClr val="ED1B2E"/>
                </a:solidFill>
                <a:latin typeface="Arial"/>
                <a:cs typeface="Arial"/>
              </a:rPr>
              <a:t>779,420</a:t>
            </a:r>
            <a:endParaRPr lang="en-US" sz="2400" b="1" i="0">
              <a:solidFill>
                <a:srgbClr val="ED1B2E"/>
              </a:solidFill>
              <a:effectLst/>
              <a:latin typeface="Arial"/>
              <a:cs typeface="Arial"/>
            </a:endParaRPr>
          </a:p>
          <a:p>
            <a:r>
              <a:rPr lang="en-US">
                <a:latin typeface="Arial"/>
                <a:cs typeface="Arial"/>
              </a:rPr>
              <a:t>people trained in First Aid, CPR and AED, making every community safer</a:t>
            </a:r>
          </a:p>
          <a:p>
            <a:endParaRPr lang="en-US">
              <a:highlight>
                <a:srgbClr val="FFFF00"/>
              </a:highlight>
            </a:endParaRPr>
          </a:p>
        </p:txBody>
      </p:sp>
      <p:sp>
        <p:nvSpPr>
          <p:cNvPr id="10" name="Text Placeholder 9">
            <a:extLst>
              <a:ext uri="{FF2B5EF4-FFF2-40B4-BE49-F238E27FC236}">
                <a16:creationId xmlns:a16="http://schemas.microsoft.com/office/drawing/2014/main" id="{0A4FE728-AA81-43FE-98FF-57EB816FFE9F}"/>
              </a:ext>
            </a:extLst>
          </p:cNvPr>
          <p:cNvSpPr>
            <a:spLocks noGrp="1"/>
          </p:cNvSpPr>
          <p:nvPr>
            <p:ph type="body" sz="quarter" idx="17"/>
          </p:nvPr>
        </p:nvSpPr>
        <p:spPr>
          <a:xfrm>
            <a:off x="3633891" y="3189520"/>
            <a:ext cx="2382053" cy="1233488"/>
          </a:xfrm>
        </p:spPr>
        <p:txBody>
          <a:bodyPr lIns="91440" tIns="45720" rIns="91440" bIns="45720" anchor="t"/>
          <a:lstStyle/>
          <a:p>
            <a:r>
              <a:rPr lang="en-US" sz="2400" b="1">
                <a:solidFill>
                  <a:srgbClr val="ED1B2E"/>
                </a:solidFill>
                <a:latin typeface="Arial"/>
                <a:cs typeface="Arial"/>
              </a:rPr>
              <a:t>745,000</a:t>
            </a:r>
            <a:endParaRPr lang="en-US" sz="2400" b="1">
              <a:solidFill>
                <a:srgbClr val="ED1B2E"/>
              </a:solidFill>
            </a:endParaRPr>
          </a:p>
          <a:p>
            <a:r>
              <a:rPr lang="en-US">
                <a:latin typeface="Arial"/>
                <a:cs typeface="Arial"/>
              </a:rPr>
              <a:t>people learned how to be safe in, on and around the water through our Aquatics and Water Safety training</a:t>
            </a:r>
          </a:p>
          <a:p>
            <a:endParaRPr lang="en-US">
              <a:highlight>
                <a:srgbClr val="FFFF00"/>
              </a:highlight>
            </a:endParaRPr>
          </a:p>
        </p:txBody>
      </p:sp>
      <p:sp>
        <p:nvSpPr>
          <p:cNvPr id="12" name="Text Placeholder 11">
            <a:extLst>
              <a:ext uri="{FF2B5EF4-FFF2-40B4-BE49-F238E27FC236}">
                <a16:creationId xmlns:a16="http://schemas.microsoft.com/office/drawing/2014/main" id="{9300AD28-B419-4DB8-841A-608511B2EF9C}"/>
              </a:ext>
            </a:extLst>
          </p:cNvPr>
          <p:cNvSpPr>
            <a:spLocks noGrp="1"/>
          </p:cNvSpPr>
          <p:nvPr>
            <p:ph type="body" sz="quarter" idx="19"/>
          </p:nvPr>
        </p:nvSpPr>
        <p:spPr>
          <a:xfrm>
            <a:off x="6619135" y="3189520"/>
            <a:ext cx="2706407" cy="1233488"/>
          </a:xfrm>
        </p:spPr>
        <p:txBody>
          <a:bodyPr lIns="91440" tIns="45720" rIns="91440" bIns="45720" anchor="t"/>
          <a:lstStyle/>
          <a:p>
            <a:r>
              <a:rPr lang="en-US" sz="2400" b="1">
                <a:solidFill>
                  <a:srgbClr val="ED1B2E"/>
                </a:solidFill>
                <a:latin typeface="Arial"/>
                <a:cs typeface="Arial"/>
              </a:rPr>
              <a:t>17,390</a:t>
            </a:r>
            <a:endParaRPr lang="en-US" sz="2400" b="1">
              <a:solidFill>
                <a:srgbClr val="ED1B2E"/>
              </a:solidFill>
            </a:endParaRPr>
          </a:p>
          <a:p>
            <a:r>
              <a:rPr lang="en-US">
                <a:latin typeface="Arial"/>
                <a:cs typeface="Arial"/>
              </a:rPr>
              <a:t>individuals trained in caregiving courses, empowering participants to provide quality care to people of all ages</a:t>
            </a:r>
          </a:p>
          <a:p>
            <a:endParaRPr lang="en-US">
              <a:highlight>
                <a:srgbClr val="FFFF00"/>
              </a:highlight>
            </a:endParaRPr>
          </a:p>
        </p:txBody>
      </p:sp>
      <p:sp>
        <p:nvSpPr>
          <p:cNvPr id="19" name="Text Placeholder 18">
            <a:extLst>
              <a:ext uri="{FF2B5EF4-FFF2-40B4-BE49-F238E27FC236}">
                <a16:creationId xmlns:a16="http://schemas.microsoft.com/office/drawing/2014/main" id="{BA54EE96-0E07-4E29-A120-FBFB836576BD}"/>
              </a:ext>
            </a:extLst>
          </p:cNvPr>
          <p:cNvSpPr>
            <a:spLocks noGrp="1"/>
          </p:cNvSpPr>
          <p:nvPr>
            <p:ph type="body" sz="quarter" idx="26"/>
          </p:nvPr>
        </p:nvSpPr>
        <p:spPr>
          <a:xfrm>
            <a:off x="870454" y="1070724"/>
            <a:ext cx="8230177" cy="1066800"/>
          </a:xfrm>
        </p:spPr>
        <p:txBody>
          <a:bodyPr lIns="91440" tIns="45720" rIns="91440" bIns="45720" anchor="t"/>
          <a:lstStyle/>
          <a:p>
            <a:pPr algn="ctr"/>
            <a:r>
              <a:rPr lang="en-US">
                <a:solidFill>
                  <a:srgbClr val="71787D"/>
                </a:solidFill>
                <a:latin typeface="Arial"/>
                <a:cs typeface="Arial"/>
              </a:rPr>
              <a:t>In FY25-Q3,* we have equipped community members to help neighbors, friends and family members with vital skills:</a:t>
            </a:r>
          </a:p>
        </p:txBody>
      </p:sp>
      <p:pic>
        <p:nvPicPr>
          <p:cNvPr id="20" name="Picture 19">
            <a:extLst>
              <a:ext uri="{FF2B5EF4-FFF2-40B4-BE49-F238E27FC236}">
                <a16:creationId xmlns:a16="http://schemas.microsoft.com/office/drawing/2014/main" id="{162DCAC9-897F-4F0D-BDA3-F38441315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4786" y="2232829"/>
            <a:ext cx="1077218" cy="1077218"/>
          </a:xfrm>
          <a:prstGeom prst="rect">
            <a:avLst/>
          </a:prstGeom>
        </p:spPr>
      </p:pic>
      <p:pic>
        <p:nvPicPr>
          <p:cNvPr id="21" name="Picture 20">
            <a:extLst>
              <a:ext uri="{FF2B5EF4-FFF2-40B4-BE49-F238E27FC236}">
                <a16:creationId xmlns:a16="http://schemas.microsoft.com/office/drawing/2014/main" id="{F18DE3AC-FBAA-4028-9684-4DADC259A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190" y="2178604"/>
            <a:ext cx="986909" cy="986909"/>
          </a:xfrm>
          <a:prstGeom prst="rect">
            <a:avLst/>
          </a:prstGeom>
        </p:spPr>
      </p:pic>
      <p:pic>
        <p:nvPicPr>
          <p:cNvPr id="22" name="Picture Placeholder 30">
            <a:extLst>
              <a:ext uri="{FF2B5EF4-FFF2-40B4-BE49-F238E27FC236}">
                <a16:creationId xmlns:a16="http://schemas.microsoft.com/office/drawing/2014/main" id="{4933521C-DE90-461A-BABD-BFBC58117E3C}"/>
              </a:ext>
            </a:extLst>
          </p:cNvPr>
          <p:cNvPicPr>
            <a:picLocks noGrp="1" noChangeAspect="1"/>
          </p:cNvPicPr>
          <p:nvPr>
            <p:ph type="pic" sz="quarter" idx="10"/>
          </p:nvPr>
        </p:nvPicPr>
        <p:blipFill rotWithShape="1">
          <a:blip r:embed="rId5" cstate="hqprint">
            <a:extLst>
              <a:ext uri="{28A0092B-C50C-407E-A947-70E740481C1C}">
                <a14:useLocalDpi xmlns:a14="http://schemas.microsoft.com/office/drawing/2010/main"/>
              </a:ext>
            </a:extLst>
          </a:blip>
          <a:srcRect t="-2988" r="-23995"/>
          <a:stretch/>
        </p:blipFill>
        <p:spPr>
          <a:xfrm>
            <a:off x="1414938" y="2103227"/>
            <a:ext cx="1427162" cy="928687"/>
          </a:xfrm>
          <a:prstGeom prst="rect">
            <a:avLst/>
          </a:prstGeom>
        </p:spPr>
      </p:pic>
      <p:sp>
        <p:nvSpPr>
          <p:cNvPr id="6" name="Rectangle 5">
            <a:extLst>
              <a:ext uri="{FF2B5EF4-FFF2-40B4-BE49-F238E27FC236}">
                <a16:creationId xmlns:a16="http://schemas.microsoft.com/office/drawing/2014/main" id="{697A7FEE-AC8C-D0F4-0D2D-0EB9BB0F6856}"/>
              </a:ext>
            </a:extLst>
          </p:cNvPr>
          <p:cNvSpPr/>
          <p:nvPr/>
        </p:nvSpPr>
        <p:spPr>
          <a:xfrm>
            <a:off x="1843405" y="5977003"/>
            <a:ext cx="7948777" cy="230832"/>
          </a:xfrm>
          <a:prstGeom prst="rect">
            <a:avLst/>
          </a:prstGeom>
        </p:spPr>
        <p:txBody>
          <a:bodyPr wrap="square" lIns="91440" tIns="45720" rIns="91440" bIns="45720" anchor="t">
            <a:spAutoFit/>
          </a:bodyPr>
          <a:lstStyle/>
          <a:p>
            <a:pPr algn="r"/>
            <a:r>
              <a:rPr lang="en-US" sz="900">
                <a:solidFill>
                  <a:srgbClr val="717073"/>
                </a:solidFill>
                <a:latin typeface="Arial"/>
                <a:cs typeface="Arial"/>
              </a:rPr>
              <a:t>*Jan 1 – Mar. 31, 2025</a:t>
            </a:r>
          </a:p>
        </p:txBody>
      </p:sp>
      <p:sp>
        <p:nvSpPr>
          <p:cNvPr id="3" name="Text Placeholder 13">
            <a:extLst>
              <a:ext uri="{FF2B5EF4-FFF2-40B4-BE49-F238E27FC236}">
                <a16:creationId xmlns:a16="http://schemas.microsoft.com/office/drawing/2014/main" id="{527772A0-8333-9C32-98DD-E60A28EDE09D}"/>
              </a:ext>
            </a:extLst>
          </p:cNvPr>
          <p:cNvSpPr txBox="1">
            <a:spLocks/>
          </p:cNvSpPr>
          <p:nvPr/>
        </p:nvSpPr>
        <p:spPr>
          <a:xfrm>
            <a:off x="1252899" y="4777756"/>
            <a:ext cx="1807496" cy="581891"/>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2,173,440</a:t>
            </a:r>
            <a:endParaRPr lang="en-US" b="1"/>
          </a:p>
        </p:txBody>
      </p:sp>
      <p:sp>
        <p:nvSpPr>
          <p:cNvPr id="4" name="Text Placeholder 14">
            <a:extLst>
              <a:ext uri="{FF2B5EF4-FFF2-40B4-BE49-F238E27FC236}">
                <a16:creationId xmlns:a16="http://schemas.microsoft.com/office/drawing/2014/main" id="{46086991-7CC6-CEC1-6CBF-6E3762D713E4}"/>
              </a:ext>
            </a:extLst>
          </p:cNvPr>
          <p:cNvSpPr txBox="1">
            <a:spLocks/>
          </p:cNvSpPr>
          <p:nvPr/>
        </p:nvSpPr>
        <p:spPr>
          <a:xfrm>
            <a:off x="3895489" y="4799199"/>
            <a:ext cx="1883121"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1,154,730</a:t>
            </a:r>
            <a:endParaRPr lang="en-US"/>
          </a:p>
        </p:txBody>
      </p:sp>
      <p:sp>
        <p:nvSpPr>
          <p:cNvPr id="5" name="Text Placeholder 15">
            <a:extLst>
              <a:ext uri="{FF2B5EF4-FFF2-40B4-BE49-F238E27FC236}">
                <a16:creationId xmlns:a16="http://schemas.microsoft.com/office/drawing/2014/main" id="{D4ACC195-252B-DD81-C533-AD51A03DC241}"/>
              </a:ext>
            </a:extLst>
          </p:cNvPr>
          <p:cNvSpPr txBox="1">
            <a:spLocks/>
          </p:cNvSpPr>
          <p:nvPr/>
        </p:nvSpPr>
        <p:spPr>
          <a:xfrm>
            <a:off x="7276246" y="4802894"/>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51,380</a:t>
            </a:r>
            <a:endParaRPr lang="en-US"/>
          </a:p>
        </p:txBody>
      </p:sp>
      <p:sp>
        <p:nvSpPr>
          <p:cNvPr id="7" name="Text Placeholder 12">
            <a:extLst>
              <a:ext uri="{FF2B5EF4-FFF2-40B4-BE49-F238E27FC236}">
                <a16:creationId xmlns:a16="http://schemas.microsoft.com/office/drawing/2014/main" id="{A2FD1FC2-27C0-626B-114C-E6B61A70E17B}"/>
              </a:ext>
            </a:extLst>
          </p:cNvPr>
          <p:cNvSpPr txBox="1">
            <a:spLocks/>
          </p:cNvSpPr>
          <p:nvPr/>
        </p:nvSpPr>
        <p:spPr>
          <a:xfrm>
            <a:off x="3555" y="4705063"/>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1600"/>
              <a:t>FY25 Totals</a:t>
            </a:r>
          </a:p>
        </p:txBody>
      </p:sp>
      <p:sp>
        <p:nvSpPr>
          <p:cNvPr id="9" name="Rectangle 8">
            <a:extLst>
              <a:ext uri="{FF2B5EF4-FFF2-40B4-BE49-F238E27FC236}">
                <a16:creationId xmlns:a16="http://schemas.microsoft.com/office/drawing/2014/main" id="{A550F7C9-5764-9864-949C-49276AA2FDF3}"/>
              </a:ext>
            </a:extLst>
          </p:cNvPr>
          <p:cNvSpPr/>
          <p:nvPr/>
        </p:nvSpPr>
        <p:spPr>
          <a:xfrm>
            <a:off x="1304239" y="5644858"/>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highlight>
                <a:srgbClr val="FFFF00"/>
              </a:highlight>
            </a:endParaRPr>
          </a:p>
        </p:txBody>
      </p:sp>
    </p:spTree>
    <p:extLst>
      <p:ext uri="{BB962C8B-B14F-4D97-AF65-F5344CB8AC3E}">
        <p14:creationId xmlns:p14="http://schemas.microsoft.com/office/powerpoint/2010/main" val="315808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normAutofit/>
          </a:bodyPr>
          <a:lstStyle/>
          <a:p>
            <a:r>
              <a:rPr lang="en-US" sz="3135"/>
              <a:t>Your 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257619" y="935398"/>
            <a:ext cx="5809834" cy="975433"/>
          </a:xfrm>
        </p:spPr>
        <p:txBody>
          <a:bodyPr vert="horz" lIns="80826" tIns="40413" rIns="80826" bIns="40413" rtlCol="0" anchor="t">
            <a:noAutofit/>
          </a:bodyPr>
          <a:lstStyle/>
          <a:p>
            <a:r>
              <a:rPr lang="en-US" sz="1650">
                <a:latin typeface="Arial"/>
                <a:cs typeface="Arial"/>
              </a:rPr>
              <a:t>We were pleased to provide valuable recognition and engagement this quarter: </a:t>
            </a:r>
            <a:endParaRPr lang="en-US" sz="1650"/>
          </a:p>
        </p:txBody>
      </p:sp>
      <p:sp>
        <p:nvSpPr>
          <p:cNvPr id="6" name="Text Placeholder 5">
            <a:extLst>
              <a:ext uri="{FF2B5EF4-FFF2-40B4-BE49-F238E27FC236}">
                <a16:creationId xmlns:a16="http://schemas.microsoft.com/office/drawing/2014/main" id="{06B3125C-68B0-654D-BC74-DB13B6AFC925}"/>
              </a:ext>
            </a:extLst>
          </p:cNvPr>
          <p:cNvSpPr>
            <a:spLocks noGrp="1"/>
          </p:cNvSpPr>
          <p:nvPr>
            <p:ph type="body" sz="quarter" idx="11"/>
          </p:nvPr>
        </p:nvSpPr>
        <p:spPr>
          <a:xfrm>
            <a:off x="257619" y="1699173"/>
            <a:ext cx="5592765" cy="4273002"/>
          </a:xfrm>
        </p:spPr>
        <p:txBody>
          <a:bodyPr vert="horz" lIns="80826" tIns="40413" rIns="80826" bIns="40413" rtlCol="0" anchor="t">
            <a:noAutofit/>
          </a:bodyPr>
          <a:lstStyle/>
          <a:p>
            <a:pPr marL="260350" indent="-260350" defTabSz="404121" fontAlgn="base">
              <a:lnSpc>
                <a:spcPct val="100000"/>
              </a:lnSpc>
              <a:spcBef>
                <a:spcPts val="0"/>
              </a:spcBef>
              <a:buSzTx/>
              <a:defRPr/>
            </a:pPr>
            <a:r>
              <a:rPr lang="en-US" sz="1500">
                <a:effectLst/>
                <a:latin typeface="Arial" panose="020B0604020202020204" pitchFamily="34" charset="0"/>
                <a:ea typeface="Calibri" panose="020F0502020204030204" pitchFamily="34" charset="0"/>
              </a:rPr>
              <a:t>Acknowledged in </a:t>
            </a:r>
            <a:r>
              <a:rPr lang="en-US" sz="1500" b="1">
                <a:solidFill>
                  <a:srgbClr val="FF0000"/>
                </a:solidFill>
                <a:effectLst/>
                <a:latin typeface="Arial" panose="020B0604020202020204" pitchFamily="34" charset="0"/>
                <a:ea typeface="Calibri" panose="020F0502020204030204" pitchFamily="34" charset="0"/>
              </a:rPr>
              <a:t>30 Disaster Information Update emails</a:t>
            </a:r>
            <a:r>
              <a:rPr lang="en-US" sz="1500">
                <a:solidFill>
                  <a:srgbClr val="FF0000"/>
                </a:solidFill>
                <a:effectLst/>
                <a:latin typeface="Arial" panose="020B0604020202020204" pitchFamily="34" charset="0"/>
                <a:ea typeface="Calibri" panose="020F0502020204030204" pitchFamily="34" charset="0"/>
              </a:rPr>
              <a:t> </a:t>
            </a:r>
            <a:r>
              <a:rPr lang="en-US" sz="1500">
                <a:effectLst/>
                <a:latin typeface="Arial" panose="020B0604020202020204" pitchFamily="34" charset="0"/>
                <a:ea typeface="Calibri" panose="020F0502020204030204" pitchFamily="34" charset="0"/>
              </a:rPr>
              <a:t>to key supporters.</a:t>
            </a:r>
          </a:p>
          <a:p>
            <a:pPr marL="260350" indent="-260350" defTabSz="404121" fontAlgn="base">
              <a:lnSpc>
                <a:spcPct val="100000"/>
              </a:lnSpc>
              <a:spcBef>
                <a:spcPts val="0"/>
              </a:spcBef>
              <a:buSzTx/>
              <a:defRPr/>
            </a:pPr>
            <a:r>
              <a:rPr lang="en-US" sz="1500">
                <a:latin typeface="Arial"/>
                <a:cs typeface="Arial"/>
              </a:rPr>
              <a:t>Recognized in a full-page </a:t>
            </a:r>
            <a:r>
              <a:rPr lang="en-US" sz="1500" b="1">
                <a:solidFill>
                  <a:srgbClr val="FF0000"/>
                </a:solidFill>
                <a:latin typeface="Arial"/>
                <a:cs typeface="Arial"/>
              </a:rPr>
              <a:t>Businessweek print ad </a:t>
            </a:r>
            <a:r>
              <a:rPr lang="en-US" sz="1500">
                <a:solidFill>
                  <a:srgbClr val="828284"/>
                </a:solidFill>
                <a:latin typeface="Arial"/>
                <a:cs typeface="Arial"/>
              </a:rPr>
              <a:t>in January.</a:t>
            </a:r>
          </a:p>
          <a:p>
            <a:pPr marL="260350" indent="-260350" defTabSz="404121" fontAlgn="base">
              <a:lnSpc>
                <a:spcPct val="100000"/>
              </a:lnSpc>
              <a:spcBef>
                <a:spcPts val="0"/>
              </a:spcBef>
              <a:buSzTx/>
              <a:defRPr/>
            </a:pPr>
            <a:r>
              <a:rPr lang="en-US" sz="1500">
                <a:solidFill>
                  <a:schemeClr val="bg2">
                    <a:lumMod val="50000"/>
                  </a:schemeClr>
                </a:solidFill>
                <a:latin typeface="Arial"/>
                <a:cs typeface="Arial"/>
              </a:rPr>
              <a:t>Invited to our </a:t>
            </a:r>
            <a:r>
              <a:rPr lang="en-US" sz="1500" b="1">
                <a:solidFill>
                  <a:srgbClr val="ED1B2E"/>
                </a:solidFill>
                <a:latin typeface="Arial"/>
                <a:cs typeface="Arial"/>
              </a:rPr>
              <a:t>exclusive Disaster Leadership call</a:t>
            </a:r>
            <a:r>
              <a:rPr lang="en-US" sz="1500" b="1">
                <a:latin typeface="Arial"/>
                <a:cs typeface="Arial"/>
              </a:rPr>
              <a:t> </a:t>
            </a:r>
            <a:r>
              <a:rPr lang="en-US" sz="1500">
                <a:latin typeface="Arial"/>
                <a:cs typeface="Arial"/>
              </a:rPr>
              <a:t>sharing our response to the </a:t>
            </a:r>
            <a:r>
              <a:rPr lang="en-US" sz="1500" b="1">
                <a:solidFill>
                  <a:srgbClr val="ED1B2E"/>
                </a:solidFill>
                <a:latin typeface="Arial"/>
                <a:cs typeface="Arial"/>
              </a:rPr>
              <a:t>California Wildfires </a:t>
            </a:r>
            <a:r>
              <a:rPr lang="en-US" sz="1500">
                <a:latin typeface="Arial"/>
                <a:cs typeface="Arial"/>
              </a:rPr>
              <a:t>on January 10.</a:t>
            </a:r>
          </a:p>
          <a:p>
            <a:pPr marL="260350" indent="-260350" defTabSz="404121" fontAlgn="base">
              <a:lnSpc>
                <a:spcPct val="100000"/>
              </a:lnSpc>
              <a:spcBef>
                <a:spcPts val="0"/>
              </a:spcBef>
              <a:buSzTx/>
              <a:defRPr/>
            </a:pPr>
            <a:r>
              <a:rPr lang="en-US" sz="1500">
                <a:latin typeface="Arial"/>
                <a:cs typeface="Arial"/>
              </a:rPr>
              <a:t>Provided with </a:t>
            </a:r>
            <a:r>
              <a:rPr lang="en-US" sz="1500" b="1">
                <a:solidFill>
                  <a:srgbClr val="ED1B2E"/>
                </a:solidFill>
                <a:latin typeface="Arial"/>
                <a:cs typeface="Arial"/>
              </a:rPr>
              <a:t>template communications materials</a:t>
            </a:r>
            <a:r>
              <a:rPr lang="en-US" sz="1500">
                <a:latin typeface="Arial"/>
                <a:cs typeface="Arial"/>
              </a:rPr>
              <a:t>, including social posts and content that aligned with timely messaging around National Blood Donor Month in January and Turn and Test and Red Cross Month in March. </a:t>
            </a:r>
          </a:p>
          <a:p>
            <a:pPr marL="260350" indent="-260350" defTabSz="404121">
              <a:lnSpc>
                <a:spcPct val="100000"/>
              </a:lnSpc>
              <a:spcBef>
                <a:spcPts val="0"/>
              </a:spcBef>
              <a:buSzTx/>
              <a:defRPr/>
            </a:pPr>
            <a:r>
              <a:rPr lang="en-US" sz="1500">
                <a:latin typeface="Arial"/>
                <a:cs typeface="Arial"/>
              </a:rPr>
              <a:t>Featured in</a:t>
            </a:r>
            <a:r>
              <a:rPr lang="en-US" sz="1500" b="1">
                <a:solidFill>
                  <a:srgbClr val="FF0000"/>
                </a:solidFill>
                <a:latin typeface="Arial"/>
                <a:cs typeface="Arial"/>
              </a:rPr>
              <a:t> four Red Cross stories</a:t>
            </a:r>
            <a:r>
              <a:rPr lang="en-US" sz="1500">
                <a:latin typeface="Arial"/>
                <a:cs typeface="Arial"/>
              </a:rPr>
              <a:t> on redcross.org with over 268K pageviews.</a:t>
            </a:r>
          </a:p>
          <a:p>
            <a:pPr marL="260350" indent="-260350" defTabSz="404121">
              <a:lnSpc>
                <a:spcPct val="100000"/>
              </a:lnSpc>
              <a:spcBef>
                <a:spcPts val="0"/>
              </a:spcBef>
              <a:buSzTx/>
              <a:defRPr/>
            </a:pPr>
            <a:r>
              <a:rPr lang="en-US" sz="1500">
                <a:latin typeface="Arial"/>
                <a:cs typeface="Arial"/>
              </a:rPr>
              <a:t>Provided with an exclusive </a:t>
            </a:r>
            <a:r>
              <a:rPr lang="en-US" sz="1500" b="1">
                <a:solidFill>
                  <a:srgbClr val="ED1B2E"/>
                </a:solidFill>
                <a:latin typeface="Arial"/>
                <a:cs typeface="Arial"/>
              </a:rPr>
              <a:t>ADGP Calendar Year 2024 Partner Update</a:t>
            </a:r>
            <a:r>
              <a:rPr lang="en-US" sz="1500">
                <a:latin typeface="Arial"/>
                <a:cs typeface="Arial"/>
              </a:rPr>
              <a:t> report. </a:t>
            </a:r>
          </a:p>
        </p:txBody>
      </p:sp>
      <p:pic>
        <p:nvPicPr>
          <p:cNvPr id="2" name="Picture 1" descr="A poster of a person hugging another person&#10;&#10;AI-generated content may be incorrect.">
            <a:extLst>
              <a:ext uri="{FF2B5EF4-FFF2-40B4-BE49-F238E27FC236}">
                <a16:creationId xmlns:a16="http://schemas.microsoft.com/office/drawing/2014/main" id="{168660A1-A65A-CD8F-8164-6F526B5CB82C}"/>
              </a:ext>
            </a:extLst>
          </p:cNvPr>
          <p:cNvPicPr>
            <a:picLocks noChangeAspect="1"/>
          </p:cNvPicPr>
          <p:nvPr/>
        </p:nvPicPr>
        <p:blipFill>
          <a:blip r:embed="rId3"/>
          <a:stretch>
            <a:fillRect/>
          </a:stretch>
        </p:blipFill>
        <p:spPr>
          <a:xfrm>
            <a:off x="6056944" y="935398"/>
            <a:ext cx="4001455" cy="5465402"/>
          </a:xfrm>
          <a:prstGeom prst="rect">
            <a:avLst/>
          </a:prstGeom>
        </p:spPr>
      </p:pic>
    </p:spTree>
    <p:extLst>
      <p:ext uri="{BB962C8B-B14F-4D97-AF65-F5344CB8AC3E}">
        <p14:creationId xmlns:p14="http://schemas.microsoft.com/office/powerpoint/2010/main" val="144435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a:t>Prepare Today!</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45C469B7-A396-E740-8B32-56829C393417}"/>
              </a:ext>
            </a:extLst>
          </p:cNvPr>
          <p:cNvSpPr txBox="1">
            <a:spLocks/>
          </p:cNvSpPr>
          <p:nvPr/>
        </p:nvSpPr>
        <p:spPr bwMode="auto">
          <a:xfrm>
            <a:off x="303636" y="1111281"/>
            <a:ext cx="4570206" cy="4907554"/>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marL="0" marR="0">
              <a:lnSpc>
                <a:spcPct val="107000"/>
              </a:lnSpc>
            </a:pPr>
            <a:r>
              <a:rPr lang="en-US" sz="1600">
                <a:solidFill>
                  <a:srgbClr val="71787D"/>
                </a:solidFill>
                <a:effectLst/>
                <a:latin typeface="Arial" panose="020B0604020202020204" pitchFamily="34" charset="0"/>
                <a:ea typeface="Aptos" panose="020B0004020202020204" pitchFamily="34" charset="0"/>
                <a:cs typeface="Arial" panose="020B0604020202020204" pitchFamily="34" charset="0"/>
              </a:rPr>
              <a:t>In an emergency, every second counts — that’s why it’s essential to be prepared. This is true now more than ever as disasters are becoming more frequent and intense. </a:t>
            </a:r>
          </a:p>
          <a:p>
            <a:pPr marL="0" marR="0">
              <a:lnSpc>
                <a:spcPct val="107000"/>
              </a:lnSpc>
            </a:pPr>
            <a:endParaRPr lang="en-US" sz="1600">
              <a:solidFill>
                <a:srgbClr val="71787D"/>
              </a:solidFill>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pPr>
            <a:r>
              <a:rPr lang="en-US" sz="1600">
                <a:solidFill>
                  <a:srgbClr val="71787D"/>
                </a:solidFill>
                <a:effectLst/>
                <a:latin typeface="Arial" panose="020B0604020202020204" pitchFamily="34" charset="0"/>
                <a:ea typeface="Times New Roman" panose="02020603050405020304" pitchFamily="18" charset="0"/>
                <a:cs typeface="Arial" panose="020B0604020202020204" pitchFamily="34" charset="0"/>
              </a:rPr>
              <a:t>Together with partners, the Red Cross stands ready to bring help and hope in times of dire need. And it’s critical that communities and families are prepared to face unexpected crises as well.</a:t>
            </a:r>
            <a:endParaRPr lang="en-US" sz="1600">
              <a:solidFill>
                <a:srgbClr val="71787D"/>
              </a:solidFill>
              <a:effectLst/>
              <a:latin typeface="Arial" panose="020B0604020202020204" pitchFamily="34" charset="0"/>
              <a:ea typeface="Aptos" panose="020B0004020202020204" pitchFamily="34" charset="0"/>
              <a:cs typeface="Arial" panose="020B0604020202020204" pitchFamily="34" charset="0"/>
            </a:endParaRPr>
          </a:p>
          <a:p>
            <a:pPr>
              <a:defRPr/>
            </a:pPr>
            <a:endParaRPr lang="en-US" sz="1600">
              <a:solidFill>
                <a:srgbClr val="71787D"/>
              </a:solidFill>
              <a:latin typeface="Arial" panose="020B0604020202020204" pitchFamily="34" charset="0"/>
              <a:cs typeface="Arial" panose="020B0604020202020204" pitchFamily="34" charset="0"/>
            </a:endParaRPr>
          </a:p>
          <a:p>
            <a:pPr>
              <a:defRPr/>
            </a:pPr>
            <a:r>
              <a:rPr lang="en-US" sz="1600">
                <a:solidFill>
                  <a:srgbClr val="71787D"/>
                </a:solidFill>
                <a:latin typeface="Arial" panose="020B0604020202020204" pitchFamily="34" charset="0"/>
                <a:cs typeface="Arial" panose="020B0604020202020204" pitchFamily="34" charset="0"/>
              </a:rPr>
              <a:t>As we look toward the busy summer months </a:t>
            </a:r>
            <a:r>
              <a:rPr lang="en-US" sz="1600">
                <a:solidFill>
                  <a:srgbClr val="71787D"/>
                </a:solidFill>
                <a:effectLst/>
                <a:latin typeface="Arial" panose="020B0604020202020204" pitchFamily="34" charset="0"/>
                <a:ea typeface="Aptos" panose="020B0004020202020204" pitchFamily="34" charset="0"/>
                <a:cs typeface="Arial" panose="020B0604020202020204" pitchFamily="34" charset="0"/>
              </a:rPr>
              <a:t>—</a:t>
            </a:r>
            <a:r>
              <a:rPr lang="en-US" sz="1600">
                <a:solidFill>
                  <a:srgbClr val="71787D"/>
                </a:solidFill>
                <a:latin typeface="Arial" panose="020B0604020202020204" pitchFamily="34" charset="0"/>
                <a:cs typeface="Arial" panose="020B0604020202020204" pitchFamily="34" charset="0"/>
              </a:rPr>
              <a:t> including the start of hurricane season on June 1 </a:t>
            </a:r>
            <a:r>
              <a:rPr lang="en-US" sz="1600">
                <a:solidFill>
                  <a:srgbClr val="71787D"/>
                </a:solidFill>
                <a:effectLst/>
                <a:latin typeface="Arial" panose="020B0604020202020204" pitchFamily="34" charset="0"/>
                <a:ea typeface="Aptos" panose="020B0004020202020204" pitchFamily="34" charset="0"/>
                <a:cs typeface="Arial" panose="020B0604020202020204" pitchFamily="34" charset="0"/>
              </a:rPr>
              <a:t>—</a:t>
            </a:r>
            <a:r>
              <a:rPr lang="en-US" sz="1600">
                <a:solidFill>
                  <a:srgbClr val="71787D"/>
                </a:solidFill>
                <a:latin typeface="Arial" panose="020B0604020202020204" pitchFamily="34" charset="0"/>
                <a:cs typeface="Arial" panose="020B0604020202020204" pitchFamily="34" charset="0"/>
              </a:rPr>
              <a:t> we encourage you to prepare for disasters big and small. </a:t>
            </a:r>
            <a:r>
              <a:rPr lang="en-US" sz="1600" b="1">
                <a:solidFill>
                  <a:srgbClr val="71787D"/>
                </a:solidFill>
                <a:latin typeface="Arial" panose="020B0604020202020204" pitchFamily="34" charset="0"/>
                <a:cs typeface="Arial" panose="020B0604020202020204" pitchFamily="34" charset="0"/>
              </a:rPr>
              <a:t>Visit the </a:t>
            </a:r>
            <a:r>
              <a:rPr lang="en-US" sz="1600" b="1">
                <a:solidFill>
                  <a:srgbClr val="71787D"/>
                </a:solidFill>
                <a:latin typeface="Arial" panose="020B0604020202020204" pitchFamily="34" charset="0"/>
                <a:cs typeface="Arial" panose="020B0604020202020204" pitchFamily="34" charset="0"/>
                <a:hlinkClick r:id="rId3"/>
              </a:rPr>
              <a:t>ADGP Membership Hub</a:t>
            </a:r>
            <a:r>
              <a:rPr lang="en-US" sz="1600" b="1">
                <a:solidFill>
                  <a:srgbClr val="71787D"/>
                </a:solidFill>
                <a:latin typeface="Arial" panose="020B0604020202020204" pitchFamily="34" charset="0"/>
                <a:cs typeface="Arial" panose="020B0604020202020204" pitchFamily="34" charset="0"/>
              </a:rPr>
              <a:t> or </a:t>
            </a:r>
            <a:r>
              <a:rPr lang="en-US" sz="1600" b="1">
                <a:solidFill>
                  <a:srgbClr val="71787D"/>
                </a:solidFill>
                <a:latin typeface="Arial" panose="020B0604020202020204" pitchFamily="34" charset="0"/>
                <a:cs typeface="Arial" panose="020B0604020202020204" pitchFamily="34" charset="0"/>
                <a:hlinkClick r:id="rId4"/>
              </a:rPr>
              <a:t>redcross.org</a:t>
            </a:r>
            <a:r>
              <a:rPr lang="en-US" sz="1600" b="1">
                <a:solidFill>
                  <a:srgbClr val="71787D"/>
                </a:solidFill>
                <a:latin typeface="Arial" panose="020B0604020202020204" pitchFamily="34" charset="0"/>
                <a:cs typeface="Arial" panose="020B0604020202020204" pitchFamily="34" charset="0"/>
              </a:rPr>
              <a:t> for preparedness communication resources to help you and your loved ones stay safe.</a:t>
            </a:r>
            <a:endParaRPr lang="en-US" sz="1600" b="1">
              <a:solidFill>
                <a:srgbClr val="6D6E70"/>
              </a:solidFill>
              <a:latin typeface="Arial"/>
              <a:ea typeface="Calibri"/>
              <a:cs typeface="Calibri"/>
            </a:endParaRPr>
          </a:p>
        </p:txBody>
      </p:sp>
      <p:pic>
        <p:nvPicPr>
          <p:cNvPr id="2" name="Picture 1" descr="A hand holding a phone&#10;&#10;AI-generated content may be incorrect.">
            <a:extLst>
              <a:ext uri="{FF2B5EF4-FFF2-40B4-BE49-F238E27FC236}">
                <a16:creationId xmlns:a16="http://schemas.microsoft.com/office/drawing/2014/main" id="{E261FA7C-7790-5523-49D9-0B6B17E653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2699" y="1136678"/>
            <a:ext cx="4196894" cy="4196894"/>
          </a:xfrm>
          <a:prstGeom prst="rect">
            <a:avLst/>
          </a:prstGeom>
        </p:spPr>
      </p:pic>
    </p:spTree>
    <p:extLst>
      <p:ext uri="{BB962C8B-B14F-4D97-AF65-F5344CB8AC3E}">
        <p14:creationId xmlns:p14="http://schemas.microsoft.com/office/powerpoint/2010/main" val="282359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child in a blanket&#10;&#10;AI-generated content may be incorrect.">
            <a:extLst>
              <a:ext uri="{FF2B5EF4-FFF2-40B4-BE49-F238E27FC236}">
                <a16:creationId xmlns:a16="http://schemas.microsoft.com/office/drawing/2014/main" id="{B08F2319-96D7-80A4-C606-10A5C605BA1F}"/>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p:blipFill>
        <p:spPr>
          <a:xfrm>
            <a:off x="0" y="0"/>
            <a:ext cx="10058400" cy="4697413"/>
          </a:xfrm>
        </p:spPr>
      </p:pic>
    </p:spTree>
    <p:extLst>
      <p:ext uri="{BB962C8B-B14F-4D97-AF65-F5344CB8AC3E}">
        <p14:creationId xmlns:p14="http://schemas.microsoft.com/office/powerpoint/2010/main" val="356768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956910" cy="502189"/>
          </a:xfrm>
        </p:spPr>
        <p:txBody>
          <a:bodyPr lIns="91440" tIns="45720" rIns="91440" bIns="45720" anchor="t"/>
          <a:lstStyle/>
          <a:p>
            <a:r>
              <a:rPr lang="en-US">
                <a:latin typeface="Arial"/>
                <a:cs typeface="Arial"/>
              </a:rPr>
              <a:t>Red Cross Responded to 100 Big Disasters</a:t>
            </a:r>
            <a:endParaRPr lang="en-US"/>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178162" y="954419"/>
            <a:ext cx="9616347"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fontAlgn="base">
              <a:lnSpc>
                <a:spcPts val="2700"/>
              </a:lnSpc>
              <a:spcAft>
                <a:spcPct val="0"/>
              </a:spcAft>
              <a:defRPr/>
            </a:pPr>
            <a:r>
              <a:rPr lang="en-US" sz="2000">
                <a:latin typeface="Arial"/>
                <a:cs typeface="Arial"/>
              </a:rPr>
              <a:t> Including 17 </a:t>
            </a:r>
            <a:r>
              <a:rPr kumimoji="0" lang="en-US" sz="2000" b="1" i="0" u="none" strike="noStrike" kern="1200" cap="none" spc="0" normalizeH="0" baseline="0" noProof="0">
                <a:ln>
                  <a:noFill/>
                </a:ln>
                <a:effectLst/>
                <a:uLnTx/>
                <a:uFillTx/>
                <a:latin typeface="Arial"/>
                <a:ea typeface="+mj-ea"/>
                <a:cs typeface="Arial"/>
              </a:rPr>
              <a:t>large and major </a:t>
            </a:r>
            <a:r>
              <a:rPr lang="en-US" sz="2000">
                <a:latin typeface="Arial"/>
                <a:cs typeface="Arial"/>
              </a:rPr>
              <a:t>responses listed chronologically:</a:t>
            </a:r>
            <a:endParaRPr lang="en-US" sz="2000" b="1" i="0" u="none" strike="noStrike" kern="1200" cap="none" spc="0" normalizeH="0" baseline="0" noProof="0">
              <a:ln>
                <a:noFill/>
              </a:ln>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3" cstate="email">
            <a:lum bright="-9000" contrast="-30000"/>
            <a:extLst>
              <a:ext uri="{28A0092B-C50C-407E-A947-70E740481C1C}">
                <a14:useLocalDpi xmlns:a14="http://schemas.microsoft.com/office/drawing/2010/main"/>
              </a:ext>
            </a:extLst>
          </a:blip>
          <a:srcRect/>
          <a:stretch>
            <a:fillRect/>
          </a:stretch>
        </p:blipFill>
        <p:spPr bwMode="auto">
          <a:xfrm>
            <a:off x="3889118" y="1424665"/>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384200" y="5622276"/>
            <a:ext cx="5541690" cy="623248"/>
          </a:xfrm>
          <a:prstGeom prst="rect">
            <a:avLst/>
          </a:prstGeom>
        </p:spPr>
        <p:txBody>
          <a:bodyPr wrap="square" lIns="91440" tIns="45720" rIns="91440" bIns="45720" anchor="t">
            <a:spAutoFit/>
          </a:bodyPr>
          <a:lstStyle/>
          <a:p>
            <a:pPr algn="r"/>
            <a:r>
              <a:rPr lang="en-US" sz="900">
                <a:solidFill>
                  <a:srgbClr val="717073"/>
                </a:solidFill>
                <a:latin typeface="Arial"/>
                <a:cs typeface="Arial"/>
              </a:rPr>
              <a:t>Jan 1 – Mar 31, 2025</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50">
                <a:solidFill>
                  <a:srgbClr val="6D6E70"/>
                </a:solidFill>
                <a:effectLst/>
                <a:latin typeface="Arial"/>
                <a:ea typeface="Calibri"/>
                <a:cs typeface="Arial"/>
              </a:rPr>
              <a:t>“</a:t>
            </a:r>
            <a:r>
              <a:rPr lang="en-US" sz="850">
                <a:solidFill>
                  <a:srgbClr val="6D6E70"/>
                </a:solidFill>
                <a:latin typeface="Arial"/>
                <a:ea typeface="Calibri"/>
                <a:cs typeface="Arial"/>
              </a:rPr>
              <a:t>Big</a:t>
            </a:r>
            <a:r>
              <a:rPr lang="en-US" sz="850">
                <a:solidFill>
                  <a:srgbClr val="6D6E70"/>
                </a:solidFill>
                <a:effectLst/>
                <a:latin typeface="Arial"/>
                <a:ea typeface="Calibri"/>
                <a:cs typeface="Arial"/>
              </a:rPr>
              <a:t>” i</a:t>
            </a:r>
            <a:r>
              <a:rPr lang="en-US" sz="850">
                <a:solidFill>
                  <a:srgbClr val="6D6E70"/>
                </a:solidFill>
                <a:latin typeface="Arial"/>
                <a:cs typeface="Arial"/>
              </a:rPr>
              <a:t>ncludes domestic disaster operations with costs of $10,000+ (i.e., level 2 and higher)</a:t>
            </a:r>
            <a:r>
              <a:rPr lang="en-US" sz="850">
                <a:solidFill>
                  <a:srgbClr val="6D6E70"/>
                </a:solidFill>
                <a:effectLst/>
                <a:latin typeface="Arial"/>
                <a:ea typeface="Calibri"/>
                <a:cs typeface="Arial"/>
              </a:rPr>
              <a:t>.</a:t>
            </a:r>
          </a:p>
          <a:p>
            <a:pPr algn="r" fontAlgn="base">
              <a:spcBef>
                <a:spcPct val="0"/>
              </a:spcBef>
              <a:spcAft>
                <a:spcPct val="0"/>
              </a:spcAft>
              <a:defRPr/>
            </a:pPr>
            <a:r>
              <a:rPr lang="en-US" sz="850">
                <a:solidFill>
                  <a:srgbClr val="6D6E70"/>
                </a:solidFill>
                <a:latin typeface="Arial"/>
                <a:cs typeface="Arial"/>
              </a:rPr>
              <a:t>“Large and major” </a:t>
            </a:r>
            <a:r>
              <a:rPr lang="en-US" sz="850">
                <a:solidFill>
                  <a:srgbClr val="6D6E70"/>
                </a:solidFill>
                <a:effectLst/>
                <a:latin typeface="Arial"/>
                <a:ea typeface="Calibri"/>
                <a:cs typeface="Arial"/>
              </a:rPr>
              <a:t>i</a:t>
            </a:r>
            <a:r>
              <a:rPr lang="en-US" sz="850">
                <a:solidFill>
                  <a:srgbClr val="6D6E70"/>
                </a:solidFill>
                <a:latin typeface="Arial"/>
                <a:cs typeface="Arial"/>
              </a:rPr>
              <a:t>ncludes domestic disaster operations with costs of $50,000+ (i.e., level 3 and higher)</a:t>
            </a:r>
            <a:r>
              <a:rPr lang="en-US" sz="850">
                <a:solidFill>
                  <a:srgbClr val="6D6E70"/>
                </a:solidFill>
                <a:effectLst/>
                <a:latin typeface="Arial"/>
                <a:ea typeface="Calibri"/>
                <a:cs typeface="Arial"/>
              </a:rPr>
              <a:t>.</a:t>
            </a:r>
          </a:p>
          <a:p>
            <a:pPr fontAlgn="base">
              <a:spcBef>
                <a:spcPct val="0"/>
              </a:spcBef>
              <a:spcAft>
                <a:spcPct val="0"/>
              </a:spcAft>
              <a:defRPr/>
            </a:pPr>
            <a:endParaRPr lang="en-US" sz="850" b="0" i="0" u="none" strike="noStrike" kern="1200" cap="none" spc="0" normalizeH="0" baseline="0" noProof="0">
              <a:ln>
                <a:noFill/>
              </a:ln>
              <a:solidFill>
                <a:srgbClr val="6D6E70"/>
              </a:solidFill>
              <a:effectLst/>
              <a:uLnTx/>
              <a:uFillTx/>
              <a:latin typeface="Arial" charset="0"/>
              <a:cs typeface="Arial" charset="0"/>
            </a:endParaRP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485978" y="271368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745067" y="33231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509330" y="3831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619205" y="338558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328342" y="21501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711162" y="24991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943040" y="28136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9114896" y="23646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846225" y="24991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9094889" y="24187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727183" y="32596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766565" y="24187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282621" y="20835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9204617" y="2255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7130776" y="41445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8018180" y="2540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991621" y="2255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273397" y="1898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365590" y="16328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386191" y="44908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9013475" y="24104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542863" y="39168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9178780" y="24173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313914" y="24965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901305" y="34404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8258079" y="292148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7255960" y="29763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509330" y="224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9211616" y="21730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824288" y="30888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8121728" y="36713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773398" y="29314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7065564" y="207420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418547" y="38355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8213359" y="36713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481164" y="255415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355369" y="19244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8146111" y="27236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9123916" y="224571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9101888" y="2483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305202" y="21990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9178780" y="247225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703015" y="15908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776996" y="3331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536028" y="36221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828358" y="33694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805401" y="191418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968375" y="26092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266480" y="24339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267770" y="205502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5006010" y="48691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671090" y="44802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5059962" y="49095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510585" y="4574319"/>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4209172" y="26173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316569" y="27112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4182702" y="272478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464345" y="35295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317074" y="34223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4183376" y="32615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304177" y="31811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358129" y="30204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4117034" y="30741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720530" y="36510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814523" y="35706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4064262" y="27929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4171660" y="28734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606006" y="19079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5233252" y="198614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944166" y="18254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573106" y="37602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972827" y="32036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9052341" y="32964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946323" y="328317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548758" y="44228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601767" y="46746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668028" y="45421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8190950" y="39325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442741" y="403855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861891" y="30711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6212390" y="19348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542382" y="2297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834756" y="30137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628384" y="378578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604162" y="35919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272858" y="34461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5140336" y="202814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8" name="Oval 17">
            <a:extLst>
              <a:ext uri="{FF2B5EF4-FFF2-40B4-BE49-F238E27FC236}">
                <a16:creationId xmlns:a16="http://schemas.microsoft.com/office/drawing/2014/main" id="{30A66907-76B1-CA59-D906-B6BC5320D487}"/>
              </a:ext>
            </a:extLst>
          </p:cNvPr>
          <p:cNvSpPr>
            <a:spLocks noChangeAspect="1" noChangeArrowheads="1"/>
          </p:cNvSpPr>
          <p:nvPr/>
        </p:nvSpPr>
        <p:spPr bwMode="auto">
          <a:xfrm>
            <a:off x="4246660" y="327282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endParaRPr lang="en-US" sz="900" b="1">
              <a:solidFill>
                <a:schemeClr val="bg1"/>
              </a:solidFill>
              <a:highlight>
                <a:srgbClr val="FFFF00"/>
              </a:highlight>
              <a:latin typeface="Arial"/>
              <a:cs typeface="Arial"/>
            </a:endParaRPr>
          </a:p>
        </p:txBody>
      </p:sp>
      <p:sp>
        <p:nvSpPr>
          <p:cNvPr id="3" name="TextBox 2">
            <a:extLst>
              <a:ext uri="{FF2B5EF4-FFF2-40B4-BE49-F238E27FC236}">
                <a16:creationId xmlns:a16="http://schemas.microsoft.com/office/drawing/2014/main" id="{8332B564-9A9B-3235-F273-4AE753D31A84}"/>
              </a:ext>
            </a:extLst>
          </p:cNvPr>
          <p:cNvSpPr txBox="1"/>
          <p:nvPr/>
        </p:nvSpPr>
        <p:spPr>
          <a:xfrm>
            <a:off x="293093" y="1432460"/>
            <a:ext cx="4505444" cy="42246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California Wildfires </a:t>
            </a:r>
            <a:r>
              <a:rPr lang="en-US" sz="1200">
                <a:solidFill>
                  <a:srgbClr val="6D6E70"/>
                </a:solidFill>
                <a:latin typeface="Arial"/>
                <a:ea typeface="Calibri" panose="020F0502020204030204"/>
                <a:cs typeface="Arial"/>
              </a:rPr>
              <a:t>(Level 7)</a:t>
            </a:r>
            <a:endParaRPr lang="en-US" sz="1200">
              <a:solidFill>
                <a:srgbClr val="00000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Louisiana Blizzards </a:t>
            </a:r>
            <a:r>
              <a:rPr lang="en-US" sz="1200">
                <a:solidFill>
                  <a:srgbClr val="6D6E70"/>
                </a:solidFill>
                <a:latin typeface="Arial"/>
                <a:ea typeface="Calibri" panose="020F0502020204030204"/>
                <a:cs typeface="Arial"/>
              </a:rPr>
              <a:t>(Level 3)</a:t>
            </a: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Northern California Atmospheric </a:t>
            </a:r>
            <a:br>
              <a:rPr lang="en-US" sz="1200" b="1">
                <a:solidFill>
                  <a:srgbClr val="6D6E70"/>
                </a:solidFill>
                <a:latin typeface="Arial"/>
                <a:ea typeface="Calibri" panose="020F0502020204030204"/>
                <a:cs typeface="Arial"/>
              </a:rPr>
            </a:br>
            <a:r>
              <a:rPr lang="en-US" sz="1200" b="1">
                <a:solidFill>
                  <a:srgbClr val="6D6E70"/>
                </a:solidFill>
                <a:latin typeface="Arial"/>
                <a:ea typeface="Calibri" panose="020F0502020204030204"/>
                <a:cs typeface="Arial"/>
              </a:rPr>
              <a:t>Rivers </a:t>
            </a:r>
            <a:r>
              <a:rPr lang="en-US" sz="1200">
                <a:solidFill>
                  <a:srgbClr val="6D6E70"/>
                </a:solidFill>
                <a:latin typeface="Arial"/>
                <a:ea typeface="Calibri" panose="020F0502020204030204"/>
                <a:cs typeface="Arial"/>
              </a:rPr>
              <a:t>(Level 3)</a:t>
            </a: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Alabama &amp; Mississippi Tornado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Arkansas Tornado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Tennessee Floods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Southwest Virginia Floods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Kentucky Floods </a:t>
            </a:r>
            <a:r>
              <a:rPr lang="en-US" sz="1200">
                <a:solidFill>
                  <a:srgbClr val="6D6E70"/>
                </a:solidFill>
                <a:latin typeface="Arial"/>
                <a:ea typeface="Calibri" panose="020F0502020204030204"/>
                <a:cs typeface="Arial"/>
              </a:rPr>
              <a:t>(Level 5)</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Central Appalachia Floods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North Texas Storms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Alabama &amp; Mississippi Tornado </a:t>
            </a:r>
            <a:r>
              <a:rPr lang="en-US" sz="1200">
                <a:solidFill>
                  <a:srgbClr val="6D6E70"/>
                </a:solidFill>
                <a:latin typeface="Arial"/>
                <a:ea typeface="Calibri" panose="020F0502020204030204"/>
                <a:cs typeface="Arial"/>
              </a:rPr>
              <a:t>(Level 4)</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Kansas &amp; Oklahoma Wildfires </a:t>
            </a:r>
            <a:r>
              <a:rPr lang="en-US" sz="1200">
                <a:solidFill>
                  <a:srgbClr val="6D6E70"/>
                </a:solidFill>
                <a:latin typeface="Arial"/>
                <a:ea typeface="Calibri" panose="020F0502020204030204"/>
                <a:cs typeface="Arial"/>
              </a:rPr>
              <a:t>(Level 4)</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Missouri &amp; Arkansas Storms </a:t>
            </a:r>
            <a:r>
              <a:rPr lang="en-US" sz="1200">
                <a:solidFill>
                  <a:srgbClr val="6D6E70"/>
                </a:solidFill>
                <a:latin typeface="Arial"/>
                <a:ea typeface="Calibri" panose="020F0502020204030204"/>
                <a:cs typeface="Arial"/>
              </a:rPr>
              <a:t>(Level 4)</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Oregon Floods </a:t>
            </a:r>
            <a:r>
              <a:rPr lang="en-US" sz="1200">
                <a:solidFill>
                  <a:srgbClr val="6D6E70"/>
                </a:solidFill>
                <a:latin typeface="Arial"/>
                <a:ea typeface="Calibri" panose="020F0502020204030204"/>
                <a:cs typeface="Arial"/>
              </a:rPr>
              <a:t>(Level 3)</a:t>
            </a: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North Carolina Wildfires </a:t>
            </a:r>
            <a:r>
              <a:rPr lang="en-US" sz="1200">
                <a:solidFill>
                  <a:srgbClr val="6D6E70"/>
                </a:solidFill>
                <a:latin typeface="Arial"/>
                <a:ea typeface="Calibri" panose="020F0502020204030204"/>
                <a:cs typeface="Arial"/>
              </a:rPr>
              <a:t>(Level 3)</a:t>
            </a: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South Texas Floods </a:t>
            </a:r>
            <a:r>
              <a:rPr lang="en-US" sz="1200">
                <a:solidFill>
                  <a:srgbClr val="6D6E70"/>
                </a:solidFill>
                <a:latin typeface="Arial"/>
                <a:ea typeface="Calibri" panose="020F0502020204030204"/>
                <a:cs typeface="Arial"/>
              </a:rPr>
              <a:t>(Level 3)</a:t>
            </a:r>
            <a:endParaRPr lang="en-US" sz="1200">
              <a:solidFill>
                <a:srgbClr val="6D6E70"/>
              </a:solidFill>
              <a:latin typeface="Arial" panose="020B0604020202020204" pitchFamily="34" charset="0"/>
              <a:ea typeface="Calibri" panose="020F0502020204030204"/>
              <a:cs typeface="Arial" panose="020B0604020202020204" pitchFamily="34" charset="0"/>
            </a:endParaRPr>
          </a:p>
          <a:p>
            <a:pPr marL="342900" indent="-342900">
              <a:lnSpc>
                <a:spcPct val="125000"/>
              </a:lnSpc>
              <a:buClr>
                <a:srgbClr val="ED1B2E"/>
              </a:buClr>
              <a:buAutoNum type="arabicPeriod"/>
            </a:pPr>
            <a:r>
              <a:rPr lang="en-US" sz="1200" b="1">
                <a:solidFill>
                  <a:srgbClr val="6D6E70"/>
                </a:solidFill>
                <a:latin typeface="Arial"/>
                <a:ea typeface="Calibri" panose="020F0502020204030204"/>
                <a:cs typeface="Arial"/>
              </a:rPr>
              <a:t>Harney County, Oregon Flood </a:t>
            </a:r>
            <a:r>
              <a:rPr lang="en-US" sz="1200">
                <a:solidFill>
                  <a:srgbClr val="6D6E70"/>
                </a:solidFill>
                <a:latin typeface="Arial"/>
                <a:ea typeface="Calibri" panose="020F0502020204030204"/>
                <a:cs typeface="Arial"/>
              </a:rPr>
              <a:t>(Level 3)</a:t>
            </a:r>
            <a:endParaRPr lang="en-US" sz="1200" b="1">
              <a:solidFill>
                <a:srgbClr val="6D6E70"/>
              </a:solidFill>
              <a:highlight>
                <a:srgbClr val="FFFF00"/>
              </a:highlight>
              <a:latin typeface="Arial" panose="020B0604020202020204" pitchFamily="34" charset="0"/>
              <a:ea typeface="Calibri" panose="020F0502020204030204"/>
              <a:cs typeface="Arial" panose="020B0604020202020204" pitchFamily="34" charset="0"/>
            </a:endParaRPr>
          </a:p>
        </p:txBody>
      </p:sp>
      <p:sp>
        <p:nvSpPr>
          <p:cNvPr id="11" name="Oval 10">
            <a:extLst>
              <a:ext uri="{FF2B5EF4-FFF2-40B4-BE49-F238E27FC236}">
                <a16:creationId xmlns:a16="http://schemas.microsoft.com/office/drawing/2014/main" id="{D7273043-5DF1-C876-3C79-F6946543402D}"/>
              </a:ext>
            </a:extLst>
          </p:cNvPr>
          <p:cNvSpPr>
            <a:spLocks noChangeAspect="1" noChangeArrowheads="1"/>
          </p:cNvSpPr>
          <p:nvPr/>
        </p:nvSpPr>
        <p:spPr bwMode="auto">
          <a:xfrm>
            <a:off x="7217391" y="400687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12" name="Oval 11">
            <a:extLst>
              <a:ext uri="{FF2B5EF4-FFF2-40B4-BE49-F238E27FC236}">
                <a16:creationId xmlns:a16="http://schemas.microsoft.com/office/drawing/2014/main" id="{08570361-3496-3845-C881-200CFF8BFA94}"/>
              </a:ext>
            </a:extLst>
          </p:cNvPr>
          <p:cNvSpPr>
            <a:spLocks noChangeAspect="1" noChangeArrowheads="1"/>
          </p:cNvSpPr>
          <p:nvPr/>
        </p:nvSpPr>
        <p:spPr bwMode="auto">
          <a:xfrm>
            <a:off x="4063229" y="2619132"/>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13" name="Oval 12">
            <a:extLst>
              <a:ext uri="{FF2B5EF4-FFF2-40B4-BE49-F238E27FC236}">
                <a16:creationId xmlns:a16="http://schemas.microsoft.com/office/drawing/2014/main" id="{76DBD0A9-8A99-9F47-D28F-4AB10356D2C2}"/>
              </a:ext>
            </a:extLst>
          </p:cNvPr>
          <p:cNvSpPr>
            <a:spLocks noChangeAspect="1" noChangeArrowheads="1"/>
          </p:cNvSpPr>
          <p:nvPr/>
        </p:nvSpPr>
        <p:spPr bwMode="auto">
          <a:xfrm>
            <a:off x="7641768" y="363990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5" name="Oval 14">
            <a:extLst>
              <a:ext uri="{FF2B5EF4-FFF2-40B4-BE49-F238E27FC236}">
                <a16:creationId xmlns:a16="http://schemas.microsoft.com/office/drawing/2014/main" id="{4209CC29-5726-8E85-FD5B-4BA3F1734F44}"/>
              </a:ext>
            </a:extLst>
          </p:cNvPr>
          <p:cNvSpPr>
            <a:spLocks noChangeAspect="1" noChangeArrowheads="1"/>
          </p:cNvSpPr>
          <p:nvPr/>
        </p:nvSpPr>
        <p:spPr bwMode="auto">
          <a:xfrm>
            <a:off x="7247592" y="3481018"/>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6" name="Oval 15">
            <a:extLst>
              <a:ext uri="{FF2B5EF4-FFF2-40B4-BE49-F238E27FC236}">
                <a16:creationId xmlns:a16="http://schemas.microsoft.com/office/drawing/2014/main" id="{F5386D10-8C04-A4A6-DED7-59D0AD0B5E7F}"/>
              </a:ext>
            </a:extLst>
          </p:cNvPr>
          <p:cNvSpPr>
            <a:spLocks noChangeAspect="1" noChangeArrowheads="1"/>
          </p:cNvSpPr>
          <p:nvPr/>
        </p:nvSpPr>
        <p:spPr bwMode="auto">
          <a:xfrm>
            <a:off x="7885378" y="3390742"/>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7" name="Oval 16">
            <a:extLst>
              <a:ext uri="{FF2B5EF4-FFF2-40B4-BE49-F238E27FC236}">
                <a16:creationId xmlns:a16="http://schemas.microsoft.com/office/drawing/2014/main" id="{6BC73ADC-3D4F-0C79-8D2E-B38F9FBAF6B0}"/>
              </a:ext>
            </a:extLst>
          </p:cNvPr>
          <p:cNvSpPr>
            <a:spLocks noChangeAspect="1" noChangeArrowheads="1"/>
          </p:cNvSpPr>
          <p:nvPr/>
        </p:nvSpPr>
        <p:spPr bwMode="auto">
          <a:xfrm>
            <a:off x="8281258" y="320887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9" name="Oval 18">
            <a:extLst>
              <a:ext uri="{FF2B5EF4-FFF2-40B4-BE49-F238E27FC236}">
                <a16:creationId xmlns:a16="http://schemas.microsoft.com/office/drawing/2014/main" id="{95843A0E-05E4-4EC8-B5AE-30BF1FFF5EBF}"/>
              </a:ext>
            </a:extLst>
          </p:cNvPr>
          <p:cNvSpPr>
            <a:spLocks noChangeAspect="1" noChangeArrowheads="1"/>
          </p:cNvSpPr>
          <p:nvPr/>
        </p:nvSpPr>
        <p:spPr bwMode="auto">
          <a:xfrm>
            <a:off x="7709736" y="322576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20" name="Oval 19">
            <a:extLst>
              <a:ext uri="{FF2B5EF4-FFF2-40B4-BE49-F238E27FC236}">
                <a16:creationId xmlns:a16="http://schemas.microsoft.com/office/drawing/2014/main" id="{50C3FFE0-4B20-C646-8E1C-52D22D06083A}"/>
              </a:ext>
            </a:extLst>
          </p:cNvPr>
          <p:cNvSpPr>
            <a:spLocks noChangeAspect="1" noChangeArrowheads="1"/>
          </p:cNvSpPr>
          <p:nvPr/>
        </p:nvSpPr>
        <p:spPr bwMode="auto">
          <a:xfrm>
            <a:off x="8171141" y="3517562"/>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21" name="Oval 20">
            <a:extLst>
              <a:ext uri="{FF2B5EF4-FFF2-40B4-BE49-F238E27FC236}">
                <a16:creationId xmlns:a16="http://schemas.microsoft.com/office/drawing/2014/main" id="{9381D8D2-AA62-878B-9091-727F353BFF86}"/>
              </a:ext>
            </a:extLst>
          </p:cNvPr>
          <p:cNvSpPr>
            <a:spLocks noChangeAspect="1" noChangeArrowheads="1"/>
          </p:cNvSpPr>
          <p:nvPr/>
        </p:nvSpPr>
        <p:spPr bwMode="auto">
          <a:xfrm>
            <a:off x="6739533" y="380936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endParaRPr lang="en-US" sz="900" b="1">
              <a:solidFill>
                <a:schemeClr val="bg1"/>
              </a:solidFill>
              <a:highlight>
                <a:srgbClr val="FFFF00"/>
              </a:highlight>
              <a:latin typeface="Arial"/>
              <a:cs typeface="Arial"/>
            </a:endParaRPr>
          </a:p>
        </p:txBody>
      </p:sp>
      <p:sp>
        <p:nvSpPr>
          <p:cNvPr id="49" name="Oval 48">
            <a:extLst>
              <a:ext uri="{FF2B5EF4-FFF2-40B4-BE49-F238E27FC236}">
                <a16:creationId xmlns:a16="http://schemas.microsoft.com/office/drawing/2014/main" id="{A300B23A-7943-D4D2-013D-589AF80ADC38}"/>
              </a:ext>
            </a:extLst>
          </p:cNvPr>
          <p:cNvSpPr>
            <a:spLocks noChangeAspect="1" noChangeArrowheads="1"/>
          </p:cNvSpPr>
          <p:nvPr/>
        </p:nvSpPr>
        <p:spPr bwMode="auto">
          <a:xfrm>
            <a:off x="7681255" y="3828189"/>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endParaRPr lang="en-US" sz="900" b="1">
              <a:solidFill>
                <a:schemeClr val="bg1"/>
              </a:solidFill>
              <a:highlight>
                <a:srgbClr val="FFFF00"/>
              </a:highlight>
              <a:latin typeface="Arial"/>
              <a:cs typeface="Arial"/>
            </a:endParaRPr>
          </a:p>
        </p:txBody>
      </p:sp>
      <p:sp>
        <p:nvSpPr>
          <p:cNvPr id="59" name="Oval 58">
            <a:extLst>
              <a:ext uri="{FF2B5EF4-FFF2-40B4-BE49-F238E27FC236}">
                <a16:creationId xmlns:a16="http://schemas.microsoft.com/office/drawing/2014/main" id="{A186D95A-B31C-8ED7-7441-C67B03C97F64}"/>
              </a:ext>
            </a:extLst>
          </p:cNvPr>
          <p:cNvSpPr>
            <a:spLocks noChangeAspect="1" noChangeArrowheads="1"/>
          </p:cNvSpPr>
          <p:nvPr/>
        </p:nvSpPr>
        <p:spPr bwMode="auto">
          <a:xfrm>
            <a:off x="6635784" y="347991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endParaRPr lang="en-US" sz="900" b="1">
              <a:solidFill>
                <a:schemeClr val="bg1"/>
              </a:solidFill>
              <a:highlight>
                <a:srgbClr val="FFFF00"/>
              </a:highlight>
              <a:latin typeface="Arial"/>
              <a:cs typeface="Arial"/>
            </a:endParaRPr>
          </a:p>
        </p:txBody>
      </p:sp>
      <p:sp>
        <p:nvSpPr>
          <p:cNvPr id="83" name="Oval 82">
            <a:extLst>
              <a:ext uri="{FF2B5EF4-FFF2-40B4-BE49-F238E27FC236}">
                <a16:creationId xmlns:a16="http://schemas.microsoft.com/office/drawing/2014/main" id="{CCC14DE6-5EDC-6371-FB57-6DF66BFA7193}"/>
              </a:ext>
            </a:extLst>
          </p:cNvPr>
          <p:cNvSpPr>
            <a:spLocks noChangeAspect="1" noChangeArrowheads="1"/>
          </p:cNvSpPr>
          <p:nvPr/>
        </p:nvSpPr>
        <p:spPr bwMode="auto">
          <a:xfrm>
            <a:off x="7229041" y="323517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endParaRPr lang="en-US" sz="900" b="1">
              <a:solidFill>
                <a:schemeClr val="bg1"/>
              </a:solidFill>
              <a:highlight>
                <a:srgbClr val="FFFF00"/>
              </a:highlight>
              <a:latin typeface="Arial"/>
              <a:cs typeface="Arial"/>
            </a:endParaRPr>
          </a:p>
        </p:txBody>
      </p:sp>
      <p:sp>
        <p:nvSpPr>
          <p:cNvPr id="86" name="Oval 85">
            <a:extLst>
              <a:ext uri="{FF2B5EF4-FFF2-40B4-BE49-F238E27FC236}">
                <a16:creationId xmlns:a16="http://schemas.microsoft.com/office/drawing/2014/main" id="{DAECE784-E957-FF83-5A11-D4CB030DCAA5}"/>
              </a:ext>
            </a:extLst>
          </p:cNvPr>
          <p:cNvSpPr>
            <a:spLocks noChangeAspect="1" noChangeArrowheads="1"/>
          </p:cNvSpPr>
          <p:nvPr/>
        </p:nvSpPr>
        <p:spPr bwMode="auto">
          <a:xfrm>
            <a:off x="4224630" y="199266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endParaRPr lang="en-US" sz="900" b="1">
              <a:solidFill>
                <a:schemeClr val="bg1"/>
              </a:solidFill>
              <a:highlight>
                <a:srgbClr val="FFFF00"/>
              </a:highlight>
              <a:latin typeface="Arial"/>
              <a:cs typeface="Arial"/>
            </a:endParaRPr>
          </a:p>
        </p:txBody>
      </p:sp>
      <p:sp>
        <p:nvSpPr>
          <p:cNvPr id="89" name="Oval 88">
            <a:extLst>
              <a:ext uri="{FF2B5EF4-FFF2-40B4-BE49-F238E27FC236}">
                <a16:creationId xmlns:a16="http://schemas.microsoft.com/office/drawing/2014/main" id="{858228DB-115A-BE53-DADB-1B7915C25B12}"/>
              </a:ext>
            </a:extLst>
          </p:cNvPr>
          <p:cNvSpPr>
            <a:spLocks noChangeAspect="1" noChangeArrowheads="1"/>
          </p:cNvSpPr>
          <p:nvPr/>
        </p:nvSpPr>
        <p:spPr bwMode="auto">
          <a:xfrm>
            <a:off x="8669841" y="3404607"/>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endParaRPr lang="en-US" sz="900" b="1">
              <a:solidFill>
                <a:schemeClr val="bg1"/>
              </a:solidFill>
              <a:highlight>
                <a:srgbClr val="FFFF00"/>
              </a:highlight>
              <a:latin typeface="Arial"/>
              <a:cs typeface="Arial"/>
            </a:endParaRPr>
          </a:p>
        </p:txBody>
      </p:sp>
      <p:sp>
        <p:nvSpPr>
          <p:cNvPr id="92" name="Oval 91">
            <a:extLst>
              <a:ext uri="{FF2B5EF4-FFF2-40B4-BE49-F238E27FC236}">
                <a16:creationId xmlns:a16="http://schemas.microsoft.com/office/drawing/2014/main" id="{C4BEACE7-C17B-23BA-1AC1-8648B8E61641}"/>
              </a:ext>
            </a:extLst>
          </p:cNvPr>
          <p:cNvSpPr>
            <a:spLocks noChangeAspect="1" noChangeArrowheads="1"/>
          </p:cNvSpPr>
          <p:nvPr/>
        </p:nvSpPr>
        <p:spPr bwMode="auto">
          <a:xfrm>
            <a:off x="6541303" y="4722418"/>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endParaRPr lang="en-US" sz="900" b="1">
              <a:solidFill>
                <a:schemeClr val="bg1"/>
              </a:solidFill>
              <a:highlight>
                <a:srgbClr val="FFFF00"/>
              </a:highlight>
              <a:latin typeface="Arial"/>
              <a:cs typeface="Arial"/>
            </a:endParaRPr>
          </a:p>
        </p:txBody>
      </p:sp>
      <p:sp>
        <p:nvSpPr>
          <p:cNvPr id="99" name="Oval 98">
            <a:extLst>
              <a:ext uri="{FF2B5EF4-FFF2-40B4-BE49-F238E27FC236}">
                <a16:creationId xmlns:a16="http://schemas.microsoft.com/office/drawing/2014/main" id="{35367538-F05A-C8D8-92F2-A6B96F645ED0}"/>
              </a:ext>
            </a:extLst>
          </p:cNvPr>
          <p:cNvSpPr>
            <a:spLocks noChangeAspect="1" noChangeArrowheads="1"/>
          </p:cNvSpPr>
          <p:nvPr/>
        </p:nvSpPr>
        <p:spPr bwMode="auto">
          <a:xfrm>
            <a:off x="4375092" y="218092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17</a:t>
            </a:r>
            <a:endParaRPr lang="en-US" sz="900" b="1">
              <a:solidFill>
                <a:schemeClr val="bg1"/>
              </a:solidFill>
              <a:highlight>
                <a:srgbClr val="FFFF00"/>
              </a:highlight>
              <a:latin typeface="Arial"/>
              <a:cs typeface="Arial"/>
            </a:endParaRPr>
          </a:p>
        </p:txBody>
      </p:sp>
    </p:spTree>
    <p:extLst>
      <p:ext uri="{BB962C8B-B14F-4D97-AF65-F5344CB8AC3E}">
        <p14:creationId xmlns:p14="http://schemas.microsoft.com/office/powerpoint/2010/main" val="219725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lIns="91440" tIns="45720" rIns="91440" bIns="45720" anchor="t"/>
          <a:lstStyle/>
          <a:p>
            <a:r>
              <a:rPr lang="en-US">
                <a:latin typeface="Arial"/>
                <a:cs typeface="Arial"/>
              </a:rPr>
              <a:t>Domestic Disaster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10033" y="3320772"/>
            <a:ext cx="1749949" cy="1233488"/>
          </a:xfrm>
        </p:spPr>
        <p:txBody>
          <a:bodyPr lIns="91440" tIns="45720" rIns="91440" bIns="45720" anchor="t"/>
          <a:lstStyle/>
          <a:p>
            <a:pPr>
              <a:spcBef>
                <a:spcPct val="20000"/>
              </a:spcBef>
            </a:pPr>
            <a:r>
              <a:rPr lang="en-US" sz="2400" b="1">
                <a:solidFill>
                  <a:srgbClr val="ED1B24"/>
                </a:solidFill>
                <a:latin typeface="Arial"/>
                <a:cs typeface="Arial"/>
              </a:rPr>
              <a:t>366,570</a:t>
            </a:r>
            <a:endParaRPr lang="en-US" sz="2400" b="1">
              <a:solidFill>
                <a:srgbClr val="ED1B24"/>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116003" y="3321733"/>
            <a:ext cx="1973790" cy="1233488"/>
          </a:xfrm>
        </p:spPr>
        <p:txBody>
          <a:bodyPr lIns="91440" tIns="45720" rIns="91440" bIns="45720" anchor="t"/>
          <a:lstStyle/>
          <a:p>
            <a:pPr algn="ctr" rtl="0" fontAlgn="base"/>
            <a:r>
              <a:rPr lang="en-US" sz="2400" b="1">
                <a:solidFill>
                  <a:srgbClr val="ED1B2E"/>
                </a:solidFill>
                <a:latin typeface="Arial"/>
                <a:cs typeface="Arial"/>
              </a:rPr>
              <a:t>34,600</a:t>
            </a:r>
            <a:r>
              <a:rPr lang="en-US" sz="2400" b="0" i="0">
                <a:solidFill>
                  <a:srgbClr val="ED1B2E"/>
                </a:solidFill>
                <a:effectLst/>
                <a:latin typeface="Arial"/>
                <a:cs typeface="Arial"/>
              </a:rPr>
              <a:t>​</a:t>
            </a:r>
            <a:endParaRPr lang="en-US" sz="2400" b="0" i="0">
              <a:solidFill>
                <a:srgbClr val="ED1B2E"/>
              </a:solidFill>
              <a:effectLst/>
            </a:endParaRPr>
          </a:p>
          <a:p>
            <a:r>
              <a:rPr lang="en-US">
                <a:solidFill>
                  <a:srgbClr val="6D6E70"/>
                </a:solidFill>
                <a:latin typeface="Arial"/>
                <a:cs typeface="Arial"/>
              </a:rPr>
              <a:t>overnight stays in emergency lodgings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01372" y="3324892"/>
            <a:ext cx="1749949" cy="1233488"/>
          </a:xfrm>
        </p:spPr>
        <p:txBody>
          <a:bodyPr lIns="91440" tIns="45720" rIns="91440" bIns="45720" anchor="t"/>
          <a:lstStyle/>
          <a:p>
            <a:r>
              <a:rPr lang="en-US" sz="2400" b="1">
                <a:solidFill>
                  <a:srgbClr val="ED1B24"/>
                </a:solidFill>
                <a:latin typeface="Arial"/>
                <a:cs typeface="Arial"/>
              </a:rPr>
              <a:t>38,400</a:t>
            </a:r>
            <a:endParaRPr lang="en-US" sz="2400" b="1">
              <a:solidFill>
                <a:srgbClr val="ED1B24"/>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6984887" y="3320772"/>
            <a:ext cx="2326037" cy="1233488"/>
          </a:xfrm>
        </p:spPr>
        <p:txBody>
          <a:bodyPr lIns="91440" tIns="45720" rIns="91440" bIns="45720" anchor="t"/>
          <a:lstStyle/>
          <a:p>
            <a:r>
              <a:rPr lang="en-US" sz="2400" b="1">
                <a:solidFill>
                  <a:srgbClr val="ED1B24"/>
                </a:solidFill>
                <a:latin typeface="Arial"/>
                <a:cs typeface="Arial"/>
              </a:rPr>
              <a:t>14,950</a:t>
            </a:r>
            <a:endParaRPr lang="en-US" sz="1800" b="1">
              <a:solidFill>
                <a:srgbClr val="ED1B24"/>
              </a:solidFill>
            </a:endParaRPr>
          </a:p>
          <a:p>
            <a:r>
              <a:rPr lang="en-US">
                <a:solidFill>
                  <a:srgbClr val="6D6E70"/>
                </a:solidFill>
                <a:latin typeface="Arial"/>
                <a:cs typeface="Arial"/>
              </a:rPr>
              <a:t>households provided recovery support, including financial assistance</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936867" y="1145946"/>
            <a:ext cx="8376919" cy="1066800"/>
          </a:xfrm>
        </p:spPr>
        <p:txBody>
          <a:bodyPr lIns="91440" tIns="45720" rIns="91440" bIns="45720" anchor="t"/>
          <a:lstStyle/>
          <a:p>
            <a:pPr algn="ctr">
              <a:tabLst>
                <a:tab pos="1198563" algn="l"/>
              </a:tabLst>
              <a:defRPr/>
            </a:pPr>
            <a:r>
              <a:rPr lang="en-US">
                <a:solidFill>
                  <a:srgbClr val="6D6E70"/>
                </a:solidFill>
                <a:latin typeface="Arial"/>
                <a:cs typeface="Arial"/>
              </a:rPr>
              <a:t>In </a:t>
            </a:r>
            <a:r>
              <a:rPr lang="en-US">
                <a:latin typeface="Arial"/>
                <a:cs typeface="Arial"/>
              </a:rPr>
              <a:t>FY25-Q3</a:t>
            </a:r>
            <a:r>
              <a:rPr lang="en-US">
                <a:solidFill>
                  <a:srgbClr val="6D6E70"/>
                </a:solidFill>
                <a:latin typeface="Arial"/>
                <a:cs typeface="Arial"/>
              </a:rPr>
              <a:t>,* </a:t>
            </a:r>
            <a:r>
              <a:rPr lang="en-US">
                <a:latin typeface="Arial"/>
                <a:cs typeface="Arial"/>
              </a:rPr>
              <a:t>more than</a:t>
            </a:r>
            <a:r>
              <a:rPr lang="en-US">
                <a:solidFill>
                  <a:srgbClr val="6D6E70"/>
                </a:solidFill>
                <a:latin typeface="Arial"/>
                <a:cs typeface="Arial"/>
              </a:rPr>
              <a:t> </a:t>
            </a:r>
            <a:r>
              <a:rPr lang="en-US">
                <a:solidFill>
                  <a:srgbClr val="ED1B24"/>
                </a:solidFill>
                <a:latin typeface="Arial"/>
                <a:cs typeface="Arial"/>
              </a:rPr>
              <a:t>3,750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449877" y="5944142"/>
            <a:ext cx="7292990" cy="338554"/>
          </a:xfrm>
          <a:prstGeom prst="rect">
            <a:avLst/>
          </a:prstGeom>
        </p:spPr>
        <p:txBody>
          <a:bodyPr wrap="square" lIns="91440" tIns="45720" rIns="91440" bIns="45720" anchor="t">
            <a:spAutoFit/>
          </a:bodyPr>
          <a:lstStyle/>
          <a:p>
            <a:pPr algn="r"/>
            <a:r>
              <a:rPr lang="en-US" sz="800">
                <a:solidFill>
                  <a:srgbClr val="717073"/>
                </a:solidFill>
                <a:latin typeface="Arial"/>
                <a:cs typeface="Arial"/>
              </a:rPr>
              <a:t>*Jan 1 – Mar 31, 2025</a:t>
            </a:r>
          </a:p>
          <a:p>
            <a:pPr algn="r"/>
            <a:r>
              <a:rPr lang="en-US" sz="800">
                <a:solidFill>
                  <a:srgbClr val="717073"/>
                </a:solidFill>
                <a:latin typeface="Arial"/>
                <a:cs typeface="Arial"/>
              </a:rPr>
              <a:t>Includes domestic disaster operations with costs of $10,000+ (i.e., level 2 and higher).  </a:t>
            </a:r>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43893" t="-5319" r="-43893" b="-5319"/>
          <a:stretch/>
        </p:blipFill>
        <p:spPr>
          <a:xfrm>
            <a:off x="5508311"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hqprint">
            <a:extLst>
              <a:ext uri="{28A0092B-C50C-407E-A947-70E740481C1C}">
                <a14:useLocalDpi xmlns:a14="http://schemas.microsoft.com/office/drawing/2010/main"/>
              </a:ext>
            </a:extLst>
          </a:blip>
          <a:srcRect l="-16927" t="-10973" r="-16927" b="-10973"/>
          <a:stretch/>
        </p:blipFill>
        <p:spPr>
          <a:xfrm>
            <a:off x="1341888"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hqprint">
            <a:extLst>
              <a:ext uri="{28A0092B-C50C-407E-A947-70E740481C1C}">
                <a14:useLocalDpi xmlns:a14="http://schemas.microsoft.com/office/drawing/2010/main"/>
              </a:ext>
            </a:extLst>
          </a:blip>
          <a:srcRect l="-48439" t="-12495" r="-48439" b="-12495"/>
          <a:stretch/>
        </p:blipFill>
        <p:spPr>
          <a:xfrm>
            <a:off x="3346128"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hqprint">
            <a:extLst>
              <a:ext uri="{28A0092B-C50C-407E-A947-70E740481C1C}">
                <a14:useLocalDpi xmlns:a14="http://schemas.microsoft.com/office/drawing/2010/main"/>
              </a:ext>
            </a:extLst>
          </a:blip>
          <a:srcRect l="-24596" t="-1982" r="-24596" b="-1982"/>
          <a:stretch/>
        </p:blipFill>
        <p:spPr>
          <a:xfrm>
            <a:off x="7486827" y="2407689"/>
            <a:ext cx="1301633" cy="847002"/>
          </a:xfrm>
        </p:spPr>
      </p:pic>
      <p:sp>
        <p:nvSpPr>
          <p:cNvPr id="2" name="Text Placeholder 12">
            <a:extLst>
              <a:ext uri="{FF2B5EF4-FFF2-40B4-BE49-F238E27FC236}">
                <a16:creationId xmlns:a16="http://schemas.microsoft.com/office/drawing/2014/main" id="{408E9067-DF54-47BD-284E-94C5E9CA7FBB}"/>
              </a:ext>
            </a:extLst>
          </p:cNvPr>
          <p:cNvSpPr txBox="1">
            <a:spLocks/>
          </p:cNvSpPr>
          <p:nvPr/>
        </p:nvSpPr>
        <p:spPr>
          <a:xfrm>
            <a:off x="31522" y="4665334"/>
            <a:ext cx="1053089" cy="790430"/>
          </a:xfrm>
          <a:prstGeom prst="rect">
            <a:avLst/>
          </a:prstGeom>
        </p:spPr>
        <p:txBody>
          <a:bodyPr lIns="91440" tIns="45720" rIns="91440" bIns="45720" anchor="t"/>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1600">
                <a:latin typeface="Arial"/>
                <a:cs typeface="Arial"/>
              </a:rPr>
              <a:t>FY25 Totals</a:t>
            </a:r>
          </a:p>
        </p:txBody>
      </p:sp>
      <p:sp>
        <p:nvSpPr>
          <p:cNvPr id="3" name="Text Placeholder 13">
            <a:extLst>
              <a:ext uri="{FF2B5EF4-FFF2-40B4-BE49-F238E27FC236}">
                <a16:creationId xmlns:a16="http://schemas.microsoft.com/office/drawing/2014/main" id="{ED566149-A500-59AD-1415-08EF0C3A120D}"/>
              </a:ext>
            </a:extLst>
          </p:cNvPr>
          <p:cNvSpPr txBox="1">
            <a:spLocks/>
          </p:cNvSpPr>
          <p:nvPr/>
        </p:nvSpPr>
        <p:spPr>
          <a:xfrm>
            <a:off x="1299961" y="4793672"/>
            <a:ext cx="1577029" cy="581891"/>
          </a:xfrm>
          <a:prstGeom prst="rect">
            <a:avLst/>
          </a:prstGeom>
        </p:spPr>
        <p:txBody>
          <a:bodyPr lIns="91440" tIns="45720" rIns="91440" bIns="45720" anchor="t"/>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4,600,000</a:t>
            </a:r>
            <a:endParaRPr lang="en-US"/>
          </a:p>
        </p:txBody>
      </p:sp>
      <p:sp>
        <p:nvSpPr>
          <p:cNvPr id="4" name="Text Placeholder 14">
            <a:extLst>
              <a:ext uri="{FF2B5EF4-FFF2-40B4-BE49-F238E27FC236}">
                <a16:creationId xmlns:a16="http://schemas.microsoft.com/office/drawing/2014/main" id="{027FABEA-2BD1-1C60-12EF-81840D7B286E}"/>
              </a:ext>
            </a:extLst>
          </p:cNvPr>
          <p:cNvSpPr txBox="1">
            <a:spLocks/>
          </p:cNvSpPr>
          <p:nvPr/>
        </p:nvSpPr>
        <p:spPr>
          <a:xfrm>
            <a:off x="3318694" y="4793672"/>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259,100</a:t>
            </a:r>
            <a:endParaRPr lang="en-US"/>
          </a:p>
        </p:txBody>
      </p:sp>
      <p:sp>
        <p:nvSpPr>
          <p:cNvPr id="5" name="Text Placeholder 15">
            <a:extLst>
              <a:ext uri="{FF2B5EF4-FFF2-40B4-BE49-F238E27FC236}">
                <a16:creationId xmlns:a16="http://schemas.microsoft.com/office/drawing/2014/main" id="{320843D6-178B-04B5-23EF-FA1F09CF845C}"/>
              </a:ext>
            </a:extLst>
          </p:cNvPr>
          <p:cNvSpPr txBox="1">
            <a:spLocks/>
          </p:cNvSpPr>
          <p:nvPr/>
        </p:nvSpPr>
        <p:spPr>
          <a:xfrm>
            <a:off x="5433832" y="4792453"/>
            <a:ext cx="1529255" cy="581891"/>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205,500</a:t>
            </a:r>
            <a:endParaRPr lang="en-US"/>
          </a:p>
          <a:p>
            <a:endParaRPr lang="en-US">
              <a:highlight>
                <a:srgbClr val="FFFF00"/>
              </a:highlight>
            </a:endParaRPr>
          </a:p>
        </p:txBody>
      </p:sp>
      <p:sp>
        <p:nvSpPr>
          <p:cNvPr id="6" name="Text Placeholder 17">
            <a:extLst>
              <a:ext uri="{FF2B5EF4-FFF2-40B4-BE49-F238E27FC236}">
                <a16:creationId xmlns:a16="http://schemas.microsoft.com/office/drawing/2014/main" id="{56B20941-AB9F-7CD1-75CF-3776A40D794C}"/>
              </a:ext>
            </a:extLst>
          </p:cNvPr>
          <p:cNvSpPr txBox="1">
            <a:spLocks/>
          </p:cNvSpPr>
          <p:nvPr/>
        </p:nvSpPr>
        <p:spPr>
          <a:xfrm>
            <a:off x="7485766" y="4792453"/>
            <a:ext cx="1314004" cy="571617"/>
          </a:xfrm>
          <a:prstGeom prst="rect">
            <a:avLst/>
          </a:prstGeom>
        </p:spPr>
        <p:txBody>
          <a:bodyPr lIns="91440" tIns="45720" rIns="91440" bIns="45720" anchor="t"/>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latin typeface="Arial"/>
                <a:cs typeface="Arial"/>
              </a:rPr>
              <a:t>32,700</a:t>
            </a:r>
            <a:endParaRPr lang="en-US"/>
          </a:p>
          <a:p>
            <a:endParaRPr lang="en-US">
              <a:highlight>
                <a:srgbClr val="FFFF00"/>
              </a:highlight>
            </a:endParaRPr>
          </a:p>
        </p:txBody>
      </p:sp>
      <p:sp>
        <p:nvSpPr>
          <p:cNvPr id="7" name="Rectangle 6">
            <a:extLst>
              <a:ext uri="{FF2B5EF4-FFF2-40B4-BE49-F238E27FC236}">
                <a16:creationId xmlns:a16="http://schemas.microsoft.com/office/drawing/2014/main" id="{F49602D6-E6D9-D40B-F295-E3417A568D7A}"/>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highlight>
                <a:srgbClr val="FFFF00"/>
              </a:highlight>
            </a:endParaRPr>
          </a:p>
        </p:txBody>
      </p:sp>
    </p:spTree>
    <p:extLst>
      <p:ext uri="{BB962C8B-B14F-4D97-AF65-F5344CB8AC3E}">
        <p14:creationId xmlns:p14="http://schemas.microsoft.com/office/powerpoint/2010/main" val="377629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4BA04-AC75-2950-E33F-EAFAA5B56D64}"/>
              </a:ext>
            </a:extLst>
          </p:cNvPr>
          <p:cNvSpPr>
            <a:spLocks noGrp="1"/>
          </p:cNvSpPr>
          <p:nvPr>
            <p:ph type="title"/>
          </p:nvPr>
        </p:nvSpPr>
        <p:spPr/>
        <p:txBody>
          <a:bodyPr/>
          <a:lstStyle/>
          <a:p>
            <a:r>
              <a:rPr lang="en-US" sz="3200"/>
              <a:t>Responding to Large Disasters Across the U.S.</a:t>
            </a:r>
          </a:p>
        </p:txBody>
      </p:sp>
      <p:sp>
        <p:nvSpPr>
          <p:cNvPr id="6" name="Text Placeholder 5">
            <a:extLst>
              <a:ext uri="{FF2B5EF4-FFF2-40B4-BE49-F238E27FC236}">
                <a16:creationId xmlns:a16="http://schemas.microsoft.com/office/drawing/2014/main" id="{643499BB-114C-765E-A8E9-2C42AD06F978}"/>
              </a:ext>
            </a:extLst>
          </p:cNvPr>
          <p:cNvSpPr>
            <a:spLocks noGrp="1"/>
          </p:cNvSpPr>
          <p:nvPr>
            <p:ph type="body" sz="quarter" idx="14"/>
          </p:nvPr>
        </p:nvSpPr>
        <p:spPr>
          <a:xfrm>
            <a:off x="308113" y="1033671"/>
            <a:ext cx="9442174" cy="967618"/>
          </a:xfrm>
        </p:spPr>
        <p:txBody>
          <a:bodyPr/>
          <a:lstStyle/>
          <a:p>
            <a:r>
              <a:rPr kumimoji="0" lang="en-US" sz="2000" b="1" i="0" u="none" strike="noStrike" kern="1200" cap="none" spc="0" normalizeH="0" baseline="0" noProof="0">
                <a:ln>
                  <a:noFill/>
                </a:ln>
                <a:solidFill>
                  <a:srgbClr val="6D6E70"/>
                </a:solidFill>
                <a:effectLst/>
                <a:uLnTx/>
                <a:uFillTx/>
                <a:latin typeface="Arial" panose="020B0604020202020204" pitchFamily="34" charset="0"/>
                <a:ea typeface="+mj-ea"/>
                <a:cs typeface="Arial" panose="020B0604020202020204" pitchFamily="34" charset="0"/>
              </a:rPr>
              <a:t>Thanks to your commitment, we were ready to respond immediately to urgent crises across the country when we were needed most.</a:t>
            </a:r>
          </a:p>
          <a:p>
            <a:endParaRPr lang="en-US">
              <a:highlight>
                <a:srgbClr val="FFFF00"/>
              </a:highlight>
            </a:endParaRPr>
          </a:p>
        </p:txBody>
      </p:sp>
      <p:sp>
        <p:nvSpPr>
          <p:cNvPr id="7" name="Text Placeholder 6">
            <a:extLst>
              <a:ext uri="{FF2B5EF4-FFF2-40B4-BE49-F238E27FC236}">
                <a16:creationId xmlns:a16="http://schemas.microsoft.com/office/drawing/2014/main" id="{B1654100-DBB9-837E-ABFD-7D45DD6C6F8B}"/>
              </a:ext>
            </a:extLst>
          </p:cNvPr>
          <p:cNvSpPr>
            <a:spLocks noGrp="1"/>
          </p:cNvSpPr>
          <p:nvPr>
            <p:ph type="body" sz="quarter" idx="15"/>
          </p:nvPr>
        </p:nvSpPr>
        <p:spPr>
          <a:xfrm>
            <a:off x="2593975" y="2095362"/>
            <a:ext cx="7464425" cy="1492664"/>
          </a:xfrm>
        </p:spPr>
        <p:txBody>
          <a:bodyPr lIns="91440" tIns="45720" rIns="91440" bIns="45720" anchor="t"/>
          <a:lstStyle/>
          <a:p>
            <a:r>
              <a:rPr lang="en-US" b="1">
                <a:solidFill>
                  <a:srgbClr val="ED1B2E"/>
                </a:solidFill>
                <a:latin typeface="Arial"/>
                <a:cs typeface="Arial"/>
              </a:rPr>
              <a:t>In January, catastrophic wildfires </a:t>
            </a:r>
            <a:r>
              <a:rPr lang="en-US" b="1">
                <a:latin typeface="Arial"/>
                <a:cs typeface="Arial"/>
              </a:rPr>
              <a:t>devoured entire neighborhoods in </a:t>
            </a:r>
            <a:r>
              <a:rPr lang="en-US" b="1">
                <a:solidFill>
                  <a:srgbClr val="ED1B2E"/>
                </a:solidFill>
                <a:latin typeface="Arial"/>
                <a:cs typeface="Arial"/>
              </a:rPr>
              <a:t>Southern California</a:t>
            </a:r>
            <a:r>
              <a:rPr lang="en-US" b="1">
                <a:latin typeface="Arial"/>
                <a:cs typeface="Arial"/>
              </a:rPr>
              <a:t>. To help hard-hit residents, our teams:</a:t>
            </a:r>
          </a:p>
          <a:p>
            <a:pPr marL="295275" indent="-285750">
              <a:buFont typeface="Arial" panose="020B0604020202020204" pitchFamily="34" charset="0"/>
              <a:buChar char="•"/>
            </a:pPr>
            <a:r>
              <a:rPr lang="en-US" sz="1400">
                <a:latin typeface="Arial"/>
                <a:cs typeface="Arial"/>
              </a:rPr>
              <a:t>Worked with partners to shelter and feed people forced from their homes. </a:t>
            </a:r>
          </a:p>
          <a:p>
            <a:pPr marL="295275" indent="-285750">
              <a:buFont typeface="Arial" panose="020B0604020202020204" pitchFamily="34" charset="0"/>
              <a:buChar char="•"/>
            </a:pPr>
            <a:r>
              <a:rPr lang="en-US" sz="1400">
                <a:latin typeface="Arial"/>
                <a:cs typeface="Arial"/>
              </a:rPr>
              <a:t>Reached households with essential relief items and cleanup supplies, as well as recovery services, including financial assistance.  </a:t>
            </a:r>
            <a:endParaRPr lang="en-US" sz="1400"/>
          </a:p>
        </p:txBody>
      </p:sp>
      <p:sp>
        <p:nvSpPr>
          <p:cNvPr id="8" name="Text Placeholder 7">
            <a:extLst>
              <a:ext uri="{FF2B5EF4-FFF2-40B4-BE49-F238E27FC236}">
                <a16:creationId xmlns:a16="http://schemas.microsoft.com/office/drawing/2014/main" id="{20733F49-1EC5-79BA-AC08-78E07D6ED000}"/>
              </a:ext>
            </a:extLst>
          </p:cNvPr>
          <p:cNvSpPr>
            <a:spLocks noGrp="1"/>
          </p:cNvSpPr>
          <p:nvPr>
            <p:ph type="body" sz="quarter" idx="17"/>
          </p:nvPr>
        </p:nvSpPr>
        <p:spPr>
          <a:xfrm>
            <a:off x="98433" y="4065748"/>
            <a:ext cx="7464425" cy="1589618"/>
          </a:xfrm>
        </p:spPr>
        <p:txBody>
          <a:bodyPr lIns="91440" tIns="45720" rIns="91440" bIns="45720" anchor="t"/>
          <a:lstStyle/>
          <a:p>
            <a:r>
              <a:rPr lang="en-US" b="1">
                <a:solidFill>
                  <a:srgbClr val="ED1B2E"/>
                </a:solidFill>
                <a:latin typeface="Arial"/>
                <a:cs typeface="Arial"/>
              </a:rPr>
              <a:t>Flash flooding </a:t>
            </a:r>
            <a:r>
              <a:rPr lang="en-US" b="1">
                <a:latin typeface="Arial"/>
                <a:cs typeface="Arial"/>
              </a:rPr>
              <a:t>inundated </a:t>
            </a:r>
            <a:r>
              <a:rPr lang="en-US" b="1">
                <a:solidFill>
                  <a:srgbClr val="ED1B2E"/>
                </a:solidFill>
                <a:latin typeface="Arial"/>
                <a:cs typeface="Arial"/>
              </a:rPr>
              <a:t>Kentucky</a:t>
            </a:r>
            <a:r>
              <a:rPr lang="en-US" b="1">
                <a:solidFill>
                  <a:srgbClr val="FF0000"/>
                </a:solidFill>
                <a:latin typeface="Arial"/>
                <a:cs typeface="Arial"/>
              </a:rPr>
              <a:t> </a:t>
            </a:r>
            <a:r>
              <a:rPr lang="en-US" b="1">
                <a:solidFill>
                  <a:schemeClr val="accent2"/>
                </a:solidFill>
                <a:latin typeface="Arial"/>
                <a:cs typeface="Arial"/>
              </a:rPr>
              <a:t>communities this February. M</a:t>
            </a:r>
            <a:r>
              <a:rPr lang="en-US" b="1">
                <a:latin typeface="Arial"/>
                <a:cs typeface="Arial"/>
              </a:rPr>
              <a:t>any of them were still recovering from prior floods. In response, we have: </a:t>
            </a:r>
          </a:p>
          <a:p>
            <a:pPr marL="295275" indent="-285750">
              <a:buFont typeface="Arial" panose="020B0604020202020204" pitchFamily="34" charset="0"/>
              <a:buChar char="•"/>
            </a:pPr>
            <a:r>
              <a:rPr lang="en-US" sz="1400">
                <a:latin typeface="Arial"/>
                <a:cs typeface="Arial"/>
              </a:rPr>
              <a:t>Supported safe shelter for displaced individuals and families.</a:t>
            </a:r>
          </a:p>
          <a:p>
            <a:pPr marL="295275" indent="-285750">
              <a:buFont typeface="Arial" panose="020B0604020202020204" pitchFamily="34" charset="0"/>
              <a:buChar char="•"/>
            </a:pPr>
            <a:r>
              <a:rPr lang="en-US" sz="1400">
                <a:latin typeface="Arial"/>
                <a:cs typeface="Arial"/>
              </a:rPr>
              <a:t>Delivered meals, relief supplies, emotional support and basic health services.</a:t>
            </a:r>
          </a:p>
          <a:p>
            <a:pPr marL="295275" indent="-285750">
              <a:buFont typeface="Arial" panose="020B0604020202020204" pitchFamily="34" charset="0"/>
              <a:buChar char="•"/>
            </a:pPr>
            <a:r>
              <a:rPr lang="en-US" sz="1400">
                <a:latin typeface="Arial"/>
                <a:cs typeface="Arial"/>
              </a:rPr>
              <a:t>Provided ongoing relief and recovery services, including financial assistance.</a:t>
            </a:r>
            <a:endParaRPr lang="en-US" sz="1400"/>
          </a:p>
          <a:p>
            <a:endParaRPr lang="en-US" sz="1550">
              <a:highlight>
                <a:srgbClr val="FFFF00"/>
              </a:highlight>
            </a:endParaRPr>
          </a:p>
        </p:txBody>
      </p:sp>
      <p:pic>
        <p:nvPicPr>
          <p:cNvPr id="5" name="Picture Placeholder 4">
            <a:extLst>
              <a:ext uri="{FF2B5EF4-FFF2-40B4-BE49-F238E27FC236}">
                <a16:creationId xmlns:a16="http://schemas.microsoft.com/office/drawing/2014/main" id="{7C9365C2-1A5B-946D-AD86-FFD9ADDF80C6}"/>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p:blipFill>
        <p:spPr/>
      </p:pic>
      <p:pic>
        <p:nvPicPr>
          <p:cNvPr id="11" name="Picture Placeholder 10">
            <a:extLst>
              <a:ext uri="{FF2B5EF4-FFF2-40B4-BE49-F238E27FC236}">
                <a16:creationId xmlns:a16="http://schemas.microsoft.com/office/drawing/2014/main" id="{CF88FC15-A958-1F50-D9AE-862FFA42E3E4}"/>
              </a:ext>
            </a:extLst>
          </p:cNvPr>
          <p:cNvPicPr>
            <a:picLocks noGrp="1" noChangeAspect="1"/>
          </p:cNvPicPr>
          <p:nvPr>
            <p:ph type="pic" sz="quarter" idx="12"/>
          </p:nvPr>
        </p:nvPicPr>
        <p:blipFill>
          <a:blip r:embed="rId4" cstate="hq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9363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FDBB18-5B05-BB8C-43A1-40635E5BB4D0}"/>
              </a:ext>
            </a:extLst>
          </p:cNvPr>
          <p:cNvSpPr>
            <a:spLocks noGrp="1"/>
          </p:cNvSpPr>
          <p:nvPr>
            <p:ph type="title"/>
          </p:nvPr>
        </p:nvSpPr>
        <p:spPr/>
        <p:txBody>
          <a:bodyPr/>
          <a:lstStyle/>
          <a:p>
            <a:r>
              <a:rPr lang="en-US"/>
              <a:t>Providing Long-Term Recovery Support</a:t>
            </a:r>
          </a:p>
        </p:txBody>
      </p:sp>
      <p:pic>
        <p:nvPicPr>
          <p:cNvPr id="17" name="Picture Placeholder 16">
            <a:extLst>
              <a:ext uri="{FF2B5EF4-FFF2-40B4-BE49-F238E27FC236}">
                <a16:creationId xmlns:a16="http://schemas.microsoft.com/office/drawing/2014/main" id="{D12C4716-5C81-B057-04FF-7F43E2C36A13}"/>
              </a:ext>
            </a:extLst>
          </p:cNvPr>
          <p:cNvPicPr>
            <a:picLocks noGrp="1" noChangeAspect="1"/>
          </p:cNvPicPr>
          <p:nvPr>
            <p:ph type="pic" sz="quarter" idx="11"/>
          </p:nvPr>
        </p:nvPicPr>
        <p:blipFill>
          <a:blip r:embed="rId3" cstate="hqprint">
            <a:extLst>
              <a:ext uri="{28A0092B-C50C-407E-A947-70E740481C1C}">
                <a14:useLocalDpi xmlns:a14="http://schemas.microsoft.com/office/drawing/2010/main"/>
              </a:ext>
            </a:extLst>
          </a:blip>
          <a:srcRect/>
          <a:stretch/>
        </p:blipFill>
        <p:spPr/>
      </p:pic>
      <p:pic>
        <p:nvPicPr>
          <p:cNvPr id="19" name="Picture Placeholder 18" descr="A food truck with a colorful design&#10;&#10;AI-generated content may be incorrect.">
            <a:extLst>
              <a:ext uri="{FF2B5EF4-FFF2-40B4-BE49-F238E27FC236}">
                <a16:creationId xmlns:a16="http://schemas.microsoft.com/office/drawing/2014/main" id="{7EA91CBD-C6E0-9B20-6AEA-E013F0F73F19}"/>
              </a:ext>
            </a:extLst>
          </p:cNvPr>
          <p:cNvPicPr>
            <a:picLocks noGrp="1" noChangeAspect="1"/>
          </p:cNvPicPr>
          <p:nvPr>
            <p:ph type="pic" sz="quarter" idx="12"/>
          </p:nvPr>
        </p:nvPicPr>
        <p:blipFill>
          <a:blip r:embed="rId4" cstate="hq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EC8675FF-CE76-4484-444F-81AB8D3E00A0}"/>
              </a:ext>
            </a:extLst>
          </p:cNvPr>
          <p:cNvSpPr>
            <a:spLocks noGrp="1"/>
          </p:cNvSpPr>
          <p:nvPr>
            <p:ph type="body" sz="quarter" idx="14"/>
          </p:nvPr>
        </p:nvSpPr>
        <p:spPr/>
        <p:txBody>
          <a:bodyPr/>
          <a:lstStyle/>
          <a:p>
            <a:r>
              <a:rPr lang="en-US"/>
              <a:t>For months — and even years — after the storm ends or the smoke clears, the Red Cross continues to provide critical long-term recovery assistance.</a:t>
            </a:r>
          </a:p>
        </p:txBody>
      </p:sp>
      <p:sp>
        <p:nvSpPr>
          <p:cNvPr id="5" name="Text Placeholder 4">
            <a:extLst>
              <a:ext uri="{FF2B5EF4-FFF2-40B4-BE49-F238E27FC236}">
                <a16:creationId xmlns:a16="http://schemas.microsoft.com/office/drawing/2014/main" id="{BC1EC37A-038A-BA8B-798E-F93A2F79C38D}"/>
              </a:ext>
            </a:extLst>
          </p:cNvPr>
          <p:cNvSpPr>
            <a:spLocks noGrp="1"/>
          </p:cNvSpPr>
          <p:nvPr>
            <p:ph type="body" sz="quarter" idx="15"/>
          </p:nvPr>
        </p:nvSpPr>
        <p:spPr>
          <a:xfrm>
            <a:off x="2503971" y="2015545"/>
            <a:ext cx="7464425" cy="1761694"/>
          </a:xfrm>
        </p:spPr>
        <p:txBody>
          <a:bodyPr lIns="91440" tIns="45720" rIns="91440" bIns="45720" anchor="t"/>
          <a:lstStyle/>
          <a:p>
            <a:pPr marL="295275" indent="-285750">
              <a:buFont typeface="Arial" panose="020B0604020202020204" pitchFamily="34" charset="0"/>
              <a:buChar char="•"/>
            </a:pPr>
            <a:r>
              <a:rPr lang="en-US" b="1">
                <a:solidFill>
                  <a:schemeClr val="accent1"/>
                </a:solidFill>
                <a:latin typeface="Arial"/>
                <a:cs typeface="Arial"/>
              </a:rPr>
              <a:t>Hurricanes Helene &amp; Milton (Fall 2024): </a:t>
            </a:r>
            <a:r>
              <a:rPr lang="en-US">
                <a:latin typeface="Arial"/>
                <a:cs typeface="Arial"/>
              </a:rPr>
              <a:t>Along with cash assistance to hard-hit families, we have awarded </a:t>
            </a:r>
            <a:r>
              <a:rPr lang="en-US" b="1">
                <a:latin typeface="Arial"/>
                <a:cs typeface="Arial"/>
              </a:rPr>
              <a:t>community recovery grants </a:t>
            </a:r>
            <a:r>
              <a:rPr lang="en-US">
                <a:latin typeface="Arial"/>
                <a:cs typeface="Arial"/>
              </a:rPr>
              <a:t>to local partners in </a:t>
            </a:r>
            <a:r>
              <a:rPr lang="en-US" b="1">
                <a:latin typeface="Arial"/>
                <a:cs typeface="Arial"/>
              </a:rPr>
              <a:t>Florida, Georgia, N. Carolina, S. Carolina and Tennessee</a:t>
            </a:r>
            <a:r>
              <a:rPr lang="en-US">
                <a:latin typeface="Arial"/>
                <a:cs typeface="Arial"/>
              </a:rPr>
              <a:t>.</a:t>
            </a:r>
          </a:p>
          <a:p>
            <a:pPr marL="295275" indent="-285750">
              <a:buFont typeface="Arial" panose="020B0604020202020204" pitchFamily="34" charset="0"/>
              <a:buChar char="•"/>
            </a:pPr>
            <a:r>
              <a:rPr lang="en-US" b="1">
                <a:solidFill>
                  <a:schemeClr val="accent1"/>
                </a:solidFill>
                <a:latin typeface="Arial"/>
                <a:cs typeface="Arial"/>
              </a:rPr>
              <a:t>Hurricanes Beryl &amp; Francine (Summer 2024): </a:t>
            </a:r>
            <a:r>
              <a:rPr lang="en-US">
                <a:latin typeface="Arial"/>
                <a:cs typeface="Arial"/>
              </a:rPr>
              <a:t>We provided </a:t>
            </a:r>
            <a:r>
              <a:rPr lang="en-US" b="1">
                <a:latin typeface="Arial"/>
                <a:cs typeface="Arial"/>
              </a:rPr>
              <a:t>additional financial assistance</a:t>
            </a:r>
            <a:r>
              <a:rPr lang="en-US">
                <a:latin typeface="Arial"/>
                <a:cs typeface="Arial"/>
              </a:rPr>
              <a:t> totaling over $573,000 to hurricane survivors in </a:t>
            </a:r>
            <a:r>
              <a:rPr lang="en-US" b="1">
                <a:latin typeface="Arial"/>
                <a:cs typeface="Arial"/>
              </a:rPr>
              <a:t>Louisiana and Texas </a:t>
            </a:r>
            <a:r>
              <a:rPr lang="en-US">
                <a:latin typeface="Arial"/>
                <a:cs typeface="Arial"/>
              </a:rPr>
              <a:t>who continued to face significant recovery obstacles.</a:t>
            </a:r>
          </a:p>
          <a:p>
            <a:pPr marL="295275" indent="-285750">
              <a:buFont typeface="Arial" panose="020B0604020202020204" pitchFamily="34" charset="0"/>
              <a:buChar char="•"/>
            </a:pPr>
            <a:endParaRPr lang="en-US" b="1">
              <a:solidFill>
                <a:srgbClr val="C00000"/>
              </a:solidFill>
            </a:endParaRPr>
          </a:p>
        </p:txBody>
      </p:sp>
      <p:sp>
        <p:nvSpPr>
          <p:cNvPr id="6" name="Text Placeholder 5">
            <a:extLst>
              <a:ext uri="{FF2B5EF4-FFF2-40B4-BE49-F238E27FC236}">
                <a16:creationId xmlns:a16="http://schemas.microsoft.com/office/drawing/2014/main" id="{F969B7A2-2C54-3A44-FB8C-F4FC9E3407D2}"/>
              </a:ext>
            </a:extLst>
          </p:cNvPr>
          <p:cNvSpPr>
            <a:spLocks noGrp="1"/>
          </p:cNvSpPr>
          <p:nvPr>
            <p:ph type="body" sz="quarter" idx="17"/>
          </p:nvPr>
        </p:nvSpPr>
        <p:spPr>
          <a:xfrm>
            <a:off x="98433" y="4003555"/>
            <a:ext cx="7464425" cy="1761694"/>
          </a:xfrm>
        </p:spPr>
        <p:txBody>
          <a:bodyPr lIns="91440" tIns="45720" rIns="91440" bIns="45720" anchor="t"/>
          <a:lstStyle/>
          <a:p>
            <a:pPr marL="295275" indent="-285750">
              <a:buFont typeface="Arial" panose="020B0604020202020204" pitchFamily="34" charset="0"/>
              <a:buChar char="•"/>
            </a:pPr>
            <a:r>
              <a:rPr lang="en-US" b="1">
                <a:solidFill>
                  <a:schemeClr val="accent1"/>
                </a:solidFill>
                <a:latin typeface="Arial"/>
                <a:cs typeface="Arial"/>
              </a:rPr>
              <a:t>Hawaii Wildfires (Summer 2023): </a:t>
            </a:r>
            <a:r>
              <a:rPr lang="en-US">
                <a:latin typeface="Arial"/>
                <a:cs typeface="Arial"/>
              </a:rPr>
              <a:t>In March, we met with community recovery grantees, who have offered critical services to people impacted by the </a:t>
            </a:r>
            <a:r>
              <a:rPr lang="en-US" b="1">
                <a:latin typeface="Arial"/>
                <a:cs typeface="Arial"/>
              </a:rPr>
              <a:t>devastating wildfire on Maui</a:t>
            </a:r>
            <a:r>
              <a:rPr lang="en-US">
                <a:latin typeface="Arial"/>
                <a:cs typeface="Arial"/>
              </a:rPr>
              <a:t>. With funding from the Red Cross, these local partners have </a:t>
            </a:r>
            <a:r>
              <a:rPr lang="en-US" b="1">
                <a:latin typeface="Arial"/>
                <a:cs typeface="Arial"/>
              </a:rPr>
              <a:t>delivered food </a:t>
            </a:r>
            <a:r>
              <a:rPr lang="en-US">
                <a:latin typeface="Arial"/>
                <a:cs typeface="Arial"/>
              </a:rPr>
              <a:t>to Lahaina elders displaced by the blazes, </a:t>
            </a:r>
            <a:r>
              <a:rPr lang="en-US" b="1">
                <a:latin typeface="Arial"/>
                <a:cs typeface="Arial"/>
              </a:rPr>
              <a:t>secured housing </a:t>
            </a:r>
            <a:r>
              <a:rPr lang="en-US">
                <a:latin typeface="Arial"/>
                <a:cs typeface="Arial"/>
              </a:rPr>
              <a:t>for people with unmet needs, </a:t>
            </a:r>
            <a:r>
              <a:rPr lang="en-US" b="1">
                <a:latin typeface="Arial"/>
                <a:cs typeface="Arial"/>
              </a:rPr>
              <a:t>provided mental health support</a:t>
            </a:r>
            <a:r>
              <a:rPr lang="en-US">
                <a:latin typeface="Arial"/>
                <a:cs typeface="Arial"/>
              </a:rPr>
              <a:t> to first responders and much more.</a:t>
            </a:r>
            <a:endParaRPr lang="en-US" b="1">
              <a:solidFill>
                <a:srgbClr val="C00000"/>
              </a:solidFill>
              <a:latin typeface="Arial"/>
              <a:cs typeface="Arial"/>
            </a:endParaRPr>
          </a:p>
        </p:txBody>
      </p:sp>
    </p:spTree>
    <p:extLst>
      <p:ext uri="{BB962C8B-B14F-4D97-AF65-F5344CB8AC3E}">
        <p14:creationId xmlns:p14="http://schemas.microsoft.com/office/powerpoint/2010/main" val="288547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B84A-B098-0D95-D107-09E40B85DD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A6F563-3E46-1452-0540-E6DED080AEEB}"/>
              </a:ext>
            </a:extLst>
          </p:cNvPr>
          <p:cNvSpPr>
            <a:spLocks noGrp="1"/>
          </p:cNvSpPr>
          <p:nvPr>
            <p:ph type="body" sz="quarter" idx="13"/>
          </p:nvPr>
        </p:nvSpPr>
        <p:spPr>
          <a:xfrm>
            <a:off x="4733365" y="1502892"/>
            <a:ext cx="4908126" cy="1378534"/>
          </a:xfrm>
        </p:spPr>
        <p:txBody>
          <a:bodyPr/>
          <a:lstStyle/>
          <a:p>
            <a:r>
              <a:rPr lang="en-US" sz="2400"/>
              <a:t>“I’m so thankful for the selfless and consistent support of the American Red Cross.” </a:t>
            </a:r>
          </a:p>
        </p:txBody>
      </p:sp>
      <p:sp>
        <p:nvSpPr>
          <p:cNvPr id="4" name="Text Placeholder 3">
            <a:extLst>
              <a:ext uri="{FF2B5EF4-FFF2-40B4-BE49-F238E27FC236}">
                <a16:creationId xmlns:a16="http://schemas.microsoft.com/office/drawing/2014/main" id="{4818616F-0F2F-E396-A089-93D8363BE6CF}"/>
              </a:ext>
            </a:extLst>
          </p:cNvPr>
          <p:cNvSpPr>
            <a:spLocks noGrp="1"/>
          </p:cNvSpPr>
          <p:nvPr>
            <p:ph type="body" sz="quarter" idx="14"/>
          </p:nvPr>
        </p:nvSpPr>
        <p:spPr>
          <a:xfrm>
            <a:off x="4512365" y="2775983"/>
            <a:ext cx="5177736" cy="1113252"/>
          </a:xfrm>
        </p:spPr>
        <p:txBody>
          <a:bodyPr lIns="91440" tIns="45720" rIns="91440" bIns="45720" anchor="t">
            <a:noAutofit/>
          </a:bodyPr>
          <a:lstStyle/>
          <a:p>
            <a:r>
              <a:rPr lang="en-US" sz="1400">
                <a:latin typeface="Arial"/>
                <a:cs typeface="Arial"/>
              </a:rPr>
              <a:t>Helene survivor </a:t>
            </a:r>
            <a:r>
              <a:rPr lang="en-US" sz="1400" b="1">
                <a:latin typeface="Arial"/>
                <a:cs typeface="Arial"/>
              </a:rPr>
              <a:t>Melissa McCabe </a:t>
            </a:r>
            <a:r>
              <a:rPr lang="en-US" sz="1400">
                <a:latin typeface="Arial"/>
                <a:cs typeface="Arial"/>
              </a:rPr>
              <a:t>and her family received Bridge Recovery Assistance from the Red Cross. The family had been staying in temporary housing since Helene-caused flash floods destroyed their North Carolina home.</a:t>
            </a:r>
            <a:endParaRPr lang="en-US" sz="1400">
              <a:highlight>
                <a:srgbClr val="FFFF00"/>
              </a:highlight>
              <a:latin typeface="Arial"/>
              <a:cs typeface="Arial"/>
            </a:endParaRPr>
          </a:p>
        </p:txBody>
      </p:sp>
      <p:sp>
        <p:nvSpPr>
          <p:cNvPr id="5" name="Text Placeholder 4">
            <a:extLst>
              <a:ext uri="{FF2B5EF4-FFF2-40B4-BE49-F238E27FC236}">
                <a16:creationId xmlns:a16="http://schemas.microsoft.com/office/drawing/2014/main" id="{220E1857-C4AB-5416-67FB-A56926F7D368}"/>
              </a:ext>
            </a:extLst>
          </p:cNvPr>
          <p:cNvSpPr>
            <a:spLocks noGrp="1"/>
          </p:cNvSpPr>
          <p:nvPr>
            <p:ph type="body" sz="quarter" idx="16"/>
          </p:nvPr>
        </p:nvSpPr>
        <p:spPr>
          <a:xfrm>
            <a:off x="188843" y="4221301"/>
            <a:ext cx="9710531" cy="2060229"/>
          </a:xfrm>
        </p:spPr>
        <p:txBody>
          <a:bodyPr lIns="91440" tIns="45720" rIns="91440" bIns="45720" anchor="t">
            <a:noAutofit/>
          </a:bodyPr>
          <a:lstStyle/>
          <a:p>
            <a:pPr>
              <a:spcAft>
                <a:spcPts val="600"/>
              </a:spcAft>
            </a:pPr>
            <a:r>
              <a:rPr lang="en-US">
                <a:latin typeface="Arial"/>
                <a:cs typeface="Arial"/>
              </a:rPr>
              <a:t>Melissa McCabe, her husband and their family of six lived in temporary housing for months, running through retirement savings to keep everyone afloat. Then the Red Cross reached out. “They quite literally tracked us down by phone, text and email to give us money, which has been helpful to offset our living expenses,” Melissa said. With generous support from our donors, </a:t>
            </a:r>
            <a:r>
              <a:rPr lang="en-US" b="1">
                <a:latin typeface="Arial"/>
                <a:cs typeface="Arial"/>
              </a:rPr>
              <a:t>the Red Cross has already provided $10.8 million in financial assistance </a:t>
            </a:r>
            <a:r>
              <a:rPr lang="en-US">
                <a:latin typeface="Arial"/>
                <a:cs typeface="Arial"/>
              </a:rPr>
              <a:t>to help people recover in the wake of this massive storm.</a:t>
            </a:r>
            <a:endParaRPr lang="en-US"/>
          </a:p>
          <a:p>
            <a:r>
              <a:rPr lang="en-US" b="1">
                <a:latin typeface="Arial"/>
                <a:cs typeface="Arial"/>
              </a:rPr>
              <a:t>Stay Updated</a:t>
            </a:r>
            <a:r>
              <a:rPr lang="en-US">
                <a:latin typeface="Arial"/>
                <a:cs typeface="Arial"/>
              </a:rPr>
              <a:t>: </a:t>
            </a:r>
            <a:r>
              <a:rPr lang="en-US" b="1">
                <a:latin typeface="Arial"/>
                <a:cs typeface="Arial"/>
                <a:hlinkClick r:id="rId3"/>
              </a:rPr>
              <a:t>Hurricane Helene 3-Month Report</a:t>
            </a:r>
            <a:r>
              <a:rPr lang="en-US" b="1">
                <a:latin typeface="Arial"/>
                <a:cs typeface="Arial"/>
              </a:rPr>
              <a:t> </a:t>
            </a:r>
            <a:r>
              <a:rPr lang="en-US">
                <a:solidFill>
                  <a:srgbClr val="FF0000"/>
                </a:solidFill>
                <a:latin typeface="Arial"/>
                <a:cs typeface="Arial"/>
              </a:rPr>
              <a:t> </a:t>
            </a:r>
            <a:r>
              <a:rPr lang="en-US">
                <a:solidFill>
                  <a:srgbClr val="71787D"/>
                </a:solidFill>
                <a:latin typeface="Arial"/>
                <a:cs typeface="Arial"/>
              </a:rPr>
              <a:t>(6-month report available in early May.)</a:t>
            </a:r>
            <a:endParaRPr lang="en-US">
              <a:solidFill>
                <a:srgbClr val="71787D"/>
              </a:solidFill>
            </a:endParaRPr>
          </a:p>
        </p:txBody>
      </p:sp>
      <p:pic>
        <p:nvPicPr>
          <p:cNvPr id="7" name="Picture Placeholder 6">
            <a:extLst>
              <a:ext uri="{FF2B5EF4-FFF2-40B4-BE49-F238E27FC236}">
                <a16:creationId xmlns:a16="http://schemas.microsoft.com/office/drawing/2014/main" id="{EB9298D3-F803-4B98-B462-0B749EB2C5B3}"/>
              </a:ext>
            </a:extLst>
          </p:cNvPr>
          <p:cNvPicPr>
            <a:picLocks noGrp="1" noChangeAspect="1"/>
          </p:cNvPicPr>
          <p:nvPr>
            <p:ph type="pic" sz="quarter" idx="15"/>
          </p:nvPr>
        </p:nvPicPr>
        <p:blipFill>
          <a:blip r:embed="rId4" cstate="hqprint">
            <a:extLst>
              <a:ext uri="{28A0092B-C50C-407E-A947-70E740481C1C}">
                <a14:useLocalDpi xmlns:a14="http://schemas.microsoft.com/office/drawing/2010/main"/>
              </a:ext>
            </a:extLst>
          </a:blip>
          <a:srcRect/>
          <a:stretch/>
        </p:blipFill>
        <p:spPr/>
      </p:pic>
      <p:sp>
        <p:nvSpPr>
          <p:cNvPr id="3" name="TextBox 2">
            <a:extLst>
              <a:ext uri="{FF2B5EF4-FFF2-40B4-BE49-F238E27FC236}">
                <a16:creationId xmlns:a16="http://schemas.microsoft.com/office/drawing/2014/main" id="{0A531689-CF54-90FF-2708-B37354889EDA}"/>
              </a:ext>
            </a:extLst>
          </p:cNvPr>
          <p:cNvSpPr txBox="1"/>
          <p:nvPr/>
        </p:nvSpPr>
        <p:spPr>
          <a:xfrm>
            <a:off x="4512365" y="328112"/>
            <a:ext cx="5129126" cy="1107996"/>
          </a:xfrm>
          <a:prstGeom prst="rect">
            <a:avLst/>
          </a:prstGeom>
          <a:noFill/>
        </p:spPr>
        <p:txBody>
          <a:bodyPr wrap="square" lIns="91440" tIns="45720" rIns="91440" bIns="45720" anchor="t">
            <a:spAutoFit/>
          </a:bodyPr>
          <a:lstStyle/>
          <a:p>
            <a:pPr algn="r"/>
            <a:r>
              <a:rPr lang="en-US" sz="2200" b="1">
                <a:solidFill>
                  <a:srgbClr val="ED1B2E"/>
                </a:solidFill>
                <a:latin typeface="Arial"/>
                <a:cs typeface="Arial"/>
              </a:rPr>
              <a:t>Hurricane Helene Recovery: </a:t>
            </a:r>
            <a:br>
              <a:rPr lang="en-US" sz="2200" b="1">
                <a:solidFill>
                  <a:srgbClr val="ED1B2E"/>
                </a:solidFill>
                <a:latin typeface="Arial"/>
                <a:cs typeface="Arial"/>
              </a:rPr>
            </a:br>
            <a:r>
              <a:rPr lang="en-US" sz="2200" b="1">
                <a:solidFill>
                  <a:srgbClr val="ED1B2E"/>
                </a:solidFill>
                <a:latin typeface="Arial"/>
                <a:cs typeface="Arial"/>
              </a:rPr>
              <a:t>Financial Assistance Makes a Big Difference for Displaced Family </a:t>
            </a:r>
            <a:endParaRPr lang="en-US" sz="2200">
              <a:solidFill>
                <a:srgbClr val="ED1B2E"/>
              </a:solidFill>
              <a:ea typeface="Calibri"/>
              <a:cs typeface="Calibri"/>
            </a:endParaRPr>
          </a:p>
        </p:txBody>
      </p:sp>
    </p:spTree>
    <p:extLst>
      <p:ext uri="{BB962C8B-B14F-4D97-AF65-F5344CB8AC3E}">
        <p14:creationId xmlns:p14="http://schemas.microsoft.com/office/powerpoint/2010/main" val="412948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D27A-F116-D1CD-13D5-38E8638607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41EA475-34AD-D130-8B5A-A4578F4E7DD8}"/>
              </a:ext>
            </a:extLst>
          </p:cNvPr>
          <p:cNvSpPr/>
          <p:nvPr/>
        </p:nvSpPr>
        <p:spPr>
          <a:xfrm>
            <a:off x="6157522" y="0"/>
            <a:ext cx="3900878" cy="640080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AF649AA-6419-0155-0483-44528CE06508}"/>
              </a:ext>
            </a:extLst>
          </p:cNvPr>
          <p:cNvSpPr>
            <a:spLocks noGrp="1"/>
          </p:cNvSpPr>
          <p:nvPr>
            <p:ph type="title"/>
          </p:nvPr>
        </p:nvSpPr>
        <p:spPr>
          <a:xfrm>
            <a:off x="178904" y="225587"/>
            <a:ext cx="9701696" cy="868286"/>
          </a:xfrm>
        </p:spPr>
        <p:txBody>
          <a:bodyPr lIns="91440" tIns="45720" rIns="91440" bIns="45720" anchor="t"/>
          <a:lstStyle/>
          <a:p>
            <a:r>
              <a:rPr lang="en-US" sz="2300">
                <a:solidFill>
                  <a:srgbClr val="ED1B2E"/>
                </a:solidFill>
                <a:latin typeface="Arial"/>
                <a:cs typeface="Arial"/>
              </a:rPr>
              <a:t>Hurricane Milton 3-Month Report</a:t>
            </a:r>
          </a:p>
        </p:txBody>
      </p:sp>
      <p:sp>
        <p:nvSpPr>
          <p:cNvPr id="4" name="Text Placeholder 3">
            <a:extLst>
              <a:ext uri="{FF2B5EF4-FFF2-40B4-BE49-F238E27FC236}">
                <a16:creationId xmlns:a16="http://schemas.microsoft.com/office/drawing/2014/main" id="{BD9C0FB1-9D1E-FD41-355A-60357D237E47}"/>
              </a:ext>
            </a:extLst>
          </p:cNvPr>
          <p:cNvSpPr>
            <a:spLocks noGrp="1"/>
          </p:cNvSpPr>
          <p:nvPr>
            <p:ph type="body" sz="quarter" idx="10"/>
          </p:nvPr>
        </p:nvSpPr>
        <p:spPr>
          <a:xfrm>
            <a:off x="178904" y="1093872"/>
            <a:ext cx="5779947" cy="2464335"/>
          </a:xfrm>
        </p:spPr>
        <p:txBody>
          <a:bodyPr lIns="91440" tIns="45720" rIns="91440" bIns="45720" anchor="t">
            <a:noAutofit/>
          </a:bodyPr>
          <a:lstStyle/>
          <a:p>
            <a:pPr marL="0" indent="0">
              <a:spcAft>
                <a:spcPts val="600"/>
              </a:spcAft>
            </a:pPr>
            <a:r>
              <a:rPr lang="en-US">
                <a:latin typeface="Arial"/>
                <a:cs typeface="Arial"/>
              </a:rPr>
              <a:t>Hurricane Struck: October 2024</a:t>
            </a:r>
          </a:p>
          <a:p>
            <a:pPr marL="0" indent="0">
              <a:spcBef>
                <a:spcPts val="0"/>
              </a:spcBef>
              <a:spcAft>
                <a:spcPts val="600"/>
              </a:spcAft>
            </a:pPr>
            <a:r>
              <a:rPr lang="en-US" sz="1600">
                <a:solidFill>
                  <a:srgbClr val="ED1B2E"/>
                </a:solidFill>
                <a:latin typeface="Arial"/>
                <a:ea typeface="+mj-ea"/>
                <a:cs typeface="Arial"/>
              </a:rPr>
              <a:t>Hurricane Milton </a:t>
            </a:r>
            <a:r>
              <a:rPr lang="en-US" sz="1600" b="0">
                <a:solidFill>
                  <a:schemeClr val="tx2"/>
                </a:solidFill>
                <a:latin typeface="Arial"/>
                <a:ea typeface="+mj-ea"/>
                <a:cs typeface="Arial"/>
              </a:rPr>
              <a:t>came ashore near Sarasota, Florida, with destructive winds and storm surge that battered many communities already impacted by Hurricane Helene. As the hurricane swept across the state, it also spawned tornadoes that demolished homes in the south and east, while rising floodwaters damaged still more dwellings in Central Florida.</a:t>
            </a:r>
            <a:endParaRPr lang="en-US" sz="1600">
              <a:solidFill>
                <a:schemeClr val="tx2"/>
              </a:solidFill>
            </a:endParaRPr>
          </a:p>
          <a:p>
            <a:pPr marL="9525" indent="-9525">
              <a:spcBef>
                <a:spcPts val="1800"/>
              </a:spcBef>
              <a:spcAft>
                <a:spcPts val="600"/>
              </a:spcAft>
              <a:defRPr/>
            </a:pPr>
            <a:r>
              <a:rPr kumimoji="0" lang="en-US" sz="1600" b="1" i="0" u="none" strike="noStrike" kern="1200" cap="none" spc="0" normalizeH="0" baseline="0" noProof="0">
                <a:ln>
                  <a:noFill/>
                </a:ln>
                <a:solidFill>
                  <a:srgbClr val="4784B5"/>
                </a:solidFill>
                <a:effectLst/>
                <a:uLnTx/>
                <a:uFillTx/>
                <a:latin typeface="Arial"/>
                <a:ea typeface="+mn-ea"/>
                <a:cs typeface="Arial"/>
              </a:rPr>
              <a:t>Our Response:</a:t>
            </a:r>
            <a:r>
              <a:rPr lang="en-US" sz="1600">
                <a:latin typeface="Arial"/>
                <a:cs typeface="Arial"/>
              </a:rPr>
              <a:t> </a:t>
            </a:r>
            <a:endParaRPr lang="en-US" sz="1600" b="1" i="0" u="none" strike="noStrike" kern="1200" cap="none" spc="0" normalizeH="0" baseline="0" noProof="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65F50633-0C21-D5DE-3F9C-C1CBC6A3D35C}"/>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highlight>
                <a:srgbClr val="FFFF00"/>
              </a:highlight>
              <a:latin typeface="Arial"/>
              <a:cs typeface="Arial"/>
            </a:endParaRPr>
          </a:p>
        </p:txBody>
      </p:sp>
      <p:sp>
        <p:nvSpPr>
          <p:cNvPr id="7" name="TextBox 6">
            <a:extLst>
              <a:ext uri="{FF2B5EF4-FFF2-40B4-BE49-F238E27FC236}">
                <a16:creationId xmlns:a16="http://schemas.microsoft.com/office/drawing/2014/main" id="{22157FCF-1D21-C205-C778-6B9F53D947ED}"/>
              </a:ext>
            </a:extLst>
          </p:cNvPr>
          <p:cNvSpPr txBox="1"/>
          <p:nvPr/>
        </p:nvSpPr>
        <p:spPr>
          <a:xfrm>
            <a:off x="178903" y="3662927"/>
            <a:ext cx="5779947" cy="1892826"/>
          </a:xfrm>
          <a:prstGeom prst="rect">
            <a:avLst/>
          </a:prstGeom>
          <a:noFill/>
        </p:spPr>
        <p:txBody>
          <a:bodyPr wrap="square" lIns="91440" tIns="45720" rIns="91440" bIns="45720" numCol="2" spcCol="274320" anchor="t">
            <a:spAutoFit/>
          </a:bodyPr>
          <a:lstStyle/>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As of</a:t>
            </a:r>
            <a:r>
              <a:rPr lang="en-US" sz="1400">
                <a:solidFill>
                  <a:srgbClr val="6D6E70"/>
                </a:solidFill>
                <a:latin typeface="Arial"/>
                <a:cs typeface="Arial"/>
              </a:rPr>
              <a:t> January 9, 2025,</a:t>
            </a:r>
            <a:r>
              <a:rPr lang="en-US" sz="1400" b="0">
                <a:solidFill>
                  <a:srgbClr val="6D6E70"/>
                </a:solidFill>
                <a:latin typeface="Arial"/>
                <a:cs typeface="Arial"/>
              </a:rPr>
              <a:t> the Red Cross </a:t>
            </a:r>
            <a:r>
              <a:rPr lang="en-US" sz="1400">
                <a:solidFill>
                  <a:srgbClr val="6D6E70"/>
                </a:solidFill>
                <a:latin typeface="Arial"/>
                <a:cs typeface="Arial"/>
              </a:rPr>
              <a:t>and its partners had supported over </a:t>
            </a:r>
            <a:r>
              <a:rPr lang="en-US" sz="1400" b="1">
                <a:solidFill>
                  <a:srgbClr val="ED1B2E"/>
                </a:solidFill>
                <a:latin typeface="Arial"/>
                <a:cs typeface="Arial"/>
              </a:rPr>
              <a:t>153,300</a:t>
            </a:r>
            <a:r>
              <a:rPr lang="en-US" sz="1400">
                <a:solidFill>
                  <a:srgbClr val="FF0000"/>
                </a:solidFill>
                <a:latin typeface="Arial"/>
                <a:cs typeface="Arial"/>
              </a:rPr>
              <a:t> </a:t>
            </a:r>
            <a:r>
              <a:rPr lang="en-US" sz="1400">
                <a:solidFill>
                  <a:srgbClr val="6D6E70"/>
                </a:solidFill>
                <a:latin typeface="Arial"/>
                <a:cs typeface="Arial"/>
              </a:rPr>
              <a:t>overnight shelter stays for people who evacuated from their homes as Milton threatened.</a:t>
            </a:r>
            <a:endParaRPr lang="en-US" sz="1400" b="0">
              <a:solidFill>
                <a:srgbClr val="6D6E70"/>
              </a:solidFill>
              <a:latin typeface="Arial"/>
              <a:cs typeface="Arial"/>
            </a:endParaRPr>
          </a:p>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With partners, we had also provided some </a:t>
            </a:r>
            <a:r>
              <a:rPr lang="en-US" sz="1400" b="1">
                <a:solidFill>
                  <a:srgbClr val="ED1B2E"/>
                </a:solidFill>
                <a:latin typeface="Arial"/>
                <a:cs typeface="Arial"/>
              </a:rPr>
              <a:t>500,000</a:t>
            </a:r>
            <a:r>
              <a:rPr lang="en-US" sz="1400" b="0">
                <a:solidFill>
                  <a:srgbClr val="6D6E70"/>
                </a:solidFill>
                <a:latin typeface="Arial"/>
                <a:cs typeface="Arial"/>
              </a:rPr>
              <a:t> meals and snacks to aid storm-weary survivors.</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Our response had </a:t>
            </a:r>
            <a:r>
              <a:rPr lang="en-US" sz="1400" b="0">
                <a:solidFill>
                  <a:srgbClr val="6D6E70"/>
                </a:solidFill>
                <a:latin typeface="Arial"/>
                <a:cs typeface="Arial"/>
              </a:rPr>
              <a:t>reached an estimated</a:t>
            </a:r>
            <a:r>
              <a:rPr lang="en-US" sz="1400" b="1">
                <a:solidFill>
                  <a:srgbClr val="6D6E70"/>
                </a:solidFill>
                <a:latin typeface="Arial"/>
                <a:cs typeface="Arial"/>
              </a:rPr>
              <a:t> </a:t>
            </a:r>
            <a:r>
              <a:rPr lang="en-US" sz="1400" b="1">
                <a:solidFill>
                  <a:srgbClr val="ED1B2E"/>
                </a:solidFill>
                <a:latin typeface="Arial"/>
                <a:cs typeface="Arial"/>
              </a:rPr>
              <a:t>9,110</a:t>
            </a:r>
            <a:r>
              <a:rPr lang="en-US" sz="1400">
                <a:solidFill>
                  <a:srgbClr val="ED1B2E"/>
                </a:solidFill>
                <a:latin typeface="Arial"/>
                <a:cs typeface="Arial"/>
              </a:rPr>
              <a:t> people</a:t>
            </a:r>
            <a:r>
              <a:rPr lang="en-US" sz="1400">
                <a:solidFill>
                  <a:srgbClr val="FF0000"/>
                </a:solidFill>
                <a:latin typeface="Arial"/>
                <a:cs typeface="Arial"/>
              </a:rPr>
              <a:t> </a:t>
            </a:r>
            <a:r>
              <a:rPr lang="en-US" sz="1400" b="0">
                <a:solidFill>
                  <a:srgbClr val="6D6E70"/>
                </a:solidFill>
                <a:latin typeface="Arial"/>
                <a:cs typeface="Arial"/>
              </a:rPr>
              <a:t>with </a:t>
            </a:r>
            <a:r>
              <a:rPr lang="en-US" sz="1400">
                <a:solidFill>
                  <a:srgbClr val="6D6E70"/>
                </a:solidFill>
                <a:latin typeface="Arial"/>
                <a:cs typeface="Arial"/>
              </a:rPr>
              <a:t>disaster relief and recovery services, including financial assistance</a:t>
            </a:r>
            <a:r>
              <a:rPr lang="en-US" sz="1400" b="0">
                <a:solidFill>
                  <a:srgbClr val="6D6E70"/>
                </a:solidFill>
                <a:latin typeface="Arial"/>
                <a:cs typeface="Arial"/>
              </a:rPr>
              <a:t>. </a:t>
            </a:r>
            <a:endParaRPr lang="en-US"/>
          </a:p>
        </p:txBody>
      </p:sp>
      <p:sp>
        <p:nvSpPr>
          <p:cNvPr id="12" name="TextBox 11">
            <a:extLst>
              <a:ext uri="{FF2B5EF4-FFF2-40B4-BE49-F238E27FC236}">
                <a16:creationId xmlns:a16="http://schemas.microsoft.com/office/drawing/2014/main" id="{236C1080-1C1A-B9FF-8220-17C64C6A1615}"/>
              </a:ext>
            </a:extLst>
          </p:cNvPr>
          <p:cNvSpPr txBox="1"/>
          <p:nvPr/>
        </p:nvSpPr>
        <p:spPr>
          <a:xfrm>
            <a:off x="6451329" y="5609222"/>
            <a:ext cx="2971612" cy="600164"/>
          </a:xfrm>
          <a:prstGeom prst="rect">
            <a:avLst/>
          </a:prstGeom>
          <a:noFill/>
        </p:spPr>
        <p:txBody>
          <a:bodyPr wrap="square">
            <a:spAutoFit/>
          </a:bodyPr>
          <a:lstStyle/>
          <a:p>
            <a:pPr>
              <a:spcAft>
                <a:spcPts val="600"/>
              </a:spcAft>
            </a:pPr>
            <a:r>
              <a:rPr lang="en-US" sz="1400">
                <a:solidFill>
                  <a:srgbClr val="6D6E70"/>
                </a:solidFill>
                <a:latin typeface="Arial"/>
                <a:cs typeface="Arial"/>
                <a:hlinkClick r:id="rId3"/>
              </a:rPr>
              <a:t>Hurricane Milton 3-Month Report</a:t>
            </a:r>
            <a:endParaRPr lang="en-US" sz="1400">
              <a:solidFill>
                <a:srgbClr val="6D6E70"/>
              </a:solidFill>
              <a:latin typeface="Arial"/>
              <a:cs typeface="Arial"/>
            </a:endParaRPr>
          </a:p>
          <a:p>
            <a:pPr>
              <a:spcAft>
                <a:spcPts val="600"/>
              </a:spcAft>
            </a:pPr>
            <a:r>
              <a:rPr lang="en-US" sz="1400">
                <a:solidFill>
                  <a:srgbClr val="6D6E70"/>
                </a:solidFill>
                <a:latin typeface="Arial"/>
                <a:cs typeface="Arial"/>
              </a:rPr>
              <a:t>(6-Month Report available in May.)</a:t>
            </a:r>
            <a:endParaRPr lang="en-US" sz="1600">
              <a:solidFill>
                <a:srgbClr val="6D6E70"/>
              </a:solidFill>
              <a:latin typeface="Arial"/>
              <a:cs typeface="Arial"/>
            </a:endParaRPr>
          </a:p>
        </p:txBody>
      </p:sp>
      <p:cxnSp>
        <p:nvCxnSpPr>
          <p:cNvPr id="10" name="Straight Connector 9">
            <a:extLst>
              <a:ext uri="{FF2B5EF4-FFF2-40B4-BE49-F238E27FC236}">
                <a16:creationId xmlns:a16="http://schemas.microsoft.com/office/drawing/2014/main" id="{D1EF2745-F982-6EDB-54E3-D9F8501F4F82}"/>
              </a:ext>
            </a:extLst>
          </p:cNvPr>
          <p:cNvCxnSpPr/>
          <p:nvPr/>
        </p:nvCxnSpPr>
        <p:spPr>
          <a:xfrm>
            <a:off x="292985" y="3180626"/>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09B3F10-E10C-A431-DB65-D6A19BF0CB2D}"/>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57C8ACA-7707-EDAF-D2E4-5C0D15B148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51329" y="1595861"/>
            <a:ext cx="2971612" cy="3843022"/>
          </a:xfrm>
          <a:prstGeom prst="rect">
            <a:avLst/>
          </a:prstGeom>
        </p:spPr>
      </p:pic>
    </p:spTree>
    <p:extLst>
      <p:ext uri="{BB962C8B-B14F-4D97-AF65-F5344CB8AC3E}">
        <p14:creationId xmlns:p14="http://schemas.microsoft.com/office/powerpoint/2010/main" val="29346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FB91-0D87-DC7A-E3D1-39AEED54115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C0DC5E8-55AE-4F66-8CA0-98F1001B3311}"/>
              </a:ext>
            </a:extLst>
          </p:cNvPr>
          <p:cNvSpPr/>
          <p:nvPr/>
        </p:nvSpPr>
        <p:spPr>
          <a:xfrm>
            <a:off x="6157522" y="0"/>
            <a:ext cx="3900878" cy="640080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3538178-E457-060F-57AE-2388824D4175}"/>
              </a:ext>
            </a:extLst>
          </p:cNvPr>
          <p:cNvSpPr>
            <a:spLocks noGrp="1"/>
          </p:cNvSpPr>
          <p:nvPr>
            <p:ph type="title"/>
          </p:nvPr>
        </p:nvSpPr>
        <p:spPr>
          <a:xfrm>
            <a:off x="178904" y="225587"/>
            <a:ext cx="9701696" cy="868286"/>
          </a:xfrm>
        </p:spPr>
        <p:txBody>
          <a:bodyPr lIns="91440" tIns="45720" rIns="91440" bIns="45720" anchor="t"/>
          <a:lstStyle/>
          <a:p>
            <a:r>
              <a:rPr lang="en-US" sz="2300">
                <a:solidFill>
                  <a:srgbClr val="ED1B2E"/>
                </a:solidFill>
                <a:latin typeface="Arial"/>
                <a:cs typeface="Arial"/>
              </a:rPr>
              <a:t>2025 California Wildfires 1-Month Update</a:t>
            </a:r>
          </a:p>
        </p:txBody>
      </p:sp>
      <p:sp>
        <p:nvSpPr>
          <p:cNvPr id="4" name="Text Placeholder 3">
            <a:extLst>
              <a:ext uri="{FF2B5EF4-FFF2-40B4-BE49-F238E27FC236}">
                <a16:creationId xmlns:a16="http://schemas.microsoft.com/office/drawing/2014/main" id="{7E8F6294-3CE2-B71E-B984-8AD4BD2AE402}"/>
              </a:ext>
            </a:extLst>
          </p:cNvPr>
          <p:cNvSpPr>
            <a:spLocks noGrp="1"/>
          </p:cNvSpPr>
          <p:nvPr>
            <p:ph type="body" sz="quarter" idx="10"/>
          </p:nvPr>
        </p:nvSpPr>
        <p:spPr>
          <a:xfrm>
            <a:off x="178904" y="1093873"/>
            <a:ext cx="5779947" cy="2106528"/>
          </a:xfrm>
        </p:spPr>
        <p:txBody>
          <a:bodyPr lIns="91440" tIns="45720" rIns="91440" bIns="45720" anchor="t">
            <a:noAutofit/>
          </a:bodyPr>
          <a:lstStyle/>
          <a:p>
            <a:pPr marL="0" indent="0">
              <a:spcAft>
                <a:spcPts val="600"/>
              </a:spcAft>
            </a:pPr>
            <a:r>
              <a:rPr lang="en-US">
                <a:latin typeface="Arial"/>
                <a:cs typeface="Arial"/>
              </a:rPr>
              <a:t>Wildfires Started: January 2025</a:t>
            </a:r>
          </a:p>
          <a:p>
            <a:pPr marL="0" indent="0">
              <a:spcBef>
                <a:spcPts val="0"/>
              </a:spcBef>
              <a:spcAft>
                <a:spcPts val="600"/>
              </a:spcAft>
            </a:pPr>
            <a:r>
              <a:rPr lang="en-US" sz="1600">
                <a:solidFill>
                  <a:srgbClr val="ED1B2E"/>
                </a:solidFill>
                <a:latin typeface="Arial"/>
                <a:ea typeface="+mj-ea"/>
                <a:cs typeface="Arial"/>
              </a:rPr>
              <a:t>The 2025 California Wildfires: </a:t>
            </a:r>
            <a:r>
              <a:rPr lang="en-US" sz="1600" b="0">
                <a:solidFill>
                  <a:schemeClr val="tx2"/>
                </a:solidFill>
                <a:latin typeface="Arial"/>
                <a:ea typeface="+mj-ea"/>
                <a:cs typeface="Arial"/>
              </a:rPr>
              <a:t>Multiple catastrophic wildfires swept through Los Angeles County in January, destroying or severely damaging more than 17,000 homes and forcing tens of thousands to evacuate just ahead of the flames. In hard-hit communities like Altadena, thousands of wildfire survivors faced devastating losses and an uncertain future.</a:t>
            </a:r>
          </a:p>
          <a:p>
            <a:pPr marL="9525" indent="-9525">
              <a:spcBef>
                <a:spcPts val="1200"/>
              </a:spcBef>
              <a:spcAft>
                <a:spcPts val="600"/>
              </a:spcAft>
              <a:defRPr/>
            </a:pPr>
            <a:r>
              <a:rPr kumimoji="0" lang="en-US" sz="1600" b="1" i="0" u="none" strike="noStrike" kern="1200" cap="none" spc="0" normalizeH="0" baseline="0" noProof="0">
                <a:ln>
                  <a:noFill/>
                </a:ln>
                <a:solidFill>
                  <a:srgbClr val="4784B5"/>
                </a:solidFill>
                <a:effectLst/>
                <a:uLnTx/>
                <a:uFillTx/>
                <a:latin typeface="Arial"/>
                <a:ea typeface="+mn-ea"/>
                <a:cs typeface="Arial"/>
              </a:rPr>
              <a:t>Our Response:</a:t>
            </a:r>
            <a:r>
              <a:rPr lang="en-US" sz="1600">
                <a:latin typeface="Arial"/>
                <a:cs typeface="Arial"/>
              </a:rPr>
              <a:t> </a:t>
            </a:r>
            <a:endParaRPr lang="en-US" sz="1600" b="1" i="0" u="none" strike="noStrike" kern="1200" cap="none" spc="0" normalizeH="0" baseline="0" noProof="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EC4EBAFD-331E-7C41-9C0C-491FC6200025}"/>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highlight>
                <a:srgbClr val="FFFF00"/>
              </a:highlight>
              <a:latin typeface="Arial"/>
              <a:cs typeface="Arial"/>
            </a:endParaRPr>
          </a:p>
        </p:txBody>
      </p:sp>
      <p:sp>
        <p:nvSpPr>
          <p:cNvPr id="5" name="TextBox 4">
            <a:extLst>
              <a:ext uri="{FF2B5EF4-FFF2-40B4-BE49-F238E27FC236}">
                <a16:creationId xmlns:a16="http://schemas.microsoft.com/office/drawing/2014/main" id="{CF96B536-6483-78E5-30A0-80258DED2367}"/>
              </a:ext>
            </a:extLst>
          </p:cNvPr>
          <p:cNvSpPr txBox="1"/>
          <p:nvPr/>
        </p:nvSpPr>
        <p:spPr>
          <a:xfrm>
            <a:off x="8333194" y="4570235"/>
            <a:ext cx="135432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Calibri"/>
                <a:hlinkClick r:id="rId3"/>
              </a:rPr>
              <a:t>California Wildfires </a:t>
            </a:r>
            <a:br>
              <a:rPr lang="en-US" sz="1400">
                <a:latin typeface="Arial"/>
                <a:cs typeface="Calibri"/>
                <a:hlinkClick r:id="rId3"/>
              </a:rPr>
            </a:br>
            <a:r>
              <a:rPr lang="en-US" sz="1400">
                <a:latin typeface="Arial"/>
                <a:cs typeface="Calibri"/>
                <a:hlinkClick r:id="rId3"/>
              </a:rPr>
              <a:t>Story Map</a:t>
            </a:r>
            <a:endParaRPr lang="en-US" sz="1400">
              <a:latin typeface="Arial"/>
              <a:cs typeface="Calibri"/>
            </a:endParaRPr>
          </a:p>
        </p:txBody>
      </p:sp>
      <p:sp>
        <p:nvSpPr>
          <p:cNvPr id="7" name="TextBox 6">
            <a:extLst>
              <a:ext uri="{FF2B5EF4-FFF2-40B4-BE49-F238E27FC236}">
                <a16:creationId xmlns:a16="http://schemas.microsoft.com/office/drawing/2014/main" id="{9445B4C1-63C0-8CEA-9A89-8FD871CB2665}"/>
              </a:ext>
            </a:extLst>
          </p:cNvPr>
          <p:cNvSpPr txBox="1"/>
          <p:nvPr/>
        </p:nvSpPr>
        <p:spPr>
          <a:xfrm>
            <a:off x="173029" y="3557143"/>
            <a:ext cx="5779947" cy="2424125"/>
          </a:xfrm>
          <a:prstGeom prst="rect">
            <a:avLst/>
          </a:prstGeom>
          <a:noFill/>
        </p:spPr>
        <p:txBody>
          <a:bodyPr wrap="square" numCol="2" spcCol="274320">
            <a:spAutoFit/>
          </a:bodyPr>
          <a:lstStyle/>
          <a:p>
            <a:pPr marL="182563" indent="-182563">
              <a:spcBef>
                <a:spcPts val="0"/>
              </a:spcBef>
              <a:spcAft>
                <a:spcPts val="600"/>
              </a:spcAft>
              <a:buClr>
                <a:srgbClr val="F4343B"/>
              </a:buClr>
              <a:buFont typeface="Arial" panose="020B0604020202020204" pitchFamily="34" charset="0"/>
              <a:buChar char="•"/>
              <a:defRPr/>
            </a:pPr>
            <a:r>
              <a:rPr lang="en-US" sz="1400" b="0">
                <a:solidFill>
                  <a:srgbClr val="6D6E70"/>
                </a:solidFill>
                <a:latin typeface="Arial"/>
                <a:cs typeface="Arial"/>
              </a:rPr>
              <a:t>As of February 7, 2025, the Red Cross had reached an estimated </a:t>
            </a:r>
            <a:r>
              <a:rPr lang="en-US" sz="1400" b="0">
                <a:solidFill>
                  <a:srgbClr val="FF0000"/>
                </a:solidFill>
                <a:latin typeface="Arial"/>
                <a:cs typeface="Arial"/>
              </a:rPr>
              <a:t>87,800</a:t>
            </a:r>
            <a:r>
              <a:rPr lang="en-US" sz="1400">
                <a:solidFill>
                  <a:srgbClr val="FF0000"/>
                </a:solidFill>
                <a:latin typeface="Arial"/>
                <a:cs typeface="Arial"/>
              </a:rPr>
              <a:t> people </a:t>
            </a:r>
            <a:r>
              <a:rPr lang="en-US" sz="1400" b="0">
                <a:solidFill>
                  <a:srgbClr val="6D6E70"/>
                </a:solidFill>
                <a:latin typeface="Arial"/>
                <a:cs typeface="Arial"/>
              </a:rPr>
              <a:t>with </a:t>
            </a:r>
            <a:r>
              <a:rPr lang="en-US" sz="1400">
                <a:solidFill>
                  <a:srgbClr val="6D6E70"/>
                </a:solidFill>
                <a:latin typeface="Arial"/>
                <a:cs typeface="Arial"/>
              </a:rPr>
              <a:t>disaster relief and recovery services</a:t>
            </a:r>
            <a:r>
              <a:rPr lang="en-US" sz="1400" b="0">
                <a:solidFill>
                  <a:srgbClr val="6D6E70"/>
                </a:solidFill>
                <a:latin typeface="Arial"/>
                <a:cs typeface="Arial"/>
              </a:rPr>
              <a:t>. </a:t>
            </a:r>
          </a:p>
          <a:p>
            <a:pPr marL="182563" indent="-182563">
              <a:spcAft>
                <a:spcPts val="600"/>
              </a:spcAft>
              <a:buClr>
                <a:srgbClr val="F4343B"/>
              </a:buClr>
              <a:buFont typeface="Arial" panose="020B0604020202020204" pitchFamily="34" charset="0"/>
              <a:buChar char="•"/>
              <a:defRPr/>
            </a:pPr>
            <a:r>
              <a:rPr lang="en-US" sz="1400" b="0">
                <a:solidFill>
                  <a:srgbClr val="6D6E70"/>
                </a:solidFill>
                <a:latin typeface="Arial"/>
                <a:cs typeface="Arial"/>
              </a:rPr>
              <a:t>With partners, we had served over </a:t>
            </a:r>
            <a:r>
              <a:rPr lang="en-US" sz="1400" b="0">
                <a:solidFill>
                  <a:srgbClr val="ED1B2E"/>
                </a:solidFill>
                <a:latin typeface="Arial"/>
                <a:cs typeface="Arial"/>
              </a:rPr>
              <a:t>154,500</a:t>
            </a:r>
            <a:r>
              <a:rPr lang="en-US" sz="1400" b="0">
                <a:solidFill>
                  <a:srgbClr val="6D6E70"/>
                </a:solidFill>
                <a:latin typeface="Arial"/>
                <a:cs typeface="Arial"/>
              </a:rPr>
              <a:t> </a:t>
            </a:r>
            <a:r>
              <a:rPr lang="en-US" sz="1400" b="0">
                <a:solidFill>
                  <a:srgbClr val="ED1B2E"/>
                </a:solidFill>
                <a:latin typeface="Arial"/>
                <a:cs typeface="Arial"/>
              </a:rPr>
              <a:t>meals and snacks</a:t>
            </a:r>
            <a:r>
              <a:rPr lang="en-US" sz="1400" b="0">
                <a:solidFill>
                  <a:srgbClr val="6D6E70"/>
                </a:solidFill>
                <a:latin typeface="Arial"/>
                <a:cs typeface="Arial"/>
              </a:rPr>
              <a:t>, and we provided over </a:t>
            </a:r>
            <a:r>
              <a:rPr lang="en-US" sz="1400" b="0">
                <a:solidFill>
                  <a:srgbClr val="ED1B2E"/>
                </a:solidFill>
                <a:latin typeface="Arial"/>
                <a:cs typeface="Arial"/>
              </a:rPr>
              <a:t>21,500 households </a:t>
            </a:r>
            <a:r>
              <a:rPr lang="en-US" sz="1400" b="0">
                <a:solidFill>
                  <a:srgbClr val="6D6E70"/>
                </a:solidFill>
                <a:latin typeface="Arial"/>
                <a:cs typeface="Arial"/>
              </a:rPr>
              <a:t>with relief items and cleanup supplies.</a:t>
            </a:r>
          </a:p>
          <a:p>
            <a:pPr marL="182563" indent="-182563">
              <a:spcBef>
                <a:spcPts val="600"/>
              </a:spcBef>
              <a:spcAft>
                <a:spcPts val="600"/>
              </a:spcAft>
              <a:buClr>
                <a:srgbClr val="F4343B"/>
              </a:buClr>
              <a:buFont typeface="Arial" panose="020B0604020202020204" pitchFamily="34" charset="0"/>
              <a:buChar char="•"/>
              <a:defRPr/>
            </a:pPr>
            <a:r>
              <a:rPr lang="en-US" sz="1400" b="0">
                <a:solidFill>
                  <a:srgbClr val="6D6E70"/>
                </a:solidFill>
                <a:latin typeface="Arial"/>
                <a:cs typeface="Arial"/>
              </a:rPr>
              <a:t>Our </a:t>
            </a:r>
            <a:r>
              <a:rPr lang="en-US" sz="1400" b="0">
                <a:solidFill>
                  <a:srgbClr val="ED1B2E"/>
                </a:solidFill>
                <a:latin typeface="Arial"/>
                <a:cs typeface="Arial"/>
              </a:rPr>
              <a:t>Reunification</a:t>
            </a:r>
            <a:r>
              <a:rPr lang="en-US" sz="1400" b="0">
                <a:solidFill>
                  <a:srgbClr val="6D6E70"/>
                </a:solidFill>
                <a:latin typeface="Arial"/>
                <a:cs typeface="Arial"/>
              </a:rPr>
              <a:t> teams had supported </a:t>
            </a:r>
            <a:r>
              <a:rPr lang="en-US" sz="1400" b="0">
                <a:solidFill>
                  <a:srgbClr val="ED1B2E"/>
                </a:solidFill>
                <a:latin typeface="Arial"/>
                <a:cs typeface="Arial"/>
              </a:rPr>
              <a:t>960 requests </a:t>
            </a:r>
            <a:r>
              <a:rPr lang="en-US" sz="1400" b="0">
                <a:solidFill>
                  <a:srgbClr val="6D6E70"/>
                </a:solidFill>
                <a:latin typeface="Arial"/>
                <a:cs typeface="Arial"/>
              </a:rPr>
              <a:t>from people hoping to reconnect with missing loved ones.</a:t>
            </a:r>
          </a:p>
          <a:p>
            <a:pPr marL="182563" indent="-182563">
              <a:spcBef>
                <a:spcPts val="600"/>
              </a:spcBef>
              <a:spcAft>
                <a:spcPts val="600"/>
              </a:spcAft>
              <a:buClr>
                <a:srgbClr val="F4343B"/>
              </a:buClr>
              <a:buFont typeface="Arial" panose="020B0604020202020204" pitchFamily="34" charset="0"/>
              <a:buChar char="•"/>
              <a:defRPr/>
            </a:pPr>
            <a:r>
              <a:rPr lang="en-US" sz="1400" b="0">
                <a:solidFill>
                  <a:srgbClr val="6D6E70"/>
                </a:solidFill>
                <a:latin typeface="Arial"/>
                <a:cs typeface="Arial"/>
              </a:rPr>
              <a:t>The Red Cross had also </a:t>
            </a:r>
            <a:r>
              <a:rPr lang="en-US" sz="1400">
                <a:solidFill>
                  <a:srgbClr val="6D6E70"/>
                </a:solidFill>
                <a:latin typeface="Arial"/>
                <a:cs typeface="Arial"/>
              </a:rPr>
              <a:t>launched an </a:t>
            </a:r>
            <a:r>
              <a:rPr lang="en-US" sz="1400" b="0">
                <a:solidFill>
                  <a:srgbClr val="ED1B2E"/>
                </a:solidFill>
                <a:latin typeface="Arial"/>
                <a:cs typeface="Arial"/>
              </a:rPr>
              <a:t>immediate financial assistance</a:t>
            </a:r>
            <a:r>
              <a:rPr lang="en-US" sz="1400" b="0">
                <a:solidFill>
                  <a:srgbClr val="6D6E70"/>
                </a:solidFill>
                <a:latin typeface="Arial"/>
                <a:cs typeface="Arial"/>
              </a:rPr>
              <a:t> program to aid severely affected families with their most urgent needs. </a:t>
            </a:r>
            <a:endParaRPr lang="en-US" sz="1400"/>
          </a:p>
        </p:txBody>
      </p:sp>
      <p:sp>
        <p:nvSpPr>
          <p:cNvPr id="12" name="TextBox 11">
            <a:extLst>
              <a:ext uri="{FF2B5EF4-FFF2-40B4-BE49-F238E27FC236}">
                <a16:creationId xmlns:a16="http://schemas.microsoft.com/office/drawing/2014/main" id="{CB3425FA-C4B8-3B79-DD47-F693F723FA2E}"/>
              </a:ext>
            </a:extLst>
          </p:cNvPr>
          <p:cNvSpPr txBox="1"/>
          <p:nvPr/>
        </p:nvSpPr>
        <p:spPr>
          <a:xfrm>
            <a:off x="8333194" y="2246458"/>
            <a:ext cx="1598565" cy="1538883"/>
          </a:xfrm>
          <a:prstGeom prst="rect">
            <a:avLst/>
          </a:prstGeom>
          <a:noFill/>
        </p:spPr>
        <p:txBody>
          <a:bodyPr wrap="square">
            <a:spAutoFit/>
          </a:bodyPr>
          <a:lstStyle/>
          <a:p>
            <a:pPr>
              <a:spcAft>
                <a:spcPts val="600"/>
              </a:spcAft>
            </a:pPr>
            <a:r>
              <a:rPr lang="en-US" sz="1400">
                <a:solidFill>
                  <a:srgbClr val="6D6E70"/>
                </a:solidFill>
                <a:latin typeface="Arial"/>
                <a:cs typeface="Arial"/>
                <a:hlinkClick r:id="rId4"/>
              </a:rPr>
              <a:t>California Wildfires 1-Month Report</a:t>
            </a:r>
            <a:endParaRPr lang="en-US" sz="1400">
              <a:solidFill>
                <a:srgbClr val="6D6E70"/>
              </a:solidFill>
              <a:latin typeface="Arial"/>
              <a:cs typeface="Arial"/>
            </a:endParaRPr>
          </a:p>
          <a:p>
            <a:pPr>
              <a:spcAft>
                <a:spcPts val="600"/>
              </a:spcAft>
            </a:pPr>
            <a:endParaRPr lang="en-US" sz="1400">
              <a:solidFill>
                <a:srgbClr val="6D6E70"/>
              </a:solidFill>
              <a:latin typeface="Arial"/>
              <a:cs typeface="Arial"/>
            </a:endParaRPr>
          </a:p>
          <a:p>
            <a:pPr>
              <a:spcAft>
                <a:spcPts val="600"/>
              </a:spcAft>
            </a:pPr>
            <a:r>
              <a:rPr lang="en-US" sz="1400">
                <a:solidFill>
                  <a:srgbClr val="6D6E70"/>
                </a:solidFill>
                <a:latin typeface="Arial"/>
                <a:cs typeface="Arial"/>
              </a:rPr>
              <a:t>(3-Month report available in May.)</a:t>
            </a:r>
            <a:endParaRPr lang="en-US" sz="1600">
              <a:solidFill>
                <a:srgbClr val="6D6E70"/>
              </a:solidFill>
              <a:latin typeface="Arial"/>
              <a:cs typeface="Arial"/>
            </a:endParaRPr>
          </a:p>
        </p:txBody>
      </p:sp>
      <p:cxnSp>
        <p:nvCxnSpPr>
          <p:cNvPr id="10" name="Straight Connector 9">
            <a:extLst>
              <a:ext uri="{FF2B5EF4-FFF2-40B4-BE49-F238E27FC236}">
                <a16:creationId xmlns:a16="http://schemas.microsoft.com/office/drawing/2014/main" id="{55CC9826-CAAD-5588-122B-4F119DC868F5}"/>
              </a:ext>
            </a:extLst>
          </p:cNvPr>
          <p:cNvCxnSpPr/>
          <p:nvPr/>
        </p:nvCxnSpPr>
        <p:spPr>
          <a:xfrm>
            <a:off x="173029" y="3120887"/>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BCD67F8-8FB0-B469-2B51-C0922C23253E}"/>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1FDB081-4DE3-BD55-A4EF-9539F18445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30943" y="1546505"/>
            <a:ext cx="1853602" cy="2403290"/>
          </a:xfrm>
          <a:prstGeom prst="rect">
            <a:avLst/>
          </a:prstGeom>
        </p:spPr>
      </p:pic>
      <p:pic>
        <p:nvPicPr>
          <p:cNvPr id="15" name="Picture 14" descr="A white van on the road&#10;&#10;AI-generated content may be incorrect.">
            <a:extLst>
              <a:ext uri="{FF2B5EF4-FFF2-40B4-BE49-F238E27FC236}">
                <a16:creationId xmlns:a16="http://schemas.microsoft.com/office/drawing/2014/main" id="{878E090D-5383-5324-6E69-1B43D293B46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409726" y="4365194"/>
            <a:ext cx="1880575" cy="1099240"/>
          </a:xfrm>
          <a:prstGeom prst="rect">
            <a:avLst/>
          </a:prstGeom>
        </p:spPr>
      </p:pic>
    </p:spTree>
    <p:extLst>
      <p:ext uri="{BB962C8B-B14F-4D97-AF65-F5344CB8AC3E}">
        <p14:creationId xmlns:p14="http://schemas.microsoft.com/office/powerpoint/2010/main" val="292293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b93c61-09fd-40ff-8f23-56ad7d9a9b29">
      <Terms xmlns="http://schemas.microsoft.com/office/infopath/2007/PartnerControls"/>
    </lcf76f155ced4ddcb4097134ff3c332f>
    <TaxCatchAll xmlns="15cf46a6-57b0-493a-b6e0-0817c4a110d6" xsi:nil="true"/>
    <SharedWithUsers xmlns="3ba72d68-eddd-44e1-847b-51506bb268af">
      <UserInfo>
        <DisplayName>Bunte, Kara</DisplayName>
        <AccountId>15</AccountId>
        <AccountType/>
      </UserInfo>
      <UserInfo>
        <DisplayName>Long, Jodi</DisplayName>
        <AccountId>10</AccountId>
        <AccountType/>
      </UserInfo>
      <UserInfo>
        <DisplayName>Brown, Anne</DisplayName>
        <AccountId>549</AccountId>
        <AccountType/>
      </UserInfo>
      <UserInfo>
        <DisplayName>Brownlee, Denise</DisplayName>
        <AccountId>352</AccountId>
        <AccountType/>
      </UserInfo>
      <UserInfo>
        <DisplayName>Nguyen, Violet</DisplayName>
        <AccountId>2461</AccountId>
        <AccountType/>
      </UserInfo>
      <UserInfo>
        <DisplayName>Rowland, Holly</DisplayName>
        <AccountId>1264</AccountId>
        <AccountType/>
      </UserInfo>
      <UserInfo>
        <DisplayName>Held, Jaclyn N</DisplayName>
        <AccountId>373</AccountId>
        <AccountType/>
      </UserInfo>
      <UserInfo>
        <DisplayName>North, Amy</DisplayName>
        <AccountId>993</AccountId>
        <AccountType/>
      </UserInfo>
      <UserInfo>
        <DisplayName>Shuffield, Michelle</DisplayName>
        <AccountId>829</AccountId>
        <AccountType/>
      </UserInfo>
      <UserInfo>
        <DisplayName>Rosenbaum, Lindsey</DisplayName>
        <AccountId>533</AccountId>
        <AccountType/>
      </UserInfo>
      <UserInfo>
        <DisplayName>Powell, Mary</DisplayName>
        <AccountId>2440</AccountId>
        <AccountType/>
      </UserInfo>
      <UserInfo>
        <DisplayName>Poole, Adriana</DisplayName>
        <AccountId>49</AccountId>
        <AccountType/>
      </UserInfo>
      <UserInfo>
        <DisplayName>Smolen, Dyana</DisplayName>
        <AccountId>2379</AccountId>
        <AccountType/>
      </UserInfo>
      <UserInfo>
        <DisplayName>Nguyen, Alex</DisplayName>
        <AccountId>340</AccountId>
        <AccountType/>
      </UserInfo>
      <UserInfo>
        <DisplayName>Patterson, David</DisplayName>
        <AccountId>2547</AccountId>
        <AccountType/>
      </UserInfo>
      <UserInfo>
        <DisplayName>Schneider, Miah</DisplayName>
        <AccountId>227</AccountId>
        <AccountType/>
      </UserInfo>
      <UserInfo>
        <DisplayName>Householder-Glenn, Lynn A.</DisplayName>
        <AccountId>22</AccountId>
        <AccountType/>
      </UserInfo>
      <UserInfo>
        <DisplayName>Schulze, Rachel</DisplayName>
        <AccountId>746</AccountId>
        <AccountType/>
      </UserInfo>
      <UserInfo>
        <DisplayName>Lepof, Amanda</DisplayName>
        <AccountId>195</AccountId>
        <AccountType/>
      </UserInfo>
      <UserInfo>
        <DisplayName>Watson, Neil</DisplayName>
        <AccountId>16</AccountId>
        <AccountType/>
      </UserInfo>
      <UserInfo>
        <DisplayName>Saldivar, Natalie</DisplayName>
        <AccountId>285</AccountId>
        <AccountType/>
      </UserInfo>
      <UserInfo>
        <DisplayName>Oriatti, Janet</DisplayName>
        <AccountId>1796</AccountId>
        <AccountType/>
      </UserInfo>
      <UserInfo>
        <DisplayName>Bray, Ash</DisplayName>
        <AccountId>2859</AccountId>
        <AccountType/>
      </UserInfo>
      <UserInfo>
        <DisplayName>Asif-Haider, Maham</DisplayName>
        <AccountId>4122</AccountId>
        <AccountType/>
      </UserInfo>
      <UserInfo>
        <DisplayName>Smith, Crystal L.2</DisplayName>
        <AccountId>4123</AccountId>
        <AccountType/>
      </UserInfo>
      <UserInfo>
        <DisplayName>Dantignac, Virgil</DisplayName>
        <AccountId>3879</AccountId>
        <AccountType/>
      </UserInfo>
    </SharedWithUsers>
    <_ip_UnifiedCompliancePolicyUIAction xmlns="http://schemas.microsoft.com/sharepoint/v3" xsi:nil="true"/>
    <ConfirmedforVideo xmlns="dfb93c61-09fd-40ff-8f23-56ad7d9a9b29" xsi:nil="true"/>
    <_Flow_SignoffStatus xmlns="dfb93c61-09fd-40ff-8f23-56ad7d9a9b29" xsi:nil="true"/>
    <_ip_UnifiedCompliancePolicyProperties xmlns="http://schemas.microsoft.com/sharepoint/v3" xsi:nil="true"/>
    <_dlc_DocId xmlns="15cf46a6-57b0-493a-b6e0-0817c4a110d6">Z7UVSJU4EYRE-43553385-199635</_dlc_DocId>
    <_dlc_DocIdUrl xmlns="15cf46a6-57b0-493a-b6e0-0817c4a110d6">
      <Url>https://americanredcross.sharepoint.com/sites/HumSvc/HSO/DevOps/_layouts/15/DocIdRedir.aspx?ID=Z7UVSJU4EYRE-43553385-199635</Url>
      <Description>Z7UVSJU4EYRE-43553385-199635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4" ma:contentTypeDescription="Create a new document." ma:contentTypeScope="" ma:versionID="3040a814c8f3b3d4c66bc45ebd44529b">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387401e22b850e52c23cda050b63ee5c"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dexed="true"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0438D-C380-4E38-BB1C-F381E0B18A57}">
  <ds:schemaRefs>
    <ds:schemaRef ds:uri="http://schemas.microsoft.com/sharepoint/events"/>
  </ds:schemaRefs>
</ds:datastoreItem>
</file>

<file path=customXml/itemProps2.xml><?xml version="1.0" encoding="utf-8"?>
<ds:datastoreItem xmlns:ds="http://schemas.openxmlformats.org/officeDocument/2006/customXml" ds:itemID="{5E561B4D-37CE-4656-90B1-7BDD8E511EE5}">
  <ds:schemaRefs>
    <ds:schemaRef ds:uri="15cf46a6-57b0-493a-b6e0-0817c4a110d6"/>
    <ds:schemaRef ds:uri="3ba72d68-eddd-44e1-847b-51506bb268af"/>
    <ds:schemaRef ds:uri="40c07c56-c1fb-4b50-afce-1dac0c9a409e"/>
    <ds:schemaRef ds:uri="467aea9a-aa26-4753-9dfa-28c7e491a979"/>
    <ds:schemaRef ds:uri="dfb93c61-09fd-40ff-8f23-56ad7d9a9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A0A458-2E01-43B6-B4C8-F86F5B1BB750}">
  <ds:schemaRefs>
    <ds:schemaRef ds:uri="http://schemas.microsoft.com/sharepoint/v3/contenttype/forms"/>
  </ds:schemaRefs>
</ds:datastoreItem>
</file>

<file path=customXml/itemProps4.xml><?xml version="1.0" encoding="utf-8"?>
<ds:datastoreItem xmlns:ds="http://schemas.openxmlformats.org/officeDocument/2006/customXml" ds:itemID="{EC131FFB-7268-4FDE-9126-1AF9435F7D21}">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2826</Words>
  <Application>Microsoft Office PowerPoint</Application>
  <PresentationFormat>Custom</PresentationFormat>
  <Paragraphs>291</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Courier New</vt:lpstr>
      <vt:lpstr>Georgia</vt:lpstr>
      <vt:lpstr>System Font Regular</vt:lpstr>
      <vt:lpstr>2_Office Theme</vt:lpstr>
      <vt:lpstr>Quarterly Partnership Update</vt:lpstr>
      <vt:lpstr>Alleviating Suffering  Through Disaster Relief</vt:lpstr>
      <vt:lpstr>Red Cross Responded to 100 Big Disasters</vt:lpstr>
      <vt:lpstr>Domestic Disaster Response Impact </vt:lpstr>
      <vt:lpstr>Responding to Large Disasters Across the U.S.</vt:lpstr>
      <vt:lpstr>Providing Long-Term Recovery Support</vt:lpstr>
      <vt:lpstr>PowerPoint Presentation</vt:lpstr>
      <vt:lpstr>Hurricane Milton 3-Month Report</vt:lpstr>
      <vt:lpstr>2025 California Wildfires 1-Month Update</vt:lpstr>
      <vt:lpstr>Helping People Impacted     by Home Fires</vt:lpstr>
      <vt:lpstr>Home Fire Campaign Impact </vt:lpstr>
      <vt:lpstr>PowerPoint Presentation</vt:lpstr>
      <vt:lpstr>Alleviating Suffering  Around the World</vt:lpstr>
      <vt:lpstr>International Services Impact </vt:lpstr>
      <vt:lpstr>6 Major Emergencies Around the World </vt:lpstr>
      <vt:lpstr>Bangladesh Red Crescent Provides Vocational Training at Cox’s Bazaar Refugee Camp</vt:lpstr>
      <vt:lpstr>Saving Lives Through  Blood Services</vt:lpstr>
      <vt:lpstr>Blood Services Impact </vt:lpstr>
      <vt:lpstr>PowerPoint Presentation</vt:lpstr>
      <vt:lpstr>Improving the Blood Donation Experience: Health Screenings</vt:lpstr>
      <vt:lpstr>PowerPoint Presentation</vt:lpstr>
      <vt:lpstr>Supporting Military and Veteran Families</vt:lpstr>
      <vt:lpstr>Military Support Impact </vt:lpstr>
      <vt:lpstr>PowerPoint Presentation</vt:lpstr>
      <vt:lpstr>Training for the  Moments That Matter</vt:lpstr>
      <vt:lpstr>Training Services Impact </vt:lpstr>
      <vt:lpstr>Your Benefits and Resources</vt:lpstr>
      <vt:lpstr>Prepare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Bunte, Kara</dc:creator>
  <cp:lastModifiedBy>Patterson, David</cp:lastModifiedBy>
  <cp:revision>2</cp:revision>
  <dcterms:created xsi:type="dcterms:W3CDTF">2024-04-10T19:08:17Z</dcterms:created>
  <dcterms:modified xsi:type="dcterms:W3CDTF">2025-04-23T18:23:46Z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MediaServiceImageTags">
    <vt:lpwstr/>
  </property>
  <property fmtid="{D5CDD505-2E9C-101B-9397-08002B2CF9AE}" pid="4" name="_dlc_DocIdItemGuid">
    <vt:lpwstr>a0ace5fb-8fc1-483d-bf22-314df3ad24b1</vt:lpwstr>
  </property>
</Properties>
</file>