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Lst>
  <p:notesMasterIdLst>
    <p:notesMasterId r:id="rId38"/>
  </p:notesMasterIdLst>
  <p:sldIdLst>
    <p:sldId id="2145707573" r:id="rId5"/>
    <p:sldId id="2145707473" r:id="rId6"/>
    <p:sldId id="2145707475" r:id="rId7"/>
    <p:sldId id="2145707476" r:id="rId8"/>
    <p:sldId id="2145707401" r:id="rId9"/>
    <p:sldId id="2145707559" r:id="rId10"/>
    <p:sldId id="2145707556" r:id="rId11"/>
    <p:sldId id="2145707562" r:id="rId12"/>
    <p:sldId id="2145707557" r:id="rId13"/>
    <p:sldId id="2145707560" r:id="rId14"/>
    <p:sldId id="2145707481" r:id="rId15"/>
    <p:sldId id="2145707482" r:id="rId16"/>
    <p:sldId id="2145707574" r:id="rId17"/>
    <p:sldId id="2145707571" r:id="rId18"/>
    <p:sldId id="2145707485" r:id="rId19"/>
    <p:sldId id="2145707486" r:id="rId20"/>
    <p:sldId id="2145707487" r:id="rId21"/>
    <p:sldId id="2145707570" r:id="rId22"/>
    <p:sldId id="2145707491" r:id="rId23"/>
    <p:sldId id="2145707492" r:id="rId24"/>
    <p:sldId id="2145707575" r:id="rId25"/>
    <p:sldId id="2145707528" r:id="rId26"/>
    <p:sldId id="2145707558" r:id="rId27"/>
    <p:sldId id="2145707496" r:id="rId28"/>
    <p:sldId id="2145707497" r:id="rId29"/>
    <p:sldId id="2145707572" r:id="rId30"/>
    <p:sldId id="2145707499" r:id="rId31"/>
    <p:sldId id="2145707500" r:id="rId32"/>
    <p:sldId id="2145707576" r:id="rId33"/>
    <p:sldId id="2145707543" r:id="rId34"/>
    <p:sldId id="2145707577" r:id="rId35"/>
    <p:sldId id="2145707507" r:id="rId36"/>
    <p:sldId id="2145707508" r:id="rId37"/>
  </p:sldIdLst>
  <p:sldSz cx="10058400" cy="6400800"/>
  <p:notesSz cx="6858000" cy="9144000"/>
  <p:defaultTextStyle>
    <a:defPPr>
      <a:defRPr lang="en-US"/>
    </a:defPPr>
    <a:lvl1pPr marL="0" algn="l" defTabSz="790042" rtl="0" eaLnBrk="1" latinLnBrk="0" hangingPunct="1">
      <a:defRPr sz="1555" kern="1200">
        <a:solidFill>
          <a:schemeClr val="tx1"/>
        </a:solidFill>
        <a:latin typeface="+mn-lt"/>
        <a:ea typeface="+mn-ea"/>
        <a:cs typeface="+mn-cs"/>
      </a:defRPr>
    </a:lvl1pPr>
    <a:lvl2pPr marL="395021" algn="l" defTabSz="790042" rtl="0" eaLnBrk="1" latinLnBrk="0" hangingPunct="1">
      <a:defRPr sz="1555" kern="1200">
        <a:solidFill>
          <a:schemeClr val="tx1"/>
        </a:solidFill>
        <a:latin typeface="+mn-lt"/>
        <a:ea typeface="+mn-ea"/>
        <a:cs typeface="+mn-cs"/>
      </a:defRPr>
    </a:lvl2pPr>
    <a:lvl3pPr marL="790042" algn="l" defTabSz="790042" rtl="0" eaLnBrk="1" latinLnBrk="0" hangingPunct="1">
      <a:defRPr sz="1555" kern="1200">
        <a:solidFill>
          <a:schemeClr val="tx1"/>
        </a:solidFill>
        <a:latin typeface="+mn-lt"/>
        <a:ea typeface="+mn-ea"/>
        <a:cs typeface="+mn-cs"/>
      </a:defRPr>
    </a:lvl3pPr>
    <a:lvl4pPr marL="1185062" algn="l" defTabSz="790042" rtl="0" eaLnBrk="1" latinLnBrk="0" hangingPunct="1">
      <a:defRPr sz="1555" kern="1200">
        <a:solidFill>
          <a:schemeClr val="tx1"/>
        </a:solidFill>
        <a:latin typeface="+mn-lt"/>
        <a:ea typeface="+mn-ea"/>
        <a:cs typeface="+mn-cs"/>
      </a:defRPr>
    </a:lvl4pPr>
    <a:lvl5pPr marL="1580083" algn="l" defTabSz="790042" rtl="0" eaLnBrk="1" latinLnBrk="0" hangingPunct="1">
      <a:defRPr sz="1555" kern="1200">
        <a:solidFill>
          <a:schemeClr val="tx1"/>
        </a:solidFill>
        <a:latin typeface="+mn-lt"/>
        <a:ea typeface="+mn-ea"/>
        <a:cs typeface="+mn-cs"/>
      </a:defRPr>
    </a:lvl5pPr>
    <a:lvl6pPr marL="1975104" algn="l" defTabSz="790042" rtl="0" eaLnBrk="1" latinLnBrk="0" hangingPunct="1">
      <a:defRPr sz="1555" kern="1200">
        <a:solidFill>
          <a:schemeClr val="tx1"/>
        </a:solidFill>
        <a:latin typeface="+mn-lt"/>
        <a:ea typeface="+mn-ea"/>
        <a:cs typeface="+mn-cs"/>
      </a:defRPr>
    </a:lvl6pPr>
    <a:lvl7pPr marL="2370125" algn="l" defTabSz="790042" rtl="0" eaLnBrk="1" latinLnBrk="0" hangingPunct="1">
      <a:defRPr sz="1555" kern="1200">
        <a:solidFill>
          <a:schemeClr val="tx1"/>
        </a:solidFill>
        <a:latin typeface="+mn-lt"/>
        <a:ea typeface="+mn-ea"/>
        <a:cs typeface="+mn-cs"/>
      </a:defRPr>
    </a:lvl7pPr>
    <a:lvl8pPr marL="2765146" algn="l" defTabSz="790042" rtl="0" eaLnBrk="1" latinLnBrk="0" hangingPunct="1">
      <a:defRPr sz="1555" kern="1200">
        <a:solidFill>
          <a:schemeClr val="tx1"/>
        </a:solidFill>
        <a:latin typeface="+mn-lt"/>
        <a:ea typeface="+mn-ea"/>
        <a:cs typeface="+mn-cs"/>
      </a:defRPr>
    </a:lvl8pPr>
    <a:lvl9pPr marL="3160166" algn="l" defTabSz="790042" rtl="0" eaLnBrk="1" latinLnBrk="0" hangingPunct="1">
      <a:defRPr sz="15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5ECC04-1BCF-7E91-E46C-07277B9FB0DA}" name="Bray, Ash" initials="" userId="S::ash.bray@redcross.org::7c13885b-5bdc-41cf-904a-513b728f08aa" providerId="AD"/>
  <p188:author id="{568B2D21-8B2D-DE65-FD37-C27AEB459950}" name="Drube, Joshua" initials="" userId="S::joshua.drube@redcross.org::5a830007-d5fe-45bc-9a15-56d76bceb1b2" providerId="AD"/>
  <p188:author id="{B11EA022-54E1-CBF2-A7E4-D0C545F30FF3}" name="Bunte, Kara" initials="BK" userId="S::kara.bunte@redcross.org::a8c35118-e84f-4936-9628-cee33c4d6bc0" providerId="AD"/>
  <p188:author id="{26F98C29-A007-FA9D-8D18-48B66CA67CD1}" name="Reeves-Krumwiede, Randee" initials="" userId="S::randee.reeveskrumwi2@redcross.org::3e545715-f686-43cc-9cfb-4e48969a9f32" providerId="AD"/>
  <p188:author id="{BFF2925E-6F3A-3469-C23B-F0D89A7E7C88}" name="Long, Jodi" initials="JL" userId="S::Jodi.Long@redcross.org::e530ea39-c8b8-47e7-8edf-c927ee5d3ae3" providerId="AD"/>
  <p188:author id="{51E19165-B38C-D70A-6F4A-65CA9AC7D7C3}" name="Brown, Anne" initials="BA" userId="S::anne.brown@redcross.org::6648a100-430f-4e89-a29f-356c52c69f0b" providerId="AD"/>
  <p188:author id="{0AAF8566-399F-EEF5-09A6-E3E002AC6E63}" name="Schulze, Rachel" initials="RS" userId="S::rachel.schulze@redcross.org::e5379fe1-2a29-45fb-a56e-88027be1986f" providerId="AD"/>
  <p188:author id="{7C24CC6C-93AE-9B22-80C5-C48DE36EC786}" name="Householder-Glenn, Lynn A." initials="HA" userId="S::lynn.householder-glenn@redcross.org::a56a91b1-31e4-44a1-aaea-5f504a46255b" providerId="AD"/>
  <p188:author id="{5748E06C-DB7C-E477-210D-3033A87DCD26}" name="Lindsey, William" initials="LW" userId="S::william.lindsey@redcross.org::d5de34ec-650b-4d45-b6a7-bd7f2b57f6e6" providerId="AD"/>
  <p188:author id="{1594E66E-7C5A-2A34-EC8F-9B28B1ABEA76}" name="Nguyen, Alex" initials="AN" userId="S::alex.nguyen@redcross.org::9a2cf77f-8331-403c-bcb8-0c0bd8e8bd9e" providerId="AD"/>
  <p188:author id="{EB8B8171-D8EE-466C-A8DB-B278C865D58F}" name="Hightower, Mac" initials="" userId="S::mac.hightower@redcross.org::306f84a4-6dae-4e52-aae3-9f82c5754b0e" providerId="AD"/>
  <p188:author id="{4DAB847B-C703-6B87-9036-85DF00916E17}" name="Dantignac, Virgil" initials="DV" userId="S::virgil.dantignac@redcross.org::8c241e2a-0c4a-4807-a86b-9ac032d5cfd2" providerId="AD"/>
  <p188:author id="{CCDDD980-E808-8CF5-EA8E-60548B33EF1F}" name="Patterson, David" initials="PD" userId="S::david.patterson@redcross.org::22496692-aa8e-49b1-b494-2e92ac5746d6" providerId="AD"/>
  <p188:author id="{F26C808A-92AE-8168-3D65-F724CE52367E}" name="Rosenbaum, Lindsey" initials="LR" userId="S::lindsey.rosenbaum@redcross.org::52f17f25-fece-4ffa-bff9-33c769ef549e" providerId="AD"/>
  <p188:author id="{123FB28B-B62F-7309-9257-E3740BDE2614}" name="Bentley, Lauren" initials="BL" userId="S::lauren.bentley@redcross.org::64542b1c-9272-44d0-8a4c-e24c6bc32154" providerId="AD"/>
  <p188:author id="{87236F8D-D2FC-62D2-1D98-3CB85C8FE9E8}" name="Householder-Glenn, Lynn A." initials="LH" userId="S::Lynn.Householder-Glenn@redcross.org::a56a91b1-31e4-44a1-aaea-5f504a46255b" providerId="AD"/>
  <p188:author id="{D16BBF97-9806-E4B2-DCCC-F1DD9EBD9C8F}" name="Poole, Adriana" initials="PA" userId="S::adriana.poole@redcross.org::bde6ed49-d324-4c49-a091-94440083c491" providerId="AD"/>
  <p188:author id="{B63063A2-C1A9-B7F9-87F0-95653622164F}" name="Reeves, Randee" initials="RR" userId="S::randee.reeves@redcross.org::3e545715-f686-43cc-9cfb-4e48969a9f32" providerId="AD"/>
  <p188:author id="{627FB7AA-7344-2E1C-0A31-DA950A0CD139}" name="Watson, Neil" initials="WN" userId="S::neil.watson@redcross.org::091892e6-1d38-4d17-92c3-35349e2312c5" providerId="AD"/>
  <p188:author id="{303967AE-325C-2B98-1E1E-7D007BCA7FF4}" name="Smolen, Dyana" initials="SD" userId="S::dyana.smolen@redcross.org::331e015b-e05a-4043-bfd8-759c4ceb3f6a" providerId="AD"/>
  <p188:author id="{0F72C5BD-CED5-7281-2FF1-E307B745FDB0}" name="Rowland, Holly" initials="RH" userId="S::holly.rowland@redcross.org::2f595c04-0b0c-4ffa-98ff-58ccc37c7145" providerId="AD"/>
  <p188:author id="{78A8B2C4-C885-1FDE-72FD-6C51C9DE6CDC}" name="Groves, Beth" initials="GB" userId="S::beth.groves@redcross.org::b96bed4f-2216-4692-a3c8-b809d2f5ee48" providerId="AD"/>
  <p188:author id="{F301D0C6-6575-0E85-51C5-6A392C959C39}" name="Ash Bray" initials="AB" userId="Ash Bray" providerId="None"/>
  <p188:author id="{8F87FBCE-F180-D152-6C04-BBCA21A1A74B}" name="Long, Jodi" initials="LJ" userId="S::jodi.long@redcross.org::e530ea39-c8b8-47e7-8edf-c927ee5d3ae3" providerId="AD"/>
  <p188:author id="{393283D0-D609-AC99-01DB-D0CBAE12AAD2}" name="Hinman, Katie B." initials="HK" userId="S::katie.hinman@redcross.org::49f545e0-633f-4fb3-a4e7-c00a2463d69e" providerId="AD"/>
  <p188:author id="{7B075DD6-E06A-B079-563B-2D394C75064E}" name="Nguyen, Violet" initials="NV" userId="S::violet.nguyen@redcross.org::28f1b003-e138-41a0-9915-f271c8daf4f2" providerId="AD"/>
  <p188:author id="{8B57D1DA-B236-54C3-9061-4B60797ACF9F}" name="Palmer, Grace" initials="PG" userId="S::grace.palmer@redcross.org::1d9a4949-b617-40ca-8628-0998e72ae08e" providerId="AD"/>
  <p188:author id="{E2C35CE4-F5BE-E229-A1B0-CB71D59B0D1D}" name="Allen, Jennifer" initials="AJ" userId="S::jennifer.allen5@redcross.org::620d957d-504a-40bb-bd8c-0669ec199cf7" providerId="AD"/>
  <p188:author id="{D077BEE8-2DD6-7A6E-B128-7617B7580848}" name="Brownlee, Denise" initials="BD" userId="S::denise.brownlee@redcross.org::10343502-358a-4fc1-8963-0cd03cd3550c" providerId="AD"/>
  <p188:author id="{13DA2CF3-AC50-8602-ADB3-C7A786AAB748}" name="Smith, Crystal L.2" initials="SL" userId="S::crystal.smith2@redcross.org::0123faef-b664-42f2-9e92-2c464e86f5bd" providerId="AD"/>
  <p188:author id="{427F59F4-1C3E-CED7-D31F-5B423B0671B7}" name="Saldivar, Natalie" initials="NS" userId="S::natalie.saldivar@redcross.org::4e2f6ffb-d0f4-4bdc-b3ea-b69b85d4ca6e" providerId="AD"/>
  <p188:author id="{BC7D90F5-D71A-39CB-F36E-32CD6629908C}" name="North, Amy" initials="AN" userId="S::amy.north2@redcross.org::e54c840e-ce78-41ed-adbb-8a625d9d73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Miller" initials="RM" lastIdx="28" clrIdx="0">
    <p:extLst>
      <p:ext uri="{19B8F6BF-5375-455C-9EA6-DF929625EA0E}">
        <p15:presenceInfo xmlns:p15="http://schemas.microsoft.com/office/powerpoint/2012/main" userId="825c53ea5ab960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24"/>
    <a:srgbClr val="6D6E70"/>
    <a:srgbClr val="ED1B2E"/>
    <a:srgbClr val="71787D"/>
    <a:srgbClr val="7F181B"/>
    <a:srgbClr val="2281CF"/>
    <a:srgbClr val="FFFFFF"/>
    <a:srgbClr val="E7F2FB"/>
    <a:srgbClr val="4784B5"/>
    <a:srgbClr val="9F9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72"/>
  </p:normalViewPr>
  <p:slideViewPr>
    <p:cSldViewPr snapToGrid="0">
      <p:cViewPr varScale="1">
        <p:scale>
          <a:sx n="58" d="100"/>
          <a:sy n="58" d="100"/>
        </p:scale>
        <p:origin x="86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th, Amy" userId="e54c840e-ce78-41ed-adbb-8a625d9d73ae" providerId="ADAL" clId="{FF373CBB-8162-4674-B392-3499C6D1FE82}"/>
    <pc:docChg chg="modSld">
      <pc:chgData name="North, Amy" userId="e54c840e-ce78-41ed-adbb-8a625d9d73ae" providerId="ADAL" clId="{FF373CBB-8162-4674-B392-3499C6D1FE82}" dt="2025-10-29T13:37:23.753" v="8" actId="20577"/>
      <pc:docMkLst>
        <pc:docMk/>
      </pc:docMkLst>
      <pc:sldChg chg="modSp mod">
        <pc:chgData name="North, Amy" userId="e54c840e-ce78-41ed-adbb-8a625d9d73ae" providerId="ADAL" clId="{FF373CBB-8162-4674-B392-3499C6D1FE82}" dt="2025-10-29T13:37:23.753" v="8" actId="20577"/>
        <pc:sldMkLst>
          <pc:docMk/>
          <pc:sldMk cId="896071080" sldId="2145707573"/>
        </pc:sldMkLst>
        <pc:spChg chg="mod">
          <ac:chgData name="North, Amy" userId="e54c840e-ce78-41ed-adbb-8a625d9d73ae" providerId="ADAL" clId="{FF373CBB-8162-4674-B392-3499C6D1FE82}" dt="2025-10-29T13:37:23.753" v="8" actId="20577"/>
          <ac:spMkLst>
            <pc:docMk/>
            <pc:sldMk cId="896071080" sldId="2145707573"/>
            <ac:spMk id="3" creationId="{7D549780-9FEC-6A09-7EFF-6C2702A505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4670E-741A-144D-A36D-658DE41FFA7F}" type="datetimeFigureOut">
              <a:rPr lang="en-US" smtClean="0"/>
              <a:t>10/31/2025</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65811-EAF1-E341-AEA6-E4E5BEBC0E45}" type="slidenum">
              <a:rPr lang="en-US" smtClean="0"/>
              <a:t>‹#›</a:t>
            </a:fld>
            <a:endParaRPr lang="en-US"/>
          </a:p>
        </p:txBody>
      </p:sp>
    </p:spTree>
    <p:extLst>
      <p:ext uri="{BB962C8B-B14F-4D97-AF65-F5344CB8AC3E}">
        <p14:creationId xmlns:p14="http://schemas.microsoft.com/office/powerpoint/2010/main" val="2808452422"/>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FAC58-08E2-E911-78C4-EFE652C55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858CE-D4DD-56CE-5171-9C4D790E8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92747-C4BA-414C-ED08-7F43C5B22C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9E0111-9F19-EB6A-EC7E-BF8E70FE56F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D174D4-E392-6941-8B91-4B86EA1AD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42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D9FE-0563-9FCC-C4EA-96EE5E242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D4408-AC22-3F52-5452-1C874DD5E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C046B-22BA-9519-59DF-8953AE884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D68668-D594-785A-2D13-1083FDDFAF19}"/>
              </a:ext>
            </a:extLst>
          </p:cNvPr>
          <p:cNvSpPr>
            <a:spLocks noGrp="1"/>
          </p:cNvSpPr>
          <p:nvPr>
            <p:ph type="sldNum" sz="quarter" idx="5"/>
          </p:nvPr>
        </p:nvSpPr>
        <p:spPr/>
        <p:txBody>
          <a:bodyPr/>
          <a:lstStyle/>
          <a:p>
            <a:fld id="{A5565811-EAF1-E341-AEA6-E4E5BEBC0E45}" type="slidenum">
              <a:rPr lang="en-US" smtClean="0"/>
              <a:t>10</a:t>
            </a:fld>
            <a:endParaRPr lang="en-US"/>
          </a:p>
        </p:txBody>
      </p:sp>
    </p:spTree>
    <p:extLst>
      <p:ext uri="{BB962C8B-B14F-4D97-AF65-F5344CB8AC3E}">
        <p14:creationId xmlns:p14="http://schemas.microsoft.com/office/powerpoint/2010/main" val="12761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394818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ABD42-AC12-E016-38F3-31F93860A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2C6FE-07D7-5B22-FCB7-47A0BD512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1C987-0EBF-3961-7A53-F6E0BBF14D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579269-73E0-6F85-9D0A-F27B88D0B786}"/>
              </a:ext>
            </a:extLst>
          </p:cNvPr>
          <p:cNvSpPr>
            <a:spLocks noGrp="1"/>
          </p:cNvSpPr>
          <p:nvPr>
            <p:ph type="sldNum" sz="quarter" idx="5"/>
          </p:nvPr>
        </p:nvSpPr>
        <p:spPr/>
        <p:txBody>
          <a:bodyPr/>
          <a:lstStyle/>
          <a:p>
            <a:fld id="{B8D174D4-E392-6941-8B91-4B86EA1ADCB7}" type="slidenum">
              <a:rPr lang="en-US" smtClean="0"/>
              <a:t>13</a:t>
            </a:fld>
            <a:endParaRPr lang="en-US"/>
          </a:p>
        </p:txBody>
      </p:sp>
    </p:spTree>
    <p:extLst>
      <p:ext uri="{BB962C8B-B14F-4D97-AF65-F5344CB8AC3E}">
        <p14:creationId xmlns:p14="http://schemas.microsoft.com/office/powerpoint/2010/main" val="219894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7B8A-F78A-922D-BC7B-C656534C6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5B601-2907-AEC3-5C28-2CC1CD5D8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9732F-7DB5-13D4-5106-8EB02A94D38D}"/>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9E8E611C-375F-2EF3-FFD5-6225DD15D24F}"/>
              </a:ext>
            </a:extLst>
          </p:cNvPr>
          <p:cNvSpPr>
            <a:spLocks noGrp="1"/>
          </p:cNvSpPr>
          <p:nvPr>
            <p:ph type="sldNum" sz="quarter" idx="5"/>
          </p:nvPr>
        </p:nvSpPr>
        <p:spPr/>
        <p:txBody>
          <a:bodyPr/>
          <a:lstStyle/>
          <a:p>
            <a:fld id="{B8D174D4-E392-6941-8B91-4B86EA1ADCB7}" type="slidenum">
              <a:rPr lang="en-US" smtClean="0"/>
              <a:t>14</a:t>
            </a:fld>
            <a:endParaRPr lang="en-US"/>
          </a:p>
        </p:txBody>
      </p:sp>
    </p:spTree>
    <p:extLst>
      <p:ext uri="{BB962C8B-B14F-4D97-AF65-F5344CB8AC3E}">
        <p14:creationId xmlns:p14="http://schemas.microsoft.com/office/powerpoint/2010/main" val="101649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214879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17</a:t>
            </a:fld>
            <a:endParaRPr lang="en-US"/>
          </a:p>
        </p:txBody>
      </p:sp>
    </p:spTree>
    <p:extLst>
      <p:ext uri="{BB962C8B-B14F-4D97-AF65-F5344CB8AC3E}">
        <p14:creationId xmlns:p14="http://schemas.microsoft.com/office/powerpoint/2010/main" val="25974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36A5-BEC5-78F0-7860-AD2DF2714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5680E-115A-DDC6-7F2B-81CFEB936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5B7EC-D823-A61B-08B5-21401790E7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1821A3-E970-E215-C296-F3B89FC621C7}"/>
              </a:ext>
            </a:extLst>
          </p:cNvPr>
          <p:cNvSpPr>
            <a:spLocks noGrp="1"/>
          </p:cNvSpPr>
          <p:nvPr>
            <p:ph type="sldNum" sz="quarter" idx="5"/>
          </p:nvPr>
        </p:nvSpPr>
        <p:spPr/>
        <p:txBody>
          <a:bodyPr/>
          <a:lstStyle/>
          <a:p>
            <a:fld id="{A5565811-EAF1-E341-AEA6-E4E5BEBC0E45}" type="slidenum">
              <a:rPr lang="en-US" smtClean="0"/>
              <a:t>18</a:t>
            </a:fld>
            <a:endParaRPr lang="en-US"/>
          </a:p>
        </p:txBody>
      </p:sp>
    </p:spTree>
    <p:extLst>
      <p:ext uri="{BB962C8B-B14F-4D97-AF65-F5344CB8AC3E}">
        <p14:creationId xmlns:p14="http://schemas.microsoft.com/office/powerpoint/2010/main" val="423014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1">
              <a:solidFill>
                <a:srgbClr val="ED1B2E"/>
              </a:solidFill>
            </a:endParaRPr>
          </a:p>
        </p:txBody>
      </p:sp>
      <p:sp>
        <p:nvSpPr>
          <p:cNvPr id="4" name="Slide Number Placeholder 3"/>
          <p:cNvSpPr>
            <a:spLocks noGrp="1"/>
          </p:cNvSpPr>
          <p:nvPr>
            <p:ph type="sldNum" sz="quarter" idx="5"/>
          </p:nvPr>
        </p:nvSpPr>
        <p:spPr/>
        <p:txBody>
          <a:bodyPr/>
          <a:lstStyle/>
          <a:p>
            <a:fld id="{B8D174D4-E392-6941-8B91-4B86EA1ADCB7}" type="slidenum">
              <a:rPr lang="en-US" smtClean="0"/>
              <a:t>20</a:t>
            </a:fld>
            <a:endParaRPr lang="en-US"/>
          </a:p>
        </p:txBody>
      </p:sp>
    </p:spTree>
    <p:extLst>
      <p:ext uri="{BB962C8B-B14F-4D97-AF65-F5344CB8AC3E}">
        <p14:creationId xmlns:p14="http://schemas.microsoft.com/office/powerpoint/2010/main" val="3045020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9451C-11C4-245E-88F7-DC6C643F9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ECD2E-3FEE-E7A8-F0BF-11F935438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D80E4-260C-98FC-D8AA-30DA4BAB09DD}"/>
              </a:ext>
            </a:extLst>
          </p:cNvPr>
          <p:cNvSpPr>
            <a:spLocks noGrp="1"/>
          </p:cNvSpPr>
          <p:nvPr>
            <p:ph type="body" idx="1"/>
          </p:nvPr>
        </p:nvSpPr>
        <p:spPr/>
        <p:txBody>
          <a:bodyPr/>
          <a:lstStyle/>
          <a:p>
            <a:pPr marL="0" lvl="0" indent="0" defTabSz="914400" eaLnBrk="0" fontAlgn="base" hangingPunct="0">
              <a:lnSpc>
                <a:spcPct val="113000"/>
              </a:lnSpc>
              <a:spcBef>
                <a:spcPct val="0"/>
              </a:spcBef>
              <a:spcAft>
                <a:spcPct val="0"/>
              </a:spcAft>
              <a:buClrTx/>
              <a:buSzTx/>
            </a:pPr>
            <a:r>
              <a:rPr lang="en-US" altLang="en-US" sz="1050">
                <a:solidFill>
                  <a:srgbClr val="71787D"/>
                </a:solidFill>
              </a:rPr>
              <a:t>Since launching in 2021, the Red Cross Sickle Cell Initiative has achieved several transformative milestones with your support:</a:t>
            </a:r>
            <a:br>
              <a:rPr lang="en-US" altLang="en-US" sz="1050">
                <a:solidFill>
                  <a:srgbClr val="71787D"/>
                </a:solidFill>
              </a:rPr>
            </a:br>
            <a:endParaRPr lang="en-US" altLang="en-US" sz="1050">
              <a:solidFill>
                <a:srgbClr val="71787D"/>
              </a:solidFill>
            </a:endParaRP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050" b="1">
                <a:solidFill>
                  <a:srgbClr val="71787D"/>
                </a:solidFill>
              </a:rPr>
              <a:t>Provided more than 300,000 sickle cell trait screenings</a:t>
            </a:r>
            <a:r>
              <a:rPr lang="en-US" altLang="en-US" sz="1050">
                <a:solidFill>
                  <a:srgbClr val="71787D"/>
                </a:solidFill>
              </a:rPr>
              <a:t> to increase sickle cell trait awareness</a:t>
            </a: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050" b="1">
                <a:solidFill>
                  <a:srgbClr val="71787D"/>
                </a:solidFill>
              </a:rPr>
              <a:t>Invested $205,000 in 41 future leaders</a:t>
            </a:r>
            <a:r>
              <a:rPr lang="en-US" altLang="en-US" sz="1050">
                <a:solidFill>
                  <a:srgbClr val="71787D"/>
                </a:solidFill>
              </a:rPr>
              <a:t> through the Red Cross Sickle Cell Fighter High School Scholarship Program</a:t>
            </a: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050" b="1">
                <a:solidFill>
                  <a:srgbClr val="71787D"/>
                </a:solidFill>
              </a:rPr>
              <a:t>Collected over 7,300 pints of lifesaving blood</a:t>
            </a:r>
            <a:r>
              <a:rPr lang="en-US" altLang="en-US" sz="1050">
                <a:solidFill>
                  <a:srgbClr val="71787D"/>
                </a:solidFill>
              </a:rPr>
              <a:t> at more than 320 blood drives on HBCU campuses</a:t>
            </a:r>
            <a:br>
              <a:rPr lang="en-US" altLang="en-US" sz="1050">
                <a:solidFill>
                  <a:srgbClr val="71787D"/>
                </a:solidFill>
              </a:rPr>
            </a:br>
            <a:endParaRPr lang="en-US" sz="1050">
              <a:solidFill>
                <a:srgbClr val="71787D"/>
              </a:solidFill>
            </a:endParaRPr>
          </a:p>
          <a:p>
            <a:pPr indent="0">
              <a:lnSpc>
                <a:spcPct val="113000"/>
              </a:lnSpc>
            </a:pPr>
            <a:r>
              <a:rPr lang="en-US" sz="1050"/>
              <a:t>To ensure enough of the right type of blood is on the shelves, the Red Cross is focused on attracting and retaining critical type donors, including African American and Latino donors, as the population’s demographics shift. </a:t>
            </a:r>
          </a:p>
          <a:p>
            <a:pPr indent="0">
              <a:lnSpc>
                <a:spcPct val="113000"/>
              </a:lnSpc>
            </a:pPr>
            <a:endParaRPr lang="en-US" sz="1050"/>
          </a:p>
          <a:p>
            <a:pPr indent="0">
              <a:lnSpc>
                <a:spcPct val="113000"/>
              </a:lnSpc>
            </a:pPr>
            <a:endParaRPr lang="en-US" sz="1050"/>
          </a:p>
          <a:p>
            <a:pPr marL="0" marR="0" lvl="0" indent="0" algn="l" defTabSz="790042" rtl="0" eaLnBrk="1" fontAlgn="auto" latinLnBrk="0" hangingPunct="1">
              <a:lnSpc>
                <a:spcPct val="113000"/>
              </a:lnSpc>
              <a:spcBef>
                <a:spcPts val="0"/>
              </a:spcBef>
              <a:spcAft>
                <a:spcPts val="0"/>
              </a:spcAft>
              <a:buClrTx/>
              <a:buSzTx/>
              <a:buFontTx/>
              <a:buNone/>
              <a:tabLst/>
              <a:defRPr/>
            </a:pPr>
            <a:r>
              <a:rPr lang="en-US" sz="1050"/>
              <a:t>. s many of whom depend on blood donations to relieve their painful and life-threatening symptoms. </a:t>
            </a:r>
          </a:p>
          <a:p>
            <a:pPr indent="0">
              <a:lnSpc>
                <a:spcPct val="113000"/>
              </a:lnSpc>
            </a:pPr>
            <a:endParaRPr lang="en-US" sz="1050"/>
          </a:p>
          <a:p>
            <a:pPr indent="0">
              <a:lnSpc>
                <a:spcPct val="113000"/>
              </a:lnSpc>
            </a:pPr>
            <a:endParaRPr lang="en-US" sz="1050"/>
          </a:p>
          <a:p>
            <a:pPr marL="0" marR="0" lvl="0" indent="0" algn="l" defTabSz="790042" rtl="0" eaLnBrk="1" fontAlgn="auto" latinLnBrk="0" hangingPunct="1">
              <a:lnSpc>
                <a:spcPct val="113000"/>
              </a:lnSpc>
              <a:spcBef>
                <a:spcPts val="0"/>
              </a:spcBef>
              <a:spcAft>
                <a:spcPts val="0"/>
              </a:spcAft>
              <a:buClrTx/>
              <a:buSzTx/>
              <a:buFontTx/>
              <a:buNone/>
              <a:tabLst/>
              <a:defRPr/>
            </a:pPr>
            <a:endParaRPr lang="en-US" sz="1050"/>
          </a:p>
          <a:p>
            <a:pPr marL="0" marR="0" lvl="0" indent="0" algn="l" defTabSz="790042" rtl="0" eaLnBrk="1" fontAlgn="auto" latinLnBrk="0" hangingPunct="1">
              <a:lnSpc>
                <a:spcPct val="113000"/>
              </a:lnSpc>
              <a:spcBef>
                <a:spcPts val="0"/>
              </a:spcBef>
              <a:spcAft>
                <a:spcPts val="0"/>
              </a:spcAft>
              <a:buClrTx/>
              <a:buSzTx/>
              <a:buFontTx/>
              <a:buNone/>
              <a:tabLst/>
              <a:defRPr/>
            </a:pPr>
            <a:r>
              <a:rPr lang="en-US" sz="1050"/>
              <a:t>One in three. …</a:t>
            </a:r>
          </a:p>
          <a:p>
            <a:pPr indent="0">
              <a:lnSpc>
                <a:spcPct val="113000"/>
              </a:lnSpc>
            </a:pPr>
            <a:endParaRPr lang="en-US" sz="1050"/>
          </a:p>
          <a:p>
            <a:endParaRPr lang="en-US"/>
          </a:p>
        </p:txBody>
      </p:sp>
      <p:sp>
        <p:nvSpPr>
          <p:cNvPr id="4" name="Slide Number Placeholder 3">
            <a:extLst>
              <a:ext uri="{FF2B5EF4-FFF2-40B4-BE49-F238E27FC236}">
                <a16:creationId xmlns:a16="http://schemas.microsoft.com/office/drawing/2014/main" id="{807652BF-07DD-9EE4-714B-8FE27B8BB90F}"/>
              </a:ext>
            </a:extLst>
          </p:cNvPr>
          <p:cNvSpPr>
            <a:spLocks noGrp="1"/>
          </p:cNvSpPr>
          <p:nvPr>
            <p:ph type="sldNum" sz="quarter" idx="5"/>
          </p:nvPr>
        </p:nvSpPr>
        <p:spPr/>
        <p:txBody>
          <a:bodyPr/>
          <a:lstStyle/>
          <a:p>
            <a:fld id="{A5565811-EAF1-E341-AEA6-E4E5BEBC0E45}" type="slidenum">
              <a:rPr lang="en-US" smtClean="0"/>
              <a:t>21</a:t>
            </a:fld>
            <a:endParaRPr lang="en-US"/>
          </a:p>
        </p:txBody>
      </p:sp>
    </p:spTree>
    <p:extLst>
      <p:ext uri="{BB962C8B-B14F-4D97-AF65-F5344CB8AC3E}">
        <p14:creationId xmlns:p14="http://schemas.microsoft.com/office/powerpoint/2010/main" val="114643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a:t>
            </a:fld>
            <a:endParaRPr lang="en-US"/>
          </a:p>
        </p:txBody>
      </p:sp>
    </p:spTree>
    <p:extLst>
      <p:ext uri="{BB962C8B-B14F-4D97-AF65-F5344CB8AC3E}">
        <p14:creationId xmlns:p14="http://schemas.microsoft.com/office/powerpoint/2010/main" val="101382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22</a:t>
            </a:fld>
            <a:endParaRPr lang="en-US"/>
          </a:p>
        </p:txBody>
      </p:sp>
    </p:spTree>
    <p:extLst>
      <p:ext uri="{BB962C8B-B14F-4D97-AF65-F5344CB8AC3E}">
        <p14:creationId xmlns:p14="http://schemas.microsoft.com/office/powerpoint/2010/main" val="3114839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37"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23</a:t>
            </a:fld>
            <a:endParaRPr lang="en-US"/>
          </a:p>
        </p:txBody>
      </p:sp>
    </p:spTree>
    <p:extLst>
      <p:ext uri="{BB962C8B-B14F-4D97-AF65-F5344CB8AC3E}">
        <p14:creationId xmlns:p14="http://schemas.microsoft.com/office/powerpoint/2010/main" val="128023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25</a:t>
            </a:fld>
            <a:endParaRPr lang="en-US"/>
          </a:p>
        </p:txBody>
      </p:sp>
    </p:spTree>
    <p:extLst>
      <p:ext uri="{BB962C8B-B14F-4D97-AF65-F5344CB8AC3E}">
        <p14:creationId xmlns:p14="http://schemas.microsoft.com/office/powerpoint/2010/main" val="822960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8504C-9D4A-96A6-9810-3212F91EC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1B0EE-F4E1-4342-D6C5-AB4EDE39F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6A037-D0E4-EE89-3A3D-173EDEEFD5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F8FB01-AF8F-DFFA-2694-B92D0E54FC8E}"/>
              </a:ext>
            </a:extLst>
          </p:cNvPr>
          <p:cNvSpPr>
            <a:spLocks noGrp="1"/>
          </p:cNvSpPr>
          <p:nvPr>
            <p:ph type="sldNum" sz="quarter" idx="5"/>
          </p:nvPr>
        </p:nvSpPr>
        <p:spPr/>
        <p:txBody>
          <a:bodyPr/>
          <a:lstStyle/>
          <a:p>
            <a:fld id="{B8D174D4-E392-6941-8B91-4B86EA1ADCB7}" type="slidenum">
              <a:rPr lang="en-US" smtClean="0"/>
              <a:t>26</a:t>
            </a:fld>
            <a:endParaRPr lang="en-US"/>
          </a:p>
        </p:txBody>
      </p:sp>
    </p:spTree>
    <p:extLst>
      <p:ext uri="{BB962C8B-B14F-4D97-AF65-F5344CB8AC3E}">
        <p14:creationId xmlns:p14="http://schemas.microsoft.com/office/powerpoint/2010/main" val="1240923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37" b="0" i="0" u="none" strike="noStrike" kern="1200">
                <a:solidFill>
                  <a:schemeClr val="tx1"/>
                </a:solidFill>
                <a:effectLst/>
                <a:latin typeface="+mn-lt"/>
                <a:ea typeface="+mn-ea"/>
                <a:cs typeface="+mn-cs"/>
              </a:rPr>
              <a:t>Product</a:t>
            </a:r>
          </a:p>
          <a:p>
            <a:r>
              <a:rPr lang="en-US" sz="1037" b="0" i="0" u="none" strike="noStrike" kern="1200">
                <a:solidFill>
                  <a:schemeClr val="tx1"/>
                </a:solidFill>
                <a:effectLst/>
                <a:latin typeface="+mn-lt"/>
                <a:ea typeface="+mn-ea"/>
                <a:cs typeface="+mn-cs"/>
              </a:rPr>
              <a:t>Q1</a:t>
            </a:r>
          </a:p>
          <a:p>
            <a:r>
              <a:rPr lang="en-US" sz="1037" b="0" i="0" u="none" strike="noStrike" kern="1200">
                <a:solidFill>
                  <a:schemeClr val="tx1"/>
                </a:solidFill>
                <a:effectLst/>
                <a:latin typeface="+mn-lt"/>
                <a:ea typeface="+mn-ea"/>
                <a:cs typeface="+mn-cs"/>
              </a:rPr>
              <a:t>FA/CPR/AED</a:t>
            </a:r>
          </a:p>
          <a:p>
            <a:r>
              <a:rPr lang="en-US" sz="1037" b="0" i="0" u="none" strike="noStrike" kern="1200">
                <a:solidFill>
                  <a:schemeClr val="tx1"/>
                </a:solidFill>
                <a:effectLst/>
                <a:latin typeface="+mn-lt"/>
                <a:ea typeface="+mn-ea"/>
                <a:cs typeface="+mn-cs"/>
              </a:rPr>
              <a:t>865,290</a:t>
            </a:r>
          </a:p>
          <a:p>
            <a:r>
              <a:rPr lang="en-US" sz="1037" b="0" i="0" u="none" strike="noStrike" kern="1200">
                <a:solidFill>
                  <a:schemeClr val="tx1"/>
                </a:solidFill>
                <a:effectLst/>
                <a:latin typeface="+mn-lt"/>
                <a:ea typeface="+mn-ea"/>
                <a:cs typeface="+mn-cs"/>
              </a:rPr>
              <a:t>Water Safety</a:t>
            </a:r>
          </a:p>
          <a:p>
            <a:r>
              <a:rPr lang="en-US" sz="1037" b="0" i="0" u="none" strike="noStrike" kern="1200">
                <a:solidFill>
                  <a:schemeClr val="tx1"/>
                </a:solidFill>
                <a:effectLst/>
                <a:latin typeface="+mn-lt"/>
                <a:ea typeface="+mn-ea"/>
                <a:cs typeface="+mn-cs"/>
              </a:rPr>
              <a:t>89,851</a:t>
            </a:r>
          </a:p>
          <a:p>
            <a:r>
              <a:rPr lang="en-US" sz="1037" b="0" i="0" u="none" strike="noStrike" kern="1200">
                <a:solidFill>
                  <a:schemeClr val="tx1"/>
                </a:solidFill>
                <a:effectLst/>
                <a:latin typeface="+mn-lt"/>
                <a:ea typeface="+mn-ea"/>
                <a:cs typeface="+mn-cs"/>
              </a:rPr>
              <a:t>Caregiving</a:t>
            </a:r>
          </a:p>
          <a:p>
            <a:r>
              <a:rPr lang="en-US" sz="1037" b="0" i="0" u="none" strike="noStrike" kern="1200">
                <a:solidFill>
                  <a:schemeClr val="tx1"/>
                </a:solidFill>
                <a:effectLst/>
                <a:latin typeface="+mn-lt"/>
                <a:ea typeface="+mn-ea"/>
                <a:cs typeface="+mn-cs"/>
              </a:rPr>
              <a:t>18,313</a:t>
            </a:r>
          </a:p>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28</a:t>
            </a:fld>
            <a:endParaRPr lang="en-US"/>
          </a:p>
        </p:txBody>
      </p:sp>
    </p:spTree>
    <p:extLst>
      <p:ext uri="{BB962C8B-B14F-4D97-AF65-F5344CB8AC3E}">
        <p14:creationId xmlns:p14="http://schemas.microsoft.com/office/powerpoint/2010/main" val="152109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29</a:t>
            </a:fld>
            <a:endParaRPr lang="en-US"/>
          </a:p>
        </p:txBody>
      </p:sp>
    </p:spTree>
    <p:extLst>
      <p:ext uri="{BB962C8B-B14F-4D97-AF65-F5344CB8AC3E}">
        <p14:creationId xmlns:p14="http://schemas.microsoft.com/office/powerpoint/2010/main" val="1177640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30</a:t>
            </a:fld>
            <a:endParaRPr lang="en-US"/>
          </a:p>
        </p:txBody>
      </p:sp>
    </p:spTree>
    <p:extLst>
      <p:ext uri="{BB962C8B-B14F-4D97-AF65-F5344CB8AC3E}">
        <p14:creationId xmlns:p14="http://schemas.microsoft.com/office/powerpoint/2010/main" val="3360516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31</a:t>
            </a:fld>
            <a:endParaRPr lang="en-US"/>
          </a:p>
        </p:txBody>
      </p:sp>
    </p:spTree>
    <p:extLst>
      <p:ext uri="{BB962C8B-B14F-4D97-AF65-F5344CB8AC3E}">
        <p14:creationId xmlns:p14="http://schemas.microsoft.com/office/powerpoint/2010/main" val="990361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32</a:t>
            </a:fld>
            <a:endParaRPr lang="en-US"/>
          </a:p>
        </p:txBody>
      </p:sp>
    </p:spTree>
    <p:extLst>
      <p:ext uri="{BB962C8B-B14F-4D97-AF65-F5344CB8AC3E}">
        <p14:creationId xmlns:p14="http://schemas.microsoft.com/office/powerpoint/2010/main" val="2416805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33</a:t>
            </a:fld>
            <a:endParaRPr lang="en-US"/>
          </a:p>
        </p:txBody>
      </p:sp>
    </p:spTree>
    <p:extLst>
      <p:ext uri="{BB962C8B-B14F-4D97-AF65-F5344CB8AC3E}">
        <p14:creationId xmlns:p14="http://schemas.microsoft.com/office/powerpoint/2010/main" val="393265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20745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4</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344182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6</a:t>
            </a:fld>
            <a:endParaRPr lang="en-US"/>
          </a:p>
        </p:txBody>
      </p:sp>
    </p:spTree>
    <p:extLst>
      <p:ext uri="{BB962C8B-B14F-4D97-AF65-F5344CB8AC3E}">
        <p14:creationId xmlns:p14="http://schemas.microsoft.com/office/powerpoint/2010/main" val="308789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9355-E4D7-0491-03CD-F6CFFE5D5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98459-1055-5E4F-0221-DCBAA17D2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641EA-78E1-F3ED-7795-981383D25C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D152F6-D461-12CA-6B17-7B7792D638F0}"/>
              </a:ext>
            </a:extLst>
          </p:cNvPr>
          <p:cNvSpPr>
            <a:spLocks noGrp="1"/>
          </p:cNvSpPr>
          <p:nvPr>
            <p:ph type="sldNum" sz="quarter" idx="5"/>
          </p:nvPr>
        </p:nvSpPr>
        <p:spPr/>
        <p:txBody>
          <a:bodyPr/>
          <a:lstStyle/>
          <a:p>
            <a:fld id="{A5565811-EAF1-E341-AEA6-E4E5BEBC0E45}" type="slidenum">
              <a:rPr lang="en-US" smtClean="0"/>
              <a:t>7</a:t>
            </a:fld>
            <a:endParaRPr lang="en-US"/>
          </a:p>
        </p:txBody>
      </p:sp>
    </p:spTree>
    <p:extLst>
      <p:ext uri="{BB962C8B-B14F-4D97-AF65-F5344CB8AC3E}">
        <p14:creationId xmlns:p14="http://schemas.microsoft.com/office/powerpoint/2010/main" val="67520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A2E0-6E8C-149B-6D97-E82349FA7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9322E-24BA-39C8-0A2A-F718D65A5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B9ED4-A694-DB5D-95FC-37CE44DB17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BCED1F-144D-B13D-A0AF-695DBD66253F}"/>
              </a:ext>
            </a:extLst>
          </p:cNvPr>
          <p:cNvSpPr>
            <a:spLocks noGrp="1"/>
          </p:cNvSpPr>
          <p:nvPr>
            <p:ph type="sldNum" sz="quarter" idx="5"/>
          </p:nvPr>
        </p:nvSpPr>
        <p:spPr/>
        <p:txBody>
          <a:bodyPr/>
          <a:lstStyle/>
          <a:p>
            <a:fld id="{A5565811-EAF1-E341-AEA6-E4E5BEBC0E45}" type="slidenum">
              <a:rPr lang="en-US" smtClean="0"/>
              <a:t>8</a:t>
            </a:fld>
            <a:endParaRPr lang="en-US"/>
          </a:p>
        </p:txBody>
      </p:sp>
    </p:spTree>
    <p:extLst>
      <p:ext uri="{BB962C8B-B14F-4D97-AF65-F5344CB8AC3E}">
        <p14:creationId xmlns:p14="http://schemas.microsoft.com/office/powerpoint/2010/main" val="415480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A5F71-A90F-4C33-F5F1-464D07CC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77191-0F18-5D9E-D608-2447C8217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C7EBC-3EBC-2E85-E6C0-820E9E757C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86E4DE-E257-38C9-2E96-F19C6535B486}"/>
              </a:ext>
            </a:extLst>
          </p:cNvPr>
          <p:cNvSpPr>
            <a:spLocks noGrp="1"/>
          </p:cNvSpPr>
          <p:nvPr>
            <p:ph type="sldNum" sz="quarter" idx="5"/>
          </p:nvPr>
        </p:nvSpPr>
        <p:spPr/>
        <p:txBody>
          <a:bodyPr/>
          <a:lstStyle/>
          <a:p>
            <a:fld id="{A5565811-EAF1-E341-AEA6-E4E5BEBC0E45}" type="slidenum">
              <a:rPr lang="en-US" smtClean="0"/>
              <a:t>9</a:t>
            </a:fld>
            <a:endParaRPr lang="en-US"/>
          </a:p>
        </p:txBody>
      </p:sp>
    </p:spTree>
    <p:extLst>
      <p:ext uri="{BB962C8B-B14F-4D97-AF65-F5344CB8AC3E}">
        <p14:creationId xmlns:p14="http://schemas.microsoft.com/office/powerpoint/2010/main" val="3477507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a:srcRect/>
          <a:stretch/>
        </p:blipFill>
        <p:spPr>
          <a:xfrm>
            <a:off x="6774873" y="5175079"/>
            <a:ext cx="3017884" cy="770152"/>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7151633"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14155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11895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94688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257387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7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0283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55106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058973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657003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388793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53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545190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91065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134080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12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68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3149109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urna.Nunc</a:t>
            </a:r>
            <a:r>
              <a:rPr lang="en-US"/>
              <a:t>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endParaRPr lang="en-US"/>
          </a:p>
        </p:txBody>
      </p:sp>
    </p:spTree>
    <p:extLst>
      <p:ext uri="{BB962C8B-B14F-4D97-AF65-F5344CB8AC3E}">
        <p14:creationId xmlns:p14="http://schemas.microsoft.com/office/powerpoint/2010/main" val="2115888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999717"/>
            <a:ext cx="10058400" cy="1788722"/>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997037"/>
            <a:ext cx="10058399" cy="176169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993393"/>
            <a:ext cx="2486060" cy="178872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562858" y="4003554"/>
            <a:ext cx="2477629" cy="1761694"/>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2187099"/>
            <a:ext cx="7464425" cy="1537771"/>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a:t>
            </a:r>
          </a:p>
          <a:p>
            <a:pPr lvl="0"/>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98433" y="4135105"/>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81095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2281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247587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7F18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260644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537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82572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2D7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4962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B4A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1678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9F9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53251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20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20007670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5" r:id="rId21"/>
    <p:sldLayoutId id="2147483732" r:id="rId22"/>
    <p:sldLayoutId id="2147483733" r:id="rId23"/>
    <p:sldLayoutId id="2147483734" r:id="rId24"/>
    <p:sldLayoutId id="2147483736" r:id="rId25"/>
    <p:sldLayoutId id="2147483737" r:id="rId26"/>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5.em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dcross.org/donations/companies-and-foundations/disaster-responder-membership-hub.html"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58.jpeg"/><Relationship Id="rId4" Type="http://schemas.openxmlformats.org/officeDocument/2006/relationships/hyperlink" Target="https://www.redcross.org/content/dam/redcross/get-help/pdfs/preparedness-essentials/Preparedness-Checklist-Update_ENG.pd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s://www.redcross.org/give-blood.html" TargetMode="External"/><Relationship Id="rId7"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59.jpeg"/><Relationship Id="rId5" Type="http://schemas.openxmlformats.org/officeDocument/2006/relationships/hyperlink" Target="https://www.redcross.org/volunteer/become-a-volunteer.html" TargetMode="External"/><Relationship Id="rId4" Type="http://schemas.openxmlformats.org/officeDocument/2006/relationships/hyperlink" Target="https://www.redcross.org/sound-the-alarm.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hyperlink" Target="https://storymaps.arcgis.com/stories/4b066f0c66394f2ea95d9fa1a67cabc3"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vimeo.com/1121303249/da0fc09e05" TargetMode="External"/><Relationship Id="rId5" Type="http://schemas.openxmlformats.org/officeDocument/2006/relationships/hyperlink" Target="https://www.redcross.org/content/dam/redcross/about-us/publications/2025-publications/helene-1-year-report.pdf" TargetMode="External"/><Relationship Id="rId4" Type="http://schemas.openxmlformats.org/officeDocument/2006/relationships/hyperlink" Target="https://www.redcross.org/content/dam/redcross/about-us/publications/2025-publications/helene-6-month-repor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storymaps.arcgis.com/stories/a86f37fd5e6e49428c5a87d6f1bc55ad" TargetMode="External"/><Relationship Id="rId5" Type="http://schemas.openxmlformats.org/officeDocument/2006/relationships/hyperlink" Target="https://www.redcross.org/content/dam/redcross/about-us/publications/2025-publications/milton-1-year-report.pdf" TargetMode="External"/><Relationship Id="rId4" Type="http://schemas.openxmlformats.org/officeDocument/2006/relationships/hyperlink" Target="https://www.redcross.org/content/dam/redcross/about-us/publications/2025-publications/helene-6-month-repor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orymaps.arcgis.com/stories/0bffd40953e54963a4fdd4d3e353ecf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redcross.org/content/dam/redcross/about-us/publications/2025-publications/california-wildfires-2025-1-month-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83C1-8F03-3566-03A9-0B578681D65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690EF00-A813-4339-24A1-EE9E4E4249E4}"/>
              </a:ext>
            </a:extLst>
          </p:cNvPr>
          <p:cNvSpPr>
            <a:spLocks noGrp="1"/>
          </p:cNvSpPr>
          <p:nvPr>
            <p:ph type="title"/>
          </p:nvPr>
        </p:nvSpPr>
        <p:spPr>
          <a:xfrm>
            <a:off x="393700" y="4857516"/>
            <a:ext cx="6705600" cy="575083"/>
          </a:xfrm>
        </p:spPr>
        <p:txBody>
          <a:bodyPr/>
          <a:lstStyle/>
          <a:p>
            <a:r>
              <a:rPr lang="en-US"/>
              <a:t>Quarterly Partnership Update</a:t>
            </a:r>
          </a:p>
        </p:txBody>
      </p:sp>
      <p:sp>
        <p:nvSpPr>
          <p:cNvPr id="14" name="Text Placeholder 13">
            <a:extLst>
              <a:ext uri="{FF2B5EF4-FFF2-40B4-BE49-F238E27FC236}">
                <a16:creationId xmlns:a16="http://schemas.microsoft.com/office/drawing/2014/main" id="{9FCFA44D-42DD-9478-954E-95A186EABBCC}"/>
              </a:ext>
            </a:extLst>
          </p:cNvPr>
          <p:cNvSpPr>
            <a:spLocks noGrp="1"/>
          </p:cNvSpPr>
          <p:nvPr>
            <p:ph type="body" sz="quarter" idx="14"/>
          </p:nvPr>
        </p:nvSpPr>
        <p:spPr>
          <a:xfrm>
            <a:off x="398463" y="5443538"/>
            <a:ext cx="8885237" cy="655637"/>
          </a:xfrm>
        </p:spPr>
        <p:txBody>
          <a:bodyPr lIns="91440" tIns="45720" rIns="91440" bIns="45720" anchor="t">
            <a:noAutofit/>
          </a:bodyPr>
          <a:lstStyle/>
          <a:p>
            <a:r>
              <a:rPr lang="en-US"/>
              <a:t>FY26 Q1 (July – September 2025)</a:t>
            </a:r>
          </a:p>
        </p:txBody>
      </p:sp>
      <p:sp>
        <p:nvSpPr>
          <p:cNvPr id="2" name="TextBox 1">
            <a:extLst>
              <a:ext uri="{FF2B5EF4-FFF2-40B4-BE49-F238E27FC236}">
                <a16:creationId xmlns:a16="http://schemas.microsoft.com/office/drawing/2014/main" id="{3A9AF570-6368-E749-805D-2BE744C3192C}"/>
              </a:ext>
            </a:extLst>
          </p:cNvPr>
          <p:cNvSpPr txBox="1"/>
          <p:nvPr/>
        </p:nvSpPr>
        <p:spPr>
          <a:xfrm>
            <a:off x="7244080" y="0"/>
            <a:ext cx="2814320" cy="2092881"/>
          </a:xfrm>
          <a:prstGeom prst="rect">
            <a:avLst/>
          </a:prstGeom>
          <a:solidFill>
            <a:srgbClr val="FFFF00"/>
          </a:solidFill>
        </p:spPr>
        <p:txBody>
          <a:bodyPr wrap="square" lIns="91440" tIns="45720" rIns="91440" bIns="45720" rtlCol="0" anchor="t">
            <a:spAutoFit/>
          </a:bodyPr>
          <a:lstStyle/>
          <a:p>
            <a:r>
              <a:rPr lang="en-US" sz="1000"/>
              <a:t>Fundraiser Guidance: </a:t>
            </a:r>
          </a:p>
          <a:p>
            <a:endParaRPr lang="en-US" sz="1000"/>
          </a:p>
          <a:p>
            <a:pPr marL="342900" indent="-342900">
              <a:buFont typeface="Arial" panose="020B0604020202020204" pitchFamily="34" charset="0"/>
              <a:buChar char="•"/>
            </a:pPr>
            <a:r>
              <a:rPr lang="en-US" sz="1000"/>
              <a:t>Insert company name and date.</a:t>
            </a:r>
          </a:p>
          <a:p>
            <a:pPr marL="342900" indent="-342900">
              <a:buFont typeface="Arial" panose="020B0604020202020204" pitchFamily="34" charset="0"/>
              <a:buChar char="•"/>
            </a:pPr>
            <a:r>
              <a:rPr lang="en-US" sz="1000"/>
              <a:t>Customize deck content based on donor’s giving history and/or interests. </a:t>
            </a:r>
          </a:p>
          <a:p>
            <a:pPr marL="342900" indent="-342900">
              <a:buFont typeface="Arial" panose="020B0604020202020204" pitchFamily="34" charset="0"/>
              <a:buChar char="•"/>
            </a:pPr>
            <a:r>
              <a:rPr lang="en-US" sz="1000"/>
              <a:t>Delete slides that are not relevant to donor. </a:t>
            </a:r>
          </a:p>
          <a:p>
            <a:pPr marL="342900" indent="-342900">
              <a:buFont typeface="Arial" panose="020B0604020202020204" pitchFamily="34" charset="0"/>
              <a:buChar char="•"/>
            </a:pPr>
            <a:r>
              <a:rPr lang="en-US" sz="1000">
                <a:cs typeface="Calibri" panose="020F0502020204030204"/>
              </a:rPr>
              <a:t>If donor has primarily or exclusively supported Blood Saves Lives or Service to the Armed Forces, consider using one of the alternate covers at the back of this deck.</a:t>
            </a:r>
          </a:p>
          <a:p>
            <a:endParaRPr lang="en-US" sz="1000"/>
          </a:p>
          <a:p>
            <a:r>
              <a:rPr lang="en-US" sz="1000" b="1"/>
              <a:t>Delete this box.</a:t>
            </a:r>
          </a:p>
        </p:txBody>
      </p:sp>
      <p:pic>
        <p:nvPicPr>
          <p:cNvPr id="5" name="Picture Placeholder 4" descr="A group of women holding food containers&#10;&#10;AI-generated content may be incorrect.">
            <a:extLst>
              <a:ext uri="{FF2B5EF4-FFF2-40B4-BE49-F238E27FC236}">
                <a16:creationId xmlns:a16="http://schemas.microsoft.com/office/drawing/2014/main" id="{DD8AF576-468F-FBA5-1151-C701034B9C0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0" y="0"/>
            <a:ext cx="10058400" cy="4697413"/>
          </a:xfrm>
        </p:spPr>
      </p:pic>
    </p:spTree>
    <p:extLst>
      <p:ext uri="{BB962C8B-B14F-4D97-AF65-F5344CB8AC3E}">
        <p14:creationId xmlns:p14="http://schemas.microsoft.com/office/powerpoint/2010/main" val="89607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B84A-B098-0D95-D107-09E40B85DD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A6F563-3E46-1452-0540-E6DED080AEEB}"/>
              </a:ext>
            </a:extLst>
          </p:cNvPr>
          <p:cNvSpPr>
            <a:spLocks noGrp="1"/>
          </p:cNvSpPr>
          <p:nvPr>
            <p:ph type="body" sz="quarter" idx="13"/>
          </p:nvPr>
        </p:nvSpPr>
        <p:spPr>
          <a:xfrm>
            <a:off x="4733365" y="1336514"/>
            <a:ext cx="4908126" cy="1113252"/>
          </a:xfrm>
        </p:spPr>
        <p:txBody>
          <a:bodyPr/>
          <a:lstStyle/>
          <a:p>
            <a:r>
              <a:rPr lang="en-US" sz="2800"/>
              <a:t>“We had a lot of repairs to tackle …. In a time of complete overwhelm, the Red Cross came through.” </a:t>
            </a:r>
          </a:p>
        </p:txBody>
      </p:sp>
      <p:sp>
        <p:nvSpPr>
          <p:cNvPr id="4" name="Text Placeholder 3">
            <a:extLst>
              <a:ext uri="{FF2B5EF4-FFF2-40B4-BE49-F238E27FC236}">
                <a16:creationId xmlns:a16="http://schemas.microsoft.com/office/drawing/2014/main" id="{4818616F-0F2F-E396-A089-93D8363BE6CF}"/>
              </a:ext>
            </a:extLst>
          </p:cNvPr>
          <p:cNvSpPr>
            <a:spLocks noGrp="1"/>
          </p:cNvSpPr>
          <p:nvPr>
            <p:ph type="body" sz="quarter" idx="14"/>
          </p:nvPr>
        </p:nvSpPr>
        <p:spPr>
          <a:xfrm>
            <a:off x="5527343" y="3323119"/>
            <a:ext cx="4026020" cy="659221"/>
          </a:xfrm>
        </p:spPr>
        <p:txBody>
          <a:bodyPr lIns="91440" tIns="45720" rIns="91440" bIns="45720" anchor="t">
            <a:noAutofit/>
          </a:bodyPr>
          <a:lstStyle/>
          <a:p>
            <a:r>
              <a:rPr lang="en-US"/>
              <a:t>Tara Connon, whose home in Pacific Palisades was badly damaged by wildfires earlier this year</a:t>
            </a:r>
            <a:endParaRPr lang="en-US">
              <a:latin typeface="Arial"/>
              <a:cs typeface="Arial"/>
            </a:endParaRPr>
          </a:p>
        </p:txBody>
      </p:sp>
      <p:sp>
        <p:nvSpPr>
          <p:cNvPr id="5" name="Text Placeholder 4">
            <a:extLst>
              <a:ext uri="{FF2B5EF4-FFF2-40B4-BE49-F238E27FC236}">
                <a16:creationId xmlns:a16="http://schemas.microsoft.com/office/drawing/2014/main" id="{220E1857-C4AB-5416-67FB-A56926F7D368}"/>
              </a:ext>
            </a:extLst>
          </p:cNvPr>
          <p:cNvSpPr>
            <a:spLocks noGrp="1"/>
          </p:cNvSpPr>
          <p:nvPr>
            <p:ph type="body" sz="quarter" idx="16"/>
          </p:nvPr>
        </p:nvSpPr>
        <p:spPr>
          <a:xfrm>
            <a:off x="188843" y="4221301"/>
            <a:ext cx="9710531" cy="2060229"/>
          </a:xfrm>
        </p:spPr>
        <p:txBody>
          <a:bodyPr lIns="91440" tIns="45720" rIns="91440" bIns="45720" anchor="t">
            <a:noAutofit/>
          </a:bodyPr>
          <a:lstStyle/>
          <a:p>
            <a:pPr>
              <a:spcAft>
                <a:spcPts val="600"/>
              </a:spcAft>
            </a:pPr>
            <a:r>
              <a:rPr lang="en-US"/>
              <a:t>To help people impacted by the 2025 California Wildfires, the Red Cross has funded Response Impact Grants to local partners, which help accelerate local initiatives and expand capacity for critical community services. One grantee, the Hope Crisis Response Network, is providing smoke and ash remediation and roof repair for homes in the Palisades and Eaton Fire burn zones, prioritizing households with limited recovery resources. Local Red Cross volunteers are supporting this work, too. Volunteers helped Tara Connon — along with other families — over several weekends, pulling up carpet and hauling furniture. </a:t>
            </a:r>
            <a:endParaRPr lang="en-US">
              <a:solidFill>
                <a:srgbClr val="71787D"/>
              </a:solidFill>
            </a:endParaRPr>
          </a:p>
        </p:txBody>
      </p:sp>
      <p:sp>
        <p:nvSpPr>
          <p:cNvPr id="3" name="TextBox 2">
            <a:extLst>
              <a:ext uri="{FF2B5EF4-FFF2-40B4-BE49-F238E27FC236}">
                <a16:creationId xmlns:a16="http://schemas.microsoft.com/office/drawing/2014/main" id="{0A531689-CF54-90FF-2708-B37354889EDA}"/>
              </a:ext>
            </a:extLst>
          </p:cNvPr>
          <p:cNvSpPr txBox="1"/>
          <p:nvPr/>
        </p:nvSpPr>
        <p:spPr>
          <a:xfrm>
            <a:off x="4512365" y="328112"/>
            <a:ext cx="5129126" cy="769441"/>
          </a:xfrm>
          <a:prstGeom prst="rect">
            <a:avLst/>
          </a:prstGeom>
          <a:noFill/>
        </p:spPr>
        <p:txBody>
          <a:bodyPr wrap="square" lIns="91440" tIns="45720" rIns="91440" bIns="45720" anchor="t">
            <a:spAutoFit/>
          </a:bodyPr>
          <a:lstStyle/>
          <a:p>
            <a:pPr algn="r"/>
            <a:r>
              <a:rPr lang="en-US" sz="2200" b="1" dirty="0">
                <a:solidFill>
                  <a:srgbClr val="FF0000"/>
                </a:solidFill>
                <a:latin typeface="Arial"/>
                <a:cs typeface="Arial"/>
              </a:rPr>
              <a:t>California Wildfires 2025 Recovery:</a:t>
            </a:r>
            <a:br>
              <a:rPr lang="en-US" sz="2200" b="1" dirty="0">
                <a:solidFill>
                  <a:srgbClr val="FF0000"/>
                </a:solidFill>
                <a:latin typeface="Arial"/>
                <a:cs typeface="Arial"/>
              </a:rPr>
            </a:br>
            <a:r>
              <a:rPr lang="en-US" sz="2200" b="1" dirty="0">
                <a:solidFill>
                  <a:srgbClr val="FF0000"/>
                </a:solidFill>
                <a:latin typeface="Arial"/>
                <a:cs typeface="Arial"/>
              </a:rPr>
              <a:t>Helping Families With Home Repair</a:t>
            </a:r>
            <a:endParaRPr lang="en-US" sz="2200" dirty="0">
              <a:solidFill>
                <a:srgbClr val="FF0000"/>
              </a:solidFill>
              <a:latin typeface="Arial"/>
              <a:ea typeface="Calibri"/>
              <a:cs typeface="Calibri"/>
            </a:endParaRPr>
          </a:p>
        </p:txBody>
      </p:sp>
      <p:pic>
        <p:nvPicPr>
          <p:cNvPr id="9" name="Picture Placeholder 8" descr="A person holding a vacuum cleaner&#10;&#10;AI-generated content may be incorrect.">
            <a:extLst>
              <a:ext uri="{FF2B5EF4-FFF2-40B4-BE49-F238E27FC236}">
                <a16:creationId xmlns:a16="http://schemas.microsoft.com/office/drawing/2014/main" id="{52C53D77-767E-77AE-FD0A-7ACC20AE5B0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15950" y="368300"/>
            <a:ext cx="3757613" cy="3508375"/>
          </a:xfrm>
        </p:spPr>
      </p:pic>
    </p:spTree>
    <p:extLst>
      <p:ext uri="{BB962C8B-B14F-4D97-AF65-F5344CB8AC3E}">
        <p14:creationId xmlns:p14="http://schemas.microsoft.com/office/powerpoint/2010/main" val="412948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185803" y="2162806"/>
            <a:ext cx="6890751" cy="2075188"/>
          </a:xfrm>
        </p:spPr>
        <p:txBody>
          <a:bodyPr wrap="square" lIns="0" tIns="45720" rIns="0" bIns="45720" anchor="ctr">
            <a:noAutofit/>
          </a:bodyPr>
          <a:lstStyle/>
          <a:p>
            <a:pPr algn="l"/>
            <a:r>
              <a:rPr lang="en-US">
                <a:latin typeface="Arial"/>
                <a:cs typeface="Arial"/>
              </a:rPr>
              <a:t>Helping People Impacted     by Home Fires</a:t>
            </a:r>
            <a:endParaRPr lang="en-US"/>
          </a:p>
        </p:txBody>
      </p:sp>
      <p:sp>
        <p:nvSpPr>
          <p:cNvPr id="10" name="Oval 9">
            <a:extLst>
              <a:ext uri="{FF2B5EF4-FFF2-40B4-BE49-F238E27FC236}">
                <a16:creationId xmlns:a16="http://schemas.microsoft.com/office/drawing/2014/main" id="{3749CBCA-F008-BFD1-23F0-E32B7F202432}"/>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DE3385-EDFF-2884-17E6-1C6B60BA5474}"/>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house with a red flame on top of it&#10;&#10;Description automatically generated">
            <a:extLst>
              <a:ext uri="{FF2B5EF4-FFF2-40B4-BE49-F238E27FC236}">
                <a16:creationId xmlns:a16="http://schemas.microsoft.com/office/drawing/2014/main" id="{682D8275-C13F-B49C-4068-BA9A18BB05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089" y="2806630"/>
            <a:ext cx="953508" cy="953508"/>
          </a:xfrm>
          <a:prstGeom prst="rect">
            <a:avLst/>
          </a:prstGeom>
        </p:spPr>
      </p:pic>
    </p:spTree>
    <p:extLst>
      <p:ext uri="{BB962C8B-B14F-4D97-AF65-F5344CB8AC3E}">
        <p14:creationId xmlns:p14="http://schemas.microsoft.com/office/powerpoint/2010/main" val="97447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688613" y="3383280"/>
            <a:ext cx="1554480" cy="775812"/>
          </a:xfrm>
        </p:spPr>
        <p:txBody>
          <a:bodyPr lIns="91440" tIns="45720" rIns="91440" bIns="45720" anchor="t"/>
          <a:lstStyle/>
          <a:p>
            <a:pPr>
              <a:spcBef>
                <a:spcPct val="20000"/>
              </a:spcBef>
            </a:pPr>
            <a:r>
              <a:rPr lang="en-US" sz="2400" b="1">
                <a:solidFill>
                  <a:srgbClr val="ED1B24"/>
                </a:solidFill>
                <a:latin typeface="Arial"/>
                <a:cs typeface="Arial"/>
              </a:rPr>
              <a:t>50,340</a:t>
            </a:r>
            <a:endParaRPr lang="en-US" sz="2400" b="1">
              <a:solidFill>
                <a:srgbClr val="ED1B24"/>
              </a:solidFill>
            </a:endParaRPr>
          </a:p>
          <a:p>
            <a:r>
              <a:rPr lang="en-US">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443314" y="3393554"/>
            <a:ext cx="1534016" cy="766740"/>
          </a:xfrm>
        </p:spPr>
        <p:txBody>
          <a:bodyPr lIns="91440" tIns="45720" rIns="91440" bIns="45720" anchor="t"/>
          <a:lstStyle/>
          <a:p>
            <a:pPr>
              <a:spcBef>
                <a:spcPct val="20000"/>
              </a:spcBef>
            </a:pPr>
            <a:r>
              <a:rPr lang="en-US" sz="2400" b="1">
                <a:solidFill>
                  <a:srgbClr val="ED1B24"/>
                </a:solidFill>
                <a:latin typeface="Arial"/>
                <a:cs typeface="Arial"/>
              </a:rPr>
              <a:t>17,840</a:t>
            </a:r>
            <a:endParaRPr lang="en-US"/>
          </a:p>
          <a:p>
            <a:r>
              <a:rPr lang="en-US">
                <a:latin typeface="Arial"/>
                <a:cs typeface="Arial"/>
              </a:rPr>
              <a:t>  homes</a:t>
            </a:r>
            <a:r>
              <a:rPr lang="en-US">
                <a:solidFill>
                  <a:srgbClr val="6D6E70"/>
                </a:solidFill>
                <a:latin typeface="Arial"/>
                <a:cs typeface="Arial"/>
              </a:rPr>
              <a:t> made </a:t>
            </a:r>
            <a:endParaRPr lang="en-US"/>
          </a:p>
          <a:p>
            <a:r>
              <a:rPr lang="en-US">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150662" y="3383280"/>
            <a:ext cx="1615874" cy="766740"/>
          </a:xfrm>
        </p:spPr>
        <p:txBody>
          <a:bodyPr lIns="91440" tIns="45720" rIns="91440" bIns="45720" anchor="t"/>
          <a:lstStyle/>
          <a:p>
            <a:pPr>
              <a:spcBef>
                <a:spcPct val="20000"/>
              </a:spcBef>
            </a:pPr>
            <a:r>
              <a:rPr lang="en-US" sz="2400" b="1">
                <a:solidFill>
                  <a:srgbClr val="ED1B24"/>
                </a:solidFill>
                <a:latin typeface="Arial"/>
                <a:cs typeface="Arial"/>
              </a:rPr>
              <a:t>11,350</a:t>
            </a:r>
          </a:p>
          <a:p>
            <a:r>
              <a:rPr lang="en-US">
                <a:latin typeface="Arial"/>
                <a:cs typeface="Arial"/>
              </a:rPr>
              <a:t> </a:t>
            </a:r>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068016" y="3383280"/>
            <a:ext cx="1613257" cy="756516"/>
          </a:xfrm>
        </p:spPr>
        <p:txBody>
          <a:bodyPr lIns="91440" tIns="45720" rIns="91440" bIns="45720" anchor="t"/>
          <a:lstStyle/>
          <a:p>
            <a:pPr>
              <a:spcBef>
                <a:spcPct val="20000"/>
              </a:spcBef>
            </a:pPr>
            <a:r>
              <a:rPr lang="en-US" sz="2400" b="1">
                <a:solidFill>
                  <a:srgbClr val="ED1B24"/>
                </a:solidFill>
                <a:latin typeface="Arial"/>
                <a:cs typeface="Arial"/>
              </a:rPr>
              <a:t>47,000</a:t>
            </a:r>
            <a:endParaRPr lang="en-US" sz="2400" b="1">
              <a:solidFill>
                <a:srgbClr val="ED1B24"/>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844386" y="3383280"/>
            <a:ext cx="1826054" cy="1233488"/>
          </a:xfrm>
        </p:spPr>
        <p:txBody>
          <a:bodyPr lIns="91440" tIns="45720" rIns="91440" bIns="45720" anchor="t"/>
          <a:lstStyle/>
          <a:p>
            <a:pPr>
              <a:spcBef>
                <a:spcPct val="20000"/>
              </a:spcBef>
            </a:pPr>
            <a:r>
              <a:rPr lang="en-US" sz="2400" b="1">
                <a:solidFill>
                  <a:srgbClr val="ED1B24"/>
                </a:solidFill>
                <a:latin typeface="Arial"/>
                <a:cs typeface="Arial"/>
              </a:rPr>
              <a:t>32,100</a:t>
            </a:r>
            <a:endParaRPr lang="en-US" sz="2400" b="1">
              <a:solidFill>
                <a:srgbClr val="ED1B24"/>
              </a:solidFill>
            </a:endParaRPr>
          </a:p>
          <a:p>
            <a:r>
              <a:rPr lang="en-US">
                <a:solidFill>
                  <a:srgbClr val="6D6E70"/>
                </a:solidFill>
                <a:latin typeface="Arial"/>
                <a:cs typeface="Arial"/>
              </a:rPr>
              <a:t>youth reached with preparedness education</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In </a:t>
            </a:r>
            <a:r>
              <a:rPr lang="en-US">
                <a:latin typeface="Arial"/>
                <a:cs typeface="Arial"/>
              </a:rPr>
              <a:t>FY26-Q1</a:t>
            </a:r>
            <a:r>
              <a:rPr lang="en-US">
                <a:solidFill>
                  <a:srgbClr val="6D6E70"/>
                </a:solidFill>
                <a:latin typeface="Arial"/>
                <a:cs typeface="Arial"/>
              </a:rPr>
              <a:t>,* </a:t>
            </a:r>
            <a:r>
              <a:rPr lang="en-US">
                <a:solidFill>
                  <a:schemeClr val="tx2"/>
                </a:solidFill>
                <a:latin typeface="Arial"/>
                <a:cs typeface="Arial"/>
              </a:rPr>
              <a:t>8,920 dedicated Red Cross workers </a:t>
            </a:r>
            <a:r>
              <a:rPr lang="en-US">
                <a:solidFill>
                  <a:srgbClr val="6D6E70"/>
                </a:solidFill>
                <a:latin typeface="Arial"/>
                <a:cs typeface="Arial"/>
              </a:rPr>
              <a:t>provided</a:t>
            </a:r>
            <a:r>
              <a:rPr lang="en-US">
                <a:latin typeface="Arial"/>
                <a:cs typeface="Arial"/>
              </a:rPr>
              <a:t> </a:t>
            </a:r>
            <a:r>
              <a:rPr lang="en-US">
                <a:solidFill>
                  <a:srgbClr val="6D6E70"/>
                </a:solidFill>
                <a:latin typeface="Arial"/>
                <a:cs typeface="Arial"/>
              </a:rPr>
              <a:t>critical services to help families recover from home fires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499192" y="5745079"/>
            <a:ext cx="7292990" cy="361637"/>
          </a:xfrm>
          <a:prstGeom prst="rect">
            <a:avLst/>
          </a:prstGeom>
        </p:spPr>
        <p:txBody>
          <a:bodyPr wrap="square" lIns="91440" tIns="45720" rIns="91440" bIns="45720" anchor="t">
            <a:spAutoFit/>
          </a:bodyPr>
          <a:lstStyle/>
          <a:p>
            <a:pPr algn="r"/>
            <a:r>
              <a:rPr lang="en-US" sz="900">
                <a:solidFill>
                  <a:srgbClr val="717073"/>
                </a:solidFill>
                <a:latin typeface="Arial"/>
                <a:cs typeface="Arial"/>
              </a:rPr>
              <a:t>*July 1 –</a:t>
            </a:r>
            <a:r>
              <a:rPr lang="en-US" sz="900">
                <a:solidFill>
                  <a:srgbClr val="6D6E70"/>
                </a:solidFill>
                <a:latin typeface="Arial"/>
                <a:cs typeface="Arial"/>
              </a:rPr>
              <a:t> September 30</a:t>
            </a:r>
            <a:r>
              <a:rPr lang="en-US" sz="900">
                <a:solidFill>
                  <a:srgbClr val="717073"/>
                </a:solidFill>
                <a:latin typeface="Arial"/>
                <a:cs typeface="Arial"/>
              </a:rPr>
              <a:t>, 2025</a:t>
            </a:r>
            <a:br>
              <a:rPr lang="en-US" sz="900" baseline="30000">
                <a:latin typeface="Arial" panose="020B0604020202020204" pitchFamily="34" charset="0"/>
                <a:cs typeface="Arial" panose="020B0604020202020204" pitchFamily="34" charset="0"/>
              </a:rPr>
            </a:br>
            <a:r>
              <a:rPr lang="en-US" sz="850">
                <a:solidFill>
                  <a:srgbClr val="717073"/>
                </a:solidFill>
                <a:latin typeface="Arial"/>
                <a:cs typeface="Arial"/>
              </a:rPr>
              <a:t>Includes domestic disaster operations with costs under $50,000 (i.e., level 1 and 2 disasters).</a:t>
            </a:r>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8469" t="-5319" r="-16722" b="-5319"/>
          <a:stretch/>
        </p:blipFill>
        <p:spPr>
          <a:xfrm>
            <a:off x="455763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l="-10186" t="-12495" r="-21065" b="-12495"/>
          <a:stretch/>
        </p:blipFill>
        <p:spPr>
          <a:xfrm>
            <a:off x="275122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19468" t="-12703" r="-19468" b="-12703"/>
          <a:stretch/>
        </p:blipFill>
        <p:spPr>
          <a:xfrm>
            <a:off x="616899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863399"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91810" y="2427652"/>
            <a:ext cx="952033" cy="952033"/>
          </a:xfrm>
          <a:prstGeom prst="rect">
            <a:avLst/>
          </a:prstGeom>
        </p:spPr>
      </p:pic>
    </p:spTree>
    <p:extLst>
      <p:ext uri="{BB962C8B-B14F-4D97-AF65-F5344CB8AC3E}">
        <p14:creationId xmlns:p14="http://schemas.microsoft.com/office/powerpoint/2010/main" val="160358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63733-D277-1BC5-164B-556B2FE951FF}"/>
            </a:ext>
          </a:extLst>
        </p:cNvPr>
        <p:cNvGrpSpPr/>
        <p:nvPr/>
      </p:nvGrpSpPr>
      <p:grpSpPr>
        <a:xfrm>
          <a:off x="0" y="0"/>
          <a:ext cx="0" cy="0"/>
          <a:chOff x="0" y="0"/>
          <a:chExt cx="0" cy="0"/>
        </a:xfrm>
      </p:grpSpPr>
      <p:sp>
        <p:nvSpPr>
          <p:cNvPr id="23" name="Text Placeholder 22">
            <a:extLst>
              <a:ext uri="{FF2B5EF4-FFF2-40B4-BE49-F238E27FC236}">
                <a16:creationId xmlns:a16="http://schemas.microsoft.com/office/drawing/2014/main" id="{EDE4FDF3-8761-C038-6109-68B45CFBF63E}"/>
              </a:ext>
            </a:extLst>
          </p:cNvPr>
          <p:cNvSpPr>
            <a:spLocks noGrp="1"/>
          </p:cNvSpPr>
          <p:nvPr>
            <p:ph type="body" sz="quarter" idx="16"/>
          </p:nvPr>
        </p:nvSpPr>
        <p:spPr>
          <a:xfrm>
            <a:off x="324907" y="4222201"/>
            <a:ext cx="9509455" cy="2027992"/>
          </a:xfrm>
        </p:spPr>
        <p:txBody>
          <a:bodyPr lIns="91440" tIns="45720" rIns="91440" bIns="45720" anchor="t">
            <a:noAutofit/>
          </a:bodyPr>
          <a:lstStyle/>
          <a:p>
            <a:r>
              <a:rPr lang="en-US" b="1">
                <a:solidFill>
                  <a:srgbClr val="ED1B2E"/>
                </a:solidFill>
                <a:latin typeface="Arial"/>
                <a:cs typeface="Arial"/>
              </a:rPr>
              <a:t>Zevon Denmark and her three children escaped a fire in their home, but sadly, lost everything to the blazes in a matter of minutes.</a:t>
            </a:r>
            <a:r>
              <a:rPr lang="en-US">
                <a:solidFill>
                  <a:srgbClr val="ED1B2E"/>
                </a:solidFill>
                <a:latin typeface="Arial"/>
                <a:cs typeface="Arial"/>
              </a:rPr>
              <a:t> </a:t>
            </a:r>
            <a:r>
              <a:rPr lang="en-US">
                <a:latin typeface="Arial"/>
                <a:cs typeface="Arial"/>
              </a:rPr>
              <a:t>In the disaster’s aftermath, the Red Cross served as a lifeline for the family, providing them with emergency financial assistance to cover essentials like food, clothing and a place to stay. Along with helping the family afford these essentials, the Red Cross offered Zevon a caring shoulder to lean on and sorely needed emotional support. </a:t>
            </a:r>
            <a:r>
              <a:rPr lang="en-US"/>
              <a:t>“My Red Cross person – she held me up because I kind of passed out. But she really kept me strong,” Zevon said. </a:t>
            </a:r>
            <a:endParaRPr lang="en-US" sz="1550">
              <a:latin typeface="Arial"/>
              <a:cs typeface="Arial"/>
            </a:endParaRPr>
          </a:p>
        </p:txBody>
      </p:sp>
      <p:sp>
        <p:nvSpPr>
          <p:cNvPr id="2" name="Rectangle 1">
            <a:extLst>
              <a:ext uri="{FF2B5EF4-FFF2-40B4-BE49-F238E27FC236}">
                <a16:creationId xmlns:a16="http://schemas.microsoft.com/office/drawing/2014/main" id="{4E6893CA-0379-A174-66B6-53FB07B55500}"/>
              </a:ext>
            </a:extLst>
          </p:cNvPr>
          <p:cNvSpPr/>
          <p:nvPr/>
        </p:nvSpPr>
        <p:spPr>
          <a:xfrm>
            <a:off x="0" y="-6062"/>
            <a:ext cx="10058400" cy="66369"/>
          </a:xfrm>
          <a:prstGeom prst="rect">
            <a:avLst/>
          </a:prstGeom>
          <a:solidFill>
            <a:srgbClr val="4784B5"/>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1" name="Text Placeholder 1">
            <a:extLst>
              <a:ext uri="{FF2B5EF4-FFF2-40B4-BE49-F238E27FC236}">
                <a16:creationId xmlns:a16="http://schemas.microsoft.com/office/drawing/2014/main" id="{95EC4AF0-9335-8D2E-B7B2-380C63876AAB}"/>
              </a:ext>
            </a:extLst>
          </p:cNvPr>
          <p:cNvSpPr>
            <a:spLocks noGrp="1"/>
          </p:cNvSpPr>
          <p:nvPr>
            <p:ph type="body" sz="quarter" idx="13"/>
          </p:nvPr>
        </p:nvSpPr>
        <p:spPr>
          <a:xfrm>
            <a:off x="5122218" y="1334324"/>
            <a:ext cx="4567883" cy="1563663"/>
          </a:xfrm>
        </p:spPr>
        <p:txBody>
          <a:bodyPr lIns="91440" tIns="45720" rIns="91440" bIns="45720" anchor="t"/>
          <a:lstStyle/>
          <a:p>
            <a:r>
              <a:rPr lang="en-US"/>
              <a:t>“The first relief that I got … was when I met with the Red Cross representative.”</a:t>
            </a:r>
            <a:endParaRPr lang="en-US" sz="1100">
              <a:latin typeface="Calibri"/>
              <a:ea typeface="Calibri"/>
              <a:cs typeface="Calibri"/>
            </a:endParaRPr>
          </a:p>
        </p:txBody>
      </p:sp>
      <p:sp>
        <p:nvSpPr>
          <p:cNvPr id="12" name="Text Placeholder 3">
            <a:extLst>
              <a:ext uri="{FF2B5EF4-FFF2-40B4-BE49-F238E27FC236}">
                <a16:creationId xmlns:a16="http://schemas.microsoft.com/office/drawing/2014/main" id="{FA098D8C-1A7D-D51E-0BAF-ED019717F4D0}"/>
              </a:ext>
            </a:extLst>
          </p:cNvPr>
          <p:cNvSpPr>
            <a:spLocks noGrp="1"/>
          </p:cNvSpPr>
          <p:nvPr>
            <p:ph type="body" sz="quarter" idx="14"/>
          </p:nvPr>
        </p:nvSpPr>
        <p:spPr>
          <a:xfrm>
            <a:off x="6375862" y="3426964"/>
            <a:ext cx="3314239" cy="414983"/>
          </a:xfrm>
        </p:spPr>
        <p:txBody>
          <a:bodyPr lIns="91440" tIns="45720" rIns="91440" bIns="45720" anchor="t">
            <a:noAutofit/>
          </a:bodyPr>
          <a:lstStyle/>
          <a:p>
            <a:r>
              <a:rPr lang="en-US" sz="1400" b="1">
                <a:latin typeface="Arial"/>
                <a:cs typeface="Arial"/>
              </a:rPr>
              <a:t>Zevon Denmark,</a:t>
            </a:r>
            <a:r>
              <a:rPr lang="en-US" sz="1400">
                <a:latin typeface="Arial"/>
                <a:cs typeface="Arial"/>
              </a:rPr>
              <a:t> home fire survivor</a:t>
            </a:r>
          </a:p>
          <a:p>
            <a:r>
              <a:rPr lang="en-US" sz="1400">
                <a:highlight>
                  <a:srgbClr val="FFFF00"/>
                </a:highlight>
                <a:latin typeface="Arial"/>
                <a:cs typeface="Arial"/>
              </a:rPr>
              <a:t> </a:t>
            </a:r>
            <a:br>
              <a:rPr lang="en-US" sz="1400">
                <a:highlight>
                  <a:srgbClr val="FFFF00"/>
                </a:highlight>
              </a:rPr>
            </a:br>
            <a:endParaRPr lang="en-US" sz="1400">
              <a:highlight>
                <a:srgbClr val="FFFF00"/>
              </a:highlight>
            </a:endParaRPr>
          </a:p>
        </p:txBody>
      </p:sp>
      <p:sp>
        <p:nvSpPr>
          <p:cNvPr id="13" name="TextBox 12">
            <a:extLst>
              <a:ext uri="{FF2B5EF4-FFF2-40B4-BE49-F238E27FC236}">
                <a16:creationId xmlns:a16="http://schemas.microsoft.com/office/drawing/2014/main" id="{E2386EA0-C77D-8F67-F683-304B5357F924}"/>
              </a:ext>
            </a:extLst>
          </p:cNvPr>
          <p:cNvSpPr txBox="1"/>
          <p:nvPr/>
        </p:nvSpPr>
        <p:spPr>
          <a:xfrm>
            <a:off x="4855557" y="328112"/>
            <a:ext cx="4785934" cy="769441"/>
          </a:xfrm>
          <a:prstGeom prst="rect">
            <a:avLst/>
          </a:prstGeom>
          <a:noFill/>
        </p:spPr>
        <p:txBody>
          <a:bodyPr wrap="square" lIns="91440" tIns="45720" rIns="91440" bIns="45720" anchor="t">
            <a:spAutoFit/>
          </a:bodyPr>
          <a:lstStyle/>
          <a:p>
            <a:pPr algn="r"/>
            <a:r>
              <a:rPr lang="en-US" sz="2200" b="1">
                <a:solidFill>
                  <a:srgbClr val="ED1B2E"/>
                </a:solidFill>
                <a:latin typeface="Arial"/>
                <a:ea typeface="Calibri"/>
                <a:cs typeface="Calibri"/>
              </a:rPr>
              <a:t>Red Cross Helps Family Recover After House Fire</a:t>
            </a:r>
            <a:endParaRPr lang="en-US"/>
          </a:p>
        </p:txBody>
      </p:sp>
      <p:pic>
        <p:nvPicPr>
          <p:cNvPr id="5" name="Picture Placeholder 4">
            <a:extLst>
              <a:ext uri="{FF2B5EF4-FFF2-40B4-BE49-F238E27FC236}">
                <a16:creationId xmlns:a16="http://schemas.microsoft.com/office/drawing/2014/main" id="{45189A37-9252-E033-38DC-1DE8B05CB80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615950" y="368300"/>
            <a:ext cx="3757613" cy="3508375"/>
          </a:xfrm>
          <a:prstGeom prst="rect">
            <a:avLst/>
          </a:prstGeom>
          <a:solidFill>
            <a:srgbClr val="6D6E70"/>
          </a:solidFill>
        </p:spPr>
      </p:pic>
    </p:spTree>
    <p:extLst>
      <p:ext uri="{BB962C8B-B14F-4D97-AF65-F5344CB8AC3E}">
        <p14:creationId xmlns:p14="http://schemas.microsoft.com/office/powerpoint/2010/main" val="423656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FAD4A-1AB9-6177-018D-627FDFC1194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06C6AD3-FAB0-306E-EA6B-8A340C7E7F13}"/>
              </a:ext>
            </a:extLst>
          </p:cNvPr>
          <p:cNvSpPr/>
          <p:nvPr/>
        </p:nvSpPr>
        <p:spPr>
          <a:xfrm>
            <a:off x="5791649" y="1093873"/>
            <a:ext cx="3731534" cy="49386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tIns="45720" rIns="91440" bIns="45720" rtlCol="0" anchor="ctr"/>
          <a:lstStyle/>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latin typeface="Arial"/>
              <a:ea typeface="Calibri"/>
              <a:cs typeface="Arial"/>
            </a:endParaRPr>
          </a:p>
          <a:p>
            <a:pPr marL="9525" indent="-9525" algn="ctr">
              <a:lnSpc>
                <a:spcPct val="114000"/>
              </a:lnSpc>
              <a:defRPr/>
            </a:pPr>
            <a:endParaRPr lang="en-US" sz="1100" b="1" i="1">
              <a:solidFill>
                <a:srgbClr val="6D6E70"/>
              </a:solidFill>
              <a:latin typeface="Arial"/>
              <a:cs typeface="Arial"/>
            </a:endParaRPr>
          </a:p>
          <a:p>
            <a:pPr marL="9525" indent="-9525" algn="ctr">
              <a:lnSpc>
                <a:spcPct val="114000"/>
              </a:lnSpc>
              <a:defRPr/>
            </a:pPr>
            <a:endParaRPr lang="en-US" sz="1100" b="1" i="1">
              <a:solidFill>
                <a:srgbClr val="6D6E70"/>
              </a:solidFill>
              <a:latin typeface="Arial"/>
              <a:cs typeface="Arial"/>
            </a:endParaRPr>
          </a:p>
          <a:p>
            <a:pPr marL="9525" indent="-9525" algn="ctr">
              <a:lnSpc>
                <a:spcPct val="114000"/>
              </a:lnSpc>
              <a:defRPr/>
            </a:pPr>
            <a:r>
              <a:rPr lang="en-US" sz="1100" b="1" i="1">
                <a:solidFill>
                  <a:srgbClr val="6D6E70"/>
                </a:solidFill>
                <a:latin typeface="Arial"/>
                <a:cs typeface="Arial"/>
              </a:rPr>
              <a:t>Volunteer Don Lederer speaks with Navy veteran Clinton Gallagher about fire safety at the Scriber Gardens retirement community. Red Cross volunteers went door to door to door, offering information about evacuation planning, household hazards and general preparedness.</a:t>
            </a:r>
            <a:endParaRPr lang="en-US" sz="1100" b="1" i="1">
              <a:solidFill>
                <a:srgbClr val="6D6E7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1E95C9B-E792-3850-E0F5-A0BB445A845D}"/>
              </a:ext>
            </a:extLst>
          </p:cNvPr>
          <p:cNvSpPr>
            <a:spLocks noGrp="1"/>
          </p:cNvSpPr>
          <p:nvPr>
            <p:ph type="title"/>
          </p:nvPr>
        </p:nvSpPr>
        <p:spPr>
          <a:xfrm>
            <a:off x="334537" y="225587"/>
            <a:ext cx="9546062" cy="868286"/>
          </a:xfrm>
        </p:spPr>
        <p:txBody>
          <a:bodyPr lIns="91440" tIns="45720" rIns="91440" bIns="45720" anchor="t"/>
          <a:lstStyle/>
          <a:p>
            <a:r>
              <a:rPr lang="en-US" sz="2400">
                <a:solidFill>
                  <a:srgbClr val="ED1B2E"/>
                </a:solidFill>
                <a:latin typeface="Arial"/>
                <a:cs typeface="Arial"/>
              </a:rPr>
              <a:t>Home Fire Campaign: Over 2,500 Lives Saved Since Inception</a:t>
            </a:r>
          </a:p>
        </p:txBody>
      </p:sp>
      <p:sp>
        <p:nvSpPr>
          <p:cNvPr id="4" name="Text Placeholder 3">
            <a:extLst>
              <a:ext uri="{FF2B5EF4-FFF2-40B4-BE49-F238E27FC236}">
                <a16:creationId xmlns:a16="http://schemas.microsoft.com/office/drawing/2014/main" id="{6B412501-6607-6B9D-4C98-832DB5AB72E6}"/>
              </a:ext>
            </a:extLst>
          </p:cNvPr>
          <p:cNvSpPr>
            <a:spLocks noGrp="1"/>
          </p:cNvSpPr>
          <p:nvPr>
            <p:ph type="body" sz="quarter" idx="10"/>
          </p:nvPr>
        </p:nvSpPr>
        <p:spPr>
          <a:xfrm>
            <a:off x="330959" y="1093873"/>
            <a:ext cx="5104642" cy="4830620"/>
          </a:xfrm>
        </p:spPr>
        <p:txBody>
          <a:bodyPr lIns="91440" tIns="45720" rIns="91440" bIns="45720" anchor="t">
            <a:noAutofit/>
          </a:bodyPr>
          <a:lstStyle/>
          <a:p>
            <a:pPr marL="0" indent="0">
              <a:spcBef>
                <a:spcPts val="800"/>
              </a:spcBef>
              <a:spcAft>
                <a:spcPts val="800"/>
              </a:spcAft>
            </a:pPr>
            <a:r>
              <a:rPr lang="en-US" dirty="0">
                <a:latin typeface="Arial"/>
                <a:cs typeface="Arial"/>
              </a:rPr>
              <a:t>In the last quarter alone, we’ve helped save 46 lives — 12 of them children — from this tragic and all-too-common disaster. </a:t>
            </a:r>
            <a:endParaRPr lang="en-US" dirty="0"/>
          </a:p>
          <a:p>
            <a:pPr marL="0" indent="0">
              <a:spcBef>
                <a:spcPts val="800"/>
              </a:spcBef>
              <a:spcAft>
                <a:spcPts val="600"/>
              </a:spcAft>
              <a:defRPr/>
            </a:pPr>
            <a:r>
              <a:rPr lang="en-US" sz="1700" b="0" kern="100" dirty="0">
                <a:solidFill>
                  <a:srgbClr val="6D6E70"/>
                </a:solidFill>
                <a:latin typeface="Arial"/>
                <a:ea typeface="Calibri"/>
                <a:cs typeface="Arial"/>
              </a:rPr>
              <a:t>Powered by our generous donors and dedicated volunteers, since 2014, we have:</a:t>
            </a:r>
          </a:p>
          <a:p>
            <a:pPr marL="283210" lvl="1" indent="-285750">
              <a:spcBef>
                <a:spcPts val="800"/>
              </a:spcBef>
              <a:spcAft>
                <a:spcPts val="600"/>
              </a:spcAft>
              <a:buFont typeface="Arial" panose="020B0604020202020204" pitchFamily="34" charset="0"/>
              <a:buChar char="•"/>
              <a:defRPr/>
            </a:pPr>
            <a:r>
              <a:rPr lang="en-US" sz="1700" b="1" kern="100" dirty="0">
                <a:solidFill>
                  <a:srgbClr val="ED1B2E"/>
                </a:solidFill>
                <a:latin typeface="Arial"/>
                <a:ea typeface="Calibri"/>
                <a:cs typeface="Arial"/>
              </a:rPr>
              <a:t>Reached over 3.4 million people </a:t>
            </a:r>
            <a:r>
              <a:rPr lang="en-US" sz="1700" kern="100" dirty="0">
                <a:solidFill>
                  <a:srgbClr val="6D6E70"/>
                </a:solidFill>
                <a:latin typeface="Arial"/>
                <a:ea typeface="Calibri"/>
                <a:cs typeface="Arial"/>
              </a:rPr>
              <a:t>through home visits.</a:t>
            </a:r>
          </a:p>
          <a:p>
            <a:pPr marL="283210" lvl="1" indent="-285750">
              <a:spcBef>
                <a:spcPts val="800"/>
              </a:spcBef>
              <a:spcAft>
                <a:spcPts val="600"/>
              </a:spcAft>
              <a:buFont typeface="Arial" panose="020B0604020202020204" pitchFamily="34" charset="0"/>
              <a:buChar char="•"/>
              <a:defRPr/>
            </a:pPr>
            <a:r>
              <a:rPr lang="en-US" sz="1700" kern="100" dirty="0">
                <a:solidFill>
                  <a:srgbClr val="6D6E70"/>
                </a:solidFill>
                <a:latin typeface="Arial"/>
                <a:ea typeface="Calibri"/>
                <a:cs typeface="Arial"/>
              </a:rPr>
              <a:t>Made more than </a:t>
            </a:r>
            <a:r>
              <a:rPr lang="en-US" sz="1700" b="1" kern="100" dirty="0">
                <a:solidFill>
                  <a:srgbClr val="ED1B2E"/>
                </a:solidFill>
                <a:latin typeface="Arial"/>
                <a:ea typeface="Calibri"/>
                <a:cs typeface="Arial"/>
              </a:rPr>
              <a:t>1.3 million homes safer</a:t>
            </a:r>
            <a:r>
              <a:rPr lang="en-US" sz="1700" kern="100" dirty="0">
                <a:solidFill>
                  <a:srgbClr val="6D6E70"/>
                </a:solidFill>
                <a:latin typeface="Arial"/>
                <a:ea typeface="Calibri"/>
                <a:cs typeface="Arial"/>
              </a:rPr>
              <a:t>. </a:t>
            </a:r>
          </a:p>
          <a:p>
            <a:pPr marL="283210" lvl="1" indent="-285750">
              <a:spcBef>
                <a:spcPts val="800"/>
              </a:spcBef>
              <a:spcAft>
                <a:spcPts val="600"/>
              </a:spcAft>
              <a:buFont typeface="Arial" panose="020B0604020202020204" pitchFamily="34" charset="0"/>
              <a:buChar char="•"/>
              <a:defRPr/>
            </a:pPr>
            <a:r>
              <a:rPr lang="en-US" sz="1700" b="1" kern="100" dirty="0">
                <a:solidFill>
                  <a:srgbClr val="ED1B2E"/>
                </a:solidFill>
                <a:latin typeface="Arial"/>
                <a:ea typeface="Calibri"/>
                <a:cs typeface="Arial"/>
              </a:rPr>
              <a:t>Educated over 2.9 million youth </a:t>
            </a:r>
            <a:r>
              <a:rPr lang="en-US" sz="1700" kern="100" dirty="0">
                <a:solidFill>
                  <a:srgbClr val="6D6E70"/>
                </a:solidFill>
                <a:latin typeface="Arial"/>
                <a:ea typeface="Calibri"/>
                <a:cs typeface="Arial"/>
              </a:rPr>
              <a:t>through </a:t>
            </a:r>
            <a:br>
              <a:rPr lang="en-US" sz="1700" kern="100" dirty="0">
                <a:latin typeface="Arial"/>
                <a:ea typeface="Calibri"/>
                <a:cs typeface="Arial"/>
              </a:rPr>
            </a:br>
            <a:r>
              <a:rPr lang="en-US" sz="1700" kern="100" dirty="0">
                <a:solidFill>
                  <a:srgbClr val="6D6E70"/>
                </a:solidFill>
                <a:latin typeface="Arial"/>
                <a:ea typeface="Calibri"/>
                <a:cs typeface="Arial"/>
              </a:rPr>
              <a:t>age-appropriate programming.</a:t>
            </a:r>
          </a:p>
          <a:p>
            <a:pPr marL="0" indent="0"/>
            <a:r>
              <a:rPr lang="en-US" sz="1700" b="0" kern="100" dirty="0">
                <a:solidFill>
                  <a:srgbClr val="6D6E70"/>
                </a:solidFill>
                <a:latin typeface="Arial"/>
                <a:cs typeface="Arial"/>
              </a:rPr>
              <a:t>Since the start of the Home Fire Campaign, </a:t>
            </a:r>
            <a:br>
              <a:rPr lang="en-US" sz="1700" b="0" kern="100" dirty="0">
                <a:latin typeface="Arial"/>
                <a:cs typeface="Arial"/>
              </a:rPr>
            </a:br>
            <a:r>
              <a:rPr lang="en-US" sz="1700" kern="100" dirty="0">
                <a:solidFill>
                  <a:srgbClr val="ED1B2E"/>
                </a:solidFill>
                <a:latin typeface="Arial"/>
                <a:cs typeface="Arial"/>
              </a:rPr>
              <a:t>787 of the 2,500 lives saved</a:t>
            </a:r>
            <a:r>
              <a:rPr lang="en-US" sz="1700" b="0" kern="100" dirty="0">
                <a:solidFill>
                  <a:srgbClr val="6D6E70"/>
                </a:solidFill>
                <a:latin typeface="Arial"/>
                <a:cs typeface="Arial"/>
              </a:rPr>
              <a:t> </a:t>
            </a:r>
            <a:r>
              <a:rPr lang="en-US" sz="1700" kern="100" dirty="0">
                <a:solidFill>
                  <a:srgbClr val="ED1B2E"/>
                </a:solidFill>
                <a:latin typeface="Arial"/>
                <a:cs typeface="Arial"/>
              </a:rPr>
              <a:t>were children</a:t>
            </a:r>
            <a:r>
              <a:rPr lang="en-US" sz="1700" b="0" kern="100" dirty="0">
                <a:solidFill>
                  <a:srgbClr val="6D6E70"/>
                </a:solidFill>
                <a:latin typeface="Arial"/>
                <a:cs typeface="Arial"/>
              </a:rPr>
              <a:t>. </a:t>
            </a:r>
            <a:endParaRPr lang="en-US" sz="1700" dirty="0">
              <a:solidFill>
                <a:srgbClr val="FF0000"/>
              </a:solidFill>
            </a:endParaRPr>
          </a:p>
        </p:txBody>
      </p:sp>
      <p:sp>
        <p:nvSpPr>
          <p:cNvPr id="2" name="Rectangle 1">
            <a:extLst>
              <a:ext uri="{FF2B5EF4-FFF2-40B4-BE49-F238E27FC236}">
                <a16:creationId xmlns:a16="http://schemas.microsoft.com/office/drawing/2014/main" id="{38710C38-6B04-58B6-8DBA-3D882F747B8B}"/>
              </a:ext>
            </a:extLst>
          </p:cNvPr>
          <p:cNvSpPr/>
          <p:nvPr/>
        </p:nvSpPr>
        <p:spPr>
          <a:xfrm>
            <a:off x="3660980" y="5812201"/>
            <a:ext cx="1899101" cy="230832"/>
          </a:xfrm>
          <a:prstGeom prst="rect">
            <a:avLst/>
          </a:prstGeom>
        </p:spPr>
        <p:txBody>
          <a:bodyPr wrap="square" lIns="91440" tIns="45720" rIns="91440" bIns="45720" anchor="t">
            <a:spAutoFit/>
          </a:bodyPr>
          <a:lstStyle/>
          <a:p>
            <a:pPr algn="r"/>
            <a:r>
              <a:rPr lang="en-US" sz="900" i="1">
                <a:solidFill>
                  <a:srgbClr val="717073"/>
                </a:solidFill>
                <a:latin typeface="Arial"/>
                <a:cs typeface="Arial"/>
              </a:rPr>
              <a:t>Data as of September 30, 2025</a:t>
            </a:r>
          </a:p>
        </p:txBody>
      </p:sp>
      <p:pic>
        <p:nvPicPr>
          <p:cNvPr id="9" name="Picture 8" descr="A person in a red vest holding a clipboard with a person in a room with a lamp and books&#10;&#10;AI-generated content may be incorrect.">
            <a:extLst>
              <a:ext uri="{FF2B5EF4-FFF2-40B4-BE49-F238E27FC236}">
                <a16:creationId xmlns:a16="http://schemas.microsoft.com/office/drawing/2014/main" id="{FEBBA048-46BC-F4A6-41DB-A489E62DD56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968508" y="1281680"/>
            <a:ext cx="3445491" cy="3124839"/>
          </a:xfrm>
          <a:prstGeom prst="rect">
            <a:avLst/>
          </a:prstGeom>
        </p:spPr>
      </p:pic>
    </p:spTree>
    <p:extLst>
      <p:ext uri="{BB962C8B-B14F-4D97-AF65-F5344CB8AC3E}">
        <p14:creationId xmlns:p14="http://schemas.microsoft.com/office/powerpoint/2010/main" val="356373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659238" y="2093717"/>
            <a:ext cx="7062651" cy="2075188"/>
          </a:xfrm>
        </p:spPr>
        <p:txBody>
          <a:bodyPr wrap="square" lIns="0" tIns="45720" rIns="0" bIns="45720" anchor="ctr">
            <a:noAutofit/>
          </a:bodyPr>
          <a:lstStyle/>
          <a:p>
            <a:pPr algn="l"/>
            <a:r>
              <a:rPr lang="en-US">
                <a:latin typeface="Arial"/>
                <a:cs typeface="Arial"/>
              </a:rPr>
              <a:t>Alleviating Suffering </a:t>
            </a:r>
            <a:br>
              <a:rPr lang="en-US">
                <a:latin typeface="Arial"/>
                <a:cs typeface="Arial"/>
              </a:rPr>
            </a:br>
            <a:r>
              <a:rPr lang="en-US">
                <a:latin typeface="Arial"/>
                <a:cs typeface="Arial"/>
              </a:rPr>
              <a:t>Around the World</a:t>
            </a:r>
            <a:endParaRPr lang="en-US"/>
          </a:p>
        </p:txBody>
      </p:sp>
      <p:sp>
        <p:nvSpPr>
          <p:cNvPr id="4" name="Oval 3">
            <a:extLst>
              <a:ext uri="{FF2B5EF4-FFF2-40B4-BE49-F238E27FC236}">
                <a16:creationId xmlns:a16="http://schemas.microsoft.com/office/drawing/2014/main" id="{67310935-3F03-6824-20A3-42A937E6BB36}"/>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E661D7-60B6-30CA-5F29-1E7C236CB6F4}"/>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black globe&#10;&#10;Description automatically generated">
            <a:extLst>
              <a:ext uri="{FF2B5EF4-FFF2-40B4-BE49-F238E27FC236}">
                <a16:creationId xmlns:a16="http://schemas.microsoft.com/office/drawing/2014/main" id="{C0CA14EC-B7F2-8AD0-812D-97AB654826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916" y="2758457"/>
            <a:ext cx="1120321" cy="1120321"/>
          </a:xfrm>
          <a:prstGeom prst="rect">
            <a:avLst/>
          </a:prstGeom>
        </p:spPr>
      </p:pic>
    </p:spTree>
    <p:extLst>
      <p:ext uri="{BB962C8B-B14F-4D97-AF65-F5344CB8AC3E}">
        <p14:creationId xmlns:p14="http://schemas.microsoft.com/office/powerpoint/2010/main" val="93039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261859" y="203477"/>
            <a:ext cx="9530323" cy="742433"/>
          </a:xfrm>
        </p:spPr>
        <p:txBody>
          <a:bodyPr/>
          <a:lstStyle/>
          <a:p>
            <a:r>
              <a:rPr lang="en-US"/>
              <a:t>International Services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647050" y="3384907"/>
            <a:ext cx="2397183" cy="1233488"/>
          </a:xfrm>
        </p:spPr>
        <p:txBody>
          <a:bodyPr lIns="91440" tIns="45720" rIns="91440" bIns="45720" anchor="t"/>
          <a:lstStyle/>
          <a:p>
            <a:pPr>
              <a:spcBef>
                <a:spcPct val="20000"/>
              </a:spcBef>
            </a:pPr>
            <a:r>
              <a:rPr lang="en-US" sz="2400" b="1">
                <a:solidFill>
                  <a:srgbClr val="ED1B24"/>
                </a:solidFill>
                <a:latin typeface="Arial"/>
                <a:cs typeface="Arial"/>
              </a:rPr>
              <a:t>$2.4M</a:t>
            </a:r>
            <a:endParaRPr lang="en-US" sz="2400" b="1">
              <a:solidFill>
                <a:srgbClr val="ED1B24"/>
              </a:solidFill>
            </a:endParaRPr>
          </a:p>
          <a:p>
            <a:r>
              <a:rPr lang="en-US">
                <a:solidFill>
                  <a:srgbClr val="6D6E70"/>
                </a:solidFill>
                <a:latin typeface="Arial"/>
                <a:cs typeface="Arial"/>
              </a:rPr>
              <a:t>donated to Red Cross and Red Crescent efforts*</a:t>
            </a:r>
            <a:r>
              <a:rPr lang="en-US">
                <a:latin typeface="Arial"/>
                <a:cs typeface="Arial"/>
              </a:rPr>
              <a:t> </a:t>
            </a:r>
            <a:endParaRPr lang="en-US">
              <a:solidFill>
                <a:srgbClr val="6D6E70"/>
              </a:solidFill>
            </a:endParaRP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096649" y="3385800"/>
            <a:ext cx="1973790" cy="1233488"/>
          </a:xfrm>
        </p:spPr>
        <p:txBody>
          <a:bodyPr lIns="91440" tIns="45720" rIns="91440" bIns="45720" anchor="t"/>
          <a:lstStyle/>
          <a:p>
            <a:r>
              <a:rPr lang="en-US" sz="2400" b="1" dirty="0">
                <a:solidFill>
                  <a:srgbClr val="ED1B2E"/>
                </a:solidFill>
                <a:latin typeface="Arial"/>
                <a:cs typeface="Arial"/>
              </a:rPr>
              <a:t>8</a:t>
            </a:r>
          </a:p>
          <a:p>
            <a:r>
              <a:rPr lang="en-US" dirty="0">
                <a:solidFill>
                  <a:srgbClr val="6D6E70"/>
                </a:solidFill>
                <a:latin typeface="Arial"/>
                <a:cs typeface="Arial"/>
              </a:rPr>
              <a:t>American Red Cross </a:t>
            </a:r>
            <a:r>
              <a:rPr lang="en-US" dirty="0">
                <a:latin typeface="Arial"/>
                <a:cs typeface="Arial"/>
              </a:rPr>
              <a:t>specialists</a:t>
            </a:r>
            <a:r>
              <a:rPr lang="en-US" dirty="0">
                <a:solidFill>
                  <a:srgbClr val="6D6E70"/>
                </a:solidFill>
                <a:latin typeface="Arial"/>
                <a:cs typeface="Arial"/>
              </a:rPr>
              <a:t>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117161" y="3389447"/>
            <a:ext cx="2436271" cy="1233488"/>
          </a:xfrm>
        </p:spPr>
        <p:txBody>
          <a:bodyPr lIns="91440" tIns="45720" rIns="91440" bIns="45720" anchor="t"/>
          <a:lstStyle/>
          <a:p>
            <a:r>
              <a:rPr lang="en-US" sz="2400" b="1">
                <a:solidFill>
                  <a:srgbClr val="ED1B24"/>
                </a:solidFill>
                <a:latin typeface="Arial"/>
                <a:cs typeface="Arial"/>
              </a:rPr>
              <a:t>21</a:t>
            </a:r>
            <a:endParaRPr lang="en-US" sz="2400" b="1">
              <a:solidFill>
                <a:srgbClr val="ED1B24"/>
              </a:solidFill>
            </a:endParaRPr>
          </a:p>
          <a:p>
            <a:r>
              <a:rPr lang="en-US">
                <a:solidFill>
                  <a:srgbClr val="6D6E70"/>
                </a:solidFill>
                <a:latin typeface="Arial"/>
                <a:cs typeface="Arial"/>
              </a:rPr>
              <a:t>families</a:t>
            </a:r>
            <a:r>
              <a:rPr lang="en-US">
                <a:latin typeface="Arial"/>
                <a:cs typeface="Arial"/>
              </a:rPr>
              <a:t> </a:t>
            </a:r>
            <a:r>
              <a:rPr lang="en-US">
                <a:solidFill>
                  <a:srgbClr val="6D6E70"/>
                </a:solidFill>
                <a:latin typeface="Arial"/>
                <a:cs typeface="Arial"/>
              </a:rPr>
              <a:t>reconnected after disasters/</a:t>
            </a:r>
            <a:r>
              <a:rPr lang="en-US">
                <a:latin typeface="Arial"/>
                <a:cs typeface="Arial"/>
              </a:rPr>
              <a:t>conflict/migration</a:t>
            </a:r>
            <a:endParaRPr lang="en-US">
              <a:solidFill>
                <a:srgbClr val="6D6E70"/>
              </a:solidFill>
              <a:latin typeface="Arial"/>
              <a:cs typeface="Arial"/>
            </a:endParaRP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7595646" y="3384907"/>
            <a:ext cx="1852679" cy="1233488"/>
          </a:xfrm>
        </p:spPr>
        <p:txBody>
          <a:bodyPr lIns="91440" tIns="45720" rIns="91440" bIns="45720" anchor="t"/>
          <a:lstStyle/>
          <a:p>
            <a:r>
              <a:rPr lang="en-US" sz="2400" b="1">
                <a:solidFill>
                  <a:srgbClr val="ED1B24"/>
                </a:solidFill>
                <a:latin typeface="Arial"/>
                <a:cs typeface="Arial"/>
              </a:rPr>
              <a:t>13</a:t>
            </a:r>
            <a:endParaRPr lang="en-US"/>
          </a:p>
          <a:p>
            <a:r>
              <a:rPr lang="en-US">
                <a:solidFill>
                  <a:srgbClr val="6D6E70"/>
                </a:solidFill>
                <a:latin typeface="Arial"/>
                <a:cs typeface="Arial"/>
              </a:rPr>
              <a:t>preparedness/risk-reduction projects</a:t>
            </a:r>
          </a:p>
        </p:txBody>
      </p:sp>
      <p:sp>
        <p:nvSpPr>
          <p:cNvPr id="23" name="Rectangle 22">
            <a:extLst>
              <a:ext uri="{FF2B5EF4-FFF2-40B4-BE49-F238E27FC236}">
                <a16:creationId xmlns:a16="http://schemas.microsoft.com/office/drawing/2014/main" id="{4FE99BD0-6DBB-9042-A5A4-14A084389DDD}"/>
              </a:ext>
            </a:extLst>
          </p:cNvPr>
          <p:cNvSpPr/>
          <p:nvPr/>
        </p:nvSpPr>
        <p:spPr>
          <a:xfrm>
            <a:off x="2594842" y="5704119"/>
            <a:ext cx="7292990" cy="484748"/>
          </a:xfrm>
          <a:prstGeom prst="rect">
            <a:avLst/>
          </a:prstGeom>
        </p:spPr>
        <p:txBody>
          <a:bodyPr wrap="square" lIns="91440" tIns="45720" rIns="91440" bIns="45720" anchor="t">
            <a:spAutoFit/>
          </a:bodyPr>
          <a:lstStyle/>
          <a:p>
            <a:pPr algn="r"/>
            <a:r>
              <a:rPr lang="en-US" sz="800">
                <a:solidFill>
                  <a:srgbClr val="717073"/>
                </a:solidFill>
                <a:latin typeface="Arial"/>
                <a:cs typeface="Arial"/>
              </a:rPr>
              <a:t>*July 1 – Sept 30, 2025</a:t>
            </a:r>
          </a:p>
          <a:p>
            <a:pPr algn="r" fontAlgn="base">
              <a:spcBef>
                <a:spcPct val="0"/>
              </a:spcBef>
              <a:spcAft>
                <a:spcPct val="0"/>
              </a:spcAft>
              <a:tabLst>
                <a:tab pos="169863" algn="l"/>
              </a:tabLst>
              <a:defRPr/>
            </a:pPr>
            <a:r>
              <a:rPr lang="en-US" sz="850">
                <a:solidFill>
                  <a:srgbClr val="717073"/>
                </a:solidFill>
                <a:latin typeface="Arial"/>
                <a:cs typeface="Arial"/>
              </a:rPr>
              <a:t>*Reflects funds programmed by American Red Cross to the International Federation of Red Cross and Red Crescent Societies, the </a:t>
            </a:r>
            <a:br>
              <a:rPr lang="en-US" sz="850">
                <a:solidFill>
                  <a:srgbClr val="717073"/>
                </a:solidFill>
                <a:latin typeface="Arial"/>
                <a:cs typeface="Arial"/>
              </a:rPr>
            </a:br>
            <a:r>
              <a:rPr lang="en-US" sz="850">
                <a:solidFill>
                  <a:srgbClr val="717073"/>
                </a:solidFill>
                <a:latin typeface="Arial"/>
                <a:cs typeface="Arial"/>
              </a:rPr>
              <a:t>International Committee of the Red Cross, and Red Cross and Red Crescent national societies following specific disasters.</a:t>
            </a:r>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3805"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4265"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3752"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940"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lIns="91440" tIns="45720" rIns="91440" bIns="45720" anchor="t"/>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a:cs typeface="Arial"/>
              </a:rPr>
              <a:t>In FY26-Q1*, the American Red Cross actively supported </a:t>
            </a:r>
            <a:br>
              <a:rPr lang="en-US">
                <a:latin typeface="Arial" charset="0"/>
                <a:cs typeface="Arial" charset="0"/>
              </a:rPr>
            </a:br>
            <a:r>
              <a:rPr lang="en-US">
                <a:latin typeface="Arial"/>
                <a:cs typeface="Arial"/>
              </a:rPr>
              <a:t>disaster preparedness, relief and recovery work in </a:t>
            </a:r>
            <a:r>
              <a:rPr lang="en-US" spc="-150">
                <a:solidFill>
                  <a:srgbClr val="ED1B24"/>
                </a:solidFill>
                <a:latin typeface="Arial"/>
                <a:cs typeface="Arial"/>
              </a:rPr>
              <a:t>23 countries</a:t>
            </a:r>
            <a:r>
              <a:rPr lang="en-US">
                <a:latin typeface="Arial"/>
                <a:cs typeface="Arial"/>
              </a:rPr>
              <a:t>. </a:t>
            </a:r>
            <a:endParaRPr lang="en-US" baseline="36000"/>
          </a:p>
        </p:txBody>
      </p:sp>
    </p:spTree>
    <p:custDataLst>
      <p:tags r:id="rId1"/>
    </p:custDataLst>
    <p:extLst>
      <p:ext uri="{BB962C8B-B14F-4D97-AF65-F5344CB8AC3E}">
        <p14:creationId xmlns:p14="http://schemas.microsoft.com/office/powerpoint/2010/main" val="59025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292985" y="205857"/>
            <a:ext cx="9902632" cy="742433"/>
          </a:xfrm>
        </p:spPr>
        <p:txBody>
          <a:bodyPr lIns="91440" tIns="45720" rIns="91440" bIns="45720" anchor="t"/>
          <a:lstStyle/>
          <a:p>
            <a:r>
              <a:rPr lang="en-US">
                <a:latin typeface="Arial"/>
                <a:cs typeface="Arial"/>
              </a:rPr>
              <a:t>9 Major Emergencies Around the World </a:t>
            </a:r>
            <a:endParaRPr lang="en-US"/>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23869" y="1172112"/>
            <a:ext cx="2723041" cy="4618865"/>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Canada – Wildfires</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Democratic Republic of Congo (DRC) – Ebola Outbreak</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Ecuador – Floods &amp; Environmental Contamination</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Middle East Humanitarian Crisis</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El Salvador – Earthquake</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Guatemala – Earthquake</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Myanmar – Earthquake</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Philippines – Typhoon Ragasa &amp; Tropical Storm </a:t>
            </a:r>
            <a:r>
              <a:rPr lang="en-US" sz="1400" b="1" err="1">
                <a:solidFill>
                  <a:srgbClr val="6D6E70"/>
                </a:solidFill>
                <a:latin typeface="Arial"/>
                <a:cs typeface="Arial"/>
              </a:rPr>
              <a:t>Wipha</a:t>
            </a:r>
            <a:endParaRPr lang="en-US" sz="1400" b="1">
              <a:solidFill>
                <a:srgbClr val="6D6E70"/>
              </a:solidFill>
              <a:latin typeface="Arial"/>
              <a:cs typeface="Arial"/>
            </a:endParaRP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Vanuatu – Earthquake </a:t>
            </a: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5608" y="1509373"/>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6295777" y="3793209"/>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4018554" y="2303435"/>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4024476" y="3537493"/>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4183472" y="3806192"/>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4370173" y="3479819"/>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2" name="Rectangle 1">
            <a:extLst>
              <a:ext uri="{FF2B5EF4-FFF2-40B4-BE49-F238E27FC236}">
                <a16:creationId xmlns:a16="http://schemas.microsoft.com/office/drawing/2014/main" id="{C018C1D5-3D58-BC6C-4CD3-C6AFFCD8AA0A}"/>
              </a:ext>
            </a:extLst>
          </p:cNvPr>
          <p:cNvSpPr/>
          <p:nvPr/>
        </p:nvSpPr>
        <p:spPr>
          <a:xfrm>
            <a:off x="4370173" y="5887755"/>
            <a:ext cx="5478963" cy="484748"/>
          </a:xfrm>
          <a:prstGeom prst="rect">
            <a:avLst/>
          </a:prstGeom>
        </p:spPr>
        <p:txBody>
          <a:bodyPr wrap="square" lIns="91440" tIns="45720" rIns="91440" bIns="45720" anchor="t">
            <a:spAutoFit/>
          </a:bodyPr>
          <a:lstStyle/>
          <a:p>
            <a:pPr algn="r">
              <a:spcBef>
                <a:spcPct val="0"/>
              </a:spcBef>
              <a:spcAft>
                <a:spcPct val="0"/>
              </a:spcAft>
              <a:defRPr/>
            </a:pPr>
            <a:r>
              <a:rPr lang="en-US" sz="850">
                <a:solidFill>
                  <a:srgbClr val="6D6E70"/>
                </a:solidFill>
                <a:latin typeface="Arial"/>
                <a:cs typeface="Arial"/>
              </a:rPr>
              <a:t>Reflects active American Red Cross responses to international disasters from July 1 – September 30, 2025</a:t>
            </a:r>
            <a:endParaRPr lang="en-US" sz="1550">
              <a:ea typeface="Calibri"/>
              <a:cs typeface="Calibri"/>
            </a:endParaRPr>
          </a:p>
          <a:p>
            <a:pPr lvl="0" algn="r" fontAlgn="base">
              <a:spcBef>
                <a:spcPct val="0"/>
              </a:spcBef>
              <a:spcAft>
                <a:spcPct val="0"/>
              </a:spcAft>
              <a:defRPr/>
            </a:pPr>
            <a:r>
              <a:rPr lang="en-US" sz="850">
                <a:solidFill>
                  <a:srgbClr val="6D6E70"/>
                </a:solidFill>
                <a:latin typeface="Arial"/>
                <a:cs typeface="Arial"/>
              </a:rPr>
              <a:t>Disasters listed alphabetically.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a:cs typeface="Arial"/>
              </a:rPr>
              <a:t>  </a:t>
            </a:r>
            <a:endParaRPr lang="en-US" sz="850" b="0" i="0" u="none" strike="noStrike" kern="1200" cap="none" spc="0" normalizeH="0" baseline="0" noProof="0">
              <a:ln>
                <a:noFill/>
              </a:ln>
              <a:solidFill>
                <a:srgbClr val="6D6E70"/>
              </a:solidFill>
              <a:effectLst/>
              <a:uLnTx/>
              <a:uFillTx/>
              <a:latin typeface="Arial"/>
              <a:cs typeface="Arial"/>
            </a:endParaRP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6403014" y="2888502"/>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3" name="Oval 2">
            <a:extLst>
              <a:ext uri="{FF2B5EF4-FFF2-40B4-BE49-F238E27FC236}">
                <a16:creationId xmlns:a16="http://schemas.microsoft.com/office/drawing/2014/main" id="{ECA2FFCF-78CA-93D1-2465-C27C4056FA0E}"/>
              </a:ext>
            </a:extLst>
          </p:cNvPr>
          <p:cNvSpPr>
            <a:spLocks noChangeArrowheads="1"/>
          </p:cNvSpPr>
          <p:nvPr/>
        </p:nvSpPr>
        <p:spPr bwMode="auto">
          <a:xfrm>
            <a:off x="7730534" y="3409161"/>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4" name="Oval 3">
            <a:extLst>
              <a:ext uri="{FF2B5EF4-FFF2-40B4-BE49-F238E27FC236}">
                <a16:creationId xmlns:a16="http://schemas.microsoft.com/office/drawing/2014/main" id="{F2ED5762-22A5-8CBF-D1FE-78396AAD7389}"/>
              </a:ext>
            </a:extLst>
          </p:cNvPr>
          <p:cNvSpPr>
            <a:spLocks noChangeArrowheads="1"/>
          </p:cNvSpPr>
          <p:nvPr/>
        </p:nvSpPr>
        <p:spPr bwMode="auto">
          <a:xfrm>
            <a:off x="8221381" y="3651759"/>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8</a:t>
            </a:r>
          </a:p>
        </p:txBody>
      </p:sp>
      <p:sp>
        <p:nvSpPr>
          <p:cNvPr id="5" name="Oval 4">
            <a:extLst>
              <a:ext uri="{FF2B5EF4-FFF2-40B4-BE49-F238E27FC236}">
                <a16:creationId xmlns:a16="http://schemas.microsoft.com/office/drawing/2014/main" id="{BE8EA688-5830-4C96-38DE-D3AA1AAE2729}"/>
              </a:ext>
            </a:extLst>
          </p:cNvPr>
          <p:cNvSpPr>
            <a:spLocks noChangeArrowheads="1"/>
          </p:cNvSpPr>
          <p:nvPr/>
        </p:nvSpPr>
        <p:spPr bwMode="auto">
          <a:xfrm>
            <a:off x="9397630" y="4177257"/>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9</a:t>
            </a:r>
          </a:p>
        </p:txBody>
      </p:sp>
    </p:spTree>
    <p:custDataLst>
      <p:tags r:id="rId1"/>
    </p:custDataLst>
    <p:extLst>
      <p:ext uri="{BB962C8B-B14F-4D97-AF65-F5344CB8AC3E}">
        <p14:creationId xmlns:p14="http://schemas.microsoft.com/office/powerpoint/2010/main" val="71620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C18F3-29AD-B6AF-8001-DB02AFF6C5C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7592C9-46CA-ACEA-62CE-C62BFB2050D9}"/>
              </a:ext>
            </a:extLst>
          </p:cNvPr>
          <p:cNvSpPr>
            <a:spLocks noGrp="1"/>
          </p:cNvSpPr>
          <p:nvPr>
            <p:ph idx="1"/>
          </p:nvPr>
        </p:nvSpPr>
        <p:spPr>
          <a:xfrm>
            <a:off x="696798" y="1753318"/>
            <a:ext cx="4752642" cy="4012623"/>
          </a:xfrm>
        </p:spPr>
        <p:txBody>
          <a:bodyPr lIns="91440" tIns="45720" rIns="91440" bIns="45720" anchor="t">
            <a:noAutofit/>
          </a:bodyPr>
          <a:lstStyle/>
          <a:p>
            <a:pPr marL="285750" indent="-285750">
              <a:lnSpc>
                <a:spcPct val="100000"/>
              </a:lnSpc>
              <a:buFont typeface="Arial" panose="020B0604020202020204" pitchFamily="34" charset="0"/>
              <a:buChar char="•"/>
            </a:pPr>
            <a:r>
              <a:rPr lang="en-US" sz="1500">
                <a:latin typeface="Arial"/>
                <a:cs typeface="Arial"/>
              </a:rPr>
              <a:t>When Canada experienced one of its worst wildfire seasons in 30 years this summer, some </a:t>
            </a:r>
            <a:r>
              <a:rPr lang="en-US" sz="1500" b="1">
                <a:latin typeface="Arial"/>
                <a:cs typeface="Arial"/>
              </a:rPr>
              <a:t>115 volunteers from the American Red Cross deployed </a:t>
            </a:r>
            <a:r>
              <a:rPr lang="en-US" sz="1500">
                <a:latin typeface="Arial"/>
                <a:cs typeface="Arial"/>
              </a:rPr>
              <a:t>to lend a helping hand. </a:t>
            </a:r>
            <a:r>
              <a:rPr lang="en-US" sz="1500">
                <a:latin typeface="Arial"/>
                <a:ea typeface="Calibri"/>
              </a:rPr>
              <a:t> </a:t>
            </a:r>
          </a:p>
          <a:p>
            <a:pPr marL="285750" indent="-285750">
              <a:lnSpc>
                <a:spcPct val="100000"/>
              </a:lnSpc>
              <a:buFont typeface="Arial" panose="020B0604020202020204" pitchFamily="34" charset="0"/>
              <a:buChar char="•"/>
            </a:pPr>
            <a:r>
              <a:rPr lang="en-US" sz="1500">
                <a:latin typeface="Arial"/>
                <a:ea typeface="Calibri"/>
                <a:cs typeface="Calibri"/>
              </a:rPr>
              <a:t>These volunteers joined more than 800 Canadian Red Cross volunteers to support sheltering equipped to house thousands. Their work included  assisting at a mega-shelter in Winnipeg, Manitoba.  </a:t>
            </a:r>
          </a:p>
          <a:p>
            <a:pPr marL="285750" indent="-285750">
              <a:lnSpc>
                <a:spcPct val="100000"/>
              </a:lnSpc>
              <a:buFont typeface="Arial" panose="020B0604020202020204" pitchFamily="34" charset="0"/>
              <a:buChar char="•"/>
            </a:pPr>
            <a:r>
              <a:rPr lang="en-US" sz="1500">
                <a:latin typeface="Arial"/>
                <a:ea typeface="Calibri"/>
                <a:cs typeface="Calibri"/>
              </a:rPr>
              <a:t>As part of the global Red Cross and Red Crescent movement, national societies often support disaster response in neighboring countries. The American and Canadian Red Cross have a long history of this kind of collaboration, including sending volunteers to support sheltering and other disaster response work.</a:t>
            </a:r>
          </a:p>
          <a:p>
            <a:pPr>
              <a:lnSpc>
                <a:spcPct val="100000"/>
              </a:lnSpc>
              <a:spcAft>
                <a:spcPts val="600"/>
              </a:spcAft>
            </a:pPr>
            <a:endParaRPr lang="en-US" sz="1500">
              <a:latin typeface="Arial"/>
              <a:ea typeface="Calibri"/>
              <a:cs typeface="Calibri"/>
            </a:endParaRPr>
          </a:p>
          <a:p>
            <a:pPr>
              <a:lnSpc>
                <a:spcPct val="200000"/>
              </a:lnSpc>
              <a:spcAft>
                <a:spcPts val="600"/>
              </a:spcAft>
            </a:pPr>
            <a:endParaRPr lang="en-US" sz="1500">
              <a:latin typeface="Arial"/>
              <a:cs typeface="Arial"/>
            </a:endParaRPr>
          </a:p>
          <a:p>
            <a:pPr>
              <a:lnSpc>
                <a:spcPct val="114000"/>
              </a:lnSpc>
              <a:spcAft>
                <a:spcPts val="600"/>
              </a:spcAft>
            </a:pPr>
            <a:endParaRPr lang="en-US" sz="1500">
              <a:latin typeface="Arial"/>
              <a:cs typeface="Arial"/>
            </a:endParaRPr>
          </a:p>
          <a:p>
            <a:pPr>
              <a:lnSpc>
                <a:spcPct val="114000"/>
              </a:lnSpc>
              <a:spcAft>
                <a:spcPts val="600"/>
              </a:spcAft>
            </a:pPr>
            <a:endParaRPr lang="en-US" sz="1500">
              <a:latin typeface="Arial"/>
              <a:cs typeface="Arial"/>
            </a:endParaRPr>
          </a:p>
        </p:txBody>
      </p:sp>
      <p:sp>
        <p:nvSpPr>
          <p:cNvPr id="9" name="Title 8">
            <a:extLst>
              <a:ext uri="{FF2B5EF4-FFF2-40B4-BE49-F238E27FC236}">
                <a16:creationId xmlns:a16="http://schemas.microsoft.com/office/drawing/2014/main" id="{ABBFC464-2628-E92D-4A1C-2911B0943AFD}"/>
              </a:ext>
            </a:extLst>
          </p:cNvPr>
          <p:cNvSpPr>
            <a:spLocks noGrp="1"/>
          </p:cNvSpPr>
          <p:nvPr>
            <p:ph type="title"/>
          </p:nvPr>
        </p:nvSpPr>
        <p:spPr/>
        <p:txBody>
          <a:bodyPr lIns="91440" tIns="45720" rIns="91440" bIns="45720" anchor="t">
            <a:noAutofit/>
          </a:bodyPr>
          <a:lstStyle/>
          <a:p>
            <a:r>
              <a:rPr lang="en-US">
                <a:latin typeface="Arial"/>
                <a:cs typeface="Arial"/>
              </a:rPr>
              <a:t>American Red Cross Volunteers Support Canadian Red Cross Wildfire Responses</a:t>
            </a:r>
          </a:p>
        </p:txBody>
      </p:sp>
      <p:pic>
        <p:nvPicPr>
          <p:cNvPr id="2" name="Picture 1">
            <a:extLst>
              <a:ext uri="{FF2B5EF4-FFF2-40B4-BE49-F238E27FC236}">
                <a16:creationId xmlns:a16="http://schemas.microsoft.com/office/drawing/2014/main" id="{07CA12F9-D7FB-29F7-AB6A-8C240F41C5CA}"/>
              </a:ext>
            </a:extLst>
          </p:cNvPr>
          <p:cNvPicPr>
            <a:picLocks noChangeAspect="1"/>
          </p:cNvPicPr>
          <p:nvPr/>
        </p:nvPicPr>
        <p:blipFill>
          <a:blip r:embed="rId3"/>
          <a:srcRect/>
          <a:stretch/>
        </p:blipFill>
        <p:spPr>
          <a:xfrm>
            <a:off x="5827672" y="1640406"/>
            <a:ext cx="3894888" cy="3119989"/>
          </a:xfrm>
          <a:prstGeom prst="rect">
            <a:avLst/>
          </a:prstGeom>
        </p:spPr>
      </p:pic>
      <p:sp>
        <p:nvSpPr>
          <p:cNvPr id="3" name="TextBox 2">
            <a:extLst>
              <a:ext uri="{FF2B5EF4-FFF2-40B4-BE49-F238E27FC236}">
                <a16:creationId xmlns:a16="http://schemas.microsoft.com/office/drawing/2014/main" id="{C58ED931-AF63-2431-1605-408D43C136AD}"/>
              </a:ext>
            </a:extLst>
          </p:cNvPr>
          <p:cNvSpPr txBox="1"/>
          <p:nvPr/>
        </p:nvSpPr>
        <p:spPr>
          <a:xfrm>
            <a:off x="5832087" y="4888084"/>
            <a:ext cx="4041429" cy="738664"/>
          </a:xfrm>
          <a:prstGeom prst="rect">
            <a:avLst/>
          </a:prstGeom>
          <a:noFill/>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algn="ctr"/>
            <a:r>
              <a:rPr lang="en-US" sz="1400" i="1">
                <a:solidFill>
                  <a:schemeClr val="accent5">
                    <a:lumMod val="65000"/>
                    <a:lumOff val="35000"/>
                  </a:schemeClr>
                </a:solidFill>
                <a:latin typeface="Arial"/>
              </a:rPr>
              <a:t>American Red Cross volunteer Vince Ford helps with the Canadian Red Cross response to wildfires in Canada. </a:t>
            </a:r>
          </a:p>
        </p:txBody>
      </p:sp>
    </p:spTree>
    <p:extLst>
      <p:ext uri="{BB962C8B-B14F-4D97-AF65-F5344CB8AC3E}">
        <p14:creationId xmlns:p14="http://schemas.microsoft.com/office/powerpoint/2010/main" val="6808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12868" y="2162806"/>
            <a:ext cx="7062651" cy="2075188"/>
          </a:xfrm>
        </p:spPr>
        <p:txBody>
          <a:bodyPr wrap="square" lIns="0" tIns="45720" rIns="0" bIns="45720" anchor="ctr">
            <a:noAutofit/>
          </a:bodyPr>
          <a:lstStyle/>
          <a:p>
            <a:pPr algn="l"/>
            <a:r>
              <a:rPr lang="en-US">
                <a:latin typeface="Arial"/>
                <a:cs typeface="Arial"/>
              </a:rPr>
              <a:t>Strengthening </a:t>
            </a:r>
            <a:br>
              <a:rPr lang="en-US">
                <a:latin typeface="Arial"/>
                <a:cs typeface="Arial"/>
              </a:rPr>
            </a:br>
            <a:r>
              <a:rPr lang="en-US">
                <a:latin typeface="Arial"/>
                <a:cs typeface="Arial"/>
              </a:rPr>
              <a:t>America’s Blood Supply</a:t>
            </a:r>
            <a:endParaRPr lang="en-US"/>
          </a:p>
        </p:txBody>
      </p:sp>
      <p:sp>
        <p:nvSpPr>
          <p:cNvPr id="5" name="Oval 4">
            <a:extLst>
              <a:ext uri="{FF2B5EF4-FFF2-40B4-BE49-F238E27FC236}">
                <a16:creationId xmlns:a16="http://schemas.microsoft.com/office/drawing/2014/main" id="{6FD04E56-3AC0-663C-C3DD-28CDA9A6166F}"/>
              </a:ext>
            </a:extLst>
          </p:cNvPr>
          <p:cNvSpPr/>
          <p:nvPr/>
        </p:nvSpPr>
        <p:spPr>
          <a:xfrm>
            <a:off x="7045121" y="2192221"/>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46F884-4F2D-5713-C414-4D1853227AA9}"/>
              </a:ext>
            </a:extLst>
          </p:cNvPr>
          <p:cNvSpPr/>
          <p:nvPr/>
        </p:nvSpPr>
        <p:spPr>
          <a:xfrm>
            <a:off x="7254346" y="2401446"/>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loodBag2_70K485Red.png">
            <a:extLst>
              <a:ext uri="{FF2B5EF4-FFF2-40B4-BE49-F238E27FC236}">
                <a16:creationId xmlns:a16="http://schemas.microsoft.com/office/drawing/2014/main" id="{CD6CC77F-4379-F6FB-C7BA-390E9B979E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5327" y="2736056"/>
            <a:ext cx="614159" cy="928687"/>
          </a:xfrm>
          <a:prstGeom prst="rect">
            <a:avLst/>
          </a:prstGeom>
        </p:spPr>
      </p:pic>
    </p:spTree>
    <p:extLst>
      <p:ext uri="{BB962C8B-B14F-4D97-AF65-F5344CB8AC3E}">
        <p14:creationId xmlns:p14="http://schemas.microsoft.com/office/powerpoint/2010/main" val="211089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360680" y="2162806"/>
            <a:ext cx="7062651" cy="2075188"/>
          </a:xfrm>
        </p:spPr>
        <p:txBody>
          <a:bodyPr wrap="square" lIns="0" tIns="45720" rIns="0" bIns="45720" anchor="ctr">
            <a:noAutofit/>
          </a:bodyPr>
          <a:lstStyle/>
          <a:p>
            <a:pPr algn="l"/>
            <a:r>
              <a:rPr lang="en-US">
                <a:latin typeface="Arial"/>
                <a:cs typeface="Arial"/>
              </a:rPr>
              <a:t>Alleviating Suffering </a:t>
            </a:r>
            <a:br>
              <a:rPr lang="en-US">
                <a:latin typeface="Arial"/>
                <a:cs typeface="Arial"/>
              </a:rPr>
            </a:br>
            <a:r>
              <a:rPr lang="en-US">
                <a:latin typeface="Arial"/>
                <a:cs typeface="Arial"/>
              </a:rPr>
              <a:t>Through Disaster Relief</a:t>
            </a:r>
            <a:endParaRPr lang="en-US"/>
          </a:p>
        </p:txBody>
      </p:sp>
      <p:grpSp>
        <p:nvGrpSpPr>
          <p:cNvPr id="3" name="Group 2">
            <a:extLst>
              <a:ext uri="{FF2B5EF4-FFF2-40B4-BE49-F238E27FC236}">
                <a16:creationId xmlns:a16="http://schemas.microsoft.com/office/drawing/2014/main" id="{2FC86453-E00C-C511-AFED-7B2F9C07C010}"/>
              </a:ext>
            </a:extLst>
          </p:cNvPr>
          <p:cNvGrpSpPr/>
          <p:nvPr/>
        </p:nvGrpSpPr>
        <p:grpSpPr>
          <a:xfrm>
            <a:off x="7408191" y="2295732"/>
            <a:ext cx="2045773" cy="2045773"/>
            <a:chOff x="7408191" y="2295732"/>
            <a:chExt cx="2045773" cy="2045773"/>
          </a:xfrm>
        </p:grpSpPr>
        <p:sp>
          <p:nvSpPr>
            <p:cNvPr id="4" name="Oval 3">
              <a:extLst>
                <a:ext uri="{FF2B5EF4-FFF2-40B4-BE49-F238E27FC236}">
                  <a16:creationId xmlns:a16="http://schemas.microsoft.com/office/drawing/2014/main" id="{B86E42CC-D510-26C7-B113-B4C0C275431B}"/>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28D80A0-AC0F-B970-6829-AC576BAF34C6}"/>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 first-aid kit&#10;&#10;Description automatically generated">
              <a:extLst>
                <a:ext uri="{FF2B5EF4-FFF2-40B4-BE49-F238E27FC236}">
                  <a16:creationId xmlns:a16="http://schemas.microsoft.com/office/drawing/2014/main" id="{F96547A3-77EC-42FD-4526-61F4A144B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8620" y="3035745"/>
              <a:ext cx="1129422" cy="588263"/>
            </a:xfrm>
            <a:prstGeom prst="rect">
              <a:avLst/>
            </a:prstGeom>
          </p:spPr>
        </p:pic>
      </p:grpSp>
    </p:spTree>
    <p:extLst>
      <p:ext uri="{BB962C8B-B14F-4D97-AF65-F5344CB8AC3E}">
        <p14:creationId xmlns:p14="http://schemas.microsoft.com/office/powerpoint/2010/main" val="208728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208750" y="203477"/>
            <a:ext cx="9633176" cy="742433"/>
          </a:xfrm>
        </p:spPr>
        <p:txBody>
          <a:bodyPr/>
          <a:lstStyle/>
          <a:p>
            <a:r>
              <a:rPr lang="en-US"/>
              <a:t>Blood Services Impact </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88460" y="1118933"/>
            <a:ext cx="9177790" cy="1066800"/>
          </a:xfrm>
        </p:spPr>
        <p:txBody>
          <a:bodyPr lIns="91440" tIns="45720" rIns="91440" bIns="45720" anchor="t"/>
          <a:lstStyle/>
          <a:p>
            <a:pPr algn="ctr">
              <a:lnSpc>
                <a:spcPct val="100000"/>
              </a:lnSpc>
              <a:spcBef>
                <a:spcPts val="600"/>
              </a:spcBef>
              <a:tabLst>
                <a:tab pos="1198563" algn="l"/>
              </a:tabLst>
              <a:defRPr/>
            </a:pPr>
            <a:r>
              <a:rPr lang="en-US">
                <a:latin typeface="Arial"/>
                <a:cs typeface="Arial"/>
              </a:rPr>
              <a:t>The Red Cross ensures people in need receive safe blood </a:t>
            </a:r>
            <a:br>
              <a:rPr lang="en-US"/>
            </a:br>
            <a:r>
              <a:rPr lang="en-US">
                <a:latin typeface="Arial"/>
                <a:cs typeface="Arial"/>
              </a:rPr>
              <a:t>on a remarkable scale. In FY26-Q1:*</a:t>
            </a:r>
            <a:endParaRPr lang="en-US" baseline="36000">
              <a:latin typeface="Arial"/>
              <a:cs typeface="Arial"/>
            </a:endParaRPr>
          </a:p>
        </p:txBody>
      </p:sp>
      <p:pic>
        <p:nvPicPr>
          <p:cNvPr id="43" name="Picture Placeholder 27">
            <a:extLst>
              <a:ext uri="{FF2B5EF4-FFF2-40B4-BE49-F238E27FC236}">
                <a16:creationId xmlns:a16="http://schemas.microsoft.com/office/drawing/2014/main" id="{3D952828-A768-B040-873E-7552ECFC7C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742" r="-27934"/>
          <a:stretch/>
        </p:blipFill>
        <p:spPr>
          <a:xfrm>
            <a:off x="7715358" y="2440649"/>
            <a:ext cx="1556270" cy="1012700"/>
          </a:xfrm>
          <a:prstGeom prst="rect">
            <a:avLst/>
          </a:prstGeom>
          <a:noFill/>
        </p:spPr>
      </p:pic>
      <p:sp>
        <p:nvSpPr>
          <p:cNvPr id="44" name="Text Placeholder 7">
            <a:extLst>
              <a:ext uri="{FF2B5EF4-FFF2-40B4-BE49-F238E27FC236}">
                <a16:creationId xmlns:a16="http://schemas.microsoft.com/office/drawing/2014/main" id="{5238E048-67E7-1D42-A9F2-9A665F7DD997}"/>
              </a:ext>
            </a:extLst>
          </p:cNvPr>
          <p:cNvSpPr txBox="1">
            <a:spLocks/>
          </p:cNvSpPr>
          <p:nvPr/>
        </p:nvSpPr>
        <p:spPr>
          <a:xfrm>
            <a:off x="4100328" y="3485001"/>
            <a:ext cx="1680255"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1.5 million</a:t>
            </a:r>
            <a:endParaRPr lang="en-US" sz="2400" b="1">
              <a:solidFill>
                <a:srgbClr val="ED1B2E"/>
              </a:solidFill>
            </a:endParaRPr>
          </a:p>
          <a:p>
            <a:r>
              <a:rPr lang="en-US">
                <a:latin typeface="Arial"/>
                <a:cs typeface="Arial"/>
              </a:rPr>
              <a:t>units of blood collected </a:t>
            </a:r>
            <a:endParaRPr lang="en-US"/>
          </a:p>
        </p:txBody>
      </p:sp>
      <p:sp>
        <p:nvSpPr>
          <p:cNvPr id="45" name="Text Placeholder 8">
            <a:extLst>
              <a:ext uri="{FF2B5EF4-FFF2-40B4-BE49-F238E27FC236}">
                <a16:creationId xmlns:a16="http://schemas.microsoft.com/office/drawing/2014/main" id="{781F4AB2-D073-6C43-9476-DAE685FDB987}"/>
              </a:ext>
            </a:extLst>
          </p:cNvPr>
          <p:cNvSpPr txBox="1">
            <a:spLocks/>
          </p:cNvSpPr>
          <p:nvPr/>
        </p:nvSpPr>
        <p:spPr>
          <a:xfrm>
            <a:off x="5739673" y="3485001"/>
            <a:ext cx="1973790"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b="1">
                <a:solidFill>
                  <a:srgbClr val="ED1B2E"/>
                </a:solidFill>
                <a:latin typeface="Arial"/>
                <a:cs typeface="Arial"/>
              </a:rPr>
              <a:t>15 million</a:t>
            </a:r>
            <a:endParaRPr lang="en-US" sz="2400" b="1">
              <a:solidFill>
                <a:srgbClr val="ED1B2E"/>
              </a:solidFill>
            </a:endParaRPr>
          </a:p>
          <a:p>
            <a:r>
              <a:rPr lang="en-US">
                <a:latin typeface="Arial"/>
                <a:cs typeface="Arial"/>
              </a:rPr>
              <a:t>tests conducted</a:t>
            </a:r>
          </a:p>
        </p:txBody>
      </p:sp>
      <p:pic>
        <p:nvPicPr>
          <p:cNvPr id="46" name="Picture Placeholder 25">
            <a:extLst>
              <a:ext uri="{FF2B5EF4-FFF2-40B4-BE49-F238E27FC236}">
                <a16:creationId xmlns:a16="http://schemas.microsoft.com/office/drawing/2014/main" id="{25014251-AA77-9547-B4BE-A997C79FB2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519" t="-537" r="-26981"/>
          <a:stretch/>
        </p:blipFill>
        <p:spPr>
          <a:xfrm>
            <a:off x="6006226" y="2440649"/>
            <a:ext cx="1427163" cy="928687"/>
          </a:xfrm>
          <a:prstGeom prst="rect">
            <a:avLst/>
          </a:prstGeom>
          <a:noFill/>
        </p:spPr>
      </p:pic>
      <p:pic>
        <p:nvPicPr>
          <p:cNvPr id="47" name="Picture Placeholder 49" descr="Icon&#10;&#10;Description automatically generated">
            <a:extLst>
              <a:ext uri="{FF2B5EF4-FFF2-40B4-BE49-F238E27FC236}">
                <a16:creationId xmlns:a16="http://schemas.microsoft.com/office/drawing/2014/main" id="{F1F86F7B-4AEE-A143-A3D0-9E7D0A9084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497" r="-27179" b="-343"/>
          <a:stretch/>
        </p:blipFill>
        <p:spPr>
          <a:xfrm>
            <a:off x="861521" y="2440649"/>
            <a:ext cx="1427163" cy="928687"/>
          </a:xfrm>
          <a:prstGeom prst="rect">
            <a:avLst/>
          </a:prstGeom>
          <a:noFill/>
        </p:spPr>
      </p:pic>
      <p:sp>
        <p:nvSpPr>
          <p:cNvPr id="48" name="Text Placeholder 7">
            <a:extLst>
              <a:ext uri="{FF2B5EF4-FFF2-40B4-BE49-F238E27FC236}">
                <a16:creationId xmlns:a16="http://schemas.microsoft.com/office/drawing/2014/main" id="{93E10CA5-8596-2D4C-B3CD-898E5B285092}"/>
              </a:ext>
            </a:extLst>
          </p:cNvPr>
          <p:cNvSpPr txBox="1">
            <a:spLocks/>
          </p:cNvSpPr>
          <p:nvPr/>
        </p:nvSpPr>
        <p:spPr>
          <a:xfrm>
            <a:off x="772123" y="3485001"/>
            <a:ext cx="1736451"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1 million</a:t>
            </a:r>
            <a:endParaRPr lang="en-US" sz="2400" b="1">
              <a:solidFill>
                <a:srgbClr val="ED1B2E"/>
              </a:solidFill>
            </a:endParaRPr>
          </a:p>
          <a:p>
            <a:pPr>
              <a:spcBef>
                <a:spcPct val="20000"/>
              </a:spcBef>
            </a:pPr>
            <a:r>
              <a:rPr lang="en-US">
                <a:latin typeface="Arial"/>
                <a:cs typeface="Arial"/>
              </a:rPr>
              <a:t>blood donors engaged </a:t>
            </a:r>
            <a:endParaRPr lang="en-US"/>
          </a:p>
        </p:txBody>
      </p:sp>
      <p:pic>
        <p:nvPicPr>
          <p:cNvPr id="49" name="Picture 48" descr="BloodBag2_70K485Red.png">
            <a:extLst>
              <a:ext uri="{FF2B5EF4-FFF2-40B4-BE49-F238E27FC236}">
                <a16:creationId xmlns:a16="http://schemas.microsoft.com/office/drawing/2014/main" id="{D21F6832-6878-6C45-B17D-CFD57F21E3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668" y="2440649"/>
            <a:ext cx="614159" cy="928687"/>
          </a:xfrm>
          <a:prstGeom prst="rect">
            <a:avLst/>
          </a:prstGeom>
        </p:spPr>
      </p:pic>
      <p:pic>
        <p:nvPicPr>
          <p:cNvPr id="50" name="Picture Placeholder 27">
            <a:extLst>
              <a:ext uri="{FF2B5EF4-FFF2-40B4-BE49-F238E27FC236}">
                <a16:creationId xmlns:a16="http://schemas.microsoft.com/office/drawing/2014/main" id="{890A8EDD-F1A0-E649-9B15-FA136D9014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034" t="-9811" r="-67486" b="-13860"/>
          <a:stretch/>
        </p:blipFill>
        <p:spPr>
          <a:xfrm>
            <a:off x="2650733" y="2440649"/>
            <a:ext cx="1427163" cy="928687"/>
          </a:xfrm>
          <a:prstGeom prst="rect">
            <a:avLst/>
          </a:prstGeom>
          <a:noFill/>
        </p:spPr>
      </p:pic>
      <p:sp>
        <p:nvSpPr>
          <p:cNvPr id="51" name="Text Placeholder 9">
            <a:extLst>
              <a:ext uri="{FF2B5EF4-FFF2-40B4-BE49-F238E27FC236}">
                <a16:creationId xmlns:a16="http://schemas.microsoft.com/office/drawing/2014/main" id="{7DC0B04F-5FC8-5D41-AA41-98DCE0813AC3}"/>
              </a:ext>
            </a:extLst>
          </p:cNvPr>
          <p:cNvSpPr txBox="1">
            <a:spLocks/>
          </p:cNvSpPr>
          <p:nvPr/>
        </p:nvSpPr>
        <p:spPr>
          <a:xfrm>
            <a:off x="2507304" y="3485001"/>
            <a:ext cx="1538143"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b="1">
                <a:solidFill>
                  <a:srgbClr val="ED1B2E"/>
                </a:solidFill>
                <a:latin typeface="Arial"/>
                <a:cs typeface="Arial"/>
              </a:rPr>
              <a:t>50,500</a:t>
            </a:r>
            <a:endParaRPr lang="en-US" sz="2400" b="1">
              <a:solidFill>
                <a:srgbClr val="ED1B2E"/>
              </a:solidFill>
            </a:endParaRPr>
          </a:p>
          <a:p>
            <a:r>
              <a:rPr lang="en-US">
                <a:latin typeface="Arial"/>
                <a:cs typeface="Arial"/>
              </a:rPr>
              <a:t>blood drives hosted</a:t>
            </a:r>
          </a:p>
        </p:txBody>
      </p:sp>
      <p:sp>
        <p:nvSpPr>
          <p:cNvPr id="52" name="Text Placeholder 9">
            <a:extLst>
              <a:ext uri="{FF2B5EF4-FFF2-40B4-BE49-F238E27FC236}">
                <a16:creationId xmlns:a16="http://schemas.microsoft.com/office/drawing/2014/main" id="{9B35D8B0-DE57-0647-9159-898367404471}"/>
              </a:ext>
            </a:extLst>
          </p:cNvPr>
          <p:cNvSpPr txBox="1">
            <a:spLocks/>
          </p:cNvSpPr>
          <p:nvPr/>
        </p:nvSpPr>
        <p:spPr>
          <a:xfrm>
            <a:off x="7636490" y="3485001"/>
            <a:ext cx="1792826"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latin typeface="Arial"/>
                <a:cs typeface="Arial"/>
              </a:rPr>
              <a:t> 1.7</a:t>
            </a:r>
            <a:r>
              <a:rPr lang="en-US" sz="2400" b="1">
                <a:solidFill>
                  <a:srgbClr val="ED1B2E"/>
                </a:solidFill>
                <a:latin typeface="Arial"/>
                <a:cs typeface="Arial"/>
              </a:rPr>
              <a:t> million</a:t>
            </a:r>
          </a:p>
          <a:p>
            <a:r>
              <a:rPr lang="en-US">
                <a:latin typeface="Arial"/>
                <a:cs typeface="Arial"/>
              </a:rPr>
              <a:t> blood products delivered</a:t>
            </a:r>
          </a:p>
        </p:txBody>
      </p:sp>
      <p:sp>
        <p:nvSpPr>
          <p:cNvPr id="2" name="Rectangle 1">
            <a:extLst>
              <a:ext uri="{FF2B5EF4-FFF2-40B4-BE49-F238E27FC236}">
                <a16:creationId xmlns:a16="http://schemas.microsoft.com/office/drawing/2014/main" id="{2CC369F4-89CE-7499-AD6F-D14E5AD75844}"/>
              </a:ext>
            </a:extLst>
          </p:cNvPr>
          <p:cNvSpPr/>
          <p:nvPr/>
        </p:nvSpPr>
        <p:spPr>
          <a:xfrm>
            <a:off x="2539929" y="5791285"/>
            <a:ext cx="7292990" cy="215444"/>
          </a:xfrm>
          <a:prstGeom prst="rect">
            <a:avLst/>
          </a:prstGeom>
        </p:spPr>
        <p:txBody>
          <a:bodyPr wrap="square" lIns="91440" tIns="45720" rIns="91440" bIns="45720" anchor="t">
            <a:spAutoFit/>
          </a:bodyPr>
          <a:lstStyle/>
          <a:p>
            <a:pPr algn="r"/>
            <a:r>
              <a:rPr lang="en-US" sz="800">
                <a:solidFill>
                  <a:srgbClr val="717073"/>
                </a:solidFill>
                <a:latin typeface="Arial"/>
                <a:cs typeface="Arial"/>
              </a:rPr>
              <a:t>*July 1 – Sep. 30, 2025</a:t>
            </a:r>
          </a:p>
        </p:txBody>
      </p:sp>
    </p:spTree>
    <p:extLst>
      <p:ext uri="{BB962C8B-B14F-4D97-AF65-F5344CB8AC3E}">
        <p14:creationId xmlns:p14="http://schemas.microsoft.com/office/powerpoint/2010/main" val="284155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4F060-80FF-F49E-64F9-FE860034B85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DEFA69F-2518-03FA-A002-7DA5FE368AE7}"/>
              </a:ext>
            </a:extLst>
          </p:cNvPr>
          <p:cNvSpPr>
            <a:spLocks noGrp="1"/>
          </p:cNvSpPr>
          <p:nvPr>
            <p:ph type="body" sz="quarter" idx="13"/>
          </p:nvPr>
        </p:nvSpPr>
        <p:spPr>
          <a:xfrm>
            <a:off x="4700954" y="1089221"/>
            <a:ext cx="5117656" cy="1518631"/>
          </a:xfrm>
        </p:spPr>
        <p:txBody>
          <a:bodyPr lIns="91440" tIns="45720" rIns="91440" bIns="45720" anchor="t">
            <a:noAutofit/>
          </a:bodyPr>
          <a:lstStyle/>
          <a:p>
            <a:pPr marL="0" lvl="0" indent="0" defTabSz="914400" eaLnBrk="0" fontAlgn="base" hangingPunct="0">
              <a:spcBef>
                <a:spcPct val="0"/>
              </a:spcBef>
              <a:spcAft>
                <a:spcPct val="0"/>
              </a:spcAft>
              <a:buClrTx/>
              <a:buSzTx/>
            </a:pPr>
            <a:r>
              <a:rPr lang="en-US" sz="2800"/>
              <a:t>“I wouldn't be alive without transfusions. Once I receive the blood, I feel re-energized and rejuvenated. I call it </a:t>
            </a:r>
            <a:br>
              <a:rPr lang="en-US" sz="2800"/>
            </a:br>
            <a:r>
              <a:rPr lang="en-US" sz="2800"/>
              <a:t>‘getting my refill.’”</a:t>
            </a:r>
          </a:p>
          <a:p>
            <a:pPr marL="0" lvl="0" indent="0" defTabSz="914400" eaLnBrk="0" fontAlgn="base" hangingPunct="0">
              <a:lnSpc>
                <a:spcPct val="113000"/>
              </a:lnSpc>
              <a:spcBef>
                <a:spcPct val="0"/>
              </a:spcBef>
              <a:spcAft>
                <a:spcPct val="0"/>
              </a:spcAft>
              <a:buClrTx/>
              <a:buSzTx/>
            </a:pPr>
            <a:endParaRPr lang="en-US" altLang="en-US" sz="2800">
              <a:solidFill>
                <a:srgbClr val="71787D"/>
              </a:solidFill>
            </a:endParaRPr>
          </a:p>
          <a:p>
            <a:pPr indent="0">
              <a:lnSpc>
                <a:spcPct val="150000"/>
              </a:lnSpc>
            </a:pPr>
            <a:endParaRPr lang="en-US" sz="2800">
              <a:latin typeface="Arial"/>
              <a:cs typeface="Arial"/>
            </a:endParaRPr>
          </a:p>
        </p:txBody>
      </p:sp>
      <p:sp>
        <p:nvSpPr>
          <p:cNvPr id="4" name="Text Placeholder 3">
            <a:extLst>
              <a:ext uri="{FF2B5EF4-FFF2-40B4-BE49-F238E27FC236}">
                <a16:creationId xmlns:a16="http://schemas.microsoft.com/office/drawing/2014/main" id="{51145F97-F7E8-BD4F-2D77-B7195498DF16}"/>
              </a:ext>
            </a:extLst>
          </p:cNvPr>
          <p:cNvSpPr>
            <a:spLocks noGrp="1"/>
          </p:cNvSpPr>
          <p:nvPr>
            <p:ph type="body" sz="quarter" idx="14"/>
          </p:nvPr>
        </p:nvSpPr>
        <p:spPr>
          <a:xfrm>
            <a:off x="4874802" y="3411525"/>
            <a:ext cx="4989512" cy="496949"/>
          </a:xfrm>
        </p:spPr>
        <p:txBody>
          <a:bodyPr/>
          <a:lstStyle/>
          <a:p>
            <a:r>
              <a:rPr lang="en-US" b="1"/>
              <a:t>Kelly Bernard-Igwe</a:t>
            </a:r>
            <a:r>
              <a:rPr lang="en-US"/>
              <a:t>, a Sickle Cell Warrior</a:t>
            </a:r>
          </a:p>
        </p:txBody>
      </p:sp>
      <p:sp>
        <p:nvSpPr>
          <p:cNvPr id="8" name="Text Placeholder 7">
            <a:extLst>
              <a:ext uri="{FF2B5EF4-FFF2-40B4-BE49-F238E27FC236}">
                <a16:creationId xmlns:a16="http://schemas.microsoft.com/office/drawing/2014/main" id="{0EC24FF7-6446-B38A-09C0-1EDA33AF64B0}"/>
              </a:ext>
            </a:extLst>
          </p:cNvPr>
          <p:cNvSpPr>
            <a:spLocks noGrp="1"/>
          </p:cNvSpPr>
          <p:nvPr>
            <p:ph type="body" sz="quarter" idx="16"/>
          </p:nvPr>
        </p:nvSpPr>
        <p:spPr>
          <a:xfrm>
            <a:off x="551788" y="4173537"/>
            <a:ext cx="8984697" cy="2127250"/>
          </a:xfrm>
        </p:spPr>
        <p:txBody>
          <a:bodyPr/>
          <a:lstStyle/>
          <a:p>
            <a:pPr marL="0" lvl="0" indent="0" defTabSz="914400" eaLnBrk="0" fontAlgn="base" hangingPunct="0">
              <a:lnSpc>
                <a:spcPct val="113000"/>
              </a:lnSpc>
              <a:spcBef>
                <a:spcPct val="0"/>
              </a:spcBef>
              <a:spcAft>
                <a:spcPct val="0"/>
              </a:spcAft>
              <a:buClrTx/>
              <a:buSzTx/>
            </a:pPr>
            <a:r>
              <a:rPr lang="en-US" sz="1400" dirty="0"/>
              <a:t>During </a:t>
            </a:r>
            <a:r>
              <a:rPr lang="en-US" sz="1400" b="1" dirty="0"/>
              <a:t>Sickle Cell Awareness Month</a:t>
            </a:r>
            <a:r>
              <a:rPr lang="en-US" sz="1400" dirty="0"/>
              <a:t>, this September, the </a:t>
            </a:r>
            <a:r>
              <a:rPr lang="en-US" sz="1400" b="1" dirty="0">
                <a:solidFill>
                  <a:srgbClr val="FF0000"/>
                </a:solidFill>
              </a:rPr>
              <a:t>Red Cross celebrated a rebound in blood donations from Black Americans</a:t>
            </a:r>
            <a:r>
              <a:rPr lang="en-US" sz="1400" dirty="0"/>
              <a:t>, allowing us to better help people with sickle cell disease. One in three African Americans is a match for those with this painful and life-threatening disease. </a:t>
            </a:r>
            <a:r>
              <a:rPr lang="en-US" altLang="en-US" sz="1400" dirty="0">
                <a:solidFill>
                  <a:srgbClr val="71787D"/>
                </a:solidFill>
              </a:rPr>
              <a:t>Since launching in 2021, the Red Cross Sickle Cell Initiative has achieved several transformative milestones with your support:</a:t>
            </a:r>
          </a:p>
          <a:p>
            <a:pPr marL="0" lvl="0" indent="0" defTabSz="914400" eaLnBrk="0" fontAlgn="base" hangingPunct="0">
              <a:lnSpc>
                <a:spcPct val="113000"/>
              </a:lnSpc>
              <a:spcBef>
                <a:spcPct val="0"/>
              </a:spcBef>
              <a:spcAft>
                <a:spcPct val="0"/>
              </a:spcAft>
              <a:buClrTx/>
              <a:buSzTx/>
            </a:pPr>
            <a:endParaRPr lang="en-US" altLang="en-US" sz="600" dirty="0">
              <a:solidFill>
                <a:srgbClr val="71787D"/>
              </a:solidFill>
            </a:endParaRP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400" b="1" dirty="0">
                <a:solidFill>
                  <a:srgbClr val="71787D"/>
                </a:solidFill>
              </a:rPr>
              <a:t>Inspired </a:t>
            </a:r>
            <a:r>
              <a:rPr lang="en-US" sz="1400" b="1" dirty="0"/>
              <a:t>more than 140,000 first-time African American donors </a:t>
            </a:r>
            <a:r>
              <a:rPr lang="en-US" sz="1400" dirty="0"/>
              <a:t>to roll up a sleeve.</a:t>
            </a: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400" b="1" dirty="0">
                <a:solidFill>
                  <a:srgbClr val="71787D"/>
                </a:solidFill>
              </a:rPr>
              <a:t>Provided more than 300,000 sickle cell trait screenings</a:t>
            </a:r>
            <a:r>
              <a:rPr lang="en-US" altLang="en-US" sz="1400" dirty="0">
                <a:solidFill>
                  <a:srgbClr val="71787D"/>
                </a:solidFill>
              </a:rPr>
              <a:t> to increase sickle cell trait awareness.</a:t>
            </a: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400" b="1" dirty="0">
                <a:solidFill>
                  <a:srgbClr val="71787D"/>
                </a:solidFill>
              </a:rPr>
              <a:t>Collected over 7,300 units of lifesaving blood</a:t>
            </a:r>
            <a:r>
              <a:rPr lang="en-US" altLang="en-US" sz="1400" dirty="0">
                <a:solidFill>
                  <a:srgbClr val="71787D"/>
                </a:solidFill>
              </a:rPr>
              <a:t> at more than 320 blood drives on Historically Black College and University (HBCU) campuses.</a:t>
            </a:r>
            <a:br>
              <a:rPr lang="en-US" altLang="en-US" sz="1400" dirty="0">
                <a:solidFill>
                  <a:srgbClr val="71787D"/>
                </a:solidFill>
              </a:rPr>
            </a:br>
            <a:endParaRPr lang="en-US" sz="1400" dirty="0">
              <a:solidFill>
                <a:srgbClr val="71787D"/>
              </a:solidFill>
            </a:endParaRPr>
          </a:p>
        </p:txBody>
      </p:sp>
      <p:sp>
        <p:nvSpPr>
          <p:cNvPr id="3" name="Rectangle 2">
            <a:extLst>
              <a:ext uri="{FF2B5EF4-FFF2-40B4-BE49-F238E27FC236}">
                <a16:creationId xmlns:a16="http://schemas.microsoft.com/office/drawing/2014/main" id="{DD0F01B6-35B1-0B11-ED30-6256E55CF70E}"/>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 name="Rectangle 1">
            <a:extLst>
              <a:ext uri="{FF2B5EF4-FFF2-40B4-BE49-F238E27FC236}">
                <a16:creationId xmlns:a16="http://schemas.microsoft.com/office/drawing/2014/main" id="{1C16A4C3-85B4-C8AE-B8EA-4984AB574DE8}"/>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7" name="Picture Placeholder 16" descr="A person in a pink and white striped shirt&#10;&#10;AI-generated content may be incorrect.">
            <a:extLst>
              <a:ext uri="{FF2B5EF4-FFF2-40B4-BE49-F238E27FC236}">
                <a16:creationId xmlns:a16="http://schemas.microsoft.com/office/drawing/2014/main" id="{C09EF973-8299-3348-896E-629529F116A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r="-226"/>
          <a:stretch>
            <a:fillRect/>
          </a:stretch>
        </p:blipFill>
        <p:spPr>
          <a:xfrm>
            <a:off x="615950" y="368300"/>
            <a:ext cx="3757613" cy="3508375"/>
          </a:xfrm>
        </p:spPr>
      </p:pic>
      <p:sp>
        <p:nvSpPr>
          <p:cNvPr id="19" name="TextBox 18">
            <a:extLst>
              <a:ext uri="{FF2B5EF4-FFF2-40B4-BE49-F238E27FC236}">
                <a16:creationId xmlns:a16="http://schemas.microsoft.com/office/drawing/2014/main" id="{9D930039-97BF-92EF-2DC8-73A488CFC265}"/>
              </a:ext>
            </a:extLst>
          </p:cNvPr>
          <p:cNvSpPr txBox="1"/>
          <p:nvPr/>
        </p:nvSpPr>
        <p:spPr>
          <a:xfrm>
            <a:off x="5193323" y="298016"/>
            <a:ext cx="4569272" cy="769441"/>
          </a:xfrm>
          <a:prstGeom prst="rect">
            <a:avLst/>
          </a:prstGeom>
          <a:noFill/>
        </p:spPr>
        <p:txBody>
          <a:bodyPr wrap="square">
            <a:spAutoFit/>
          </a:bodyPr>
          <a:lstStyle/>
          <a:p>
            <a:pPr algn="r"/>
            <a:r>
              <a:rPr lang="en-US" sz="2200" b="1">
                <a:solidFill>
                  <a:srgbClr val="FF0000"/>
                </a:solidFill>
                <a:latin typeface="Arial" panose="020B0604020202020204" pitchFamily="34" charset="0"/>
                <a:cs typeface="Arial" panose="020B0604020202020204" pitchFamily="34" charset="0"/>
              </a:rPr>
              <a:t>Celebrating New African American Blood Donors</a:t>
            </a:r>
          </a:p>
        </p:txBody>
      </p:sp>
    </p:spTree>
    <p:extLst>
      <p:ext uri="{BB962C8B-B14F-4D97-AF65-F5344CB8AC3E}">
        <p14:creationId xmlns:p14="http://schemas.microsoft.com/office/powerpoint/2010/main" val="94395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B7F045-3EC5-08C6-A90F-C5F468C25404}"/>
              </a:ext>
            </a:extLst>
          </p:cNvPr>
          <p:cNvSpPr>
            <a:spLocks noGrp="1"/>
          </p:cNvSpPr>
          <p:nvPr>
            <p:ph type="body" sz="quarter" idx="14"/>
          </p:nvPr>
        </p:nvSpPr>
        <p:spPr>
          <a:xfrm>
            <a:off x="4907781" y="3044345"/>
            <a:ext cx="4989512" cy="1113252"/>
          </a:xfrm>
        </p:spPr>
        <p:txBody>
          <a:bodyPr lIns="91440" tIns="45720" rIns="91440" bIns="45720" anchor="t">
            <a:noAutofit/>
          </a:bodyPr>
          <a:lstStyle/>
          <a:p>
            <a:r>
              <a:rPr lang="en-US" sz="1400" b="1" dirty="0">
                <a:latin typeface="Arial"/>
                <a:cs typeface="Arial"/>
              </a:rPr>
              <a:t>Margaret Kelly</a:t>
            </a:r>
            <a:r>
              <a:rPr lang="en-US" sz="1400" dirty="0">
                <a:latin typeface="Arial"/>
                <a:cs typeface="Arial"/>
              </a:rPr>
              <a:t>, blood donor and colon cancer survivor, whose cancer was detected early, thanks to a low hemoglobin count noted at a blood donation appointment and subsequent follow-up with her doctor</a:t>
            </a:r>
            <a:endParaRPr lang="en-US" sz="1400" dirty="0"/>
          </a:p>
        </p:txBody>
      </p:sp>
      <p:pic>
        <p:nvPicPr>
          <p:cNvPr id="8" name="Picture Placeholder 7" descr="A person standing in front of a waterfall&#10;&#10;AI-generated content may be incorrect.">
            <a:extLst>
              <a:ext uri="{FF2B5EF4-FFF2-40B4-BE49-F238E27FC236}">
                <a16:creationId xmlns:a16="http://schemas.microsoft.com/office/drawing/2014/main" id="{AFD0C4DA-4C7A-6E32-3F70-A7D4F94A661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270"/>
          <a:stretch>
            <a:fillRect/>
          </a:stretch>
        </p:blipFill>
        <p:spPr>
          <a:xfrm>
            <a:off x="615950" y="368300"/>
            <a:ext cx="3757613" cy="3508375"/>
          </a:xfrm>
        </p:spPr>
      </p:pic>
      <p:sp>
        <p:nvSpPr>
          <p:cNvPr id="5" name="Text Placeholder 4">
            <a:extLst>
              <a:ext uri="{FF2B5EF4-FFF2-40B4-BE49-F238E27FC236}">
                <a16:creationId xmlns:a16="http://schemas.microsoft.com/office/drawing/2014/main" id="{15B6A89F-944B-AD08-4986-6E3ED8DE54EA}"/>
              </a:ext>
            </a:extLst>
          </p:cNvPr>
          <p:cNvSpPr>
            <a:spLocks noGrp="1"/>
          </p:cNvSpPr>
          <p:nvPr>
            <p:ph type="body" sz="quarter" idx="16"/>
          </p:nvPr>
        </p:nvSpPr>
        <p:spPr>
          <a:xfrm>
            <a:off x="506924" y="4164012"/>
            <a:ext cx="8984697" cy="2236788"/>
          </a:xfrm>
        </p:spPr>
        <p:txBody>
          <a:bodyPr lIns="91440" tIns="45720" rIns="91440" bIns="45720" anchor="ctr">
            <a:noAutofit/>
          </a:bodyPr>
          <a:lstStyle/>
          <a:p>
            <a:pPr>
              <a:lnSpc>
                <a:spcPct val="150000"/>
              </a:lnSpc>
              <a:spcAft>
                <a:spcPts val="0"/>
              </a:spcAft>
            </a:pPr>
            <a:r>
              <a:rPr lang="en-US" sz="1500" dirty="0"/>
              <a:t>In addition to testing hemoglobin levels, the Red Cross provides a mini-physical to all presenting blood donors. This provides valuable health insights to donors and helps fill some public health gaps. In response to the increasing number of people developing hypertension and diabetes in the U.S., the Red Cross now screens all blood donors for hypertension at every donation, and A1C tests — commonly used for diabetes and pre-diabetes — are conducted at different intervals, including in March, August and November this year. </a:t>
            </a:r>
            <a:r>
              <a:rPr lang="en-US" sz="1500" b="1" dirty="0">
                <a:solidFill>
                  <a:srgbClr val="FF0000"/>
                </a:solidFill>
              </a:rPr>
              <a:t>In March and August combined, 691,575 donors were screened for A1C. </a:t>
            </a:r>
            <a:endParaRPr lang="en-US" sz="1500" dirty="0"/>
          </a:p>
        </p:txBody>
      </p:sp>
      <p:sp>
        <p:nvSpPr>
          <p:cNvPr id="4" name="Rectangle 3">
            <a:extLst>
              <a:ext uri="{FF2B5EF4-FFF2-40B4-BE49-F238E27FC236}">
                <a16:creationId xmlns:a16="http://schemas.microsoft.com/office/drawing/2014/main" id="{1E30068B-4F45-81AB-5C1A-3A5C796DA8DD}"/>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C6A945EA-D538-106A-4262-63BDC9025DDE}"/>
              </a:ext>
            </a:extLst>
          </p:cNvPr>
          <p:cNvSpPr txBox="1">
            <a:spLocks/>
          </p:cNvSpPr>
          <p:nvPr/>
        </p:nvSpPr>
        <p:spPr>
          <a:xfrm>
            <a:off x="4513385" y="1188953"/>
            <a:ext cx="5328198" cy="909478"/>
          </a:xfrm>
          <a:prstGeom prst="rect">
            <a:avLst/>
          </a:prstGeom>
        </p:spPr>
        <p:txBody>
          <a:bodyPr lIns="91440" tIns="45720" rIns="91440" bIns="45720" anchor="t"/>
          <a:lstStyle>
            <a:lvl1pPr marL="188595" indent="-188595" algn="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defRPr sz="3000" kern="1200">
                <a:solidFill>
                  <a:srgbClr val="4784B5"/>
                </a:solidFill>
                <a:latin typeface="Georgia" panose="02040502050405020303" pitchFamily="18"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dirty="0"/>
              <a:t>“I feel truly blessed! The surgeon was amazed how early the colon cancer was detected. He said, ‘You gave blood regularly, and in turn, your cancer was caught early.’” </a:t>
            </a:r>
          </a:p>
        </p:txBody>
      </p:sp>
      <p:sp>
        <p:nvSpPr>
          <p:cNvPr id="11" name="TextBox 10">
            <a:extLst>
              <a:ext uri="{FF2B5EF4-FFF2-40B4-BE49-F238E27FC236}">
                <a16:creationId xmlns:a16="http://schemas.microsoft.com/office/drawing/2014/main" id="{D283D460-E90B-0D91-75AE-2E17C2D7866A}"/>
              </a:ext>
            </a:extLst>
          </p:cNvPr>
          <p:cNvSpPr txBox="1"/>
          <p:nvPr/>
        </p:nvSpPr>
        <p:spPr>
          <a:xfrm>
            <a:off x="4412660" y="349448"/>
            <a:ext cx="5422728" cy="769441"/>
          </a:xfrm>
          <a:prstGeom prst="rect">
            <a:avLst/>
          </a:prstGeom>
          <a:noFill/>
        </p:spPr>
        <p:txBody>
          <a:bodyPr wrap="square" lIns="91440" tIns="45720" rIns="91440" bIns="45720" anchor="t">
            <a:spAutoFit/>
          </a:bodyPr>
          <a:lstStyle/>
          <a:p>
            <a:pPr lvl="1" algn="r"/>
            <a:r>
              <a:rPr lang="en-US" sz="2200" b="1">
                <a:solidFill>
                  <a:srgbClr val="ED1B2E"/>
                </a:solidFill>
                <a:latin typeface="Arial"/>
                <a:cs typeface="Arial"/>
              </a:rPr>
              <a:t>Blood Donor Health Screening Helped Detect Colon Cancer</a:t>
            </a:r>
          </a:p>
        </p:txBody>
      </p:sp>
    </p:spTree>
    <p:extLst>
      <p:ext uri="{BB962C8B-B14F-4D97-AF65-F5344CB8AC3E}">
        <p14:creationId xmlns:p14="http://schemas.microsoft.com/office/powerpoint/2010/main" val="219446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B239D1-A0A1-729B-CF2C-0B1D1754A95C}"/>
              </a:ext>
            </a:extLst>
          </p:cNvPr>
          <p:cNvSpPr/>
          <p:nvPr/>
        </p:nvSpPr>
        <p:spPr>
          <a:xfrm>
            <a:off x="0" y="5127584"/>
            <a:ext cx="10058400" cy="1273215"/>
          </a:xfrm>
          <a:prstGeom prst="rect">
            <a:avLst/>
          </a:prstGeom>
          <a:solidFill>
            <a:srgbClr val="7F18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3D073DDC-A7F8-0746-92AB-CA60E5874ACE}"/>
              </a:ext>
            </a:extLst>
          </p:cNvPr>
          <p:cNvSpPr>
            <a:spLocks noGrp="1"/>
          </p:cNvSpPr>
          <p:nvPr>
            <p:ph type="title"/>
          </p:nvPr>
        </p:nvSpPr>
        <p:spPr/>
        <p:txBody>
          <a:bodyPr/>
          <a:lstStyle/>
          <a:p>
            <a:r>
              <a:rPr lang="en-US"/>
              <a:t>Improving the Fight Against Cancer: </a:t>
            </a:r>
            <a:br>
              <a:rPr lang="en-US"/>
            </a:br>
            <a:r>
              <a:rPr lang="en-US">
                <a:latin typeface="Arial"/>
                <a:cs typeface="Arial"/>
              </a:rPr>
              <a:t>Supporting Cutting-Edge Emerging Cell and Gene Therapy </a:t>
            </a:r>
            <a:br>
              <a:rPr lang="en-US">
                <a:ea typeface="Calibri"/>
                <a:cs typeface="Calibri"/>
              </a:rPr>
            </a:br>
            <a:endParaRPr lang="en-US"/>
          </a:p>
        </p:txBody>
      </p:sp>
      <p:sp>
        <p:nvSpPr>
          <p:cNvPr id="3" name="Rectangle 2">
            <a:extLst>
              <a:ext uri="{FF2B5EF4-FFF2-40B4-BE49-F238E27FC236}">
                <a16:creationId xmlns:a16="http://schemas.microsoft.com/office/drawing/2014/main" id="{C1E69C0F-8A33-7067-C818-E0B00286650E}"/>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4731FF1-6CF1-3586-0299-A37BD9DC87E5}"/>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BEB9B6FB-C9A6-6243-A838-6CDB880D888B}"/>
              </a:ext>
            </a:extLst>
          </p:cNvPr>
          <p:cNvSpPr>
            <a:spLocks noGrp="1"/>
          </p:cNvSpPr>
          <p:nvPr>
            <p:ph idx="1"/>
          </p:nvPr>
        </p:nvSpPr>
        <p:spPr>
          <a:xfrm>
            <a:off x="1093345" y="5358697"/>
            <a:ext cx="8177977" cy="903208"/>
          </a:xfrm>
        </p:spPr>
        <p:txBody>
          <a:bodyPr lIns="91440" tIns="45720" rIns="91440" bIns="45720" anchor="t"/>
          <a:lstStyle/>
          <a:p>
            <a:pPr marL="0" indent="0" algn="ctr">
              <a:lnSpc>
                <a:spcPct val="100000"/>
              </a:lnSpc>
              <a:buNone/>
            </a:pPr>
            <a:r>
              <a:rPr lang="en-US" sz="1400" dirty="0">
                <a:solidFill>
                  <a:schemeClr val="bg1"/>
                </a:solidFill>
                <a:latin typeface="Georgia" panose="02040502050405020303" pitchFamily="18" charset="0"/>
                <a:cs typeface="Arial"/>
              </a:rPr>
              <a:t>“</a:t>
            </a:r>
            <a:r>
              <a:rPr lang="en-US" sz="1400" dirty="0">
                <a:solidFill>
                  <a:schemeClr val="bg1"/>
                </a:solidFill>
                <a:latin typeface="Georgia" panose="02040502050405020303" pitchFamily="18" charset="0"/>
              </a:rPr>
              <a:t>True to the Red Cross’s mission, we provide blood collection expertise used by our health care partners for the most advanced cancer treatments and research trials to help save lives</a:t>
            </a:r>
            <a:r>
              <a:rPr lang="en-US" sz="1400" dirty="0">
                <a:solidFill>
                  <a:schemeClr val="bg1"/>
                </a:solidFill>
                <a:latin typeface="Georgia" panose="02040502050405020303" pitchFamily="18" charset="0"/>
                <a:cs typeface="Arial"/>
              </a:rPr>
              <a:t>.”</a:t>
            </a:r>
            <a:endParaRPr lang="en-US" sz="1400" dirty="0">
              <a:solidFill>
                <a:schemeClr val="bg1"/>
              </a:solidFill>
              <a:latin typeface="Georgia" panose="02040502050405020303" pitchFamily="18" charset="0"/>
            </a:endParaRPr>
          </a:p>
          <a:p>
            <a:pPr marL="0" indent="0" algn="ctr">
              <a:lnSpc>
                <a:spcPct val="100000"/>
              </a:lnSpc>
              <a:buNone/>
            </a:pPr>
            <a:r>
              <a:rPr lang="en-US" sz="1400" b="1" dirty="0">
                <a:solidFill>
                  <a:schemeClr val="bg1"/>
                </a:solidFill>
              </a:rPr>
              <a:t>Michael Wolter, </a:t>
            </a:r>
            <a:r>
              <a:rPr lang="en-US" sz="1400" dirty="0">
                <a:solidFill>
                  <a:schemeClr val="bg1"/>
                </a:solidFill>
              </a:rPr>
              <a:t>Vice President, Cell and Gene Therapy Solutions</a:t>
            </a:r>
          </a:p>
        </p:txBody>
      </p:sp>
      <p:sp>
        <p:nvSpPr>
          <p:cNvPr id="27" name="TextBox 26">
            <a:extLst>
              <a:ext uri="{FF2B5EF4-FFF2-40B4-BE49-F238E27FC236}">
                <a16:creationId xmlns:a16="http://schemas.microsoft.com/office/drawing/2014/main" id="{14AF9C2C-7FAA-4369-2626-26062C63A832}"/>
              </a:ext>
            </a:extLst>
          </p:cNvPr>
          <p:cNvSpPr txBox="1"/>
          <p:nvPr/>
        </p:nvSpPr>
        <p:spPr>
          <a:xfrm>
            <a:off x="586745" y="1711569"/>
            <a:ext cx="8927643" cy="1169551"/>
          </a:xfrm>
          <a:prstGeom prst="rect">
            <a:avLst/>
          </a:prstGeom>
          <a:noFill/>
        </p:spPr>
        <p:txBody>
          <a:bodyPr wrap="square" rtlCol="0">
            <a:spAutoFit/>
          </a:bodyPr>
          <a:lstStyle/>
          <a:p>
            <a:pPr marL="285750" indent="-285750">
              <a:buClr>
                <a:srgbClr val="ED1B2E"/>
              </a:buClr>
              <a:buFont typeface="Arial" panose="020B0604020202020204" pitchFamily="34" charset="0"/>
              <a:buChar char="•"/>
            </a:pPr>
            <a:r>
              <a:rPr lang="en-US" sz="1400" b="1">
                <a:solidFill>
                  <a:srgbClr val="6D6E70"/>
                </a:solidFill>
                <a:latin typeface="Arial" panose="020B0604020202020204" pitchFamily="34" charset="0"/>
                <a:cs typeface="Arial" panose="020B0604020202020204" pitchFamily="34" charset="0"/>
              </a:rPr>
              <a:t>The American Red Cross plays a vital role in advancing cell and gene therapies</a:t>
            </a:r>
            <a:r>
              <a:rPr lang="en-US" sz="1400">
                <a:solidFill>
                  <a:srgbClr val="6D6E70"/>
                </a:solidFill>
                <a:latin typeface="Arial" panose="020B0604020202020204" pitchFamily="34" charset="0"/>
                <a:cs typeface="Arial" panose="020B0604020202020204" pitchFamily="34" charset="0"/>
              </a:rPr>
              <a:t> by collecting patients’ white blood cells (T-cells)—the critical starting material used in both clinical trials and FDA-approved treatments for late-stage cancers and other serious conditions.</a:t>
            </a:r>
          </a:p>
          <a:p>
            <a:pPr marL="285750" indent="-285750">
              <a:buClr>
                <a:srgbClr val="ED1B2E"/>
              </a:buClr>
              <a:buFont typeface="Arial" panose="020B0604020202020204" pitchFamily="34" charset="0"/>
              <a:buChar char="•"/>
            </a:pPr>
            <a:endParaRPr lang="en-US" sz="1400">
              <a:solidFill>
                <a:srgbClr val="6D6E70"/>
              </a:solidFill>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53649DD-F333-CA24-530A-58ADF46010B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11221" y="2623930"/>
            <a:ext cx="3442303" cy="2146684"/>
          </a:xfrm>
          <a:prstGeom prst="rect">
            <a:avLst/>
          </a:prstGeom>
        </p:spPr>
      </p:pic>
      <p:sp>
        <p:nvSpPr>
          <p:cNvPr id="6" name="TextBox 5">
            <a:extLst>
              <a:ext uri="{FF2B5EF4-FFF2-40B4-BE49-F238E27FC236}">
                <a16:creationId xmlns:a16="http://schemas.microsoft.com/office/drawing/2014/main" id="{DAD3BF17-580F-DAA0-F48F-77E8A6E0B98A}"/>
              </a:ext>
            </a:extLst>
          </p:cNvPr>
          <p:cNvSpPr txBox="1"/>
          <p:nvPr/>
        </p:nvSpPr>
        <p:spPr>
          <a:xfrm>
            <a:off x="588676" y="2373252"/>
            <a:ext cx="5846847" cy="2462213"/>
          </a:xfrm>
          <a:prstGeom prst="rect">
            <a:avLst/>
          </a:prstGeom>
          <a:noFill/>
        </p:spPr>
        <p:txBody>
          <a:bodyPr wrap="square" rtlCol="0">
            <a:spAutoFit/>
          </a:bodyPr>
          <a:lstStyle/>
          <a:p>
            <a:pPr marL="285750" indent="-285750">
              <a:buClr>
                <a:srgbClr val="ED1B2E"/>
              </a:buClr>
              <a:buFont typeface="Arial" panose="020B0604020202020204" pitchFamily="34" charset="0"/>
              <a:buChar char="•"/>
            </a:pPr>
            <a:endParaRPr lang="en-US" sz="1400" dirty="0">
              <a:solidFill>
                <a:srgbClr val="6D6E70"/>
              </a:solidFill>
              <a:latin typeface="Arial" panose="020B0604020202020204" pitchFamily="34" charset="0"/>
              <a:cs typeface="Arial" panose="020B0604020202020204" pitchFamily="34" charset="0"/>
            </a:endParaRPr>
          </a:p>
          <a:p>
            <a:pPr marL="285750" indent="-285750">
              <a:buClr>
                <a:srgbClr val="ED1B2E"/>
              </a:buClr>
              <a:buFont typeface="Arial" panose="020B0604020202020204" pitchFamily="34" charset="0"/>
              <a:buChar char="•"/>
            </a:pPr>
            <a:r>
              <a:rPr lang="en-US" sz="1400" b="1" dirty="0">
                <a:solidFill>
                  <a:srgbClr val="6D6E70"/>
                </a:solidFill>
                <a:latin typeface="Arial" panose="020B0604020202020204" pitchFamily="34" charset="0"/>
                <a:cs typeface="Arial" panose="020B0604020202020204" pitchFamily="34" charset="0"/>
              </a:rPr>
              <a:t>This quarter alone, </a:t>
            </a:r>
            <a:r>
              <a:rPr lang="en-US" sz="1400" b="1" i="1" dirty="0">
                <a:solidFill>
                  <a:srgbClr val="ED1B24"/>
                </a:solidFill>
                <a:latin typeface="Arial" panose="020B0604020202020204" pitchFamily="34" charset="0"/>
                <a:cs typeface="Arial" panose="020B0604020202020204" pitchFamily="34" charset="0"/>
              </a:rPr>
              <a:t>4,815 specialized collection procedures were performed</a:t>
            </a:r>
            <a:r>
              <a:rPr lang="en-US" sz="1400" dirty="0">
                <a:solidFill>
                  <a:srgbClr val="6D6E70"/>
                </a:solidFill>
                <a:latin typeface="Arial" panose="020B0604020202020204" pitchFamily="34" charset="0"/>
                <a:cs typeface="Arial" panose="020B0604020202020204" pitchFamily="34" charset="0"/>
              </a:rPr>
              <a:t>, supporting health care providers and research partners in delivering lifesaving immunotherapies like CAR T-cell treatments and newly approved gene therapies for sickle cell disease.</a:t>
            </a:r>
          </a:p>
          <a:p>
            <a:pPr marL="285750" indent="-285750">
              <a:buClr>
                <a:srgbClr val="ED1B2E"/>
              </a:buClr>
              <a:buFont typeface="Arial" panose="020B0604020202020204" pitchFamily="34" charset="0"/>
              <a:buChar char="•"/>
            </a:pPr>
            <a:endParaRPr lang="en-US" sz="1400" b="1" dirty="0">
              <a:solidFill>
                <a:srgbClr val="71787D"/>
              </a:solidFill>
              <a:latin typeface="Arial" panose="020B0604020202020204" pitchFamily="34" charset="0"/>
              <a:cs typeface="Arial" panose="020B0604020202020204" pitchFamily="34" charset="0"/>
            </a:endParaRPr>
          </a:p>
          <a:p>
            <a:pPr marL="285750" indent="-285750">
              <a:buClr>
                <a:srgbClr val="ED1B2E"/>
              </a:buClr>
              <a:buFont typeface="Arial" panose="020B0604020202020204" pitchFamily="34" charset="0"/>
              <a:buChar char="•"/>
            </a:pPr>
            <a:r>
              <a:rPr lang="en-US" sz="1400" b="1" dirty="0">
                <a:solidFill>
                  <a:srgbClr val="6D6E70"/>
                </a:solidFill>
                <a:latin typeface="Arial" panose="020B0604020202020204" pitchFamily="34" charset="0"/>
                <a:cs typeface="Arial" panose="020B0604020202020204" pitchFamily="34" charset="0"/>
              </a:rPr>
              <a:t>As the nation’s largest provider of T-cell collection and processing</a:t>
            </a:r>
            <a:r>
              <a:rPr lang="en-US" sz="1400" dirty="0">
                <a:solidFill>
                  <a:srgbClr val="6D6E70"/>
                </a:solidFill>
                <a:latin typeface="Arial" panose="020B0604020202020204" pitchFamily="34" charset="0"/>
                <a:cs typeface="Arial" panose="020B0604020202020204" pitchFamily="34" charset="0"/>
              </a:rPr>
              <a:t>, the Red Cross has a </a:t>
            </a:r>
            <a:r>
              <a:rPr lang="en-US" sz="1400" i="1" dirty="0">
                <a:solidFill>
                  <a:srgbClr val="6D6E70"/>
                </a:solidFill>
                <a:latin typeface="Arial" panose="020B0604020202020204" pitchFamily="34" charset="0"/>
                <a:cs typeface="Arial" panose="020B0604020202020204" pitchFamily="34" charset="0"/>
              </a:rPr>
              <a:t>growing nationwide network </a:t>
            </a:r>
            <a:r>
              <a:rPr lang="en-US" sz="1400" dirty="0">
                <a:solidFill>
                  <a:srgbClr val="6D6E70"/>
                </a:solidFill>
                <a:latin typeface="Arial" panose="020B0604020202020204" pitchFamily="34" charset="0"/>
                <a:cs typeface="Arial" panose="020B0604020202020204" pitchFamily="34" charset="0"/>
              </a:rPr>
              <a:t>and quality standards that ensure timely, consistent support for every FDA-approved T-cell therapy.</a:t>
            </a:r>
            <a:endParaRPr lang="en-US"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F48257-FA72-1470-706A-3C085CB499CB}"/>
              </a:ext>
            </a:extLst>
          </p:cNvPr>
          <p:cNvSpPr/>
          <p:nvPr/>
        </p:nvSpPr>
        <p:spPr>
          <a:xfrm>
            <a:off x="9462052" y="3299791"/>
            <a:ext cx="59634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91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71298" y="2130112"/>
            <a:ext cx="7062651" cy="2075188"/>
          </a:xfrm>
        </p:spPr>
        <p:txBody>
          <a:bodyPr wrap="square" lIns="0" tIns="45720" rIns="0" bIns="45720" anchor="ctr">
            <a:noAutofit/>
          </a:bodyPr>
          <a:lstStyle/>
          <a:p>
            <a:pPr algn="l"/>
            <a:r>
              <a:rPr lang="en-US">
                <a:latin typeface="Arial"/>
                <a:cs typeface="Arial"/>
              </a:rPr>
              <a:t>Supporting Military and Veteran Families</a:t>
            </a:r>
            <a:endParaRPr lang="en-US"/>
          </a:p>
        </p:txBody>
      </p:sp>
      <p:sp>
        <p:nvSpPr>
          <p:cNvPr id="5" name="Oval 4">
            <a:extLst>
              <a:ext uri="{FF2B5EF4-FFF2-40B4-BE49-F238E27FC236}">
                <a16:creationId xmlns:a16="http://schemas.microsoft.com/office/drawing/2014/main" id="{725649FC-9E46-BF32-6BED-FF2B635CB8C6}"/>
              </a:ext>
            </a:extLst>
          </p:cNvPr>
          <p:cNvSpPr/>
          <p:nvPr/>
        </p:nvSpPr>
        <p:spPr>
          <a:xfrm>
            <a:off x="7181615" y="2117708"/>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3B22272-6017-B36B-E3CD-5A72CD556966}"/>
              </a:ext>
            </a:extLst>
          </p:cNvPr>
          <p:cNvSpPr/>
          <p:nvPr/>
        </p:nvSpPr>
        <p:spPr>
          <a:xfrm>
            <a:off x="7390840" y="2326933"/>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dog tags with a star on it&#10;&#10;Description automatically generated">
            <a:extLst>
              <a:ext uri="{FF2B5EF4-FFF2-40B4-BE49-F238E27FC236}">
                <a16:creationId xmlns:a16="http://schemas.microsoft.com/office/drawing/2014/main" id="{CB046F2C-1655-E54E-BE96-1EFF82EE73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1638" y="2567241"/>
            <a:ext cx="994418" cy="994418"/>
          </a:xfrm>
          <a:prstGeom prst="rect">
            <a:avLst/>
          </a:prstGeom>
        </p:spPr>
      </p:pic>
    </p:spTree>
    <p:extLst>
      <p:ext uri="{BB962C8B-B14F-4D97-AF65-F5344CB8AC3E}">
        <p14:creationId xmlns:p14="http://schemas.microsoft.com/office/powerpoint/2010/main" val="139740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D2D3-D4D8-43C8-A7D2-270241530ABD}"/>
              </a:ext>
            </a:extLst>
          </p:cNvPr>
          <p:cNvSpPr>
            <a:spLocks noGrp="1"/>
          </p:cNvSpPr>
          <p:nvPr>
            <p:ph type="title"/>
          </p:nvPr>
        </p:nvSpPr>
        <p:spPr>
          <a:xfrm>
            <a:off x="221842" y="192965"/>
            <a:ext cx="9836558" cy="742433"/>
          </a:xfrm>
        </p:spPr>
        <p:txBody>
          <a:bodyPr/>
          <a:lstStyle/>
          <a:p>
            <a:r>
              <a:rPr lang="en-US"/>
              <a:t>Military Support Impact </a:t>
            </a:r>
          </a:p>
        </p:txBody>
      </p:sp>
      <p:sp>
        <p:nvSpPr>
          <p:cNvPr id="8" name="Text Placeholder 7">
            <a:extLst>
              <a:ext uri="{FF2B5EF4-FFF2-40B4-BE49-F238E27FC236}">
                <a16:creationId xmlns:a16="http://schemas.microsoft.com/office/drawing/2014/main" id="{A79220D9-8631-4DAD-9FD9-31E4A839355C}"/>
              </a:ext>
            </a:extLst>
          </p:cNvPr>
          <p:cNvSpPr>
            <a:spLocks noGrp="1"/>
          </p:cNvSpPr>
          <p:nvPr>
            <p:ph type="body" sz="quarter" idx="15"/>
          </p:nvPr>
        </p:nvSpPr>
        <p:spPr>
          <a:xfrm>
            <a:off x="792965" y="3161944"/>
            <a:ext cx="2026024" cy="1233488"/>
          </a:xfrm>
        </p:spPr>
        <p:txBody>
          <a:bodyPr lIns="91440" tIns="45720" rIns="91440" bIns="45720" anchor="t"/>
          <a:lstStyle/>
          <a:p>
            <a:r>
              <a:rPr lang="en-US" sz="2400" b="1">
                <a:solidFill>
                  <a:srgbClr val="ED1B2E"/>
                </a:solidFill>
                <a:latin typeface="Arial"/>
                <a:ea typeface="Calibri"/>
                <a:cs typeface="Arial"/>
              </a:rPr>
              <a:t>82,800</a:t>
            </a:r>
            <a:endParaRPr lang="en-US"/>
          </a:p>
          <a:p>
            <a:r>
              <a:rPr lang="en-US"/>
              <a:t>participants in Red Cross-hosted social events for service members and families</a:t>
            </a:r>
            <a:endParaRPr lang="en-US">
              <a:ea typeface="Calibri" panose="020F0502020204030204"/>
            </a:endParaRPr>
          </a:p>
          <a:p>
            <a:endParaRPr lang="en-US"/>
          </a:p>
        </p:txBody>
      </p:sp>
      <p:sp>
        <p:nvSpPr>
          <p:cNvPr id="9" name="Text Placeholder 8">
            <a:extLst>
              <a:ext uri="{FF2B5EF4-FFF2-40B4-BE49-F238E27FC236}">
                <a16:creationId xmlns:a16="http://schemas.microsoft.com/office/drawing/2014/main" id="{7759EE07-8909-4029-98A3-97CC762FD116}"/>
              </a:ext>
            </a:extLst>
          </p:cNvPr>
          <p:cNvSpPr>
            <a:spLocks noGrp="1"/>
          </p:cNvSpPr>
          <p:nvPr>
            <p:ph type="body" sz="quarter" idx="16"/>
          </p:nvPr>
        </p:nvSpPr>
        <p:spPr>
          <a:xfrm>
            <a:off x="3132145" y="3161944"/>
            <a:ext cx="2026024" cy="1233488"/>
          </a:xfrm>
        </p:spPr>
        <p:txBody>
          <a:bodyPr lIns="91440" tIns="45720" rIns="91440" bIns="45720" anchor="t"/>
          <a:lstStyle/>
          <a:p>
            <a:r>
              <a:rPr lang="en-US" sz="2400" b="1">
                <a:solidFill>
                  <a:srgbClr val="ED1B2E"/>
                </a:solidFill>
                <a:latin typeface="Arial"/>
                <a:cs typeface="Arial"/>
              </a:rPr>
              <a:t>700</a:t>
            </a:r>
            <a:endParaRPr lang="en-US"/>
          </a:p>
          <a:p>
            <a:r>
              <a:rPr lang="en-US">
                <a:latin typeface="Arial"/>
                <a:cs typeface="Arial"/>
              </a:rPr>
              <a:t>families provided with financial assistance that we distribute with military aid societies</a:t>
            </a:r>
          </a:p>
        </p:txBody>
      </p:sp>
      <p:sp>
        <p:nvSpPr>
          <p:cNvPr id="10" name="Text Placeholder 9">
            <a:extLst>
              <a:ext uri="{FF2B5EF4-FFF2-40B4-BE49-F238E27FC236}">
                <a16:creationId xmlns:a16="http://schemas.microsoft.com/office/drawing/2014/main" id="{CF10A5CF-1453-409C-B81A-84941976238F}"/>
              </a:ext>
            </a:extLst>
          </p:cNvPr>
          <p:cNvSpPr>
            <a:spLocks noGrp="1"/>
          </p:cNvSpPr>
          <p:nvPr>
            <p:ph type="body" sz="quarter" idx="17"/>
          </p:nvPr>
        </p:nvSpPr>
        <p:spPr>
          <a:xfrm>
            <a:off x="5343283" y="3161944"/>
            <a:ext cx="2026024" cy="1233488"/>
          </a:xfrm>
        </p:spPr>
        <p:txBody>
          <a:bodyPr lIns="91440" tIns="45720" rIns="91440" bIns="45720" anchor="t"/>
          <a:lstStyle/>
          <a:p>
            <a:r>
              <a:rPr lang="en-US" sz="2400" b="1">
                <a:solidFill>
                  <a:srgbClr val="ED1B2E"/>
                </a:solidFill>
                <a:latin typeface="Arial"/>
                <a:cs typeface="Arial"/>
              </a:rPr>
              <a:t>134,740</a:t>
            </a:r>
            <a:endParaRPr lang="en-US"/>
          </a:p>
          <a:p>
            <a:r>
              <a:rPr lang="en-US">
                <a:latin typeface="Arial"/>
                <a:cs typeface="Arial"/>
              </a:rPr>
              <a:t>hospitalized people helped through </a:t>
            </a:r>
            <a:endParaRPr lang="en-US"/>
          </a:p>
          <a:p>
            <a:r>
              <a:rPr lang="en-US">
                <a:latin typeface="Arial"/>
                <a:cs typeface="Arial"/>
              </a:rPr>
              <a:t>rehabilitation and morale programs</a:t>
            </a:r>
          </a:p>
          <a:p>
            <a:endParaRPr lang="en-US"/>
          </a:p>
        </p:txBody>
      </p:sp>
      <p:sp>
        <p:nvSpPr>
          <p:cNvPr id="12" name="Text Placeholder 11">
            <a:extLst>
              <a:ext uri="{FF2B5EF4-FFF2-40B4-BE49-F238E27FC236}">
                <a16:creationId xmlns:a16="http://schemas.microsoft.com/office/drawing/2014/main" id="{FFF8CC02-6386-4C1F-AE86-3C5B6A91C2DA}"/>
              </a:ext>
            </a:extLst>
          </p:cNvPr>
          <p:cNvSpPr>
            <a:spLocks noGrp="1"/>
          </p:cNvSpPr>
          <p:nvPr>
            <p:ph type="body" sz="quarter" idx="19"/>
          </p:nvPr>
        </p:nvSpPr>
        <p:spPr>
          <a:xfrm>
            <a:off x="7467968" y="3161944"/>
            <a:ext cx="2026024" cy="1233488"/>
          </a:xfrm>
        </p:spPr>
        <p:txBody>
          <a:bodyPr lIns="91440" tIns="45720" rIns="91440" bIns="45720" anchor="t"/>
          <a:lstStyle/>
          <a:p>
            <a:r>
              <a:rPr lang="en-US" sz="2400" b="1">
                <a:solidFill>
                  <a:srgbClr val="ED1B2E"/>
                </a:solidFill>
                <a:latin typeface="Arial"/>
                <a:cs typeface="Arial"/>
              </a:rPr>
              <a:t>19,590</a:t>
            </a:r>
            <a:endParaRPr lang="en-US"/>
          </a:p>
          <a:p>
            <a:r>
              <a:rPr lang="en-US">
                <a:latin typeface="Arial"/>
                <a:cs typeface="Arial"/>
              </a:rPr>
              <a:t>military families supported through personal crises</a:t>
            </a:r>
          </a:p>
        </p:txBody>
      </p:sp>
      <p:sp>
        <p:nvSpPr>
          <p:cNvPr id="19" name="Text Placeholder 18">
            <a:extLst>
              <a:ext uri="{FF2B5EF4-FFF2-40B4-BE49-F238E27FC236}">
                <a16:creationId xmlns:a16="http://schemas.microsoft.com/office/drawing/2014/main" id="{B4A9AC64-BAA5-4909-8988-89A51CB10965}"/>
              </a:ext>
            </a:extLst>
          </p:cNvPr>
          <p:cNvSpPr>
            <a:spLocks noGrp="1"/>
          </p:cNvSpPr>
          <p:nvPr>
            <p:ph type="body" sz="quarter" idx="26"/>
          </p:nvPr>
        </p:nvSpPr>
        <p:spPr>
          <a:xfrm>
            <a:off x="564407" y="1117640"/>
            <a:ext cx="8929585" cy="894968"/>
          </a:xfrm>
        </p:spPr>
        <p:txBody>
          <a:bodyPr lIns="91440" tIns="45720" rIns="91440" bIns="45720" anchor="t"/>
          <a:lstStyle/>
          <a:p>
            <a:r>
              <a:rPr lang="en-US">
                <a:latin typeface="Arial"/>
                <a:cs typeface="Arial"/>
              </a:rPr>
              <a:t>In FY26-Q1*, </a:t>
            </a:r>
            <a:r>
              <a:rPr lang="en-US">
                <a:solidFill>
                  <a:srgbClr val="ED1B2E"/>
                </a:solidFill>
                <a:latin typeface="Arial"/>
                <a:cs typeface="Arial"/>
              </a:rPr>
              <a:t>more than 41 Red Cross Service to the Armed Forces workers </a:t>
            </a:r>
            <a:r>
              <a:rPr lang="en-US">
                <a:solidFill>
                  <a:srgbClr val="6D6E70"/>
                </a:solidFill>
                <a:latin typeface="Arial"/>
                <a:cs typeface="Arial"/>
              </a:rPr>
              <a:t>have </a:t>
            </a:r>
            <a:r>
              <a:rPr lang="en-US">
                <a:solidFill>
                  <a:srgbClr val="ED1B24"/>
                </a:solidFill>
                <a:latin typeface="Arial"/>
                <a:cs typeface="Arial"/>
              </a:rPr>
              <a:t>deployed to 19 locations abroad </a:t>
            </a:r>
            <a:r>
              <a:rPr lang="en-US">
                <a:latin typeface="Arial"/>
                <a:cs typeface="Arial"/>
              </a:rPr>
              <a:t>to </a:t>
            </a:r>
            <a:r>
              <a:rPr lang="en-US">
                <a:solidFill>
                  <a:srgbClr val="6D6E70"/>
                </a:solidFill>
                <a:latin typeface="Arial"/>
                <a:cs typeface="Arial"/>
              </a:rPr>
              <a:t>provided critical services to military heroes.</a:t>
            </a:r>
            <a:endParaRPr lang="en-US" baseline="36000">
              <a:solidFill>
                <a:srgbClr val="6D6E70"/>
              </a:solidFill>
            </a:endParaRPr>
          </a:p>
          <a:p>
            <a:endParaRPr lang="en-US"/>
          </a:p>
        </p:txBody>
      </p:sp>
      <p:sp>
        <p:nvSpPr>
          <p:cNvPr id="24" name="Rectangle 23">
            <a:extLst>
              <a:ext uri="{FF2B5EF4-FFF2-40B4-BE49-F238E27FC236}">
                <a16:creationId xmlns:a16="http://schemas.microsoft.com/office/drawing/2014/main" id="{AB0F425B-BDE3-4636-B6C5-5539E9E385F7}"/>
              </a:ext>
            </a:extLst>
          </p:cNvPr>
          <p:cNvSpPr/>
          <p:nvPr/>
        </p:nvSpPr>
        <p:spPr>
          <a:xfrm>
            <a:off x="1872176" y="5977003"/>
            <a:ext cx="7948777" cy="230832"/>
          </a:xfrm>
          <a:prstGeom prst="rect">
            <a:avLst/>
          </a:prstGeom>
        </p:spPr>
        <p:txBody>
          <a:bodyPr wrap="square" lIns="91440" tIns="45720" rIns="91440" bIns="45720" anchor="t">
            <a:spAutoFit/>
          </a:bodyPr>
          <a:lstStyle/>
          <a:p>
            <a:pPr algn="r"/>
            <a:r>
              <a:rPr lang="en-US" sz="900">
                <a:solidFill>
                  <a:srgbClr val="717073"/>
                </a:solidFill>
                <a:latin typeface="Arial"/>
                <a:cs typeface="Arial"/>
              </a:rPr>
              <a:t>*July 1 – September 30, 2025</a:t>
            </a:r>
          </a:p>
        </p:txBody>
      </p:sp>
      <p:pic>
        <p:nvPicPr>
          <p:cNvPr id="7" name="Picture 6">
            <a:extLst>
              <a:ext uri="{FF2B5EF4-FFF2-40B4-BE49-F238E27FC236}">
                <a16:creationId xmlns:a16="http://schemas.microsoft.com/office/drawing/2014/main" id="{849C2887-2843-AD4B-EB89-C3953B9512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1115" y="2274074"/>
            <a:ext cx="788084" cy="788084"/>
          </a:xfrm>
          <a:prstGeom prst="rect">
            <a:avLst/>
          </a:prstGeom>
        </p:spPr>
      </p:pic>
      <p:pic>
        <p:nvPicPr>
          <p:cNvPr id="13" name="Picture 12">
            <a:extLst>
              <a:ext uri="{FF2B5EF4-FFF2-40B4-BE49-F238E27FC236}">
                <a16:creationId xmlns:a16="http://schemas.microsoft.com/office/drawing/2014/main" id="{E96A1227-E910-C02A-BB9A-0EDBFCDCC5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5967" y="2194560"/>
            <a:ext cx="1005840" cy="1005840"/>
          </a:xfrm>
          <a:prstGeom prst="rect">
            <a:avLst/>
          </a:prstGeom>
        </p:spPr>
      </p:pic>
      <p:pic>
        <p:nvPicPr>
          <p:cNvPr id="14" name="Picture 13">
            <a:extLst>
              <a:ext uri="{FF2B5EF4-FFF2-40B4-BE49-F238E27FC236}">
                <a16:creationId xmlns:a16="http://schemas.microsoft.com/office/drawing/2014/main" id="{9FC10CC6-C59E-2FDC-5B8C-6F8E4190E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8060" y="2251698"/>
            <a:ext cx="1005840" cy="1005840"/>
          </a:xfrm>
          <a:prstGeom prst="rect">
            <a:avLst/>
          </a:prstGeom>
        </p:spPr>
      </p:pic>
      <p:pic>
        <p:nvPicPr>
          <p:cNvPr id="15" name="Picture 14">
            <a:extLst>
              <a:ext uri="{FF2B5EF4-FFF2-40B4-BE49-F238E27FC236}">
                <a16:creationId xmlns:a16="http://schemas.microsoft.com/office/drawing/2014/main" id="{B4CFD2C3-F586-821A-647E-215066BDD4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1786" y="2165196"/>
            <a:ext cx="1005840" cy="1005840"/>
          </a:xfrm>
          <a:prstGeom prst="rect">
            <a:avLst/>
          </a:prstGeom>
        </p:spPr>
      </p:pic>
    </p:spTree>
    <p:extLst>
      <p:ext uri="{BB962C8B-B14F-4D97-AF65-F5344CB8AC3E}">
        <p14:creationId xmlns:p14="http://schemas.microsoft.com/office/powerpoint/2010/main" val="204524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E433A-94D5-97AB-BF05-1A67D9D0A05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DA5CC80-45B4-40A6-F312-F2D7297D5105}"/>
              </a:ext>
            </a:extLst>
          </p:cNvPr>
          <p:cNvSpPr>
            <a:spLocks noGrp="1"/>
          </p:cNvSpPr>
          <p:nvPr>
            <p:ph type="body" sz="quarter" idx="13"/>
          </p:nvPr>
        </p:nvSpPr>
        <p:spPr>
          <a:xfrm>
            <a:off x="5081047" y="1216244"/>
            <a:ext cx="4804448" cy="1236923"/>
          </a:xfrm>
        </p:spPr>
        <p:txBody>
          <a:bodyPr lIns="91440" tIns="45720" rIns="91440" bIns="45720" anchor="t"/>
          <a:lstStyle/>
          <a:p>
            <a:r>
              <a:rPr lang="en-US" sz="3200">
                <a:latin typeface="Georgia"/>
                <a:cs typeface="Arial"/>
              </a:rPr>
              <a:t>“This is a small example of the huge impact of our partnership with the Red Cross.”</a:t>
            </a:r>
            <a:endParaRPr lang="en-US" sz="3200"/>
          </a:p>
        </p:txBody>
      </p:sp>
      <p:sp>
        <p:nvSpPr>
          <p:cNvPr id="6" name="Text Placeholder 5">
            <a:extLst>
              <a:ext uri="{FF2B5EF4-FFF2-40B4-BE49-F238E27FC236}">
                <a16:creationId xmlns:a16="http://schemas.microsoft.com/office/drawing/2014/main" id="{83A9367D-B777-6F09-0EFC-F20EF92E7BF3}"/>
              </a:ext>
            </a:extLst>
          </p:cNvPr>
          <p:cNvSpPr>
            <a:spLocks noGrp="1"/>
          </p:cNvSpPr>
          <p:nvPr>
            <p:ph type="body" sz="quarter" idx="14"/>
          </p:nvPr>
        </p:nvSpPr>
        <p:spPr>
          <a:xfrm>
            <a:off x="5304744" y="3364109"/>
            <a:ext cx="4580751" cy="785812"/>
          </a:xfrm>
        </p:spPr>
        <p:txBody>
          <a:bodyPr lIns="91440" tIns="45720" rIns="91440" bIns="45720" anchor="t">
            <a:noAutofit/>
          </a:bodyPr>
          <a:lstStyle/>
          <a:p>
            <a:r>
              <a:rPr lang="fr-FR" sz="1400" b="1" dirty="0">
                <a:latin typeface="Arial"/>
                <a:cs typeface="Arial"/>
              </a:rPr>
              <a:t>Lieutenant Colonel Elliot S. Grant,</a:t>
            </a:r>
            <a:br>
              <a:rPr lang="en-US" sz="1400" b="1" dirty="0">
                <a:latin typeface="Arial"/>
                <a:cs typeface="Arial"/>
              </a:rPr>
            </a:br>
            <a:r>
              <a:rPr lang="en-US" sz="1400" b="1" dirty="0">
                <a:latin typeface="Arial"/>
                <a:cs typeface="Arial"/>
              </a:rPr>
              <a:t> </a:t>
            </a:r>
            <a:r>
              <a:rPr lang="en-US" dirty="0"/>
              <a:t>Base Commander of Camp Buehring</a:t>
            </a:r>
            <a:r>
              <a:rPr lang="en-US" sz="1400" dirty="0">
                <a:latin typeface="Arial"/>
                <a:cs typeface="Arial"/>
              </a:rPr>
              <a:t>, Kuwait</a:t>
            </a:r>
            <a:endParaRPr lang="en-US" sz="1400" dirty="0"/>
          </a:p>
        </p:txBody>
      </p:sp>
      <p:sp>
        <p:nvSpPr>
          <p:cNvPr id="8" name="Text Placeholder 7">
            <a:extLst>
              <a:ext uri="{FF2B5EF4-FFF2-40B4-BE49-F238E27FC236}">
                <a16:creationId xmlns:a16="http://schemas.microsoft.com/office/drawing/2014/main" id="{A8459FB1-98F5-80CC-7312-A1FBECF6D589}"/>
              </a:ext>
            </a:extLst>
          </p:cNvPr>
          <p:cNvSpPr>
            <a:spLocks noGrp="1"/>
          </p:cNvSpPr>
          <p:nvPr>
            <p:ph type="body" sz="quarter" idx="16"/>
          </p:nvPr>
        </p:nvSpPr>
        <p:spPr>
          <a:xfrm>
            <a:off x="459432" y="4299007"/>
            <a:ext cx="9426063" cy="1954628"/>
          </a:xfrm>
        </p:spPr>
        <p:txBody>
          <a:bodyPr lIns="91440" tIns="45720" rIns="91440" bIns="45720" anchor="t">
            <a:noAutofit/>
          </a:bodyPr>
          <a:lstStyle/>
          <a:p>
            <a:pPr>
              <a:lnSpc>
                <a:spcPct val="114000"/>
              </a:lnSpc>
              <a:spcAft>
                <a:spcPts val="0"/>
              </a:spcAft>
            </a:pPr>
            <a:r>
              <a:rPr lang="en-US" dirty="0">
                <a:solidFill>
                  <a:schemeClr val="tx2"/>
                </a:solidFill>
                <a:ea typeface="Calibri"/>
              </a:rPr>
              <a:t>This summer, leaders on Camp Buehring in Kuwait faced a challenge: Get residents to volunteer their time to fill 85,000 sandbags in the grueling heat to fortify the base against potential attacks. To make the job more manageable—and even enticing—</a:t>
            </a:r>
            <a:r>
              <a:rPr lang="en-US" dirty="0"/>
              <a:t>First Lieutenant James D. Glass knew he could turn to the Red Crossers on base for help, citing our “ability to transform tasks into moments of connection and purpose.” Sure enough, the Red Cross showed up, helping liven the mood during the shifts with music, cold water and ice pops. Specialist Heather </a:t>
            </a:r>
            <a:r>
              <a:rPr lang="en-US" dirty="0" err="1"/>
              <a:t>Trenthan</a:t>
            </a:r>
            <a:r>
              <a:rPr lang="en-US" dirty="0"/>
              <a:t> said the livened-up exercise offered not only cross training, but also team building. </a:t>
            </a:r>
            <a:endParaRPr lang="en-US" b="1" dirty="0"/>
          </a:p>
        </p:txBody>
      </p:sp>
      <p:sp>
        <p:nvSpPr>
          <p:cNvPr id="3" name="Rectangle 2">
            <a:extLst>
              <a:ext uri="{FF2B5EF4-FFF2-40B4-BE49-F238E27FC236}">
                <a16:creationId xmlns:a16="http://schemas.microsoft.com/office/drawing/2014/main" id="{9D975AC5-D3EC-7476-277E-382A0B913C83}"/>
              </a:ext>
            </a:extLst>
          </p:cNvPr>
          <p:cNvSpPr/>
          <p:nvPr/>
        </p:nvSpPr>
        <p:spPr>
          <a:xfrm>
            <a:off x="0" y="0"/>
            <a:ext cx="10058400" cy="66369"/>
          </a:xfrm>
          <a:prstGeom prst="rect">
            <a:avLst/>
          </a:prstGeom>
          <a:solidFill>
            <a:srgbClr val="537B35"/>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806BDE-9CA0-7E74-EE60-86E2DD73009F}"/>
              </a:ext>
            </a:extLst>
          </p:cNvPr>
          <p:cNvSpPr txBox="1"/>
          <p:nvPr/>
        </p:nvSpPr>
        <p:spPr>
          <a:xfrm>
            <a:off x="4855557" y="363025"/>
            <a:ext cx="5030409" cy="769441"/>
          </a:xfrm>
          <a:prstGeom prst="rect">
            <a:avLst/>
          </a:prstGeom>
          <a:noFill/>
        </p:spPr>
        <p:txBody>
          <a:bodyPr wrap="square" lIns="91440" tIns="45720" rIns="91440" bIns="45720" anchor="t">
            <a:spAutoFit/>
          </a:bodyPr>
          <a:lstStyle/>
          <a:p>
            <a:pPr algn="r"/>
            <a:r>
              <a:rPr lang="en-US" sz="2200" b="1">
                <a:solidFill>
                  <a:srgbClr val="ED1B2E"/>
                </a:solidFill>
                <a:latin typeface="Arial"/>
                <a:cs typeface="Arial"/>
              </a:rPr>
              <a:t>Red Cross Eases Burden of Important Base Fortification Project</a:t>
            </a:r>
            <a:endParaRPr lang="en-US"/>
          </a:p>
        </p:txBody>
      </p:sp>
      <p:pic>
        <p:nvPicPr>
          <p:cNvPr id="10" name="Picture Placeholder 9">
            <a:extLst>
              <a:ext uri="{FF2B5EF4-FFF2-40B4-BE49-F238E27FC236}">
                <a16:creationId xmlns:a16="http://schemas.microsoft.com/office/drawing/2014/main" id="{575541A3-6325-0F21-7F6F-295C513E69B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15950" y="368300"/>
            <a:ext cx="3757613" cy="3508375"/>
          </a:xfrm>
          <a:prstGeom prst="rect">
            <a:avLst/>
          </a:prstGeom>
          <a:solidFill>
            <a:srgbClr val="6D6E70"/>
          </a:solidFill>
        </p:spPr>
      </p:pic>
    </p:spTree>
    <p:extLst>
      <p:ext uri="{BB962C8B-B14F-4D97-AF65-F5344CB8AC3E}">
        <p14:creationId xmlns:p14="http://schemas.microsoft.com/office/powerpoint/2010/main" val="48381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63206" y="2073794"/>
            <a:ext cx="7062651" cy="2075188"/>
          </a:xfrm>
        </p:spPr>
        <p:txBody>
          <a:bodyPr wrap="square" lIns="0" tIns="45720" rIns="0" bIns="45720" anchor="ctr">
            <a:noAutofit/>
          </a:bodyPr>
          <a:lstStyle/>
          <a:p>
            <a:pPr algn="l"/>
            <a:r>
              <a:rPr lang="en-US">
                <a:latin typeface="Arial"/>
                <a:cs typeface="Arial"/>
              </a:rPr>
              <a:t>Training for the </a:t>
            </a:r>
            <a:br>
              <a:rPr lang="en-US">
                <a:latin typeface="Arial"/>
                <a:cs typeface="Arial"/>
              </a:rPr>
            </a:br>
            <a:r>
              <a:rPr lang="en-US">
                <a:latin typeface="Arial"/>
                <a:cs typeface="Arial"/>
              </a:rPr>
              <a:t>Moments That Matter</a:t>
            </a:r>
            <a:endParaRPr lang="en-US"/>
          </a:p>
        </p:txBody>
      </p:sp>
      <p:sp>
        <p:nvSpPr>
          <p:cNvPr id="4" name="Oval 3">
            <a:extLst>
              <a:ext uri="{FF2B5EF4-FFF2-40B4-BE49-F238E27FC236}">
                <a16:creationId xmlns:a16="http://schemas.microsoft.com/office/drawing/2014/main" id="{A5488296-8D61-F658-0E5C-561B051E76ED}"/>
              </a:ext>
            </a:extLst>
          </p:cNvPr>
          <p:cNvSpPr/>
          <p:nvPr/>
        </p:nvSpPr>
        <p:spPr>
          <a:xfrm>
            <a:off x="7173523" y="2206720"/>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4673039-CD4C-254F-8E1B-8894DD062765}"/>
              </a:ext>
            </a:extLst>
          </p:cNvPr>
          <p:cNvSpPr/>
          <p:nvPr/>
        </p:nvSpPr>
        <p:spPr>
          <a:xfrm>
            <a:off x="7382748" y="2415945"/>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symbol of a person rolling a ball&#10;&#10;Description automatically generated">
            <a:extLst>
              <a:ext uri="{FF2B5EF4-FFF2-40B4-BE49-F238E27FC236}">
                <a16:creationId xmlns:a16="http://schemas.microsoft.com/office/drawing/2014/main" id="{15AE7A4B-7E7F-45A8-254A-1CDC29BA69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2355" y="2483467"/>
            <a:ext cx="1346153" cy="1346153"/>
          </a:xfrm>
          <a:prstGeom prst="rect">
            <a:avLst/>
          </a:prstGeom>
        </p:spPr>
      </p:pic>
    </p:spTree>
    <p:extLst>
      <p:ext uri="{BB962C8B-B14F-4D97-AF65-F5344CB8AC3E}">
        <p14:creationId xmlns:p14="http://schemas.microsoft.com/office/powerpoint/2010/main" val="2108789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95A4-4E15-47D0-8E48-F39B8816741A}"/>
              </a:ext>
            </a:extLst>
          </p:cNvPr>
          <p:cNvSpPr>
            <a:spLocks noGrp="1"/>
          </p:cNvSpPr>
          <p:nvPr>
            <p:ph type="title"/>
          </p:nvPr>
        </p:nvSpPr>
        <p:spPr/>
        <p:txBody>
          <a:bodyPr/>
          <a:lstStyle/>
          <a:p>
            <a:r>
              <a:rPr lang="en-US"/>
              <a:t>Training Services Impact </a:t>
            </a:r>
          </a:p>
        </p:txBody>
      </p:sp>
      <p:sp>
        <p:nvSpPr>
          <p:cNvPr id="8" name="Text Placeholder 7">
            <a:extLst>
              <a:ext uri="{FF2B5EF4-FFF2-40B4-BE49-F238E27FC236}">
                <a16:creationId xmlns:a16="http://schemas.microsoft.com/office/drawing/2014/main" id="{E0EE486A-DB8D-4A53-BADC-32746E60C72F}"/>
              </a:ext>
            </a:extLst>
          </p:cNvPr>
          <p:cNvSpPr>
            <a:spLocks noGrp="1"/>
          </p:cNvSpPr>
          <p:nvPr>
            <p:ph type="body" sz="quarter" idx="15"/>
          </p:nvPr>
        </p:nvSpPr>
        <p:spPr>
          <a:xfrm>
            <a:off x="962794" y="3189520"/>
            <a:ext cx="2132121" cy="1233488"/>
          </a:xfrm>
        </p:spPr>
        <p:txBody>
          <a:bodyPr lIns="91440" tIns="45720" rIns="91440" bIns="45720" anchor="t"/>
          <a:lstStyle/>
          <a:p>
            <a:pPr lvl="0" fontAlgn="base"/>
            <a:r>
              <a:rPr lang="en-US" sz="2400" b="1">
                <a:solidFill>
                  <a:srgbClr val="ED1B2E"/>
                </a:solidFill>
                <a:latin typeface="Arial"/>
                <a:cs typeface="Arial"/>
              </a:rPr>
              <a:t>865,290</a:t>
            </a:r>
          </a:p>
          <a:p>
            <a:pPr lvl="0" fontAlgn="base"/>
            <a:r>
              <a:rPr lang="en-US">
                <a:latin typeface="Arial"/>
                <a:cs typeface="Arial"/>
              </a:rPr>
              <a:t>people trained in First Aid, CPR and AED, making every community safer</a:t>
            </a:r>
          </a:p>
          <a:p>
            <a:endParaRPr lang="en-US"/>
          </a:p>
        </p:txBody>
      </p:sp>
      <p:sp>
        <p:nvSpPr>
          <p:cNvPr id="10" name="Text Placeholder 9">
            <a:extLst>
              <a:ext uri="{FF2B5EF4-FFF2-40B4-BE49-F238E27FC236}">
                <a16:creationId xmlns:a16="http://schemas.microsoft.com/office/drawing/2014/main" id="{0A4FE728-AA81-43FE-98FF-57EB816FFE9F}"/>
              </a:ext>
            </a:extLst>
          </p:cNvPr>
          <p:cNvSpPr>
            <a:spLocks noGrp="1"/>
          </p:cNvSpPr>
          <p:nvPr>
            <p:ph type="body" sz="quarter" idx="17"/>
          </p:nvPr>
        </p:nvSpPr>
        <p:spPr>
          <a:xfrm>
            <a:off x="3633891" y="3189520"/>
            <a:ext cx="2382053" cy="1233488"/>
          </a:xfrm>
        </p:spPr>
        <p:txBody>
          <a:bodyPr lIns="91440" tIns="45720" rIns="91440" bIns="45720" anchor="t"/>
          <a:lstStyle/>
          <a:p>
            <a:r>
              <a:rPr lang="en-US" sz="2400" b="1">
                <a:solidFill>
                  <a:srgbClr val="ED1B2E"/>
                </a:solidFill>
                <a:latin typeface="Arial"/>
                <a:cs typeface="Arial"/>
              </a:rPr>
              <a:t>89,850</a:t>
            </a:r>
            <a:br>
              <a:rPr lang="en-US" sz="2400" b="1">
                <a:solidFill>
                  <a:srgbClr val="ED1B2E"/>
                </a:solidFill>
                <a:latin typeface="Arial"/>
                <a:cs typeface="Arial"/>
              </a:rPr>
            </a:br>
            <a:r>
              <a:rPr lang="en-US">
                <a:latin typeface="Arial"/>
                <a:cs typeface="Arial"/>
              </a:rPr>
              <a:t>people learned how to be safe in, on and around the water through our Aquatics and Water Safety training</a:t>
            </a:r>
          </a:p>
          <a:p>
            <a:endParaRPr lang="en-US"/>
          </a:p>
        </p:txBody>
      </p:sp>
      <p:sp>
        <p:nvSpPr>
          <p:cNvPr id="12" name="Text Placeholder 11">
            <a:extLst>
              <a:ext uri="{FF2B5EF4-FFF2-40B4-BE49-F238E27FC236}">
                <a16:creationId xmlns:a16="http://schemas.microsoft.com/office/drawing/2014/main" id="{9300AD28-B419-4DB8-841A-608511B2EF9C}"/>
              </a:ext>
            </a:extLst>
          </p:cNvPr>
          <p:cNvSpPr>
            <a:spLocks noGrp="1"/>
          </p:cNvSpPr>
          <p:nvPr>
            <p:ph type="body" sz="quarter" idx="19"/>
          </p:nvPr>
        </p:nvSpPr>
        <p:spPr>
          <a:xfrm>
            <a:off x="6619135" y="3189520"/>
            <a:ext cx="2706407" cy="1233488"/>
          </a:xfrm>
        </p:spPr>
        <p:txBody>
          <a:bodyPr lIns="91440" tIns="45720" rIns="91440" bIns="45720" anchor="t"/>
          <a:lstStyle/>
          <a:p>
            <a:r>
              <a:rPr lang="en-US" sz="2400" b="1">
                <a:solidFill>
                  <a:srgbClr val="ED1B2E"/>
                </a:solidFill>
                <a:latin typeface="Arial"/>
                <a:cs typeface="Arial"/>
              </a:rPr>
              <a:t>18,310</a:t>
            </a:r>
            <a:br>
              <a:rPr lang="en-US" sz="2400" b="1">
                <a:solidFill>
                  <a:srgbClr val="ED1B2E"/>
                </a:solidFill>
                <a:latin typeface="Arial"/>
                <a:cs typeface="Arial"/>
              </a:rPr>
            </a:br>
            <a:r>
              <a:rPr lang="en-US">
                <a:latin typeface="Arial"/>
                <a:cs typeface="Arial"/>
              </a:rPr>
              <a:t>individuals trained in caregiving courses, empowering participants to provide quality care to people of all ages</a:t>
            </a:r>
          </a:p>
          <a:p>
            <a:endParaRPr lang="en-US"/>
          </a:p>
        </p:txBody>
      </p:sp>
      <p:sp>
        <p:nvSpPr>
          <p:cNvPr id="19" name="Text Placeholder 18">
            <a:extLst>
              <a:ext uri="{FF2B5EF4-FFF2-40B4-BE49-F238E27FC236}">
                <a16:creationId xmlns:a16="http://schemas.microsoft.com/office/drawing/2014/main" id="{BA54EE96-0E07-4E29-A120-FBFB836576BD}"/>
              </a:ext>
            </a:extLst>
          </p:cNvPr>
          <p:cNvSpPr>
            <a:spLocks noGrp="1"/>
          </p:cNvSpPr>
          <p:nvPr>
            <p:ph type="body" sz="quarter" idx="26"/>
          </p:nvPr>
        </p:nvSpPr>
        <p:spPr>
          <a:xfrm>
            <a:off x="870454" y="1070724"/>
            <a:ext cx="8230177" cy="1066800"/>
          </a:xfrm>
        </p:spPr>
        <p:txBody>
          <a:bodyPr lIns="91440" tIns="45720" rIns="91440" bIns="45720" anchor="t"/>
          <a:lstStyle/>
          <a:p>
            <a:pPr algn="ctr"/>
            <a:r>
              <a:rPr lang="en-US">
                <a:solidFill>
                  <a:srgbClr val="71787D"/>
                </a:solidFill>
                <a:latin typeface="Arial"/>
                <a:cs typeface="Arial"/>
              </a:rPr>
              <a:t>In FY26-Q1,* we have equipped community members to help neighbors, friends and family members with vital skills:</a:t>
            </a:r>
          </a:p>
        </p:txBody>
      </p:sp>
      <p:pic>
        <p:nvPicPr>
          <p:cNvPr id="20" name="Picture 19">
            <a:extLst>
              <a:ext uri="{FF2B5EF4-FFF2-40B4-BE49-F238E27FC236}">
                <a16:creationId xmlns:a16="http://schemas.microsoft.com/office/drawing/2014/main" id="{162DCAC9-897F-4F0D-BDA3-F38441315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4786" y="2232829"/>
            <a:ext cx="1077218" cy="1077218"/>
          </a:xfrm>
          <a:prstGeom prst="rect">
            <a:avLst/>
          </a:prstGeom>
        </p:spPr>
      </p:pic>
      <p:pic>
        <p:nvPicPr>
          <p:cNvPr id="21" name="Picture 20">
            <a:extLst>
              <a:ext uri="{FF2B5EF4-FFF2-40B4-BE49-F238E27FC236}">
                <a16:creationId xmlns:a16="http://schemas.microsoft.com/office/drawing/2014/main" id="{F18DE3AC-FBAA-4028-9684-4DADC259AF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190" y="2178604"/>
            <a:ext cx="986909" cy="986909"/>
          </a:xfrm>
          <a:prstGeom prst="rect">
            <a:avLst/>
          </a:prstGeom>
        </p:spPr>
      </p:pic>
      <p:pic>
        <p:nvPicPr>
          <p:cNvPr id="22" name="Picture Placeholder 30">
            <a:extLst>
              <a:ext uri="{FF2B5EF4-FFF2-40B4-BE49-F238E27FC236}">
                <a16:creationId xmlns:a16="http://schemas.microsoft.com/office/drawing/2014/main" id="{4933521C-DE90-461A-BABD-BFBC58117E3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t="-2988" r="-23995"/>
          <a:stretch/>
        </p:blipFill>
        <p:spPr>
          <a:xfrm>
            <a:off x="1414938" y="2103227"/>
            <a:ext cx="1427162" cy="928687"/>
          </a:xfrm>
          <a:prstGeom prst="rect">
            <a:avLst/>
          </a:prstGeom>
        </p:spPr>
      </p:pic>
      <p:sp>
        <p:nvSpPr>
          <p:cNvPr id="6" name="Rectangle 5">
            <a:extLst>
              <a:ext uri="{FF2B5EF4-FFF2-40B4-BE49-F238E27FC236}">
                <a16:creationId xmlns:a16="http://schemas.microsoft.com/office/drawing/2014/main" id="{697A7FEE-AC8C-D0F4-0D2D-0EB9BB0F6856}"/>
              </a:ext>
            </a:extLst>
          </p:cNvPr>
          <p:cNvSpPr/>
          <p:nvPr/>
        </p:nvSpPr>
        <p:spPr>
          <a:xfrm>
            <a:off x="1843405" y="5977003"/>
            <a:ext cx="7948777" cy="230832"/>
          </a:xfrm>
          <a:prstGeom prst="rect">
            <a:avLst/>
          </a:prstGeom>
        </p:spPr>
        <p:txBody>
          <a:bodyPr wrap="square" lIns="91440" tIns="45720" rIns="91440" bIns="45720" anchor="t">
            <a:spAutoFit/>
          </a:bodyPr>
          <a:lstStyle/>
          <a:p>
            <a:pPr algn="r"/>
            <a:r>
              <a:rPr lang="en-US" sz="900">
                <a:solidFill>
                  <a:srgbClr val="717073"/>
                </a:solidFill>
                <a:latin typeface="Arial"/>
                <a:cs typeface="Arial"/>
              </a:rPr>
              <a:t>*July 1 – Sept . 30, 2025</a:t>
            </a:r>
          </a:p>
        </p:txBody>
      </p:sp>
    </p:spTree>
    <p:extLst>
      <p:ext uri="{BB962C8B-B14F-4D97-AF65-F5344CB8AC3E}">
        <p14:creationId xmlns:p14="http://schemas.microsoft.com/office/powerpoint/2010/main" val="315808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296576DE-515F-8BEB-7F0D-12C2A5F20A89}"/>
              </a:ext>
            </a:extLst>
          </p:cNvPr>
          <p:cNvSpPr>
            <a:spLocks noGrp="1"/>
          </p:cNvSpPr>
          <p:nvPr>
            <p:ph type="body" sz="quarter" idx="13"/>
          </p:nvPr>
        </p:nvSpPr>
        <p:spPr>
          <a:xfrm>
            <a:off x="4686301" y="1105868"/>
            <a:ext cx="5018087" cy="2325688"/>
          </a:xfrm>
        </p:spPr>
        <p:txBody>
          <a:bodyPr/>
          <a:lstStyle/>
          <a:p>
            <a:r>
              <a:rPr lang="en-US"/>
              <a:t>“I never imagined that I would save the life of a student during my lunch duty, but I did because the situation presented itself.” </a:t>
            </a:r>
          </a:p>
        </p:txBody>
      </p:sp>
      <p:sp>
        <p:nvSpPr>
          <p:cNvPr id="21" name="Text Placeholder 20">
            <a:extLst>
              <a:ext uri="{FF2B5EF4-FFF2-40B4-BE49-F238E27FC236}">
                <a16:creationId xmlns:a16="http://schemas.microsoft.com/office/drawing/2014/main" id="{E8514C21-6E8D-1970-FE83-DB7BF679EBE1}"/>
              </a:ext>
            </a:extLst>
          </p:cNvPr>
          <p:cNvSpPr>
            <a:spLocks noGrp="1"/>
          </p:cNvSpPr>
          <p:nvPr>
            <p:ph type="body" sz="quarter" idx="14"/>
          </p:nvPr>
        </p:nvSpPr>
        <p:spPr>
          <a:xfrm>
            <a:off x="4710113" y="3599416"/>
            <a:ext cx="4989512" cy="376236"/>
          </a:xfrm>
        </p:spPr>
        <p:txBody>
          <a:bodyPr/>
          <a:lstStyle/>
          <a:p>
            <a:r>
              <a:rPr lang="en-US" b="1"/>
              <a:t>John Pelletier, </a:t>
            </a:r>
            <a:r>
              <a:rPr lang="en-US"/>
              <a:t>who saved a student’s life when she was choking</a:t>
            </a:r>
          </a:p>
        </p:txBody>
      </p:sp>
      <p:pic>
        <p:nvPicPr>
          <p:cNvPr id="25" name="Picture Placeholder 24" descr="A group of people posing for a photo&#10;&#10;AI-generated content may be incorrect.">
            <a:extLst>
              <a:ext uri="{FF2B5EF4-FFF2-40B4-BE49-F238E27FC236}">
                <a16:creationId xmlns:a16="http://schemas.microsoft.com/office/drawing/2014/main" id="{45412B5D-516A-9935-2F27-9CBECE82E13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23" name="Text Placeholder 22">
            <a:extLst>
              <a:ext uri="{FF2B5EF4-FFF2-40B4-BE49-F238E27FC236}">
                <a16:creationId xmlns:a16="http://schemas.microsoft.com/office/drawing/2014/main" id="{A9C70F85-53D4-7CB7-AF89-906FB60FDDA2}"/>
              </a:ext>
            </a:extLst>
          </p:cNvPr>
          <p:cNvSpPr>
            <a:spLocks noGrp="1"/>
          </p:cNvSpPr>
          <p:nvPr>
            <p:ph type="body" sz="quarter" idx="16"/>
          </p:nvPr>
        </p:nvSpPr>
        <p:spPr>
          <a:xfrm>
            <a:off x="546928" y="4273550"/>
            <a:ext cx="9297160" cy="2236788"/>
          </a:xfrm>
        </p:spPr>
        <p:txBody>
          <a:bodyPr/>
          <a:lstStyle/>
          <a:p>
            <a:r>
              <a:rPr lang="en-US"/>
              <a:t>During a routine lunch duty at Caribou Community School, </a:t>
            </a:r>
            <a:r>
              <a:rPr lang="en-US" b="1"/>
              <a:t>educator John Pelletier saved a student’s life by performing abdominal thrusts when she began choking</a:t>
            </a:r>
            <a:r>
              <a:rPr lang="en-US"/>
              <a:t>. His quick thinking and Red Cross-trained response recently earned him the Certificate of Extraordinary Personal Action, the national lifesaving award presented to those who use any lifesaving skill taught by the American Red Cross during an incident. The student’s parents expressed profound gratitude, emphasizing the peace of mind that comes from knowing staff are trained to act when moments matter. </a:t>
            </a:r>
          </a:p>
        </p:txBody>
      </p:sp>
      <p:sp>
        <p:nvSpPr>
          <p:cNvPr id="26" name="TextBox 25">
            <a:extLst>
              <a:ext uri="{FF2B5EF4-FFF2-40B4-BE49-F238E27FC236}">
                <a16:creationId xmlns:a16="http://schemas.microsoft.com/office/drawing/2014/main" id="{BF263187-80B6-26CC-ECBF-C349B954763F}"/>
              </a:ext>
            </a:extLst>
          </p:cNvPr>
          <p:cNvSpPr txBox="1"/>
          <p:nvPr/>
        </p:nvSpPr>
        <p:spPr>
          <a:xfrm>
            <a:off x="5193323" y="298016"/>
            <a:ext cx="4569272" cy="769441"/>
          </a:xfrm>
          <a:prstGeom prst="rect">
            <a:avLst/>
          </a:prstGeom>
          <a:noFill/>
        </p:spPr>
        <p:txBody>
          <a:bodyPr wrap="square">
            <a:spAutoFit/>
          </a:bodyPr>
          <a:lstStyle/>
          <a:p>
            <a:pPr algn="r"/>
            <a:r>
              <a:rPr lang="en-US" sz="2200" b="1">
                <a:solidFill>
                  <a:srgbClr val="FF0000"/>
                </a:solidFill>
                <a:latin typeface="Arial" panose="020B0604020202020204" pitchFamily="34" charset="0"/>
                <a:cs typeface="Arial" panose="020B0604020202020204" pitchFamily="34" charset="0"/>
              </a:rPr>
              <a:t>Red Cross-Trained Educator Saves Student’s Life </a:t>
            </a:r>
          </a:p>
        </p:txBody>
      </p:sp>
    </p:spTree>
    <p:extLst>
      <p:ext uri="{BB962C8B-B14F-4D97-AF65-F5344CB8AC3E}">
        <p14:creationId xmlns:p14="http://schemas.microsoft.com/office/powerpoint/2010/main" val="290576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a:xfrm>
            <a:off x="101663" y="192965"/>
            <a:ext cx="9956910" cy="502189"/>
          </a:xfrm>
        </p:spPr>
        <p:txBody>
          <a:bodyPr lIns="91440" tIns="45720" rIns="91440" bIns="45720" anchor="t"/>
          <a:lstStyle/>
          <a:p>
            <a:r>
              <a:rPr lang="en-US">
                <a:latin typeface="Arial"/>
                <a:cs typeface="Arial"/>
              </a:rPr>
              <a:t>Red Cross Responded to 75 Big Disasters</a:t>
            </a:r>
            <a:endParaRPr lang="en-US"/>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178162" y="954419"/>
            <a:ext cx="9616347"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fontAlgn="base">
              <a:lnSpc>
                <a:spcPts val="2700"/>
              </a:lnSpc>
              <a:spcAft>
                <a:spcPct val="0"/>
              </a:spcAft>
              <a:defRPr/>
            </a:pPr>
            <a:r>
              <a:rPr lang="en-US" sz="2000">
                <a:latin typeface="Arial"/>
                <a:cs typeface="Arial"/>
              </a:rPr>
              <a:t> Including 16 </a:t>
            </a:r>
            <a:r>
              <a:rPr kumimoji="0" lang="en-US" sz="2000" b="1" i="0" u="none" strike="noStrike" kern="1200" cap="none" spc="0" normalizeH="0" baseline="0" noProof="0">
                <a:ln>
                  <a:noFill/>
                </a:ln>
                <a:effectLst/>
                <a:uLnTx/>
                <a:uFillTx/>
                <a:latin typeface="Arial"/>
                <a:ea typeface="+mj-ea"/>
                <a:cs typeface="Arial"/>
              </a:rPr>
              <a:t>large and major </a:t>
            </a:r>
            <a:r>
              <a:rPr lang="en-US" sz="2000">
                <a:latin typeface="Arial"/>
                <a:cs typeface="Arial"/>
              </a:rPr>
              <a:t>responses listed chronologically:</a:t>
            </a:r>
            <a:endParaRPr lang="en-US" sz="2000" b="1" i="0" u="none" strike="noStrike" kern="1200" cap="none" spc="0" normalizeH="0" baseline="0" noProof="0">
              <a:ln>
                <a:noFill/>
              </a:ln>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3" cstate="email">
            <a:lum bright="-9000" contrast="-30000"/>
            <a:extLst>
              <a:ext uri="{28A0092B-C50C-407E-A947-70E740481C1C}">
                <a14:useLocalDpi xmlns:a14="http://schemas.microsoft.com/office/drawing/2010/main"/>
              </a:ext>
            </a:extLst>
          </a:blip>
          <a:srcRect/>
          <a:stretch>
            <a:fillRect/>
          </a:stretch>
        </p:blipFill>
        <p:spPr bwMode="auto">
          <a:xfrm>
            <a:off x="3889118" y="1424665"/>
            <a:ext cx="5989527" cy="3699476"/>
          </a:xfrm>
          <a:prstGeom prst="rect">
            <a:avLst/>
          </a:prstGeom>
          <a:noFill/>
          <a:ln w="9525">
            <a:noFill/>
            <a:miter lim="800000"/>
            <a:headEnd/>
            <a:tailEnd/>
          </a:ln>
        </p:spPr>
      </p:pic>
      <p:sp>
        <p:nvSpPr>
          <p:cNvPr id="14" name="Rectangle 13">
            <a:extLst>
              <a:ext uri="{FF2B5EF4-FFF2-40B4-BE49-F238E27FC236}">
                <a16:creationId xmlns:a16="http://schemas.microsoft.com/office/drawing/2014/main" id="{41B25652-2BD4-4783-AA39-53DA0AE9A185}"/>
              </a:ext>
            </a:extLst>
          </p:cNvPr>
          <p:cNvSpPr/>
          <p:nvPr/>
        </p:nvSpPr>
        <p:spPr>
          <a:xfrm>
            <a:off x="4384200" y="5622276"/>
            <a:ext cx="5541690" cy="623248"/>
          </a:xfrm>
          <a:prstGeom prst="rect">
            <a:avLst/>
          </a:prstGeom>
        </p:spPr>
        <p:txBody>
          <a:bodyPr wrap="square" lIns="91440" tIns="45720" rIns="91440" bIns="45720" anchor="t">
            <a:spAutoFit/>
          </a:bodyPr>
          <a:lstStyle/>
          <a:p>
            <a:pPr algn="r"/>
            <a:r>
              <a:rPr lang="en-US" sz="900">
                <a:solidFill>
                  <a:srgbClr val="717073"/>
                </a:solidFill>
                <a:latin typeface="Arial"/>
                <a:cs typeface="Arial"/>
              </a:rPr>
              <a:t>July 1 – September 30, 2025</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50">
                <a:solidFill>
                  <a:srgbClr val="6D6E70"/>
                </a:solidFill>
                <a:effectLst/>
                <a:latin typeface="Arial"/>
                <a:ea typeface="Calibri"/>
                <a:cs typeface="Arial"/>
              </a:rPr>
              <a:t>“</a:t>
            </a:r>
            <a:r>
              <a:rPr lang="en-US" sz="850">
                <a:solidFill>
                  <a:srgbClr val="6D6E70"/>
                </a:solidFill>
                <a:latin typeface="Arial"/>
                <a:ea typeface="Calibri"/>
                <a:cs typeface="Arial"/>
              </a:rPr>
              <a:t>Big</a:t>
            </a:r>
            <a:r>
              <a:rPr lang="en-US" sz="850">
                <a:solidFill>
                  <a:srgbClr val="6D6E70"/>
                </a:solidFill>
                <a:effectLst/>
                <a:latin typeface="Arial"/>
                <a:ea typeface="Calibri"/>
                <a:cs typeface="Arial"/>
              </a:rPr>
              <a:t>” i</a:t>
            </a:r>
            <a:r>
              <a:rPr lang="en-US" sz="850">
                <a:solidFill>
                  <a:srgbClr val="6D6E70"/>
                </a:solidFill>
                <a:latin typeface="Arial"/>
                <a:cs typeface="Arial"/>
              </a:rPr>
              <a:t>ncludes domestic disaster operations with costs of $10,000+ (i.e., level 2 and higher)</a:t>
            </a:r>
            <a:r>
              <a:rPr lang="en-US" sz="850">
                <a:solidFill>
                  <a:srgbClr val="6D6E70"/>
                </a:solidFill>
                <a:effectLst/>
                <a:latin typeface="Arial"/>
                <a:ea typeface="Calibri"/>
                <a:cs typeface="Arial"/>
              </a:rPr>
              <a:t>.</a:t>
            </a:r>
          </a:p>
          <a:p>
            <a:pPr algn="r" fontAlgn="base">
              <a:spcBef>
                <a:spcPct val="0"/>
              </a:spcBef>
              <a:spcAft>
                <a:spcPct val="0"/>
              </a:spcAft>
              <a:defRPr/>
            </a:pPr>
            <a:r>
              <a:rPr lang="en-US" sz="850">
                <a:solidFill>
                  <a:srgbClr val="6D6E70"/>
                </a:solidFill>
                <a:latin typeface="Arial"/>
                <a:cs typeface="Arial"/>
              </a:rPr>
              <a:t>“Large and major” </a:t>
            </a:r>
            <a:r>
              <a:rPr lang="en-US" sz="850">
                <a:solidFill>
                  <a:srgbClr val="6D6E70"/>
                </a:solidFill>
                <a:effectLst/>
                <a:latin typeface="Arial"/>
                <a:ea typeface="Calibri"/>
                <a:cs typeface="Arial"/>
              </a:rPr>
              <a:t>i</a:t>
            </a:r>
            <a:r>
              <a:rPr lang="en-US" sz="850">
                <a:solidFill>
                  <a:srgbClr val="6D6E70"/>
                </a:solidFill>
                <a:latin typeface="Arial"/>
                <a:cs typeface="Arial"/>
              </a:rPr>
              <a:t>ncludes domestic disaster operations with costs of $50,000+ (i.e., level 3 and higher)</a:t>
            </a:r>
            <a:r>
              <a:rPr lang="en-US" sz="850">
                <a:solidFill>
                  <a:srgbClr val="6D6E70"/>
                </a:solidFill>
                <a:effectLst/>
                <a:latin typeface="Arial"/>
                <a:ea typeface="Calibri"/>
                <a:cs typeface="Arial"/>
              </a:rPr>
              <a:t>.</a:t>
            </a:r>
          </a:p>
          <a:p>
            <a:pPr fontAlgn="base">
              <a:spcBef>
                <a:spcPct val="0"/>
              </a:spcBef>
              <a:spcAft>
                <a:spcPct val="0"/>
              </a:spcAft>
              <a:defRPr/>
            </a:pPr>
            <a:endParaRPr lang="en-US" sz="850" b="0" i="0" u="none" strike="noStrike" kern="1200" cap="none" spc="0" normalizeH="0" baseline="0" noProof="0">
              <a:ln>
                <a:noFill/>
              </a:ln>
              <a:solidFill>
                <a:srgbClr val="6D6E70"/>
              </a:solidFill>
              <a:effectLst/>
              <a:highlight>
                <a:srgbClr val="FFFF00"/>
              </a:highlight>
              <a:uLnTx/>
              <a:uFillTx/>
              <a:latin typeface="Arial" charset="0"/>
              <a:cs typeface="Arial" charset="0"/>
            </a:endParaRP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485978" y="271368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745067" y="33231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509330" y="38317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619205" y="338558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328342" y="21501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711162" y="24991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943040" y="28136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9114896" y="23646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846225" y="24991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9094889" y="24187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727183" y="32596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766565" y="24187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282621" y="20835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9204617" y="2255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7130776" y="41445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8018180" y="2540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991621" y="2255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273397" y="1898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365590" y="16328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386191" y="449080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9013475" y="24104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542863" y="39168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9178780" y="24173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313914" y="24965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901305" y="34404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8258079" y="292148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7255960" y="297634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509330" y="2249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9211616" y="21730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824288" y="30888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8121728" y="36713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773398" y="293146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7065564" y="207420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418547" y="38355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8213359" y="36713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481164" y="255415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355369" y="192440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8146111" y="272361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9123916" y="224571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9101888" y="24832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305202" y="219900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9178780" y="247225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703015" y="15908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776996" y="33311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536028" y="36221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828358" y="33694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805401" y="191418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968375" y="26092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266480" y="24339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267770" y="205502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5006010" y="48691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671090" y="44802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5059962" y="490951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510585" y="4574319"/>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4209172" y="26173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316569" y="27112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4182702" y="272478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464345" y="35295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317074" y="34223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4183376" y="326157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304177" y="31811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358129" y="30204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4117034" y="30741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720530" y="36510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814523" y="35706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4064262" y="27929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4171660" y="28734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606006" y="19079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5233252" y="198614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944166" y="18254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573106" y="37602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972827" y="32036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9052341" y="32964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946323" y="328317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548758" y="44228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601767" y="46746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668028" y="45421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8190950" y="39325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442741" y="403855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861891" y="30711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6212390" y="19348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542382" y="229706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834756" y="30137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628384" y="378578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604162" y="35919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272858" y="34461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5140336" y="202814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 name="TextBox 2">
            <a:extLst>
              <a:ext uri="{FF2B5EF4-FFF2-40B4-BE49-F238E27FC236}">
                <a16:creationId xmlns:a16="http://schemas.microsoft.com/office/drawing/2014/main" id="{8332B564-9A9B-3235-F273-4AE753D31A84}"/>
              </a:ext>
            </a:extLst>
          </p:cNvPr>
          <p:cNvSpPr txBox="1"/>
          <p:nvPr/>
        </p:nvSpPr>
        <p:spPr>
          <a:xfrm>
            <a:off x="293093" y="1432460"/>
            <a:ext cx="3754732" cy="42246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Texas Floods (Level 5)</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Tropical Storm Chantal, North Carolina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New Mexico Floods (Level 4)</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Canada Wildfires (Level 3)</a:t>
            </a:r>
          </a:p>
          <a:p>
            <a:pPr marL="342900" indent="-342900">
              <a:lnSpc>
                <a:spcPct val="125000"/>
              </a:lnSpc>
              <a:buClr>
                <a:srgbClr val="ED1B2E"/>
              </a:buClr>
              <a:buFontTx/>
              <a:buAutoNum type="arabicPeriod"/>
            </a:pPr>
            <a:r>
              <a:rPr lang="en-US" sz="1200" b="1" dirty="0">
                <a:solidFill>
                  <a:srgbClr val="6D6E70"/>
                </a:solidFill>
                <a:latin typeface="Arial"/>
                <a:ea typeface="Calibri" panose="020F0502020204030204"/>
                <a:cs typeface="Arial"/>
              </a:rPr>
              <a:t>New Jersey Floods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Arizona Wildfire (Level 3) </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Hawaii Tsunami Watch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Wisconsin Storms (Level 4)</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Erin, North Carolina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Houston, Texas Multifamily Fire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Kiko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Georgia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North Carolina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South Caroline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Virginia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Florida (Level 3)</a:t>
            </a:r>
          </a:p>
          <a:p>
            <a:pPr marL="342900" indent="-342900">
              <a:lnSpc>
                <a:spcPct val="125000"/>
              </a:lnSpc>
              <a:buClr>
                <a:srgbClr val="ED1B2E"/>
              </a:buClr>
              <a:buAutoNum type="arabicPeriod"/>
            </a:pPr>
            <a:endParaRPr lang="en-US" sz="1200" b="1" dirty="0">
              <a:solidFill>
                <a:srgbClr val="6D6E70"/>
              </a:solidFill>
              <a:highlight>
                <a:srgbClr val="FFFF00"/>
              </a:highlight>
              <a:latin typeface="Arial" panose="020B0604020202020204" pitchFamily="34" charset="0"/>
              <a:ea typeface="Calibri" panose="020F0502020204030204"/>
              <a:cs typeface="Arial" panose="020B0604020202020204" pitchFamily="34" charset="0"/>
            </a:endParaRPr>
          </a:p>
        </p:txBody>
      </p:sp>
      <p:sp>
        <p:nvSpPr>
          <p:cNvPr id="112" name="Oval 111">
            <a:extLst>
              <a:ext uri="{FF2B5EF4-FFF2-40B4-BE49-F238E27FC236}">
                <a16:creationId xmlns:a16="http://schemas.microsoft.com/office/drawing/2014/main" id="{DE5CAE4F-98C3-197A-98DB-9EA130F46984}"/>
              </a:ext>
            </a:extLst>
          </p:cNvPr>
          <p:cNvSpPr>
            <a:spLocks noChangeAspect="1" noChangeArrowheads="1"/>
          </p:cNvSpPr>
          <p:nvPr/>
        </p:nvSpPr>
        <p:spPr bwMode="auto">
          <a:xfrm>
            <a:off x="5554590" y="460053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13" name="Oval 112">
            <a:extLst>
              <a:ext uri="{FF2B5EF4-FFF2-40B4-BE49-F238E27FC236}">
                <a16:creationId xmlns:a16="http://schemas.microsoft.com/office/drawing/2014/main" id="{D49563A4-8BB5-9F25-E06F-94002F83D397}"/>
              </a:ext>
            </a:extLst>
          </p:cNvPr>
          <p:cNvSpPr>
            <a:spLocks noChangeAspect="1" noChangeArrowheads="1"/>
          </p:cNvSpPr>
          <p:nvPr/>
        </p:nvSpPr>
        <p:spPr bwMode="auto">
          <a:xfrm>
            <a:off x="7399555" y="220896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p>
        </p:txBody>
      </p:sp>
      <p:sp>
        <p:nvSpPr>
          <p:cNvPr id="125" name="Oval 124">
            <a:extLst>
              <a:ext uri="{FF2B5EF4-FFF2-40B4-BE49-F238E27FC236}">
                <a16:creationId xmlns:a16="http://schemas.microsoft.com/office/drawing/2014/main" id="{40AC0DFC-AB55-5981-F42A-59021462ADEF}"/>
              </a:ext>
            </a:extLst>
          </p:cNvPr>
          <p:cNvSpPr>
            <a:spLocks noChangeAspect="1" noChangeArrowheads="1"/>
          </p:cNvSpPr>
          <p:nvPr/>
        </p:nvSpPr>
        <p:spPr bwMode="auto">
          <a:xfrm>
            <a:off x="8659746" y="427814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16</a:t>
            </a:r>
          </a:p>
        </p:txBody>
      </p:sp>
      <p:sp>
        <p:nvSpPr>
          <p:cNvPr id="11" name="Oval 10">
            <a:extLst>
              <a:ext uri="{FF2B5EF4-FFF2-40B4-BE49-F238E27FC236}">
                <a16:creationId xmlns:a16="http://schemas.microsoft.com/office/drawing/2014/main" id="{4C5D7FF2-C797-FD30-42AB-9DC2F098B3CC}"/>
              </a:ext>
            </a:extLst>
          </p:cNvPr>
          <p:cNvSpPr>
            <a:spLocks noChangeAspect="1" noChangeArrowheads="1"/>
          </p:cNvSpPr>
          <p:nvPr/>
        </p:nvSpPr>
        <p:spPr bwMode="auto">
          <a:xfrm>
            <a:off x="6433019" y="4174015"/>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p>
        </p:txBody>
      </p:sp>
      <p:sp>
        <p:nvSpPr>
          <p:cNvPr id="12" name="Oval 11">
            <a:extLst>
              <a:ext uri="{FF2B5EF4-FFF2-40B4-BE49-F238E27FC236}">
                <a16:creationId xmlns:a16="http://schemas.microsoft.com/office/drawing/2014/main" id="{251C8FED-0A40-706F-92E9-9644A0C82B1E}"/>
              </a:ext>
            </a:extLst>
          </p:cNvPr>
          <p:cNvSpPr>
            <a:spLocks noChangeAspect="1" noChangeArrowheads="1"/>
          </p:cNvSpPr>
          <p:nvPr/>
        </p:nvSpPr>
        <p:spPr bwMode="auto">
          <a:xfrm>
            <a:off x="8828450" y="338866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13" name="Oval 12">
            <a:extLst>
              <a:ext uri="{FF2B5EF4-FFF2-40B4-BE49-F238E27FC236}">
                <a16:creationId xmlns:a16="http://schemas.microsoft.com/office/drawing/2014/main" id="{87D359F4-30A0-8FE3-13EA-8247503E7EF4}"/>
              </a:ext>
            </a:extLst>
          </p:cNvPr>
          <p:cNvSpPr>
            <a:spLocks noChangeAspect="1" noChangeArrowheads="1"/>
          </p:cNvSpPr>
          <p:nvPr/>
        </p:nvSpPr>
        <p:spPr bwMode="auto">
          <a:xfrm>
            <a:off x="5547591" y="3683650"/>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15" name="Oval 14">
            <a:extLst>
              <a:ext uri="{FF2B5EF4-FFF2-40B4-BE49-F238E27FC236}">
                <a16:creationId xmlns:a16="http://schemas.microsoft.com/office/drawing/2014/main" id="{9166DFD4-1BB1-48C4-D87D-7BC24C94B458}"/>
              </a:ext>
            </a:extLst>
          </p:cNvPr>
          <p:cNvSpPr>
            <a:spLocks noChangeAspect="1" noChangeArrowheads="1"/>
          </p:cNvSpPr>
          <p:nvPr/>
        </p:nvSpPr>
        <p:spPr bwMode="auto">
          <a:xfrm>
            <a:off x="5947552" y="1424665"/>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6" name="Oval 15">
            <a:extLst>
              <a:ext uri="{FF2B5EF4-FFF2-40B4-BE49-F238E27FC236}">
                <a16:creationId xmlns:a16="http://schemas.microsoft.com/office/drawing/2014/main" id="{5100A731-691E-F8EC-F11B-9E3E65FEE0AC}"/>
              </a:ext>
            </a:extLst>
          </p:cNvPr>
          <p:cNvSpPr>
            <a:spLocks noChangeAspect="1" noChangeArrowheads="1"/>
          </p:cNvSpPr>
          <p:nvPr/>
        </p:nvSpPr>
        <p:spPr bwMode="auto">
          <a:xfrm>
            <a:off x="9076890" y="244740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7" name="Oval 16">
            <a:extLst>
              <a:ext uri="{FF2B5EF4-FFF2-40B4-BE49-F238E27FC236}">
                <a16:creationId xmlns:a16="http://schemas.microsoft.com/office/drawing/2014/main" id="{0520190C-D683-58FF-B601-35A9CAC704EF}"/>
              </a:ext>
            </a:extLst>
          </p:cNvPr>
          <p:cNvSpPr>
            <a:spLocks noChangeAspect="1" noChangeArrowheads="1"/>
          </p:cNvSpPr>
          <p:nvPr/>
        </p:nvSpPr>
        <p:spPr bwMode="auto">
          <a:xfrm>
            <a:off x="5115297" y="365100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8" name="Oval 17">
            <a:extLst>
              <a:ext uri="{FF2B5EF4-FFF2-40B4-BE49-F238E27FC236}">
                <a16:creationId xmlns:a16="http://schemas.microsoft.com/office/drawing/2014/main" id="{64CE7DDC-AE75-584B-D2B8-68EF53E273B1}"/>
              </a:ext>
            </a:extLst>
          </p:cNvPr>
          <p:cNvSpPr>
            <a:spLocks noChangeAspect="1" noChangeArrowheads="1"/>
          </p:cNvSpPr>
          <p:nvPr/>
        </p:nvSpPr>
        <p:spPr bwMode="auto">
          <a:xfrm>
            <a:off x="8894324" y="3221643"/>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9</a:t>
            </a:r>
          </a:p>
        </p:txBody>
      </p:sp>
      <p:sp>
        <p:nvSpPr>
          <p:cNvPr id="20" name="Oval 19">
            <a:extLst>
              <a:ext uri="{FF2B5EF4-FFF2-40B4-BE49-F238E27FC236}">
                <a16:creationId xmlns:a16="http://schemas.microsoft.com/office/drawing/2014/main" id="{3AE8870C-16E3-EEB8-AEFA-9857E1928089}"/>
              </a:ext>
            </a:extLst>
          </p:cNvPr>
          <p:cNvSpPr>
            <a:spLocks noChangeAspect="1" noChangeArrowheads="1"/>
          </p:cNvSpPr>
          <p:nvPr/>
        </p:nvSpPr>
        <p:spPr bwMode="auto">
          <a:xfrm>
            <a:off x="6793225" y="424916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p>
        </p:txBody>
      </p:sp>
      <p:sp>
        <p:nvSpPr>
          <p:cNvPr id="21" name="Oval 20">
            <a:extLst>
              <a:ext uri="{FF2B5EF4-FFF2-40B4-BE49-F238E27FC236}">
                <a16:creationId xmlns:a16="http://schemas.microsoft.com/office/drawing/2014/main" id="{89795586-82C9-5246-3E00-734432E965CC}"/>
              </a:ext>
            </a:extLst>
          </p:cNvPr>
          <p:cNvSpPr>
            <a:spLocks noChangeAspect="1" noChangeArrowheads="1"/>
          </p:cNvSpPr>
          <p:nvPr/>
        </p:nvSpPr>
        <p:spPr bwMode="auto">
          <a:xfrm>
            <a:off x="5804621" y="4721025"/>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11</a:t>
            </a:r>
          </a:p>
        </p:txBody>
      </p:sp>
      <p:sp>
        <p:nvSpPr>
          <p:cNvPr id="49" name="Oval 48">
            <a:extLst>
              <a:ext uri="{FF2B5EF4-FFF2-40B4-BE49-F238E27FC236}">
                <a16:creationId xmlns:a16="http://schemas.microsoft.com/office/drawing/2014/main" id="{FCDC4A53-E0EE-D567-23C1-3C31BF59BF8F}"/>
              </a:ext>
            </a:extLst>
          </p:cNvPr>
          <p:cNvSpPr>
            <a:spLocks noChangeAspect="1" noChangeArrowheads="1"/>
          </p:cNvSpPr>
          <p:nvPr/>
        </p:nvSpPr>
        <p:spPr bwMode="auto">
          <a:xfrm>
            <a:off x="8415142" y="3911508"/>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12</a:t>
            </a:r>
          </a:p>
        </p:txBody>
      </p:sp>
      <p:sp>
        <p:nvSpPr>
          <p:cNvPr id="59" name="Oval 58">
            <a:extLst>
              <a:ext uri="{FF2B5EF4-FFF2-40B4-BE49-F238E27FC236}">
                <a16:creationId xmlns:a16="http://schemas.microsoft.com/office/drawing/2014/main" id="{303562A4-EC83-DA3F-82E8-26D6B0546D3D}"/>
              </a:ext>
            </a:extLst>
          </p:cNvPr>
          <p:cNvSpPr>
            <a:spLocks noChangeAspect="1" noChangeArrowheads="1"/>
          </p:cNvSpPr>
          <p:nvPr/>
        </p:nvSpPr>
        <p:spPr bwMode="auto">
          <a:xfrm>
            <a:off x="8654862" y="350291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13</a:t>
            </a:r>
          </a:p>
        </p:txBody>
      </p:sp>
      <p:sp>
        <p:nvSpPr>
          <p:cNvPr id="83" name="Oval 82">
            <a:extLst>
              <a:ext uri="{FF2B5EF4-FFF2-40B4-BE49-F238E27FC236}">
                <a16:creationId xmlns:a16="http://schemas.microsoft.com/office/drawing/2014/main" id="{6ED29CE6-33A6-9901-08E0-7080EF9E0D27}"/>
              </a:ext>
            </a:extLst>
          </p:cNvPr>
          <p:cNvSpPr>
            <a:spLocks noChangeAspect="1" noChangeArrowheads="1"/>
          </p:cNvSpPr>
          <p:nvPr/>
        </p:nvSpPr>
        <p:spPr bwMode="auto">
          <a:xfrm>
            <a:off x="8606567" y="3762683"/>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14</a:t>
            </a:r>
          </a:p>
        </p:txBody>
      </p:sp>
      <p:sp>
        <p:nvSpPr>
          <p:cNvPr id="86" name="Oval 85">
            <a:extLst>
              <a:ext uri="{FF2B5EF4-FFF2-40B4-BE49-F238E27FC236}">
                <a16:creationId xmlns:a16="http://schemas.microsoft.com/office/drawing/2014/main" id="{0D3B867B-4DBF-DA6A-802A-10FBCE97246A}"/>
              </a:ext>
            </a:extLst>
          </p:cNvPr>
          <p:cNvSpPr>
            <a:spLocks noChangeAspect="1" noChangeArrowheads="1"/>
          </p:cNvSpPr>
          <p:nvPr/>
        </p:nvSpPr>
        <p:spPr bwMode="auto">
          <a:xfrm>
            <a:off x="8954155" y="293121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15</a:t>
            </a:r>
          </a:p>
        </p:txBody>
      </p:sp>
    </p:spTree>
    <p:extLst>
      <p:ext uri="{BB962C8B-B14F-4D97-AF65-F5344CB8AC3E}">
        <p14:creationId xmlns:p14="http://schemas.microsoft.com/office/powerpoint/2010/main" val="219725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normAutofit/>
          </a:bodyPr>
          <a:lstStyle/>
          <a:p>
            <a:r>
              <a:rPr lang="en-US" sz="3135" dirty="0"/>
              <a:t>Your Benefits and Resources</a:t>
            </a:r>
          </a:p>
        </p:txBody>
      </p:sp>
      <p:sp>
        <p:nvSpPr>
          <p:cNvPr id="6" name="Text Placeholder 5">
            <a:extLst>
              <a:ext uri="{FF2B5EF4-FFF2-40B4-BE49-F238E27FC236}">
                <a16:creationId xmlns:a16="http://schemas.microsoft.com/office/drawing/2014/main" id="{06B3125C-68B0-654D-BC74-DB13B6AFC925}"/>
              </a:ext>
            </a:extLst>
          </p:cNvPr>
          <p:cNvSpPr>
            <a:spLocks noGrp="1"/>
          </p:cNvSpPr>
          <p:nvPr>
            <p:ph type="body" sz="quarter" idx="11"/>
          </p:nvPr>
        </p:nvSpPr>
        <p:spPr>
          <a:xfrm>
            <a:off x="349227" y="1746869"/>
            <a:ext cx="5501157" cy="3964266"/>
          </a:xfrm>
        </p:spPr>
        <p:txBody>
          <a:bodyPr vert="horz" lIns="80826" tIns="40413" rIns="80826" bIns="40413" rtlCol="0" anchor="t">
            <a:noAutofit/>
          </a:bodyPr>
          <a:lstStyle/>
          <a:p>
            <a:pPr marL="0" indent="0" defTabSz="404121" fontAlgn="base">
              <a:lnSpc>
                <a:spcPct val="100000"/>
              </a:lnSpc>
              <a:spcBef>
                <a:spcPts val="0"/>
              </a:spcBef>
              <a:spcAft>
                <a:spcPts val="1200"/>
              </a:spcAft>
              <a:buSzTx/>
              <a:buNone/>
              <a:defRPr/>
            </a:pPr>
            <a:endParaRPr lang="en-US" sz="1600" dirty="0">
              <a:effectLst/>
              <a:latin typeface="Arial"/>
              <a:ea typeface="Calibri"/>
              <a:cs typeface="Arial"/>
            </a:endParaRPr>
          </a:p>
          <a:p>
            <a:pPr marL="260350" indent="-260350" defTabSz="404121" fontAlgn="base">
              <a:lnSpc>
                <a:spcPct val="100000"/>
              </a:lnSpc>
              <a:spcBef>
                <a:spcPts val="0"/>
              </a:spcBef>
              <a:spcAft>
                <a:spcPts val="1200"/>
              </a:spcAft>
              <a:buSzTx/>
              <a:defRPr/>
            </a:pPr>
            <a:r>
              <a:rPr lang="en-US" sz="1600" dirty="0">
                <a:latin typeface="Arial"/>
                <a:cs typeface="Arial"/>
              </a:rPr>
              <a:t>Provided with </a:t>
            </a:r>
            <a:r>
              <a:rPr lang="en-US" sz="1600" b="1" dirty="0">
                <a:solidFill>
                  <a:srgbClr val="ED1B2E"/>
                </a:solidFill>
                <a:latin typeface="Arial"/>
                <a:cs typeface="Arial"/>
              </a:rPr>
              <a:t>template communications materials</a:t>
            </a:r>
            <a:r>
              <a:rPr lang="en-US" sz="1600" dirty="0">
                <a:latin typeface="Arial"/>
                <a:cs typeface="Arial"/>
              </a:rPr>
              <a:t>, including social posts and content that aligned with timely messaging around National Preparedness Month.</a:t>
            </a:r>
          </a:p>
          <a:p>
            <a:pPr marL="260350" indent="-260350" defTabSz="404121">
              <a:lnSpc>
                <a:spcPct val="100000"/>
              </a:lnSpc>
              <a:spcBef>
                <a:spcPts val="0"/>
              </a:spcBef>
              <a:spcAft>
                <a:spcPts val="1200"/>
              </a:spcAft>
              <a:buSzTx/>
              <a:defRPr/>
            </a:pPr>
            <a:r>
              <a:rPr lang="en-US" sz="1600" dirty="0">
                <a:latin typeface="Arial"/>
                <a:cs typeface="Arial"/>
              </a:rPr>
              <a:t>Featured in the </a:t>
            </a:r>
            <a:r>
              <a:rPr lang="en-US" sz="1600" b="1" dirty="0">
                <a:solidFill>
                  <a:srgbClr val="ED1B24"/>
                </a:solidFill>
                <a:latin typeface="Arial"/>
                <a:cs typeface="Arial"/>
              </a:rPr>
              <a:t>annual member press release </a:t>
            </a:r>
            <a:r>
              <a:rPr lang="en-US" sz="1600" dirty="0">
                <a:latin typeface="Arial"/>
                <a:cs typeface="Arial"/>
              </a:rPr>
              <a:t>sent via PR Newswire and posted on redcross.org with a potential audience of more than 117 million.</a:t>
            </a:r>
          </a:p>
          <a:p>
            <a:pPr marL="260350" indent="-260350" defTabSz="404121">
              <a:lnSpc>
                <a:spcPct val="100000"/>
              </a:lnSpc>
              <a:spcBef>
                <a:spcPts val="0"/>
              </a:spcBef>
              <a:spcAft>
                <a:spcPts val="1200"/>
              </a:spcAft>
              <a:buSzTx/>
              <a:defRPr/>
            </a:pPr>
            <a:r>
              <a:rPr lang="en-US" sz="1600" dirty="0">
                <a:latin typeface="Arial"/>
                <a:cs typeface="Arial"/>
              </a:rPr>
              <a:t>Recognized in a </a:t>
            </a:r>
            <a:r>
              <a:rPr lang="en-US" sz="1600" b="1" dirty="0">
                <a:solidFill>
                  <a:srgbClr val="ED1B24"/>
                </a:solidFill>
                <a:latin typeface="Arial"/>
                <a:cs typeface="Arial"/>
              </a:rPr>
              <a:t>LinkedIn post thanking members </a:t>
            </a:r>
            <a:r>
              <a:rPr lang="en-US" sz="1600" dirty="0">
                <a:latin typeface="Arial"/>
                <a:cs typeface="Arial"/>
              </a:rPr>
              <a:t>with more than 7,400 impressions and 351 engagements.</a:t>
            </a:r>
          </a:p>
          <a:p>
            <a:pPr marL="260350" indent="-260350" defTabSz="404121">
              <a:lnSpc>
                <a:spcPct val="100000"/>
              </a:lnSpc>
              <a:spcBef>
                <a:spcPts val="0"/>
              </a:spcBef>
              <a:spcAft>
                <a:spcPts val="1200"/>
              </a:spcAft>
              <a:buSzTx/>
              <a:defRPr/>
            </a:pPr>
            <a:r>
              <a:rPr lang="en-US" sz="1600" dirty="0">
                <a:latin typeface="Arial"/>
                <a:cs typeface="Arial"/>
              </a:rPr>
              <a:t>Invitation to our </a:t>
            </a:r>
            <a:r>
              <a:rPr lang="en-US" sz="1600" b="1" dirty="0">
                <a:solidFill>
                  <a:srgbClr val="ED1B24"/>
                </a:solidFill>
                <a:latin typeface="Arial"/>
                <a:cs typeface="Arial"/>
              </a:rPr>
              <a:t>exclusive Disaster Leadership call </a:t>
            </a:r>
            <a:r>
              <a:rPr lang="en-US" sz="1600" dirty="0">
                <a:latin typeface="Arial"/>
                <a:cs typeface="Arial"/>
              </a:rPr>
              <a:t>sharing updates on our response to the </a:t>
            </a:r>
            <a:r>
              <a:rPr lang="en-US" sz="1600" b="1" dirty="0">
                <a:solidFill>
                  <a:srgbClr val="ED1B24"/>
                </a:solidFill>
                <a:latin typeface="Arial"/>
                <a:cs typeface="Arial"/>
              </a:rPr>
              <a:t>Texas Floods </a:t>
            </a:r>
            <a:r>
              <a:rPr lang="en-US" sz="1600" dirty="0">
                <a:latin typeface="Arial"/>
                <a:cs typeface="Arial"/>
              </a:rPr>
              <a:t>on July 10.​</a:t>
            </a:r>
          </a:p>
          <a:p>
            <a:pPr marL="260350" indent="-260350" defTabSz="404121">
              <a:lnSpc>
                <a:spcPct val="100000"/>
              </a:lnSpc>
              <a:spcBef>
                <a:spcPts val="0"/>
              </a:spcBef>
              <a:spcAft>
                <a:spcPts val="1200"/>
              </a:spcAft>
              <a:buSzTx/>
              <a:defRPr/>
            </a:pPr>
            <a:endParaRPr lang="en-US" sz="1600" dirty="0">
              <a:latin typeface="Arial"/>
              <a:cs typeface="Arial"/>
            </a:endParaRPr>
          </a:p>
          <a:p>
            <a:pPr marL="260350" indent="-260350" defTabSz="404121">
              <a:lnSpc>
                <a:spcPct val="100000"/>
              </a:lnSpc>
              <a:spcBef>
                <a:spcPts val="0"/>
              </a:spcBef>
              <a:spcAft>
                <a:spcPts val="1200"/>
              </a:spcAft>
              <a:buSzTx/>
              <a:defRPr/>
            </a:pPr>
            <a:endParaRPr lang="en-US" sz="1600" dirty="0">
              <a:latin typeface="Arial"/>
              <a:cs typeface="Arial"/>
            </a:endParaRPr>
          </a:p>
          <a:p>
            <a:pPr marL="0" indent="0" defTabSz="404121">
              <a:lnSpc>
                <a:spcPct val="100000"/>
              </a:lnSpc>
              <a:spcBef>
                <a:spcPts val="0"/>
              </a:spcBef>
              <a:spcAft>
                <a:spcPts val="1200"/>
              </a:spcAft>
              <a:buSzTx/>
              <a:buNone/>
              <a:defRPr/>
            </a:pPr>
            <a:endParaRPr lang="en-US" sz="1600" dirty="0"/>
          </a:p>
        </p:txBody>
      </p:sp>
      <p:pic>
        <p:nvPicPr>
          <p:cNvPr id="3" name="Picture 2">
            <a:extLst>
              <a:ext uri="{FF2B5EF4-FFF2-40B4-BE49-F238E27FC236}">
                <a16:creationId xmlns:a16="http://schemas.microsoft.com/office/drawing/2014/main" id="{5EE485CC-82A8-4D71-BC9C-7AE8DD061D8C}"/>
              </a:ext>
            </a:extLst>
          </p:cNvPr>
          <p:cNvPicPr>
            <a:picLocks noChangeAspect="1"/>
          </p:cNvPicPr>
          <p:nvPr/>
        </p:nvPicPr>
        <p:blipFill>
          <a:blip r:embed="rId3"/>
          <a:stretch>
            <a:fillRect/>
          </a:stretch>
        </p:blipFill>
        <p:spPr>
          <a:xfrm>
            <a:off x="6452595" y="1146898"/>
            <a:ext cx="3173864" cy="5164209"/>
          </a:xfrm>
          <a:prstGeom prst="rect">
            <a:avLst/>
          </a:prstGeom>
        </p:spPr>
      </p:pic>
      <p:sp>
        <p:nvSpPr>
          <p:cNvPr id="2" name="Text Placeholder 31">
            <a:extLst>
              <a:ext uri="{FF2B5EF4-FFF2-40B4-BE49-F238E27FC236}">
                <a16:creationId xmlns:a16="http://schemas.microsoft.com/office/drawing/2014/main" id="{F0F4539F-9C79-D04A-1610-0D05E5C9EEA5}"/>
              </a:ext>
            </a:extLst>
          </p:cNvPr>
          <p:cNvSpPr txBox="1">
            <a:spLocks/>
          </p:cNvSpPr>
          <p:nvPr/>
        </p:nvSpPr>
        <p:spPr>
          <a:xfrm>
            <a:off x="550261" y="1128363"/>
            <a:ext cx="5701300" cy="742434"/>
          </a:xfrm>
          <a:prstGeom prst="rect">
            <a:avLst/>
          </a:prstGeom>
        </p:spPr>
        <p:txBody>
          <a:bodyPr vert="horz" lIns="80826" tIns="40413" rIns="80826" bIns="40413" rtlCol="0" anchor="ctr">
            <a:noAutofit/>
          </a:bodyPr>
          <a:lstStyle>
            <a:lvl1pPr marL="9525" indent="-952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0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ct val="150000"/>
              </a:lnSpc>
            </a:pPr>
            <a:r>
              <a:rPr lang="en-US" sz="1800" dirty="0">
                <a:latin typeface="Arial"/>
                <a:cs typeface="Arial"/>
              </a:rPr>
              <a:t>We were pleased to recognize you and offer engagement opportunities this quarter. </a:t>
            </a:r>
            <a:endParaRPr lang="en-US" sz="1800" dirty="0"/>
          </a:p>
        </p:txBody>
      </p:sp>
    </p:spTree>
    <p:extLst>
      <p:ext uri="{BB962C8B-B14F-4D97-AF65-F5344CB8AC3E}">
        <p14:creationId xmlns:p14="http://schemas.microsoft.com/office/powerpoint/2010/main" val="338311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p:txBody>
          <a:bodyPr/>
          <a:lstStyle/>
          <a:p>
            <a:r>
              <a:rPr lang="en-US" dirty="0"/>
              <a:t>Prepare Today!</a:t>
            </a:r>
          </a:p>
        </p:txBody>
      </p:sp>
      <p:cxnSp>
        <p:nvCxnSpPr>
          <p:cNvPr id="23" name="Straight Connector 22">
            <a:extLst>
              <a:ext uri="{FF2B5EF4-FFF2-40B4-BE49-F238E27FC236}">
                <a16:creationId xmlns:a16="http://schemas.microsoft.com/office/drawing/2014/main" id="{263ECCB6-CCE2-7948-8D2F-02BA12D66AB1}"/>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45C469B7-A396-E740-8B32-56829C393417}"/>
              </a:ext>
            </a:extLst>
          </p:cNvPr>
          <p:cNvSpPr txBox="1">
            <a:spLocks/>
          </p:cNvSpPr>
          <p:nvPr/>
        </p:nvSpPr>
        <p:spPr bwMode="auto">
          <a:xfrm>
            <a:off x="409550" y="1560172"/>
            <a:ext cx="4570206" cy="4458662"/>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fontAlgn="base"/>
            <a:r>
              <a:rPr lang="en-US" sz="1600" dirty="0">
                <a:solidFill>
                  <a:srgbClr val="71787D"/>
                </a:solidFill>
                <a:latin typeface="Arial"/>
                <a:cs typeface="Arial"/>
              </a:rPr>
              <a:t>As we prepare to turn our clocks back on </a:t>
            </a:r>
            <a:r>
              <a:rPr lang="en-US" sz="1600" b="1" dirty="0">
                <a:solidFill>
                  <a:srgbClr val="71787D"/>
                </a:solidFill>
                <a:latin typeface="Arial"/>
                <a:cs typeface="Arial"/>
              </a:rPr>
              <a:t>Sunday, November 2</a:t>
            </a:r>
            <a:r>
              <a:rPr lang="en-US" sz="1600" dirty="0">
                <a:solidFill>
                  <a:srgbClr val="71787D"/>
                </a:solidFill>
                <a:latin typeface="Arial"/>
                <a:cs typeface="Arial"/>
              </a:rPr>
              <a:t>, we encourage people to TEST their smoke alarms when they TURN their clocks.​</a:t>
            </a:r>
          </a:p>
          <a:p>
            <a:pPr fontAlgn="base"/>
            <a:r>
              <a:rPr lang="en-US" sz="1600" dirty="0">
                <a:solidFill>
                  <a:srgbClr val="71787D"/>
                </a:solidFill>
                <a:latin typeface="Arial"/>
                <a:cs typeface="Arial"/>
              </a:rPr>
              <a:t>​</a:t>
            </a:r>
          </a:p>
          <a:p>
            <a:pPr fontAlgn="base"/>
            <a:r>
              <a:rPr lang="en-US" sz="1600" dirty="0">
                <a:solidFill>
                  <a:srgbClr val="71787D"/>
                </a:solidFill>
                <a:latin typeface="Arial"/>
                <a:cs typeface="Arial"/>
              </a:rPr>
              <a:t>Please consider sharing home fire safety messages with your employees, customers and other key groups.</a:t>
            </a:r>
          </a:p>
          <a:p>
            <a:pPr>
              <a:defRPr/>
            </a:pPr>
            <a:endParaRPr lang="en-US" sz="1600" dirty="0">
              <a:solidFill>
                <a:srgbClr val="71787D"/>
              </a:solidFill>
              <a:latin typeface="Arial"/>
              <a:cs typeface="Arial"/>
            </a:endParaRPr>
          </a:p>
          <a:p>
            <a:pPr>
              <a:defRPr/>
            </a:pPr>
            <a:r>
              <a:rPr lang="en-US" sz="1600" b="1" dirty="0">
                <a:solidFill>
                  <a:srgbClr val="71787D"/>
                </a:solidFill>
                <a:latin typeface="Arial"/>
                <a:cs typeface="Arial"/>
              </a:rPr>
              <a:t>Visit the </a:t>
            </a:r>
            <a:r>
              <a:rPr lang="en-US" sz="1600" b="1" dirty="0">
                <a:solidFill>
                  <a:srgbClr val="71787D"/>
                </a:solidFill>
                <a:latin typeface="Arial"/>
                <a:cs typeface="Arial"/>
                <a:hlinkClick r:id="rId3"/>
              </a:rPr>
              <a:t>Disaster Responder Membership Hub</a:t>
            </a:r>
            <a:r>
              <a:rPr lang="en-US" sz="1600" b="1" dirty="0">
                <a:solidFill>
                  <a:srgbClr val="71787D"/>
                </a:solidFill>
                <a:latin typeface="Arial"/>
                <a:cs typeface="Arial"/>
              </a:rPr>
              <a:t> or </a:t>
            </a:r>
            <a:r>
              <a:rPr lang="en-US" sz="1600" b="1" dirty="0">
                <a:solidFill>
                  <a:srgbClr val="71787D"/>
                </a:solidFill>
                <a:latin typeface="Arial"/>
                <a:cs typeface="Arial"/>
                <a:hlinkClick r:id="rId4"/>
              </a:rPr>
              <a:t>redcross.org</a:t>
            </a:r>
            <a:r>
              <a:rPr lang="en-US" sz="1600" b="1" dirty="0">
                <a:solidFill>
                  <a:srgbClr val="71787D"/>
                </a:solidFill>
                <a:latin typeface="Arial"/>
                <a:cs typeface="Arial"/>
              </a:rPr>
              <a:t> for preparedness communication resources to help you and your loved ones stay safe.</a:t>
            </a:r>
            <a:endParaRPr lang="en-US" sz="1600" b="1" dirty="0">
              <a:solidFill>
                <a:srgbClr val="6D6E70"/>
              </a:solidFill>
              <a:latin typeface="Arial"/>
              <a:ea typeface="Calibri"/>
              <a:cs typeface="Arial"/>
            </a:endParaRPr>
          </a:p>
          <a:p>
            <a:pPr>
              <a:defRPr/>
            </a:pPr>
            <a:endParaRPr lang="en-US" sz="1600" b="1" dirty="0">
              <a:solidFill>
                <a:srgbClr val="6D6E70"/>
              </a:solidFill>
              <a:latin typeface="Arial"/>
              <a:ea typeface="Calibri"/>
              <a:cs typeface="Arial"/>
            </a:endParaRPr>
          </a:p>
        </p:txBody>
      </p:sp>
      <p:pic>
        <p:nvPicPr>
          <p:cNvPr id="1026" name="Picture 2" descr="A blue background with white text and clocks&#10;&#10;Description automatically generated">
            <a:extLst>
              <a:ext uri="{FF2B5EF4-FFF2-40B4-BE49-F238E27FC236}">
                <a16:creationId xmlns:a16="http://schemas.microsoft.com/office/drawing/2014/main" id="{81E7CAB9-1339-121F-6BD3-3047E9BF7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507" y="959970"/>
            <a:ext cx="390525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59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B955-FB08-485E-09FB-8BAC0BBD3F87}"/>
              </a:ext>
            </a:extLst>
          </p:cNvPr>
          <p:cNvSpPr>
            <a:spLocks noGrp="1"/>
          </p:cNvSpPr>
          <p:nvPr>
            <p:ph type="title"/>
          </p:nvPr>
        </p:nvSpPr>
        <p:spPr>
          <a:xfrm>
            <a:off x="147325" y="192965"/>
            <a:ext cx="9763749" cy="742433"/>
          </a:xfrm>
        </p:spPr>
        <p:txBody>
          <a:bodyPr/>
          <a:lstStyle/>
          <a:p>
            <a:r>
              <a:rPr lang="en-US"/>
              <a:t>Deepen Your Engagement</a:t>
            </a:r>
          </a:p>
        </p:txBody>
      </p:sp>
      <p:sp>
        <p:nvSpPr>
          <p:cNvPr id="6" name="Text Placeholder 5">
            <a:extLst>
              <a:ext uri="{FF2B5EF4-FFF2-40B4-BE49-F238E27FC236}">
                <a16:creationId xmlns:a16="http://schemas.microsoft.com/office/drawing/2014/main" id="{32E04F83-1D77-0B72-46F8-7AEB6FBC5B38}"/>
              </a:ext>
            </a:extLst>
          </p:cNvPr>
          <p:cNvSpPr>
            <a:spLocks noGrp="1"/>
          </p:cNvSpPr>
          <p:nvPr>
            <p:ph type="body" sz="quarter" idx="14"/>
          </p:nvPr>
        </p:nvSpPr>
        <p:spPr>
          <a:xfrm>
            <a:off x="256657" y="964236"/>
            <a:ext cx="9442174" cy="874504"/>
          </a:xfrm>
        </p:spPr>
        <p:txBody>
          <a:bodyPr/>
          <a:lstStyle/>
          <a:p>
            <a:r>
              <a:rPr lang="en-US"/>
              <a:t>Help your employees, customers and others </a:t>
            </a:r>
            <a:br>
              <a:rPr lang="en-US"/>
            </a:br>
            <a:r>
              <a:rPr lang="en-US"/>
              <a:t>stay engaged and safe this season!</a:t>
            </a:r>
          </a:p>
          <a:p>
            <a:endParaRPr lang="en-US"/>
          </a:p>
        </p:txBody>
      </p:sp>
      <p:sp>
        <p:nvSpPr>
          <p:cNvPr id="7" name="Text Placeholder 6">
            <a:extLst>
              <a:ext uri="{FF2B5EF4-FFF2-40B4-BE49-F238E27FC236}">
                <a16:creationId xmlns:a16="http://schemas.microsoft.com/office/drawing/2014/main" id="{F24DB23D-6169-0E6D-9A1E-05F554C74797}"/>
              </a:ext>
            </a:extLst>
          </p:cNvPr>
          <p:cNvSpPr>
            <a:spLocks noGrp="1"/>
          </p:cNvSpPr>
          <p:nvPr>
            <p:ph type="body" sz="quarter" idx="15"/>
          </p:nvPr>
        </p:nvSpPr>
        <p:spPr>
          <a:xfrm>
            <a:off x="90004" y="3517945"/>
            <a:ext cx="7546528" cy="1305187"/>
          </a:xfrm>
        </p:spPr>
        <p:txBody>
          <a:bodyPr lIns="91440" tIns="45720" rIns="91440" bIns="45720" anchor="t"/>
          <a:lstStyle/>
          <a:p>
            <a:r>
              <a:rPr lang="en-US" sz="1400" b="1">
                <a:solidFill>
                  <a:srgbClr val="ED1B2E"/>
                </a:solidFill>
                <a:latin typeface="Arial"/>
                <a:cs typeface="Arial"/>
              </a:rPr>
              <a:t>Give Blood, Help Save Lives!</a:t>
            </a:r>
            <a:endParaRPr lang="en-US">
              <a:solidFill>
                <a:srgbClr val="ED1B2E"/>
              </a:solidFill>
            </a:endParaRPr>
          </a:p>
          <a:p>
            <a:r>
              <a:rPr lang="en-US" sz="1400">
                <a:latin typeface="Arial"/>
                <a:cs typeface="Arial"/>
              </a:rPr>
              <a:t>Every two seconds, someone in the U.S. needs blood. Blood products are essential for surgeries, cancer treatment, chronic illnesses and traumatic injuries. </a:t>
            </a:r>
            <a:r>
              <a:rPr lang="en-US" sz="1400">
                <a:latin typeface="Arial"/>
                <a:cs typeface="Arial"/>
                <a:hlinkClick r:id="rId3"/>
              </a:rPr>
              <a:t>Schedule your lifesaving blood donation appointment today!</a:t>
            </a:r>
            <a:endParaRPr lang="en-US" sz="1400">
              <a:latin typeface="Arial"/>
              <a:cs typeface="Arial"/>
            </a:endParaRPr>
          </a:p>
        </p:txBody>
      </p:sp>
      <p:sp>
        <p:nvSpPr>
          <p:cNvPr id="8" name="Text Placeholder 7">
            <a:extLst>
              <a:ext uri="{FF2B5EF4-FFF2-40B4-BE49-F238E27FC236}">
                <a16:creationId xmlns:a16="http://schemas.microsoft.com/office/drawing/2014/main" id="{AEC5CABD-1515-6981-27E0-4C6F7B48D80E}"/>
              </a:ext>
            </a:extLst>
          </p:cNvPr>
          <p:cNvSpPr>
            <a:spLocks noGrp="1"/>
          </p:cNvSpPr>
          <p:nvPr>
            <p:ph type="body" sz="quarter" idx="16"/>
          </p:nvPr>
        </p:nvSpPr>
        <p:spPr>
          <a:xfrm>
            <a:off x="2421868" y="5091963"/>
            <a:ext cx="7579488" cy="1252398"/>
          </a:xfrm>
        </p:spPr>
        <p:txBody>
          <a:bodyPr lIns="91440" tIns="45720" rIns="91440" bIns="45720" anchor="t"/>
          <a:lstStyle/>
          <a:p>
            <a:r>
              <a:rPr lang="en-US" sz="1400" b="1">
                <a:solidFill>
                  <a:srgbClr val="ED1B2E"/>
                </a:solidFill>
                <a:latin typeface="Arial"/>
                <a:cs typeface="Arial"/>
              </a:rPr>
              <a:t>Help </a:t>
            </a:r>
            <a:r>
              <a:rPr lang="en-US" sz="1400" b="1" i="1">
                <a:solidFill>
                  <a:srgbClr val="ED1B2E"/>
                </a:solidFill>
                <a:latin typeface="Arial"/>
                <a:cs typeface="Arial"/>
              </a:rPr>
              <a:t>Sound the Alarm </a:t>
            </a:r>
            <a:r>
              <a:rPr lang="en-US" sz="1400" b="1">
                <a:solidFill>
                  <a:srgbClr val="ED1B2E"/>
                </a:solidFill>
                <a:latin typeface="Arial"/>
                <a:cs typeface="Arial"/>
              </a:rPr>
              <a:t>for Home Fire Safety</a:t>
            </a:r>
          </a:p>
          <a:p>
            <a:r>
              <a:rPr lang="en-US" sz="1400">
                <a:latin typeface="Arial"/>
                <a:cs typeface="Arial"/>
              </a:rPr>
              <a:t>Home fires claim seven lives daily, but working smoke alarms can cut the risk of death by half. Join the Red Cross to install free smoke alarms as part of our </a:t>
            </a:r>
            <a:r>
              <a:rPr lang="en-US" sz="1400" i="1">
                <a:latin typeface="Arial"/>
                <a:cs typeface="Arial"/>
              </a:rPr>
              <a:t>Sound the Alarm </a:t>
            </a:r>
            <a:r>
              <a:rPr lang="en-US" sz="1400">
                <a:latin typeface="Arial"/>
                <a:cs typeface="Arial"/>
              </a:rPr>
              <a:t>events, now in our 10</a:t>
            </a:r>
            <a:r>
              <a:rPr lang="en-US" sz="1400" baseline="30000">
                <a:latin typeface="Arial"/>
                <a:cs typeface="Arial"/>
              </a:rPr>
              <a:t>th</a:t>
            </a:r>
            <a:r>
              <a:rPr lang="en-US" sz="1400">
                <a:latin typeface="Arial"/>
                <a:cs typeface="Arial"/>
              </a:rPr>
              <a:t> year. Use the </a:t>
            </a:r>
            <a:r>
              <a:rPr lang="en-US" sz="1400">
                <a:latin typeface="Arial"/>
                <a:cs typeface="Arial"/>
                <a:hlinkClick r:id="rId4"/>
              </a:rPr>
              <a:t>zip code finder </a:t>
            </a:r>
            <a:r>
              <a:rPr lang="en-US" sz="1400">
                <a:latin typeface="Arial"/>
                <a:cs typeface="Arial"/>
              </a:rPr>
              <a:t>to support a local event this spring. </a:t>
            </a:r>
          </a:p>
        </p:txBody>
      </p:sp>
      <p:sp>
        <p:nvSpPr>
          <p:cNvPr id="9" name="Text Placeholder 8">
            <a:extLst>
              <a:ext uri="{FF2B5EF4-FFF2-40B4-BE49-F238E27FC236}">
                <a16:creationId xmlns:a16="http://schemas.microsoft.com/office/drawing/2014/main" id="{6F6115CF-7391-D2F0-13A7-33E312282531}"/>
              </a:ext>
            </a:extLst>
          </p:cNvPr>
          <p:cNvSpPr>
            <a:spLocks noGrp="1"/>
          </p:cNvSpPr>
          <p:nvPr>
            <p:ph type="body" sz="quarter" idx="17"/>
          </p:nvPr>
        </p:nvSpPr>
        <p:spPr>
          <a:xfrm>
            <a:off x="2347104" y="1931965"/>
            <a:ext cx="7654252" cy="1365276"/>
          </a:xfrm>
        </p:spPr>
        <p:txBody>
          <a:bodyPr lIns="91440" tIns="45720" rIns="91440" bIns="45720" anchor="t"/>
          <a:lstStyle/>
          <a:p>
            <a:r>
              <a:rPr lang="en-US" sz="1400" b="1">
                <a:solidFill>
                  <a:srgbClr val="ED1B2E"/>
                </a:solidFill>
                <a:latin typeface="Arial"/>
                <a:cs typeface="Arial"/>
              </a:rPr>
              <a:t>Find Your Perfect Fit as a Volunteer </a:t>
            </a:r>
            <a:endParaRPr lang="en-US">
              <a:solidFill>
                <a:srgbClr val="ED1B2E"/>
              </a:solidFill>
            </a:endParaRPr>
          </a:p>
          <a:p>
            <a:r>
              <a:rPr lang="en-US" sz="1400">
                <a:solidFill>
                  <a:srgbClr val="71787D"/>
                </a:solidFill>
                <a:latin typeface="Arial"/>
                <a:cs typeface="Arial"/>
              </a:rPr>
              <a:t>Volunteers represent 90% of the Red Cross workforce. To ensure we can be there for people in their darkest moments, we need more volunteers who are trained and ready to help. Join us to provide relief and hope when they matter most!</a:t>
            </a:r>
            <a:r>
              <a:rPr lang="en-US" sz="1200">
                <a:solidFill>
                  <a:srgbClr val="212529"/>
                </a:solidFill>
                <a:latin typeface="Arial"/>
                <a:cs typeface="Arial"/>
              </a:rPr>
              <a:t> </a:t>
            </a:r>
            <a:r>
              <a:rPr lang="en-US" sz="1400">
                <a:latin typeface="Arial"/>
                <a:cs typeface="Arial"/>
              </a:rPr>
              <a:t> </a:t>
            </a:r>
            <a:r>
              <a:rPr lang="en-US" sz="1400">
                <a:latin typeface="Arial"/>
                <a:cs typeface="Arial"/>
                <a:hlinkClick r:id="rId5"/>
              </a:rPr>
              <a:t>Find your opportunity today.</a:t>
            </a:r>
            <a:endParaRPr lang="en-US"/>
          </a:p>
        </p:txBody>
      </p:sp>
      <p:pic>
        <p:nvPicPr>
          <p:cNvPr id="19" name="Picture Placeholder 17">
            <a:extLst>
              <a:ext uri="{FF2B5EF4-FFF2-40B4-BE49-F238E27FC236}">
                <a16:creationId xmlns:a16="http://schemas.microsoft.com/office/drawing/2014/main" id="{B3248033-C95A-49B6-E90F-1972BE45E25E}"/>
              </a:ext>
            </a:extLst>
          </p:cNvPr>
          <p:cNvPicPr>
            <a:picLocks noChangeAspect="1"/>
          </p:cNvPicPr>
          <p:nvPr/>
        </p:nvPicPr>
        <p:blipFill>
          <a:blip r:embed="rId6" cstate="screen">
            <a:extLst>
              <a:ext uri="{28A0092B-C50C-407E-A947-70E740481C1C}">
                <a14:useLocalDpi xmlns:a14="http://schemas.microsoft.com/office/drawing/2010/main"/>
              </a:ext>
            </a:extLst>
          </a:blip>
          <a:srcRect r="-95"/>
          <a:stretch>
            <a:fillRect/>
          </a:stretch>
        </p:blipFill>
        <p:spPr>
          <a:xfrm>
            <a:off x="0" y="5018048"/>
            <a:ext cx="2230244" cy="1382751"/>
          </a:xfrm>
          <a:prstGeom prst="rect">
            <a:avLst/>
          </a:prstGeom>
          <a:solidFill>
            <a:schemeClr val="accent2"/>
          </a:solidFill>
        </p:spPr>
      </p:pic>
      <p:pic>
        <p:nvPicPr>
          <p:cNvPr id="13" name="Picture Placeholder 12">
            <a:extLst>
              <a:ext uri="{FF2B5EF4-FFF2-40B4-BE49-F238E27FC236}">
                <a16:creationId xmlns:a16="http://schemas.microsoft.com/office/drawing/2014/main" id="{11199532-C08F-28DA-1A03-389887AC9BC9}"/>
              </a:ext>
            </a:extLst>
          </p:cNvPr>
          <p:cNvPicPr>
            <a:picLocks noGrp="1" noChangeAspect="1"/>
          </p:cNvPicPr>
          <p:nvPr>
            <p:ph type="pic" sz="quarter" idx="11"/>
          </p:nvPr>
        </p:nvPicPr>
        <p:blipFill>
          <a:blip r:embed="rId7" cstate="screen">
            <a:extLst>
              <a:ext uri="{28A0092B-C50C-407E-A947-70E740481C1C}">
                <a14:useLocalDpi xmlns:a14="http://schemas.microsoft.com/office/drawing/2010/main"/>
              </a:ext>
            </a:extLst>
          </a:blip>
          <a:srcRect/>
          <a:stretch/>
        </p:blipFill>
        <p:spPr/>
      </p:pic>
      <p:pic>
        <p:nvPicPr>
          <p:cNvPr id="15" name="Picture Placeholder 12">
            <a:extLst>
              <a:ext uri="{FF2B5EF4-FFF2-40B4-BE49-F238E27FC236}">
                <a16:creationId xmlns:a16="http://schemas.microsoft.com/office/drawing/2014/main" id="{14CBA2CB-F65B-A883-C8EC-2739CE7C32E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767620" y="3457856"/>
            <a:ext cx="2290780" cy="1365276"/>
          </a:xfrm>
          <a:prstGeom prst="rect">
            <a:avLst/>
          </a:prstGeom>
          <a:solidFill>
            <a:schemeClr val="accent2"/>
          </a:solidFill>
        </p:spPr>
      </p:pic>
    </p:spTree>
    <p:extLst>
      <p:ext uri="{BB962C8B-B14F-4D97-AF65-F5344CB8AC3E}">
        <p14:creationId xmlns:p14="http://schemas.microsoft.com/office/powerpoint/2010/main" val="1601541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8A5B41A-8EF3-F93F-30FC-E5A9147EDD4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6768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lIns="91440" tIns="45720" rIns="91440" bIns="45720" anchor="t"/>
          <a:lstStyle/>
          <a:p>
            <a:r>
              <a:rPr lang="en-US">
                <a:latin typeface="Arial"/>
                <a:cs typeface="Arial"/>
              </a:rPr>
              <a:t>Domestic Disaster Response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10033" y="3320772"/>
            <a:ext cx="1749949" cy="1233488"/>
          </a:xfrm>
        </p:spPr>
        <p:txBody>
          <a:bodyPr lIns="91440" tIns="45720" rIns="91440" bIns="45720" anchor="t"/>
          <a:lstStyle/>
          <a:p>
            <a:pPr>
              <a:spcBef>
                <a:spcPct val="20000"/>
              </a:spcBef>
            </a:pPr>
            <a:r>
              <a:rPr lang="en-US" sz="2400" b="1">
                <a:solidFill>
                  <a:srgbClr val="ED1B2E"/>
                </a:solidFill>
                <a:latin typeface="Arial"/>
                <a:cs typeface="Arial"/>
              </a:rPr>
              <a:t>155,700</a:t>
            </a:r>
            <a:endParaRPr lang="en-US" sz="2400" b="1">
              <a:solidFill>
                <a:srgbClr val="ED1B2E"/>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116003" y="3321733"/>
            <a:ext cx="1973790" cy="1233488"/>
          </a:xfrm>
        </p:spPr>
        <p:txBody>
          <a:bodyPr lIns="91440" tIns="45720" rIns="91440" bIns="45720" anchor="t"/>
          <a:lstStyle/>
          <a:p>
            <a:pPr algn="ctr" rtl="0" fontAlgn="base"/>
            <a:r>
              <a:rPr lang="en-US" sz="2400" b="1">
                <a:solidFill>
                  <a:srgbClr val="ED1B2E"/>
                </a:solidFill>
                <a:latin typeface="Arial"/>
                <a:cs typeface="Arial"/>
              </a:rPr>
              <a:t>17,300</a:t>
            </a:r>
            <a:r>
              <a:rPr lang="en-US" sz="2400" b="0" i="0">
                <a:solidFill>
                  <a:srgbClr val="ED1B2E"/>
                </a:solidFill>
                <a:effectLst/>
                <a:latin typeface="Arial"/>
                <a:cs typeface="Arial"/>
              </a:rPr>
              <a:t>​</a:t>
            </a:r>
            <a:endParaRPr lang="en-US" sz="2400" b="0" i="0">
              <a:solidFill>
                <a:srgbClr val="ED1B2E"/>
              </a:solidFill>
              <a:effectLst/>
            </a:endParaRPr>
          </a:p>
          <a:p>
            <a:r>
              <a:rPr lang="en-US">
                <a:solidFill>
                  <a:srgbClr val="6D6E70"/>
                </a:solidFill>
                <a:latin typeface="Arial"/>
                <a:cs typeface="Arial"/>
              </a:rPr>
              <a:t>overnight stays in emergency lodgings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301372" y="3324892"/>
            <a:ext cx="1749949" cy="1233488"/>
          </a:xfrm>
        </p:spPr>
        <p:txBody>
          <a:bodyPr lIns="91440" tIns="45720" rIns="91440" bIns="45720" anchor="t"/>
          <a:lstStyle/>
          <a:p>
            <a:r>
              <a:rPr lang="en-US" sz="2400" b="1">
                <a:solidFill>
                  <a:srgbClr val="ED1B2E"/>
                </a:solidFill>
                <a:latin typeface="Arial"/>
                <a:cs typeface="Arial"/>
              </a:rPr>
              <a:t>8,700</a:t>
            </a:r>
            <a:endParaRPr lang="en-US" sz="2400" b="1">
              <a:solidFill>
                <a:srgbClr val="ED1B2E"/>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6984887" y="3320772"/>
            <a:ext cx="2326037" cy="1233488"/>
          </a:xfrm>
        </p:spPr>
        <p:txBody>
          <a:bodyPr lIns="91440" tIns="45720" rIns="91440" bIns="45720" anchor="t"/>
          <a:lstStyle/>
          <a:p>
            <a:r>
              <a:rPr lang="en-US" sz="2400" b="1">
                <a:solidFill>
                  <a:srgbClr val="ED1B2E"/>
                </a:solidFill>
                <a:latin typeface="Arial"/>
                <a:cs typeface="Arial"/>
              </a:rPr>
              <a:t>3,870</a:t>
            </a:r>
            <a:endParaRPr lang="en-US" sz="1800" b="1">
              <a:solidFill>
                <a:srgbClr val="ED1B2E"/>
              </a:solidFill>
            </a:endParaRPr>
          </a:p>
          <a:p>
            <a:r>
              <a:rPr lang="en-US">
                <a:solidFill>
                  <a:srgbClr val="6D6E70"/>
                </a:solidFill>
                <a:latin typeface="Arial"/>
                <a:cs typeface="Arial"/>
              </a:rPr>
              <a:t>households provided recovery support, including financial assistance</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936867" y="1145946"/>
            <a:ext cx="8376919" cy="1066800"/>
          </a:xfrm>
        </p:spPr>
        <p:txBody>
          <a:bodyPr lIns="91440" tIns="45720" rIns="91440" bIns="45720" anchor="t"/>
          <a:lstStyle/>
          <a:p>
            <a:pPr algn="ctr">
              <a:tabLst>
                <a:tab pos="1198563" algn="l"/>
              </a:tabLst>
              <a:defRPr/>
            </a:pPr>
            <a:r>
              <a:rPr lang="en-US">
                <a:solidFill>
                  <a:srgbClr val="6D6E70"/>
                </a:solidFill>
                <a:latin typeface="Arial"/>
                <a:cs typeface="Arial"/>
              </a:rPr>
              <a:t>In </a:t>
            </a:r>
            <a:r>
              <a:rPr lang="en-US">
                <a:latin typeface="Arial"/>
                <a:cs typeface="Arial"/>
              </a:rPr>
              <a:t>FY26-Q1</a:t>
            </a:r>
            <a:r>
              <a:rPr lang="en-US">
                <a:solidFill>
                  <a:srgbClr val="6D6E70"/>
                </a:solidFill>
                <a:latin typeface="Arial"/>
                <a:cs typeface="Arial"/>
              </a:rPr>
              <a:t>,* </a:t>
            </a:r>
            <a:r>
              <a:rPr lang="en-US">
                <a:latin typeface="Arial"/>
                <a:cs typeface="Arial"/>
              </a:rPr>
              <a:t>more than</a:t>
            </a:r>
            <a:r>
              <a:rPr lang="en-US">
                <a:solidFill>
                  <a:srgbClr val="6D6E70"/>
                </a:solidFill>
                <a:latin typeface="Arial"/>
                <a:cs typeface="Arial"/>
              </a:rPr>
              <a:t> </a:t>
            </a:r>
            <a:r>
              <a:rPr lang="en-US">
                <a:solidFill>
                  <a:srgbClr val="ED1B2E"/>
                </a:solidFill>
                <a:latin typeface="Arial"/>
                <a:cs typeface="Arial"/>
              </a:rPr>
              <a:t>2,700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449877" y="5944142"/>
            <a:ext cx="7292990" cy="338554"/>
          </a:xfrm>
          <a:prstGeom prst="rect">
            <a:avLst/>
          </a:prstGeom>
        </p:spPr>
        <p:txBody>
          <a:bodyPr wrap="square" lIns="91440" tIns="45720" rIns="91440" bIns="45720" anchor="t">
            <a:spAutoFit/>
          </a:bodyPr>
          <a:lstStyle/>
          <a:p>
            <a:pPr algn="r"/>
            <a:r>
              <a:rPr lang="en-US" sz="800">
                <a:solidFill>
                  <a:srgbClr val="717073"/>
                </a:solidFill>
                <a:latin typeface="Arial"/>
                <a:cs typeface="Arial"/>
              </a:rPr>
              <a:t>*July 1 – September 30, 2025</a:t>
            </a:r>
          </a:p>
          <a:p>
            <a:pPr algn="r"/>
            <a:r>
              <a:rPr lang="en-US" sz="800">
                <a:solidFill>
                  <a:srgbClr val="717073"/>
                </a:solidFill>
                <a:latin typeface="Arial"/>
                <a:cs typeface="Arial"/>
              </a:rPr>
              <a:t>Includes domestic disaster operations with costs of $10,000+ (i.e., level 2 and higher).  </a:t>
            </a:r>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43893" t="-5319" r="-43893" b="-5319"/>
          <a:stretch/>
        </p:blipFill>
        <p:spPr>
          <a:xfrm>
            <a:off x="5508311"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16927" t="-10973" r="-16927" b="-10973"/>
          <a:stretch/>
        </p:blipFill>
        <p:spPr>
          <a:xfrm>
            <a:off x="1341888"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l="-48439" t="-12495" r="-48439" b="-12495"/>
          <a:stretch/>
        </p:blipFill>
        <p:spPr>
          <a:xfrm>
            <a:off x="3346128"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l="-24596" t="-1982" r="-24596" b="-1982"/>
          <a:stretch/>
        </p:blipFill>
        <p:spPr>
          <a:xfrm>
            <a:off x="7486827" y="2407689"/>
            <a:ext cx="1301633" cy="847002"/>
          </a:xfrm>
        </p:spPr>
      </p:pic>
    </p:spTree>
    <p:extLst>
      <p:ext uri="{BB962C8B-B14F-4D97-AF65-F5344CB8AC3E}">
        <p14:creationId xmlns:p14="http://schemas.microsoft.com/office/powerpoint/2010/main" val="377629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4BA04-AC75-2950-E33F-EAFAA5B56D64}"/>
              </a:ext>
            </a:extLst>
          </p:cNvPr>
          <p:cNvSpPr>
            <a:spLocks noGrp="1"/>
          </p:cNvSpPr>
          <p:nvPr>
            <p:ph type="title"/>
          </p:nvPr>
        </p:nvSpPr>
        <p:spPr/>
        <p:txBody>
          <a:bodyPr/>
          <a:lstStyle/>
          <a:p>
            <a:r>
              <a:rPr lang="en-US" sz="3200"/>
              <a:t>Responding to Large Disasters Across the U.S.</a:t>
            </a:r>
          </a:p>
        </p:txBody>
      </p:sp>
      <p:sp>
        <p:nvSpPr>
          <p:cNvPr id="6" name="Text Placeholder 5">
            <a:extLst>
              <a:ext uri="{FF2B5EF4-FFF2-40B4-BE49-F238E27FC236}">
                <a16:creationId xmlns:a16="http://schemas.microsoft.com/office/drawing/2014/main" id="{643499BB-114C-765E-A8E9-2C42AD06F978}"/>
              </a:ext>
            </a:extLst>
          </p:cNvPr>
          <p:cNvSpPr>
            <a:spLocks noGrp="1"/>
          </p:cNvSpPr>
          <p:nvPr>
            <p:ph type="body" sz="quarter" idx="14"/>
          </p:nvPr>
        </p:nvSpPr>
        <p:spPr>
          <a:xfrm>
            <a:off x="308113" y="1033671"/>
            <a:ext cx="9442174" cy="967618"/>
          </a:xfrm>
        </p:spPr>
        <p:txBody>
          <a:bodyPr/>
          <a:lstStyle/>
          <a:p>
            <a:r>
              <a:rPr kumimoji="0" lang="en-US" sz="2000" b="1" i="0" u="none" strike="noStrike" kern="1200" cap="none" spc="0" normalizeH="0" baseline="0" noProof="0">
                <a:ln>
                  <a:noFill/>
                </a:ln>
                <a:solidFill>
                  <a:srgbClr val="6D6E70"/>
                </a:solidFill>
                <a:effectLst/>
                <a:uLnTx/>
                <a:uFillTx/>
                <a:latin typeface="Arial" panose="020B0604020202020204" pitchFamily="34" charset="0"/>
                <a:ea typeface="+mj-ea"/>
                <a:cs typeface="Arial" panose="020B0604020202020204" pitchFamily="34" charset="0"/>
              </a:rPr>
              <a:t>Thanks to your commitment, we could prepare for and respond immediately to urgent crises across the country when we were needed most.</a:t>
            </a:r>
          </a:p>
          <a:p>
            <a:endParaRPr lang="en-US">
              <a:highlight>
                <a:srgbClr val="FFFF00"/>
              </a:highlight>
            </a:endParaRPr>
          </a:p>
        </p:txBody>
      </p:sp>
      <p:sp>
        <p:nvSpPr>
          <p:cNvPr id="7" name="Text Placeholder 6">
            <a:extLst>
              <a:ext uri="{FF2B5EF4-FFF2-40B4-BE49-F238E27FC236}">
                <a16:creationId xmlns:a16="http://schemas.microsoft.com/office/drawing/2014/main" id="{B1654100-DBB9-837E-ABFD-7D45DD6C6F8B}"/>
              </a:ext>
            </a:extLst>
          </p:cNvPr>
          <p:cNvSpPr>
            <a:spLocks noGrp="1"/>
          </p:cNvSpPr>
          <p:nvPr>
            <p:ph type="body" sz="quarter" idx="15"/>
          </p:nvPr>
        </p:nvSpPr>
        <p:spPr>
          <a:xfrm>
            <a:off x="2593975" y="1993393"/>
            <a:ext cx="7464425" cy="1788722"/>
          </a:xfrm>
        </p:spPr>
        <p:txBody>
          <a:bodyPr lIns="91440" tIns="45720" rIns="91440" bIns="45720" anchor="t"/>
          <a:lstStyle/>
          <a:p>
            <a:r>
              <a:rPr lang="en-US" b="1">
                <a:solidFill>
                  <a:srgbClr val="ED1B2E"/>
                </a:solidFill>
                <a:latin typeface="Arial"/>
                <a:cs typeface="Arial"/>
              </a:rPr>
              <a:t>July and August brought catastrophic flooding </a:t>
            </a:r>
            <a:r>
              <a:rPr lang="en-US" b="1">
                <a:latin typeface="Arial"/>
                <a:cs typeface="Arial"/>
              </a:rPr>
              <a:t>across urban communities in </a:t>
            </a:r>
            <a:r>
              <a:rPr lang="en-US" b="1">
                <a:solidFill>
                  <a:srgbClr val="ED1B2E"/>
                </a:solidFill>
                <a:latin typeface="Arial"/>
                <a:cs typeface="Arial"/>
              </a:rPr>
              <a:t>New Mexico, New Jersey, Texas and Wisconsin</a:t>
            </a:r>
            <a:r>
              <a:rPr lang="en-US" b="1">
                <a:latin typeface="Arial"/>
                <a:cs typeface="Arial"/>
              </a:rPr>
              <a:t>. </a:t>
            </a:r>
          </a:p>
          <a:p>
            <a:r>
              <a:rPr lang="en-US" b="1">
                <a:latin typeface="Arial"/>
                <a:cs typeface="Arial"/>
              </a:rPr>
              <a:t>To help hard-hit residents, our teams:</a:t>
            </a:r>
          </a:p>
          <a:p>
            <a:pPr marL="295275" indent="-285750">
              <a:buFont typeface="Arial" panose="020B0604020202020204" pitchFamily="34" charset="0"/>
              <a:buChar char="•"/>
            </a:pPr>
            <a:r>
              <a:rPr lang="en-US" sz="1400">
                <a:latin typeface="Arial"/>
                <a:cs typeface="Arial"/>
              </a:rPr>
              <a:t>Worked with partners to shelter and feed people forced from their homes. </a:t>
            </a:r>
          </a:p>
          <a:p>
            <a:pPr marL="295275" indent="-285750">
              <a:buFont typeface="Arial" panose="020B0604020202020204" pitchFamily="34" charset="0"/>
              <a:buChar char="•"/>
            </a:pPr>
            <a:r>
              <a:rPr lang="en-US" sz="1400">
                <a:latin typeface="Arial"/>
                <a:cs typeface="Arial"/>
              </a:rPr>
              <a:t>Reached impacted residents with food, water, essential relief items and cleanup supplies, as well as recovery services, including financial assistance.  </a:t>
            </a:r>
            <a:endParaRPr lang="en-US" sz="1400"/>
          </a:p>
        </p:txBody>
      </p:sp>
      <p:sp>
        <p:nvSpPr>
          <p:cNvPr id="8" name="Text Placeholder 7">
            <a:extLst>
              <a:ext uri="{FF2B5EF4-FFF2-40B4-BE49-F238E27FC236}">
                <a16:creationId xmlns:a16="http://schemas.microsoft.com/office/drawing/2014/main" id="{20733F49-1EC5-79BA-AC08-78E07D6ED000}"/>
              </a:ext>
            </a:extLst>
          </p:cNvPr>
          <p:cNvSpPr>
            <a:spLocks noGrp="1"/>
          </p:cNvSpPr>
          <p:nvPr>
            <p:ph type="body" sz="quarter" idx="17"/>
          </p:nvPr>
        </p:nvSpPr>
        <p:spPr>
          <a:xfrm>
            <a:off x="98433" y="4012585"/>
            <a:ext cx="7464425" cy="1752663"/>
          </a:xfrm>
        </p:spPr>
        <p:txBody>
          <a:bodyPr lIns="91440" tIns="45720" rIns="91440" bIns="45720" anchor="t"/>
          <a:lstStyle/>
          <a:p>
            <a:r>
              <a:rPr lang="en-US" b="1">
                <a:solidFill>
                  <a:srgbClr val="71787D"/>
                </a:solidFill>
                <a:latin typeface="Arial"/>
                <a:cs typeface="Arial"/>
              </a:rPr>
              <a:t>The</a:t>
            </a:r>
            <a:r>
              <a:rPr lang="en-US" b="1">
                <a:solidFill>
                  <a:srgbClr val="ED1B2E"/>
                </a:solidFill>
                <a:latin typeface="Arial"/>
                <a:cs typeface="Arial"/>
              </a:rPr>
              <a:t> Atlantic Hurricane Season </a:t>
            </a:r>
            <a:r>
              <a:rPr lang="en-US" b="1">
                <a:solidFill>
                  <a:srgbClr val="71787D"/>
                </a:solidFill>
                <a:latin typeface="Arial"/>
                <a:cs typeface="Arial"/>
              </a:rPr>
              <a:t>is well underway. So far, we’ve seen four major hurricanes, but, fortunately, destruction has been limited.</a:t>
            </a:r>
            <a:r>
              <a:rPr lang="en-US" b="1">
                <a:solidFill>
                  <a:schemeClr val="accent2"/>
                </a:solidFill>
                <a:latin typeface="Arial"/>
                <a:cs typeface="Arial"/>
              </a:rPr>
              <a:t> </a:t>
            </a:r>
            <a:r>
              <a:rPr lang="en-US" b="1">
                <a:latin typeface="Arial"/>
                <a:cs typeface="Arial"/>
              </a:rPr>
              <a:t>When tropical storms threatened communities, we have: </a:t>
            </a:r>
          </a:p>
          <a:p>
            <a:pPr marL="295275" indent="-285750">
              <a:buFont typeface="Arial" panose="020B0604020202020204" pitchFamily="34" charset="0"/>
              <a:buChar char="•"/>
            </a:pPr>
            <a:r>
              <a:rPr lang="en-US" sz="1400">
                <a:latin typeface="Arial"/>
                <a:cs typeface="Arial"/>
              </a:rPr>
              <a:t>Supported safe shelter for displaced individuals and families.</a:t>
            </a:r>
          </a:p>
          <a:p>
            <a:pPr marL="295275" indent="-285750">
              <a:buFont typeface="Arial" panose="020B0604020202020204" pitchFamily="34" charset="0"/>
              <a:buChar char="•"/>
            </a:pPr>
            <a:r>
              <a:rPr lang="en-US" sz="1400">
                <a:latin typeface="Arial"/>
                <a:cs typeface="Arial"/>
              </a:rPr>
              <a:t>Delivered meals, relief supplies, emotional support and basic health services.</a:t>
            </a:r>
          </a:p>
          <a:p>
            <a:pPr marL="295275" indent="-285750">
              <a:buFont typeface="Arial" panose="020B0604020202020204" pitchFamily="34" charset="0"/>
              <a:buChar char="•"/>
            </a:pPr>
            <a:r>
              <a:rPr lang="en-US" sz="1400">
                <a:latin typeface="Arial"/>
                <a:cs typeface="Arial"/>
              </a:rPr>
              <a:t>Prepared for potential major threats by pre-positioning supplies and mobilizing staff.</a:t>
            </a:r>
            <a:endParaRPr lang="en-US" sz="1400"/>
          </a:p>
          <a:p>
            <a:endParaRPr lang="en-US" sz="1550">
              <a:highlight>
                <a:srgbClr val="FFFF00"/>
              </a:highlight>
            </a:endParaRPr>
          </a:p>
        </p:txBody>
      </p:sp>
      <p:pic>
        <p:nvPicPr>
          <p:cNvPr id="15" name="Picture Placeholder 14" descr="A group of people standing next to a white van&#10;&#10;AI-generated content may be incorrect.">
            <a:extLst>
              <a:ext uri="{FF2B5EF4-FFF2-40B4-BE49-F238E27FC236}">
                <a16:creationId xmlns:a16="http://schemas.microsoft.com/office/drawing/2014/main" id="{1B90028D-3CAC-2118-401B-26E1FA541BB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Placeholder 12">
            <a:extLst>
              <a:ext uri="{FF2B5EF4-FFF2-40B4-BE49-F238E27FC236}">
                <a16:creationId xmlns:a16="http://schemas.microsoft.com/office/drawing/2014/main" id="{3FB29C52-BBC8-6BBD-3496-994169881E3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9363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FDBB18-5B05-BB8C-43A1-40635E5BB4D0}"/>
              </a:ext>
            </a:extLst>
          </p:cNvPr>
          <p:cNvSpPr>
            <a:spLocks noGrp="1"/>
          </p:cNvSpPr>
          <p:nvPr>
            <p:ph type="title"/>
          </p:nvPr>
        </p:nvSpPr>
        <p:spPr/>
        <p:txBody>
          <a:bodyPr/>
          <a:lstStyle/>
          <a:p>
            <a:r>
              <a:rPr lang="en-US"/>
              <a:t>Providing Long-Term Recovery Support</a:t>
            </a:r>
          </a:p>
        </p:txBody>
      </p:sp>
      <p:sp>
        <p:nvSpPr>
          <p:cNvPr id="4" name="Text Placeholder 3">
            <a:extLst>
              <a:ext uri="{FF2B5EF4-FFF2-40B4-BE49-F238E27FC236}">
                <a16:creationId xmlns:a16="http://schemas.microsoft.com/office/drawing/2014/main" id="{EC8675FF-CE76-4484-444F-81AB8D3E00A0}"/>
              </a:ext>
            </a:extLst>
          </p:cNvPr>
          <p:cNvSpPr>
            <a:spLocks noGrp="1"/>
          </p:cNvSpPr>
          <p:nvPr>
            <p:ph type="body" sz="quarter" idx="14"/>
          </p:nvPr>
        </p:nvSpPr>
        <p:spPr/>
        <p:txBody>
          <a:bodyPr/>
          <a:lstStyle/>
          <a:p>
            <a:pPr marL="91440" indent="0"/>
            <a:r>
              <a:rPr lang="en-US"/>
              <a:t>Beyond our immediate response to support urgent needs, we also help communities and families recover in the months — and years — ahead.</a:t>
            </a:r>
          </a:p>
        </p:txBody>
      </p:sp>
      <p:sp>
        <p:nvSpPr>
          <p:cNvPr id="5" name="Text Placeholder 4">
            <a:extLst>
              <a:ext uri="{FF2B5EF4-FFF2-40B4-BE49-F238E27FC236}">
                <a16:creationId xmlns:a16="http://schemas.microsoft.com/office/drawing/2014/main" id="{BC1EC37A-038A-BA8B-798E-F93A2F79C38D}"/>
              </a:ext>
            </a:extLst>
          </p:cNvPr>
          <p:cNvSpPr>
            <a:spLocks noGrp="1"/>
          </p:cNvSpPr>
          <p:nvPr>
            <p:ph type="body" sz="quarter" idx="15"/>
          </p:nvPr>
        </p:nvSpPr>
        <p:spPr>
          <a:xfrm>
            <a:off x="2503971" y="2015545"/>
            <a:ext cx="7464425" cy="1761694"/>
          </a:xfrm>
        </p:spPr>
        <p:txBody>
          <a:bodyPr lIns="91440" tIns="45720" rIns="91440" bIns="45720" anchor="t"/>
          <a:lstStyle/>
          <a:p>
            <a:r>
              <a:rPr lang="en-US" sz="1500" b="1" dirty="0">
                <a:solidFill>
                  <a:schemeClr val="accent1"/>
                </a:solidFill>
                <a:latin typeface="Arial"/>
                <a:cs typeface="Arial"/>
              </a:rPr>
              <a:t>Hurricanes Helene and Milton: </a:t>
            </a:r>
            <a:r>
              <a:rPr lang="en-US" dirty="0"/>
              <a:t>Over a year since these massive storms struck, </a:t>
            </a:r>
            <a:r>
              <a:rPr lang="en-US" b="1" dirty="0"/>
              <a:t>grants to community partners </a:t>
            </a:r>
            <a:r>
              <a:rPr lang="en-US" dirty="0"/>
              <a:t>are supporting long-term recovery activities like home repair and rebuilding, mental health support, food security projects, debris removal, and much more. And, in addition to immediate assistance offered during the initial response, another </a:t>
            </a:r>
            <a:r>
              <a:rPr lang="en-US" b="1" dirty="0"/>
              <a:t>$13.2 million in recovery assistance </a:t>
            </a:r>
            <a:r>
              <a:rPr lang="en-US" dirty="0"/>
              <a:t>has been provided to more than 6,300 severely impacted households.</a:t>
            </a:r>
            <a:r>
              <a:rPr lang="en-US" dirty="0">
                <a:highlight>
                  <a:srgbClr val="FFFF00"/>
                </a:highlight>
              </a:rPr>
              <a:t>  </a:t>
            </a:r>
          </a:p>
          <a:p>
            <a:endParaRPr lang="en-US" sz="1500" b="1" dirty="0">
              <a:solidFill>
                <a:srgbClr val="C00000"/>
              </a:solidFill>
              <a:highlight>
                <a:srgbClr val="FFFF00"/>
              </a:highlight>
            </a:endParaRPr>
          </a:p>
        </p:txBody>
      </p:sp>
      <p:sp>
        <p:nvSpPr>
          <p:cNvPr id="6" name="Text Placeholder 5">
            <a:extLst>
              <a:ext uri="{FF2B5EF4-FFF2-40B4-BE49-F238E27FC236}">
                <a16:creationId xmlns:a16="http://schemas.microsoft.com/office/drawing/2014/main" id="{F969B7A2-2C54-3A44-FB8C-F4FC9E3407D2}"/>
              </a:ext>
            </a:extLst>
          </p:cNvPr>
          <p:cNvSpPr>
            <a:spLocks noGrp="1"/>
          </p:cNvSpPr>
          <p:nvPr>
            <p:ph type="body" sz="quarter" idx="17"/>
          </p:nvPr>
        </p:nvSpPr>
        <p:spPr>
          <a:xfrm>
            <a:off x="98433" y="4003555"/>
            <a:ext cx="7464425" cy="1761694"/>
          </a:xfrm>
        </p:spPr>
        <p:txBody>
          <a:bodyPr lIns="91440" tIns="45720" rIns="91440" bIns="45720" anchor="ctr"/>
          <a:lstStyle/>
          <a:p>
            <a:r>
              <a:rPr lang="en-US" sz="1500" b="1">
                <a:solidFill>
                  <a:schemeClr val="accent1"/>
                </a:solidFill>
                <a:latin typeface="Arial"/>
                <a:cs typeface="Arial"/>
              </a:rPr>
              <a:t>Texas Floods:</a:t>
            </a:r>
            <a:r>
              <a:rPr lang="en-US" sz="1500"/>
              <a:t> </a:t>
            </a:r>
            <a:r>
              <a:rPr lang="en-US" sz="1500">
                <a:solidFill>
                  <a:schemeClr val="tx2"/>
                </a:solidFill>
              </a:rPr>
              <a:t>F</a:t>
            </a:r>
            <a:r>
              <a:rPr lang="en-US">
                <a:solidFill>
                  <a:schemeClr val="tx2"/>
                </a:solidFill>
              </a:rPr>
              <a:t>ollowing tragic and destructive </a:t>
            </a:r>
            <a:r>
              <a:rPr lang="en-US" b="1">
                <a:solidFill>
                  <a:schemeClr val="tx2"/>
                </a:solidFill>
              </a:rPr>
              <a:t>flooding that inundated central Texas</a:t>
            </a:r>
            <a:r>
              <a:rPr lang="en-US">
                <a:solidFill>
                  <a:schemeClr val="tx2"/>
                </a:solidFill>
              </a:rPr>
              <a:t> on the 4th of July weekend, the Red Cross launched another round of financial assistance to assist Texas families as they continue to recover. </a:t>
            </a:r>
            <a:endParaRPr lang="en-US" sz="1500" b="1">
              <a:solidFill>
                <a:srgbClr val="C00000"/>
              </a:solidFill>
              <a:highlight>
                <a:srgbClr val="FFFF00"/>
              </a:highlight>
              <a:latin typeface="Arial"/>
              <a:cs typeface="Arial"/>
            </a:endParaRPr>
          </a:p>
        </p:txBody>
      </p:sp>
      <p:pic>
        <p:nvPicPr>
          <p:cNvPr id="11" name="Picture Placeholder 10">
            <a:extLst>
              <a:ext uri="{FF2B5EF4-FFF2-40B4-BE49-F238E27FC236}">
                <a16:creationId xmlns:a16="http://schemas.microsoft.com/office/drawing/2014/main" id="{F2D0C682-4602-A378-4D2B-B4EDF3B86A5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p:pic>
      <p:pic>
        <p:nvPicPr>
          <p:cNvPr id="13" name="Picture Placeholder 12">
            <a:extLst>
              <a:ext uri="{FF2B5EF4-FFF2-40B4-BE49-F238E27FC236}">
                <a16:creationId xmlns:a16="http://schemas.microsoft.com/office/drawing/2014/main" id="{B4B91EE7-5A99-1ED2-6077-8F325BFAD36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88547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0D27A-F116-D1CD-13D5-38E86386075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41EA475-34AD-D130-8B5A-A4578F4E7DD8}"/>
              </a:ext>
            </a:extLst>
          </p:cNvPr>
          <p:cNvSpPr/>
          <p:nvPr/>
        </p:nvSpPr>
        <p:spPr>
          <a:xfrm>
            <a:off x="6168736" y="1"/>
            <a:ext cx="3889664" cy="638958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u="sng">
              <a:solidFill>
                <a:srgbClr val="0563C1"/>
              </a:solidFill>
              <a:highlight>
                <a:srgbClr val="FFFF00"/>
              </a:highlight>
              <a:latin typeface="Arial"/>
              <a:cs typeface="Segoe UI"/>
            </a:endParaRPr>
          </a:p>
        </p:txBody>
      </p:sp>
      <p:sp>
        <p:nvSpPr>
          <p:cNvPr id="3" name="Title 2">
            <a:extLst>
              <a:ext uri="{FF2B5EF4-FFF2-40B4-BE49-F238E27FC236}">
                <a16:creationId xmlns:a16="http://schemas.microsoft.com/office/drawing/2014/main" id="{FAF649AA-6419-0155-0483-44528CE06508}"/>
              </a:ext>
            </a:extLst>
          </p:cNvPr>
          <p:cNvSpPr>
            <a:spLocks noGrp="1"/>
          </p:cNvSpPr>
          <p:nvPr>
            <p:ph type="title"/>
          </p:nvPr>
        </p:nvSpPr>
        <p:spPr>
          <a:xfrm>
            <a:off x="178904" y="225587"/>
            <a:ext cx="9701696" cy="868286"/>
          </a:xfrm>
        </p:spPr>
        <p:txBody>
          <a:bodyPr lIns="91440" tIns="45720" rIns="91440" bIns="45720" anchor="t"/>
          <a:lstStyle/>
          <a:p>
            <a:r>
              <a:rPr lang="en-US" sz="2300">
                <a:solidFill>
                  <a:srgbClr val="ED1B2E"/>
                </a:solidFill>
                <a:latin typeface="Arial"/>
                <a:cs typeface="Arial"/>
              </a:rPr>
              <a:t>Hurricane Helene 1-Year Report</a:t>
            </a:r>
          </a:p>
        </p:txBody>
      </p:sp>
      <p:sp>
        <p:nvSpPr>
          <p:cNvPr id="4" name="Text Placeholder 3">
            <a:extLst>
              <a:ext uri="{FF2B5EF4-FFF2-40B4-BE49-F238E27FC236}">
                <a16:creationId xmlns:a16="http://schemas.microsoft.com/office/drawing/2014/main" id="{BD9C0FB1-9D1E-FD41-355A-60357D237E47}"/>
              </a:ext>
            </a:extLst>
          </p:cNvPr>
          <p:cNvSpPr>
            <a:spLocks noGrp="1"/>
          </p:cNvSpPr>
          <p:nvPr>
            <p:ph type="body" sz="quarter" idx="10"/>
          </p:nvPr>
        </p:nvSpPr>
        <p:spPr>
          <a:xfrm>
            <a:off x="178904" y="1093873"/>
            <a:ext cx="5779947" cy="2015088"/>
          </a:xfrm>
        </p:spPr>
        <p:txBody>
          <a:bodyPr lIns="91440" tIns="45720" rIns="91440" bIns="45720" anchor="t">
            <a:noAutofit/>
          </a:bodyPr>
          <a:lstStyle/>
          <a:p>
            <a:pPr marL="0" indent="0">
              <a:spcAft>
                <a:spcPts val="600"/>
              </a:spcAft>
            </a:pPr>
            <a:r>
              <a:rPr lang="en-US">
                <a:latin typeface="Arial"/>
                <a:cs typeface="Arial"/>
              </a:rPr>
              <a:t>Hurricane Struck: September 2024</a:t>
            </a:r>
          </a:p>
          <a:p>
            <a:pPr marL="0" indent="0">
              <a:spcBef>
                <a:spcPts val="0"/>
              </a:spcBef>
              <a:spcAft>
                <a:spcPts val="600"/>
              </a:spcAft>
            </a:pPr>
            <a:r>
              <a:rPr lang="en-US" sz="1600">
                <a:solidFill>
                  <a:srgbClr val="ED1B2E"/>
                </a:solidFill>
                <a:latin typeface="Arial"/>
                <a:ea typeface="+mj-ea"/>
                <a:cs typeface="Arial"/>
              </a:rPr>
              <a:t>Hurricane Helene </a:t>
            </a:r>
            <a:r>
              <a:rPr lang="en-US" sz="1600" b="0">
                <a:solidFill>
                  <a:schemeClr val="tx2"/>
                </a:solidFill>
                <a:latin typeface="Arial"/>
                <a:ea typeface="+mj-ea"/>
                <a:cs typeface="Arial"/>
              </a:rPr>
              <a:t>inundated homes in Florida and Georgia with high </a:t>
            </a:r>
            <a:r>
              <a:rPr lang="en-US" sz="1600" b="0">
                <a:solidFill>
                  <a:schemeClr val="tx2"/>
                </a:solidFill>
                <a:latin typeface="Arial"/>
                <a:cs typeface="Arial"/>
              </a:rPr>
              <a:t>storm surge and torrential rains</a:t>
            </a:r>
            <a:r>
              <a:rPr lang="en-US" sz="1600" b="0">
                <a:solidFill>
                  <a:schemeClr val="tx2"/>
                </a:solidFill>
                <a:latin typeface="Arial"/>
                <a:ea typeface="+mj-ea"/>
                <a:cs typeface="Arial"/>
              </a:rPr>
              <a:t>, while in the Appalachian Mountains of North Carolina and surrounding states, where tropical storm impacts are rare, entire neighborhoods were swept away. Some survivors escaped with little more than the clothes on their backs.</a:t>
            </a:r>
            <a:endParaRPr lang="en-US" sz="1600">
              <a:solidFill>
                <a:schemeClr val="tx2"/>
              </a:solidFill>
            </a:endParaRPr>
          </a:p>
          <a:p>
            <a:pPr marL="9525" indent="-9525">
              <a:spcBef>
                <a:spcPts val="1800"/>
              </a:spcBef>
              <a:spcAft>
                <a:spcPts val="600"/>
              </a:spcAft>
              <a:defRPr/>
            </a:pPr>
            <a:r>
              <a:rPr kumimoji="0" lang="en-US" sz="1600" b="1" i="0" u="none" strike="noStrike" kern="1200" cap="none" spc="0" normalizeH="0" baseline="0" noProof="0">
                <a:ln>
                  <a:noFill/>
                </a:ln>
                <a:solidFill>
                  <a:srgbClr val="4784B5"/>
                </a:solidFill>
                <a:effectLst/>
                <a:uLnTx/>
                <a:uFillTx/>
                <a:latin typeface="Arial"/>
                <a:ea typeface="+mn-ea"/>
                <a:cs typeface="Arial"/>
              </a:rPr>
              <a:t>Our Response:</a:t>
            </a:r>
            <a:r>
              <a:rPr lang="en-US" sz="1600">
                <a:latin typeface="Arial"/>
                <a:cs typeface="Arial"/>
              </a:rPr>
              <a:t> </a:t>
            </a:r>
            <a:endParaRPr lang="en-US" sz="1600" b="1" i="0" u="none" strike="noStrike" kern="1200" cap="none" spc="0" normalizeH="0" baseline="0" noProof="0">
              <a:ln>
                <a:noFill/>
              </a:ln>
              <a:solidFill>
                <a:srgbClr val="4784B5"/>
              </a:solidFill>
              <a:effectLst/>
              <a:uLnTx/>
              <a:uFillTx/>
              <a:latin typeface="Arial"/>
              <a:cs typeface="Arial"/>
            </a:endParaRPr>
          </a:p>
        </p:txBody>
      </p:sp>
      <p:sp>
        <p:nvSpPr>
          <p:cNvPr id="8" name="TextBox 7">
            <a:extLst>
              <a:ext uri="{FF2B5EF4-FFF2-40B4-BE49-F238E27FC236}">
                <a16:creationId xmlns:a16="http://schemas.microsoft.com/office/drawing/2014/main" id="{65F50633-0C21-D5DE-3F9C-C1CBC6A3D35C}"/>
              </a:ext>
            </a:extLst>
          </p:cNvPr>
          <p:cNvSpPr txBox="1"/>
          <p:nvPr/>
        </p:nvSpPr>
        <p:spPr>
          <a:xfrm>
            <a:off x="6330492" y="1138068"/>
            <a:ext cx="3456263" cy="338554"/>
          </a:xfrm>
          <a:prstGeom prst="rect">
            <a:avLst/>
          </a:prstGeom>
          <a:noFill/>
        </p:spPr>
        <p:txBody>
          <a:bodyPr wrap="square" lIns="91440" tIns="45720" rIns="91440" bIns="45720" anchor="t">
            <a:spAutoFit/>
          </a:bodyPr>
          <a:lstStyle/>
          <a:p>
            <a:r>
              <a:rPr lang="en-US" sz="1600" b="1">
                <a:solidFill>
                  <a:schemeClr val="bg2">
                    <a:lumMod val="50000"/>
                  </a:schemeClr>
                </a:solidFill>
                <a:latin typeface="Arial"/>
                <a:cs typeface="Arial"/>
              </a:rPr>
              <a:t>To learn more, visit: </a:t>
            </a:r>
            <a:endParaRPr lang="en-US" sz="1600">
              <a:latin typeface="Arial"/>
              <a:cs typeface="Arial"/>
            </a:endParaRPr>
          </a:p>
        </p:txBody>
      </p:sp>
      <p:sp>
        <p:nvSpPr>
          <p:cNvPr id="7" name="TextBox 6">
            <a:extLst>
              <a:ext uri="{FF2B5EF4-FFF2-40B4-BE49-F238E27FC236}">
                <a16:creationId xmlns:a16="http://schemas.microsoft.com/office/drawing/2014/main" id="{22157FCF-1D21-C205-C778-6B9F53D947ED}"/>
              </a:ext>
            </a:extLst>
          </p:cNvPr>
          <p:cNvSpPr txBox="1"/>
          <p:nvPr/>
        </p:nvSpPr>
        <p:spPr>
          <a:xfrm>
            <a:off x="178903" y="3662927"/>
            <a:ext cx="5779947" cy="2424125"/>
          </a:xfrm>
          <a:prstGeom prst="rect">
            <a:avLst/>
          </a:prstGeom>
          <a:noFill/>
        </p:spPr>
        <p:txBody>
          <a:bodyPr wrap="square" lIns="91440" tIns="45720" rIns="91440" bIns="45720" numCol="2" spcCol="274320" anchor="t">
            <a:spAutoFit/>
          </a:bodyPr>
          <a:lstStyle/>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As </a:t>
            </a:r>
            <a:r>
              <a:rPr lang="en-US" sz="1400">
                <a:solidFill>
                  <a:srgbClr val="6D6E70"/>
                </a:solidFill>
                <a:latin typeface="Arial"/>
                <a:cs typeface="Arial"/>
              </a:rPr>
              <a:t>of August 26, 2025,</a:t>
            </a:r>
            <a:r>
              <a:rPr lang="en-US" sz="1400" b="0">
                <a:solidFill>
                  <a:srgbClr val="6D6E70"/>
                </a:solidFill>
                <a:latin typeface="Arial"/>
                <a:cs typeface="Arial"/>
              </a:rPr>
              <a:t> the Red Cross </a:t>
            </a:r>
            <a:r>
              <a:rPr lang="en-US" sz="1400">
                <a:solidFill>
                  <a:srgbClr val="6D6E70"/>
                </a:solidFill>
                <a:latin typeface="Arial"/>
                <a:cs typeface="Arial"/>
              </a:rPr>
              <a:t>had </a:t>
            </a:r>
            <a:r>
              <a:rPr lang="en-US" sz="1400" b="0">
                <a:solidFill>
                  <a:srgbClr val="6D6E70"/>
                </a:solidFill>
                <a:latin typeface="Arial"/>
                <a:cs typeface="Arial"/>
              </a:rPr>
              <a:t>reached an estimated</a:t>
            </a:r>
            <a:r>
              <a:rPr lang="en-US" sz="1400" b="1">
                <a:solidFill>
                  <a:srgbClr val="6D6E70"/>
                </a:solidFill>
                <a:latin typeface="Arial"/>
                <a:cs typeface="Arial"/>
              </a:rPr>
              <a:t> </a:t>
            </a:r>
            <a:r>
              <a:rPr lang="en-US" sz="1400" b="1">
                <a:solidFill>
                  <a:srgbClr val="ED1B2E"/>
                </a:solidFill>
                <a:latin typeface="Arial"/>
                <a:cs typeface="Arial"/>
              </a:rPr>
              <a:t>473,100</a:t>
            </a:r>
            <a:r>
              <a:rPr lang="en-US" sz="1400">
                <a:solidFill>
                  <a:srgbClr val="ED1B2E"/>
                </a:solidFill>
                <a:latin typeface="Arial"/>
                <a:cs typeface="Arial"/>
              </a:rPr>
              <a:t> </a:t>
            </a:r>
            <a:r>
              <a:rPr lang="en-US" sz="1400" b="1">
                <a:solidFill>
                  <a:srgbClr val="ED1B2E"/>
                </a:solidFill>
                <a:latin typeface="Arial"/>
                <a:cs typeface="Arial"/>
              </a:rPr>
              <a:t>people</a:t>
            </a:r>
            <a:r>
              <a:rPr lang="en-US" sz="1400">
                <a:solidFill>
                  <a:srgbClr val="FF0000"/>
                </a:solidFill>
                <a:latin typeface="Arial"/>
                <a:cs typeface="Arial"/>
              </a:rPr>
              <a:t> </a:t>
            </a:r>
            <a:r>
              <a:rPr lang="en-US" sz="1400" b="0">
                <a:solidFill>
                  <a:srgbClr val="6D6E70"/>
                </a:solidFill>
                <a:latin typeface="Arial"/>
                <a:cs typeface="Arial"/>
              </a:rPr>
              <a:t>with </a:t>
            </a:r>
            <a:r>
              <a:rPr lang="en-US" sz="1400">
                <a:solidFill>
                  <a:srgbClr val="6D6E70"/>
                </a:solidFill>
                <a:latin typeface="Arial"/>
                <a:cs typeface="Arial"/>
              </a:rPr>
              <a:t>disaster relief and recovery services in Helene’s wake.</a:t>
            </a:r>
          </a:p>
          <a:p>
            <a:pPr marL="182245" indent="-182245">
              <a:spcAft>
                <a:spcPts val="600"/>
              </a:spcAft>
              <a:buClr>
                <a:srgbClr val="F4343B"/>
              </a:buClr>
              <a:buFont typeface="Arial" panose="020B0604020202020204" pitchFamily="34" charset="0"/>
              <a:buChar char="•"/>
              <a:defRPr/>
            </a:pPr>
            <a:r>
              <a:rPr lang="en-US" sz="1400">
                <a:solidFill>
                  <a:srgbClr val="6D6E70"/>
                </a:solidFill>
                <a:latin typeface="Arial"/>
                <a:cs typeface="Arial"/>
              </a:rPr>
              <a:t>The Red Cross has distributed approximately </a:t>
            </a:r>
            <a:r>
              <a:rPr lang="en-US" sz="1400" b="1">
                <a:solidFill>
                  <a:srgbClr val="FF0000"/>
                </a:solidFill>
                <a:latin typeface="Arial"/>
                <a:cs typeface="Arial"/>
              </a:rPr>
              <a:t>$10.9 million</a:t>
            </a:r>
            <a:r>
              <a:rPr lang="en-US" sz="1400" b="1">
                <a:solidFill>
                  <a:srgbClr val="6D6E70"/>
                </a:solidFill>
                <a:latin typeface="Arial"/>
                <a:cs typeface="Arial"/>
              </a:rPr>
              <a:t> </a:t>
            </a:r>
            <a:r>
              <a:rPr lang="en-US" sz="1400">
                <a:solidFill>
                  <a:srgbClr val="6D6E70"/>
                </a:solidFill>
                <a:latin typeface="Arial"/>
                <a:cs typeface="Arial"/>
              </a:rPr>
              <a:t>of</a:t>
            </a:r>
            <a:r>
              <a:rPr lang="en-US" sz="1400" b="1">
                <a:solidFill>
                  <a:srgbClr val="6D6E70"/>
                </a:solidFill>
                <a:latin typeface="Arial"/>
                <a:cs typeface="Arial"/>
              </a:rPr>
              <a:t> </a:t>
            </a:r>
            <a:r>
              <a:rPr lang="en-US" sz="1400">
                <a:solidFill>
                  <a:srgbClr val="6D6E70"/>
                </a:solidFill>
                <a:latin typeface="Arial"/>
                <a:cs typeface="Arial"/>
              </a:rPr>
              <a:t>financial assistance to help hard-hit residents get back on their feet.</a:t>
            </a:r>
            <a:endParaRPr lang="en-US" sz="1400" b="0">
              <a:solidFill>
                <a:srgbClr val="6D6E70"/>
              </a:solidFill>
              <a:latin typeface="Arial"/>
              <a:cs typeface="Arial"/>
            </a:endParaRPr>
          </a:p>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With partners, we also provided more than </a:t>
            </a:r>
            <a:r>
              <a:rPr lang="en-US" sz="1400" b="1">
                <a:solidFill>
                  <a:srgbClr val="ED1B2E"/>
                </a:solidFill>
                <a:latin typeface="Arial"/>
                <a:cs typeface="Arial"/>
              </a:rPr>
              <a:t>3.3 million</a:t>
            </a:r>
            <a:r>
              <a:rPr lang="en-US" sz="1400" b="0">
                <a:solidFill>
                  <a:srgbClr val="6D6E70"/>
                </a:solidFill>
                <a:latin typeface="Arial"/>
                <a:cs typeface="Arial"/>
              </a:rPr>
              <a:t> meals and snacks to aid hurricane survivors.</a:t>
            </a:r>
          </a:p>
          <a:p>
            <a:pPr marL="182245" indent="-182245">
              <a:spcAft>
                <a:spcPts val="600"/>
              </a:spcAft>
              <a:buClr>
                <a:srgbClr val="F4343B"/>
              </a:buClr>
              <a:buFont typeface="Arial" panose="020B0604020202020204" pitchFamily="34" charset="0"/>
              <a:buChar char="•"/>
              <a:defRPr/>
            </a:pPr>
            <a:r>
              <a:rPr lang="en-US" sz="1400">
                <a:solidFill>
                  <a:srgbClr val="6D6E70"/>
                </a:solidFill>
                <a:latin typeface="Arial"/>
                <a:cs typeface="Arial"/>
              </a:rPr>
              <a:t>With partners, we supported nearly </a:t>
            </a:r>
            <a:r>
              <a:rPr lang="en-US" sz="1400" b="1">
                <a:solidFill>
                  <a:srgbClr val="ED1B2E"/>
                </a:solidFill>
                <a:latin typeface="Arial"/>
                <a:cs typeface="Arial"/>
              </a:rPr>
              <a:t>56,500</a:t>
            </a:r>
            <a:r>
              <a:rPr lang="en-US" sz="1400">
                <a:solidFill>
                  <a:srgbClr val="FF0000"/>
                </a:solidFill>
                <a:latin typeface="Arial"/>
                <a:cs typeface="Arial"/>
              </a:rPr>
              <a:t> </a:t>
            </a:r>
            <a:r>
              <a:rPr lang="en-US" sz="1400">
                <a:solidFill>
                  <a:srgbClr val="6D6E70"/>
                </a:solidFill>
                <a:latin typeface="Arial"/>
                <a:cs typeface="Arial"/>
              </a:rPr>
              <a:t>overnight shelter stays for people who were forced from their homes by Helene.</a:t>
            </a:r>
            <a:endParaRPr lang="en-US"/>
          </a:p>
        </p:txBody>
      </p:sp>
      <p:cxnSp>
        <p:nvCxnSpPr>
          <p:cNvPr id="10" name="Straight Connector 9">
            <a:extLst>
              <a:ext uri="{FF2B5EF4-FFF2-40B4-BE49-F238E27FC236}">
                <a16:creationId xmlns:a16="http://schemas.microsoft.com/office/drawing/2014/main" id="{D1EF2745-F982-6EDB-54E3-D9F8501F4F82}"/>
              </a:ext>
            </a:extLst>
          </p:cNvPr>
          <p:cNvCxnSpPr/>
          <p:nvPr/>
        </p:nvCxnSpPr>
        <p:spPr>
          <a:xfrm>
            <a:off x="292985" y="3180626"/>
            <a:ext cx="556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09B3F10-E10C-A431-DB65-D6A19BF0CB2D}"/>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57C8ACA-7707-EDAF-D2E4-5C0D15B148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77631" y="1595861"/>
            <a:ext cx="2078006" cy="2710833"/>
          </a:xfrm>
          <a:prstGeom prst="rect">
            <a:avLst/>
          </a:prstGeom>
        </p:spPr>
      </p:pic>
      <p:sp>
        <p:nvSpPr>
          <p:cNvPr id="5" name="TextBox 4">
            <a:extLst>
              <a:ext uri="{FF2B5EF4-FFF2-40B4-BE49-F238E27FC236}">
                <a16:creationId xmlns:a16="http://schemas.microsoft.com/office/drawing/2014/main" id="{830D3508-9197-78BF-E2FD-BB5C02CD8D27}"/>
              </a:ext>
            </a:extLst>
          </p:cNvPr>
          <p:cNvSpPr txBox="1"/>
          <p:nvPr/>
        </p:nvSpPr>
        <p:spPr>
          <a:xfrm>
            <a:off x="8573364" y="1616101"/>
            <a:ext cx="1455638"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a:solidFill>
                <a:srgbClr val="0563C1"/>
              </a:solidFill>
              <a:highlight>
                <a:srgbClr val="FFFF00"/>
              </a:highlight>
              <a:latin typeface="Arial"/>
              <a:cs typeface="Arial"/>
              <a:hlinkClick r:id="rId4">
                <a:extLst>
                  <a:ext uri="{A12FA001-AC4F-418D-AE19-62706E023703}">
                    <ahyp:hlinkClr xmlns:ahyp="http://schemas.microsoft.com/office/drawing/2018/hyperlinkcolor" val="tx"/>
                  </a:ext>
                </a:extLst>
              </a:hlinkClick>
            </a:endParaRPr>
          </a:p>
          <a:p>
            <a:pPr algn="ctr"/>
            <a:endParaRPr lang="en-US" sz="1400">
              <a:solidFill>
                <a:srgbClr val="0563C1"/>
              </a:solidFill>
              <a:latin typeface="Arial"/>
              <a:cs typeface="Arial"/>
              <a:hlinkClick r:id="rId4">
                <a:extLst>
                  <a:ext uri="{A12FA001-AC4F-418D-AE19-62706E023703}">
                    <ahyp:hlinkClr xmlns:ahyp="http://schemas.microsoft.com/office/drawing/2018/hyperlinkcolor" val="tx"/>
                  </a:ext>
                </a:extLst>
              </a:hlinkClick>
            </a:endParaRPr>
          </a:p>
          <a:p>
            <a:pPr algn="ctr"/>
            <a:endParaRPr lang="en-US" sz="1400">
              <a:solidFill>
                <a:srgbClr val="0563C1"/>
              </a:solidFill>
              <a:latin typeface="Arial"/>
              <a:cs typeface="Arial"/>
              <a:hlinkClick r:id="rId4">
                <a:extLst>
                  <a:ext uri="{A12FA001-AC4F-418D-AE19-62706E023703}">
                    <ahyp:hlinkClr xmlns:ahyp="http://schemas.microsoft.com/office/drawing/2018/hyperlinkcolor" val="tx"/>
                  </a:ext>
                </a:extLst>
              </a:hlinkClick>
            </a:endParaRPr>
          </a:p>
          <a:p>
            <a:pPr algn="ctr"/>
            <a:r>
              <a:rPr lang="en-US" sz="1400">
                <a:solidFill>
                  <a:srgbClr val="0563C1"/>
                </a:solidFill>
                <a:latin typeface="Arial"/>
                <a:cs typeface="Arial"/>
                <a:hlinkClick r:id="rId4">
                  <a:extLst>
                    <a:ext uri="{A12FA001-AC4F-418D-AE19-62706E023703}">
                      <ahyp:hlinkClr xmlns:ahyp="http://schemas.microsoft.com/office/drawing/2018/hyperlinkcolor" val="tx"/>
                    </a:ext>
                  </a:extLst>
                </a:hlinkClick>
              </a:rPr>
              <a:t>Hurricane</a:t>
            </a:r>
            <a:endParaRPr lang="en-US" sz="1400">
              <a:ea typeface="Calibri"/>
              <a:cs typeface="Calibri"/>
            </a:endParaRPr>
          </a:p>
          <a:p>
            <a:pPr algn="ctr"/>
            <a:r>
              <a:rPr lang="en-US" sz="1400">
                <a:solidFill>
                  <a:srgbClr val="0563C1"/>
                </a:solidFill>
                <a:latin typeface="Arial"/>
                <a:cs typeface="Arial"/>
                <a:hlinkClick r:id="rId5">
                  <a:extLst>
                    <a:ext uri="{A12FA001-AC4F-418D-AE19-62706E023703}">
                      <ahyp:hlinkClr xmlns:ahyp="http://schemas.microsoft.com/office/drawing/2018/hyperlinkcolor" val="tx"/>
                    </a:ext>
                  </a:extLst>
                </a:hlinkClick>
              </a:rPr>
              <a:t> Helene </a:t>
            </a:r>
            <a:endParaRPr lang="en-US" sz="1400">
              <a:ea typeface="Calibri"/>
              <a:cs typeface="Calibri"/>
            </a:endParaRPr>
          </a:p>
          <a:p>
            <a:pPr algn="ctr"/>
            <a:r>
              <a:rPr lang="en-US" sz="1400">
                <a:solidFill>
                  <a:srgbClr val="0563C1"/>
                </a:solidFill>
                <a:latin typeface="Arial"/>
                <a:cs typeface="Arial"/>
                <a:hlinkClick r:id="rId4">
                  <a:extLst>
                    <a:ext uri="{A12FA001-AC4F-418D-AE19-62706E023703}">
                      <ahyp:hlinkClr xmlns:ahyp="http://schemas.microsoft.com/office/drawing/2018/hyperlinkcolor" val="tx"/>
                    </a:ext>
                  </a:extLst>
                </a:hlinkClick>
              </a:rPr>
              <a:t>1-Year Report</a:t>
            </a:r>
            <a:r>
              <a:rPr lang="en-US" sz="1400">
                <a:solidFill>
                  <a:srgbClr val="0563C1"/>
                </a:solidFill>
                <a:latin typeface="Arial"/>
                <a:cs typeface="Arial"/>
              </a:rPr>
              <a:t> </a:t>
            </a:r>
          </a:p>
          <a:p>
            <a:pPr algn="ctr"/>
            <a:r>
              <a:rPr lang="en-US" sz="1400">
                <a:solidFill>
                  <a:schemeClr val="tx2"/>
                </a:solidFill>
                <a:latin typeface="Arial"/>
                <a:ea typeface="Calibri"/>
                <a:cs typeface="Arial"/>
              </a:rPr>
              <a:t>&amp;</a:t>
            </a:r>
          </a:p>
          <a:p>
            <a:pPr algn="ctr"/>
            <a:r>
              <a:rPr lang="en-US" sz="1400">
                <a:solidFill>
                  <a:srgbClr val="0563C1"/>
                </a:solidFill>
                <a:latin typeface="Arial"/>
                <a:ea typeface="Calibri"/>
                <a:cs typeface="Arial"/>
                <a:hlinkClick r:id="rId6"/>
              </a:rPr>
              <a:t>1-Year Later Video</a:t>
            </a: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r>
              <a:rPr lang="en-US" sz="1400">
                <a:solidFill>
                  <a:srgbClr val="0563C1"/>
                </a:solidFill>
                <a:latin typeface="Arial"/>
                <a:ea typeface="Calibri"/>
                <a:cs typeface="Arial"/>
                <a:hlinkClick r:id="rId7"/>
              </a:rPr>
              <a:t>Hurricane Helene Stewardship Story Map</a:t>
            </a:r>
            <a:endParaRPr lang="en-US" sz="1400">
              <a:ea typeface="Calibri"/>
              <a:cs typeface="Calibri"/>
            </a:endParaRPr>
          </a:p>
          <a:p>
            <a:pPr algn="ctr"/>
            <a:endParaRPr lang="en-US" sz="1400">
              <a:highlight>
                <a:srgbClr val="FFFF00"/>
              </a:highlight>
              <a:latin typeface="Arial"/>
              <a:cs typeface="Arial"/>
            </a:endParaRPr>
          </a:p>
        </p:txBody>
      </p:sp>
      <p:pic>
        <p:nvPicPr>
          <p:cNvPr id="6" name="Picture 5" descr="A white and black ambulance&#10;&#10;AI-generated content may be incorrect.">
            <a:extLst>
              <a:ext uri="{FF2B5EF4-FFF2-40B4-BE49-F238E27FC236}">
                <a16:creationId xmlns:a16="http://schemas.microsoft.com/office/drawing/2014/main" id="{A8B56824-9A73-7ADA-0961-6B120BE4BF08}"/>
              </a:ext>
            </a:extLst>
          </p:cNvPr>
          <p:cNvPicPr>
            <a:picLocks noChangeAspect="1"/>
          </p:cNvPicPr>
          <p:nvPr/>
        </p:nvPicPr>
        <p:blipFill>
          <a:blip r:embed="rId8" cstate="screen">
            <a:extLst>
              <a:ext uri="{28A0092B-C50C-407E-A947-70E740481C1C}">
                <a14:useLocalDpi xmlns:a14="http://schemas.microsoft.com/office/drawing/2010/main"/>
              </a:ext>
            </a:extLst>
          </a:blip>
          <a:srcRect b="-2787"/>
          <a:stretch/>
        </p:blipFill>
        <p:spPr>
          <a:xfrm>
            <a:off x="6452440" y="4392722"/>
            <a:ext cx="2120924" cy="1572724"/>
          </a:xfrm>
          <a:prstGeom prst="rect">
            <a:avLst/>
          </a:prstGeom>
        </p:spPr>
      </p:pic>
    </p:spTree>
    <p:extLst>
      <p:ext uri="{BB962C8B-B14F-4D97-AF65-F5344CB8AC3E}">
        <p14:creationId xmlns:p14="http://schemas.microsoft.com/office/powerpoint/2010/main" val="29346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8EEB4-86F8-A458-8995-7CE967881DC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0D4E56D-E567-4F46-C079-68535EA89AB5}"/>
              </a:ext>
            </a:extLst>
          </p:cNvPr>
          <p:cNvSpPr/>
          <p:nvPr/>
        </p:nvSpPr>
        <p:spPr>
          <a:xfrm>
            <a:off x="6168736" y="1"/>
            <a:ext cx="3889664" cy="638958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u="sng">
              <a:solidFill>
                <a:srgbClr val="0563C1"/>
              </a:solidFill>
              <a:highlight>
                <a:srgbClr val="FFFF00"/>
              </a:highlight>
              <a:latin typeface="Arial"/>
              <a:cs typeface="Segoe UI"/>
            </a:endParaRPr>
          </a:p>
        </p:txBody>
      </p:sp>
      <p:sp>
        <p:nvSpPr>
          <p:cNvPr id="3" name="Title 2">
            <a:extLst>
              <a:ext uri="{FF2B5EF4-FFF2-40B4-BE49-F238E27FC236}">
                <a16:creationId xmlns:a16="http://schemas.microsoft.com/office/drawing/2014/main" id="{7DD483C2-2A0D-B34E-EE12-D22F1193DE6E}"/>
              </a:ext>
            </a:extLst>
          </p:cNvPr>
          <p:cNvSpPr>
            <a:spLocks noGrp="1"/>
          </p:cNvSpPr>
          <p:nvPr>
            <p:ph type="title"/>
          </p:nvPr>
        </p:nvSpPr>
        <p:spPr>
          <a:xfrm>
            <a:off x="178904" y="225587"/>
            <a:ext cx="9701696" cy="868286"/>
          </a:xfrm>
        </p:spPr>
        <p:txBody>
          <a:bodyPr lIns="91440" tIns="45720" rIns="91440" bIns="45720" anchor="t"/>
          <a:lstStyle/>
          <a:p>
            <a:r>
              <a:rPr lang="en-US" sz="2300">
                <a:solidFill>
                  <a:srgbClr val="ED1B2E"/>
                </a:solidFill>
                <a:latin typeface="Arial"/>
                <a:cs typeface="Arial"/>
              </a:rPr>
              <a:t>Hurricane Milton 1-Year Report</a:t>
            </a:r>
          </a:p>
        </p:txBody>
      </p:sp>
      <p:sp>
        <p:nvSpPr>
          <p:cNvPr id="4" name="Text Placeholder 3">
            <a:extLst>
              <a:ext uri="{FF2B5EF4-FFF2-40B4-BE49-F238E27FC236}">
                <a16:creationId xmlns:a16="http://schemas.microsoft.com/office/drawing/2014/main" id="{0806117F-FF93-47A9-8613-DB92F1528184}"/>
              </a:ext>
            </a:extLst>
          </p:cNvPr>
          <p:cNvSpPr>
            <a:spLocks noGrp="1"/>
          </p:cNvSpPr>
          <p:nvPr>
            <p:ph type="body" sz="quarter" idx="10"/>
          </p:nvPr>
        </p:nvSpPr>
        <p:spPr>
          <a:xfrm>
            <a:off x="178904" y="1093872"/>
            <a:ext cx="5779947" cy="2464335"/>
          </a:xfrm>
        </p:spPr>
        <p:txBody>
          <a:bodyPr lIns="91440" tIns="45720" rIns="91440" bIns="45720" anchor="t">
            <a:noAutofit/>
          </a:bodyPr>
          <a:lstStyle/>
          <a:p>
            <a:pPr marL="0" indent="0">
              <a:spcAft>
                <a:spcPts val="600"/>
              </a:spcAft>
            </a:pPr>
            <a:r>
              <a:rPr lang="en-US">
                <a:latin typeface="Arial"/>
                <a:cs typeface="Arial"/>
              </a:rPr>
              <a:t>Hurricane Struck: October 2024</a:t>
            </a:r>
          </a:p>
          <a:p>
            <a:pPr marL="0" indent="0">
              <a:spcBef>
                <a:spcPts val="0"/>
              </a:spcBef>
              <a:spcAft>
                <a:spcPts val="600"/>
              </a:spcAft>
            </a:pPr>
            <a:r>
              <a:rPr lang="en-US" sz="1600">
                <a:solidFill>
                  <a:srgbClr val="ED1B2E"/>
                </a:solidFill>
                <a:latin typeface="Arial"/>
                <a:ea typeface="+mj-ea"/>
                <a:cs typeface="Arial"/>
              </a:rPr>
              <a:t>Hurricane Milton </a:t>
            </a:r>
            <a:r>
              <a:rPr lang="en-US" sz="1600" b="0">
                <a:solidFill>
                  <a:schemeClr val="tx2"/>
                </a:solidFill>
                <a:latin typeface="Arial"/>
                <a:ea typeface="+mj-ea"/>
                <a:cs typeface="Arial"/>
              </a:rPr>
              <a:t>came ashore near Sarasota, Florida, on October 9, 2024, battering coastal communities with a punishing storm surge and damaging winds. The hurricane also spawned destructive tornado outbreaks in southern and eastern Florida, and Milton’s torrential rains caused additional local flooding as the storm moved across the state.</a:t>
            </a:r>
            <a:endParaRPr lang="en-US" sz="1600">
              <a:solidFill>
                <a:schemeClr val="tx2"/>
              </a:solidFill>
            </a:endParaRPr>
          </a:p>
          <a:p>
            <a:pPr marL="9525" indent="-9525">
              <a:spcBef>
                <a:spcPts val="1800"/>
              </a:spcBef>
              <a:spcAft>
                <a:spcPts val="600"/>
              </a:spcAft>
              <a:defRPr/>
            </a:pPr>
            <a:r>
              <a:rPr kumimoji="0" lang="en-US" sz="1600" b="1" i="0" u="none" strike="noStrike" kern="1200" cap="none" spc="0" normalizeH="0" baseline="0" noProof="0">
                <a:ln>
                  <a:noFill/>
                </a:ln>
                <a:solidFill>
                  <a:srgbClr val="4784B5"/>
                </a:solidFill>
                <a:effectLst/>
                <a:uLnTx/>
                <a:uFillTx/>
                <a:latin typeface="Arial"/>
                <a:ea typeface="+mn-ea"/>
                <a:cs typeface="Arial"/>
              </a:rPr>
              <a:t>Our Response:</a:t>
            </a:r>
            <a:r>
              <a:rPr lang="en-US" sz="1600">
                <a:latin typeface="Arial"/>
                <a:cs typeface="Arial"/>
              </a:rPr>
              <a:t> </a:t>
            </a:r>
            <a:endParaRPr lang="en-US" sz="1600" b="1" i="0" u="none" strike="noStrike" kern="1200" cap="none" spc="0" normalizeH="0" baseline="0" noProof="0">
              <a:ln>
                <a:noFill/>
              </a:ln>
              <a:solidFill>
                <a:srgbClr val="4784B5"/>
              </a:solidFill>
              <a:effectLst/>
              <a:uLnTx/>
              <a:uFillTx/>
              <a:latin typeface="Arial"/>
              <a:cs typeface="Arial"/>
            </a:endParaRPr>
          </a:p>
        </p:txBody>
      </p:sp>
      <p:sp>
        <p:nvSpPr>
          <p:cNvPr id="8" name="TextBox 7">
            <a:extLst>
              <a:ext uri="{FF2B5EF4-FFF2-40B4-BE49-F238E27FC236}">
                <a16:creationId xmlns:a16="http://schemas.microsoft.com/office/drawing/2014/main" id="{60BAFBAC-90FA-7390-E0C8-33E5D63BB77D}"/>
              </a:ext>
            </a:extLst>
          </p:cNvPr>
          <p:cNvSpPr txBox="1"/>
          <p:nvPr/>
        </p:nvSpPr>
        <p:spPr>
          <a:xfrm>
            <a:off x="6330492" y="1138068"/>
            <a:ext cx="3456263" cy="338554"/>
          </a:xfrm>
          <a:prstGeom prst="rect">
            <a:avLst/>
          </a:prstGeom>
          <a:noFill/>
        </p:spPr>
        <p:txBody>
          <a:bodyPr wrap="square" lIns="91440" tIns="45720" rIns="91440" bIns="45720" anchor="t">
            <a:spAutoFit/>
          </a:bodyPr>
          <a:lstStyle/>
          <a:p>
            <a:r>
              <a:rPr lang="en-US" sz="1600" b="1">
                <a:solidFill>
                  <a:schemeClr val="bg2">
                    <a:lumMod val="50000"/>
                  </a:schemeClr>
                </a:solidFill>
                <a:latin typeface="Arial"/>
                <a:cs typeface="Arial"/>
              </a:rPr>
              <a:t>To learn more, visit: </a:t>
            </a:r>
            <a:endParaRPr lang="en-US" sz="1600">
              <a:latin typeface="Arial"/>
              <a:cs typeface="Arial"/>
            </a:endParaRPr>
          </a:p>
        </p:txBody>
      </p:sp>
      <p:sp>
        <p:nvSpPr>
          <p:cNvPr id="7" name="TextBox 6">
            <a:extLst>
              <a:ext uri="{FF2B5EF4-FFF2-40B4-BE49-F238E27FC236}">
                <a16:creationId xmlns:a16="http://schemas.microsoft.com/office/drawing/2014/main" id="{F13230E3-7876-F8AA-6761-57115C049C33}"/>
              </a:ext>
            </a:extLst>
          </p:cNvPr>
          <p:cNvSpPr txBox="1"/>
          <p:nvPr/>
        </p:nvSpPr>
        <p:spPr>
          <a:xfrm>
            <a:off x="178903" y="3662927"/>
            <a:ext cx="5779947" cy="2185214"/>
          </a:xfrm>
          <a:prstGeom prst="rect">
            <a:avLst/>
          </a:prstGeom>
          <a:noFill/>
        </p:spPr>
        <p:txBody>
          <a:bodyPr wrap="square" lIns="91440" tIns="45720" rIns="91440" bIns="45720" numCol="2" spcCol="274320" anchor="t">
            <a:spAutoFit/>
          </a:bodyPr>
          <a:lstStyle/>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As of</a:t>
            </a:r>
            <a:r>
              <a:rPr lang="en-US" sz="1400">
                <a:solidFill>
                  <a:srgbClr val="6D6E70"/>
                </a:solidFill>
                <a:latin typeface="Arial"/>
                <a:cs typeface="Arial"/>
              </a:rPr>
              <a:t> September 9, 2025,</a:t>
            </a:r>
            <a:r>
              <a:rPr lang="en-US" sz="1400" b="0">
                <a:solidFill>
                  <a:srgbClr val="6D6E70"/>
                </a:solidFill>
                <a:latin typeface="Arial"/>
                <a:cs typeface="Arial"/>
              </a:rPr>
              <a:t> </a:t>
            </a:r>
            <a:r>
              <a:rPr lang="en-US" sz="1400">
                <a:solidFill>
                  <a:srgbClr val="6D6E70"/>
                </a:solidFill>
                <a:latin typeface="Arial"/>
                <a:cs typeface="Arial"/>
              </a:rPr>
              <a:t>the Red Cross and its partners had supported over </a:t>
            </a:r>
            <a:r>
              <a:rPr lang="en-US" sz="1400" b="1">
                <a:solidFill>
                  <a:srgbClr val="ED1B2E"/>
                </a:solidFill>
                <a:latin typeface="Arial"/>
                <a:cs typeface="Arial"/>
              </a:rPr>
              <a:t>153,000</a:t>
            </a:r>
            <a:r>
              <a:rPr lang="en-US" sz="1400">
                <a:solidFill>
                  <a:srgbClr val="FF0000"/>
                </a:solidFill>
                <a:latin typeface="Arial"/>
                <a:cs typeface="Arial"/>
              </a:rPr>
              <a:t> </a:t>
            </a:r>
            <a:r>
              <a:rPr lang="en-US" sz="1400">
                <a:solidFill>
                  <a:srgbClr val="6D6E70"/>
                </a:solidFill>
                <a:latin typeface="Arial"/>
                <a:cs typeface="Arial"/>
              </a:rPr>
              <a:t>overnight shelter stays for people who evacuated from their homes as Milton threatened.</a:t>
            </a:r>
          </a:p>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With partners, we had also provided some </a:t>
            </a:r>
            <a:r>
              <a:rPr lang="en-US" sz="1400" b="1">
                <a:solidFill>
                  <a:srgbClr val="ED1B2E"/>
                </a:solidFill>
                <a:latin typeface="Arial"/>
                <a:cs typeface="Arial"/>
              </a:rPr>
              <a:t>500,000</a:t>
            </a:r>
            <a:r>
              <a:rPr lang="en-US" sz="1400" b="0">
                <a:solidFill>
                  <a:srgbClr val="6D6E70"/>
                </a:solidFill>
                <a:latin typeface="Arial"/>
                <a:cs typeface="Arial"/>
              </a:rPr>
              <a:t> meals and snacks to aid storm-weary survivors.</a:t>
            </a:r>
          </a:p>
          <a:p>
            <a:pPr marL="182245" indent="-182245">
              <a:spcAft>
                <a:spcPts val="600"/>
              </a:spcAft>
              <a:buClr>
                <a:srgbClr val="F4343B"/>
              </a:buClr>
              <a:buFont typeface="Arial" panose="020B0604020202020204" pitchFamily="34" charset="0"/>
              <a:buChar char="•"/>
              <a:defRPr/>
            </a:pPr>
            <a:r>
              <a:rPr lang="en-US" sz="1400">
                <a:solidFill>
                  <a:srgbClr val="6D6E70"/>
                </a:solidFill>
                <a:latin typeface="Arial"/>
                <a:cs typeface="Arial"/>
              </a:rPr>
              <a:t>Our response had reached an estimated</a:t>
            </a:r>
            <a:r>
              <a:rPr lang="en-US" sz="1400" b="1">
                <a:solidFill>
                  <a:srgbClr val="6D6E70"/>
                </a:solidFill>
                <a:latin typeface="Arial"/>
                <a:cs typeface="Arial"/>
              </a:rPr>
              <a:t> </a:t>
            </a:r>
            <a:r>
              <a:rPr lang="en-US" sz="1400" b="1">
                <a:solidFill>
                  <a:srgbClr val="ED1B2E"/>
                </a:solidFill>
                <a:latin typeface="Arial"/>
                <a:cs typeface="Arial"/>
              </a:rPr>
              <a:t>13,000</a:t>
            </a:r>
            <a:r>
              <a:rPr lang="en-US" sz="1400">
                <a:solidFill>
                  <a:srgbClr val="ED1B2E"/>
                </a:solidFill>
                <a:latin typeface="Arial"/>
                <a:cs typeface="Arial"/>
              </a:rPr>
              <a:t> </a:t>
            </a:r>
            <a:r>
              <a:rPr lang="en-US" sz="1400" b="1">
                <a:solidFill>
                  <a:srgbClr val="ED1B2E"/>
                </a:solidFill>
                <a:latin typeface="Arial"/>
                <a:cs typeface="Arial"/>
              </a:rPr>
              <a:t>people</a:t>
            </a:r>
            <a:r>
              <a:rPr lang="en-US" sz="1400">
                <a:solidFill>
                  <a:srgbClr val="FF0000"/>
                </a:solidFill>
                <a:latin typeface="Arial"/>
                <a:cs typeface="Arial"/>
              </a:rPr>
              <a:t> </a:t>
            </a:r>
            <a:r>
              <a:rPr lang="en-US" sz="1400">
                <a:solidFill>
                  <a:srgbClr val="6D6E70"/>
                </a:solidFill>
                <a:latin typeface="Arial"/>
                <a:cs typeface="Arial"/>
              </a:rPr>
              <a:t>with disaster relief and recovery services, including </a:t>
            </a:r>
            <a:r>
              <a:rPr lang="en-US" sz="1400" b="1">
                <a:solidFill>
                  <a:srgbClr val="FF0000"/>
                </a:solidFill>
                <a:latin typeface="Arial"/>
                <a:cs typeface="Arial"/>
              </a:rPr>
              <a:t>$6.8 million </a:t>
            </a:r>
            <a:r>
              <a:rPr lang="en-US" sz="1400">
                <a:solidFill>
                  <a:srgbClr val="6D6E70"/>
                </a:solidFill>
                <a:latin typeface="Arial"/>
                <a:cs typeface="Arial"/>
              </a:rPr>
              <a:t>in direct financial assistance.</a:t>
            </a:r>
            <a:endParaRPr lang="en-US" sz="1400"/>
          </a:p>
          <a:p>
            <a:pPr marL="182245" indent="-182245">
              <a:spcAft>
                <a:spcPts val="600"/>
              </a:spcAft>
              <a:buClr>
                <a:srgbClr val="F4343B"/>
              </a:buClr>
              <a:buFont typeface="Arial" panose="020B0604020202020204" pitchFamily="34" charset="0"/>
              <a:buChar char="•"/>
              <a:defRPr/>
            </a:pPr>
            <a:endParaRPr lang="en-US" sz="1400" b="0">
              <a:solidFill>
                <a:srgbClr val="6D6E70"/>
              </a:solidFill>
              <a:latin typeface="Arial"/>
              <a:cs typeface="Arial"/>
            </a:endParaRPr>
          </a:p>
        </p:txBody>
      </p:sp>
      <p:cxnSp>
        <p:nvCxnSpPr>
          <p:cNvPr id="10" name="Straight Connector 9">
            <a:extLst>
              <a:ext uri="{FF2B5EF4-FFF2-40B4-BE49-F238E27FC236}">
                <a16:creationId xmlns:a16="http://schemas.microsoft.com/office/drawing/2014/main" id="{F0574B6D-77C4-7203-9C80-120B6EBADC42}"/>
              </a:ext>
            </a:extLst>
          </p:cNvPr>
          <p:cNvCxnSpPr/>
          <p:nvPr/>
        </p:nvCxnSpPr>
        <p:spPr>
          <a:xfrm>
            <a:off x="292985" y="3180626"/>
            <a:ext cx="556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9D601C1-2FCD-20AE-7EF8-29649B282FF5}"/>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07D96E97-FEB6-A4D1-32D5-732B440373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75194" y="1595861"/>
            <a:ext cx="2082880" cy="2710833"/>
          </a:xfrm>
          <a:prstGeom prst="rect">
            <a:avLst/>
          </a:prstGeom>
        </p:spPr>
      </p:pic>
      <p:sp>
        <p:nvSpPr>
          <p:cNvPr id="5" name="TextBox 4">
            <a:extLst>
              <a:ext uri="{FF2B5EF4-FFF2-40B4-BE49-F238E27FC236}">
                <a16:creationId xmlns:a16="http://schemas.microsoft.com/office/drawing/2014/main" id="{0C7288DD-DBB8-6959-7D00-C6D7F70073DB}"/>
              </a:ext>
            </a:extLst>
          </p:cNvPr>
          <p:cNvSpPr txBox="1"/>
          <p:nvPr/>
        </p:nvSpPr>
        <p:spPr>
          <a:xfrm>
            <a:off x="8573364" y="1616101"/>
            <a:ext cx="1455638"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a:solidFill>
                <a:srgbClr val="0563C1"/>
              </a:solidFill>
              <a:highlight>
                <a:srgbClr val="FFFF00"/>
              </a:highlight>
              <a:latin typeface="Arial"/>
              <a:cs typeface="Arial"/>
              <a:hlinkClick r:id="rId4">
                <a:extLst>
                  <a:ext uri="{A12FA001-AC4F-418D-AE19-62706E023703}">
                    <ahyp:hlinkClr xmlns:ahyp="http://schemas.microsoft.com/office/drawing/2018/hyperlinkcolor" val="tx"/>
                  </a:ext>
                </a:extLst>
              </a:hlinkClick>
            </a:endParaRPr>
          </a:p>
          <a:p>
            <a:pPr algn="ctr"/>
            <a:endParaRPr lang="en-US" sz="1400">
              <a:solidFill>
                <a:srgbClr val="0563C1"/>
              </a:solidFill>
              <a:highlight>
                <a:srgbClr val="FFFF00"/>
              </a:highlight>
              <a:latin typeface="Arial"/>
              <a:cs typeface="Arial"/>
              <a:hlinkClick r:id="rId4">
                <a:extLst>
                  <a:ext uri="{A12FA001-AC4F-418D-AE19-62706E023703}">
                    <ahyp:hlinkClr xmlns:ahyp="http://schemas.microsoft.com/office/drawing/2018/hyperlinkcolor" val="tx"/>
                  </a:ext>
                </a:extLst>
              </a:hlinkClick>
            </a:endParaRPr>
          </a:p>
          <a:p>
            <a:pPr algn="ctr"/>
            <a:endParaRPr lang="en-US" sz="1400">
              <a:solidFill>
                <a:srgbClr val="0563C1"/>
              </a:solidFill>
              <a:highlight>
                <a:srgbClr val="FFFF00"/>
              </a:highlight>
              <a:latin typeface="Arial"/>
              <a:cs typeface="Arial"/>
              <a:hlinkClick r:id="rId4">
                <a:extLst>
                  <a:ext uri="{A12FA001-AC4F-418D-AE19-62706E023703}">
                    <ahyp:hlinkClr xmlns:ahyp="http://schemas.microsoft.com/office/drawing/2018/hyperlinkcolor" val="tx"/>
                  </a:ext>
                </a:extLst>
              </a:hlinkClick>
            </a:endParaRPr>
          </a:p>
          <a:p>
            <a:pPr algn="ctr"/>
            <a:r>
              <a:rPr lang="en-US" sz="1400">
                <a:solidFill>
                  <a:srgbClr val="0563C1"/>
                </a:solidFill>
                <a:latin typeface="Arial"/>
                <a:cs typeface="Arial"/>
                <a:hlinkClick r:id="rId5"/>
              </a:rPr>
              <a:t> Hurricane Milton 1-Year Report</a:t>
            </a:r>
            <a:endParaRPr lang="en-US" sz="1400">
              <a:ea typeface="Calibri"/>
              <a:cs typeface="Calibri"/>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r>
              <a:rPr lang="en-US" sz="1400">
                <a:solidFill>
                  <a:srgbClr val="0563C1"/>
                </a:solidFill>
                <a:latin typeface="Arial"/>
                <a:ea typeface="Calibri"/>
                <a:cs typeface="Arial"/>
                <a:hlinkClick r:id="rId6"/>
              </a:rPr>
              <a:t>Hurricane Milton Stewardship Story Map</a:t>
            </a:r>
            <a:endParaRPr lang="en-US" sz="1400">
              <a:ea typeface="Calibri"/>
              <a:cs typeface="Calibri"/>
            </a:endParaRPr>
          </a:p>
          <a:p>
            <a:pPr algn="ctr"/>
            <a:endParaRPr lang="en-US" sz="1400">
              <a:highlight>
                <a:srgbClr val="FFFF00"/>
              </a:highlight>
              <a:latin typeface="Arial"/>
              <a:cs typeface="Arial"/>
            </a:endParaRPr>
          </a:p>
        </p:txBody>
      </p:sp>
      <p:pic>
        <p:nvPicPr>
          <p:cNvPr id="6" name="Picture 5">
            <a:extLst>
              <a:ext uri="{FF2B5EF4-FFF2-40B4-BE49-F238E27FC236}">
                <a16:creationId xmlns:a16="http://schemas.microsoft.com/office/drawing/2014/main" id="{F8094808-414C-06D4-01A2-EA13BC32B35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452440" y="4392722"/>
            <a:ext cx="2120924" cy="1572724"/>
          </a:xfrm>
          <a:prstGeom prst="rect">
            <a:avLst/>
          </a:prstGeom>
        </p:spPr>
      </p:pic>
    </p:spTree>
    <p:extLst>
      <p:ext uri="{BB962C8B-B14F-4D97-AF65-F5344CB8AC3E}">
        <p14:creationId xmlns:p14="http://schemas.microsoft.com/office/powerpoint/2010/main" val="314537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FFB91-0D87-DC7A-E3D1-39AEED54115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C0DC5E8-55AE-4F66-8CA0-98F1001B3311}"/>
              </a:ext>
            </a:extLst>
          </p:cNvPr>
          <p:cNvSpPr/>
          <p:nvPr/>
        </p:nvSpPr>
        <p:spPr>
          <a:xfrm>
            <a:off x="6157522" y="0"/>
            <a:ext cx="3900878" cy="640080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 name="Title 2">
            <a:extLst>
              <a:ext uri="{FF2B5EF4-FFF2-40B4-BE49-F238E27FC236}">
                <a16:creationId xmlns:a16="http://schemas.microsoft.com/office/drawing/2014/main" id="{03538178-E457-060F-57AE-2388824D4175}"/>
              </a:ext>
            </a:extLst>
          </p:cNvPr>
          <p:cNvSpPr>
            <a:spLocks noGrp="1"/>
          </p:cNvSpPr>
          <p:nvPr>
            <p:ph type="title"/>
          </p:nvPr>
        </p:nvSpPr>
        <p:spPr>
          <a:xfrm>
            <a:off x="178904" y="225587"/>
            <a:ext cx="9701696" cy="868286"/>
          </a:xfrm>
        </p:spPr>
        <p:txBody>
          <a:bodyPr lIns="91440" tIns="45720" rIns="91440" bIns="45720" anchor="t"/>
          <a:lstStyle/>
          <a:p>
            <a:r>
              <a:rPr lang="en-US" sz="2300" dirty="0">
                <a:solidFill>
                  <a:srgbClr val="ED1B2E"/>
                </a:solidFill>
                <a:latin typeface="Arial"/>
                <a:cs typeface="Arial"/>
              </a:rPr>
              <a:t>2025 California Wildfires Update</a:t>
            </a:r>
          </a:p>
        </p:txBody>
      </p:sp>
      <p:sp>
        <p:nvSpPr>
          <p:cNvPr id="4" name="Text Placeholder 3">
            <a:extLst>
              <a:ext uri="{FF2B5EF4-FFF2-40B4-BE49-F238E27FC236}">
                <a16:creationId xmlns:a16="http://schemas.microsoft.com/office/drawing/2014/main" id="{7E8F6294-3CE2-B71E-B984-8AD4BD2AE402}"/>
              </a:ext>
            </a:extLst>
          </p:cNvPr>
          <p:cNvSpPr>
            <a:spLocks noGrp="1"/>
          </p:cNvSpPr>
          <p:nvPr>
            <p:ph type="body" sz="quarter" idx="10"/>
          </p:nvPr>
        </p:nvSpPr>
        <p:spPr>
          <a:xfrm>
            <a:off x="173029" y="964594"/>
            <a:ext cx="5779947" cy="2106528"/>
          </a:xfrm>
        </p:spPr>
        <p:txBody>
          <a:bodyPr lIns="91440" tIns="45720" rIns="91440" bIns="45720" anchor="t">
            <a:noAutofit/>
          </a:bodyPr>
          <a:lstStyle/>
          <a:p>
            <a:pPr marL="0" indent="0">
              <a:spcAft>
                <a:spcPts val="600"/>
              </a:spcAft>
            </a:pPr>
            <a:r>
              <a:rPr lang="en-US" dirty="0">
                <a:latin typeface="Arial"/>
                <a:cs typeface="Arial"/>
              </a:rPr>
              <a:t>Wildfires Started: January 2025</a:t>
            </a:r>
          </a:p>
          <a:p>
            <a:pPr marL="0" indent="0">
              <a:spcBef>
                <a:spcPts val="0"/>
              </a:spcBef>
              <a:spcAft>
                <a:spcPts val="600"/>
              </a:spcAft>
            </a:pPr>
            <a:r>
              <a:rPr lang="en-US" sz="1600" dirty="0">
                <a:solidFill>
                  <a:srgbClr val="ED1B2E"/>
                </a:solidFill>
                <a:latin typeface="Arial"/>
                <a:ea typeface="+mj-ea"/>
                <a:cs typeface="Arial"/>
              </a:rPr>
              <a:t>The 2025 California Wildfires: </a:t>
            </a:r>
            <a:r>
              <a:rPr lang="en-US" sz="1600" b="0" dirty="0">
                <a:solidFill>
                  <a:schemeClr val="tx2"/>
                </a:solidFill>
                <a:latin typeface="Arial"/>
                <a:ea typeface="+mj-ea"/>
                <a:cs typeface="Arial"/>
              </a:rPr>
              <a:t>Catastrophic wildfires devastated Southern California in January, destroying or severely damaging more than 17,000 homes and forcing tens of thousands to evacuate. Along with food, shelter and other relief and recovery support, the Red Cross has provided wildfire survivors with </a:t>
            </a:r>
            <a:r>
              <a:rPr lang="en-US" sz="1600" dirty="0">
                <a:solidFill>
                  <a:schemeClr val="tx2"/>
                </a:solidFill>
                <a:latin typeface="Arial"/>
                <a:ea typeface="+mj-ea"/>
                <a:cs typeface="Arial"/>
              </a:rPr>
              <a:t>$51.4 million </a:t>
            </a:r>
            <a:r>
              <a:rPr lang="en-US" sz="1600" b="0" dirty="0">
                <a:solidFill>
                  <a:schemeClr val="tx2"/>
                </a:solidFill>
                <a:latin typeface="Arial"/>
                <a:ea typeface="+mj-ea"/>
                <a:cs typeface="Arial"/>
              </a:rPr>
              <a:t>in direct financial assistance — and our work continues.</a:t>
            </a:r>
          </a:p>
          <a:p>
            <a:pPr marL="9525" indent="-9525">
              <a:spcBef>
                <a:spcPts val="1200"/>
              </a:spcBef>
              <a:spcAft>
                <a:spcPts val="600"/>
              </a:spcAft>
              <a:defRPr/>
            </a:pPr>
            <a:r>
              <a:rPr kumimoji="0" lang="en-US" sz="1600" b="1" i="0" u="none" strike="noStrike" kern="1200" cap="none" spc="0" normalizeH="0" baseline="0" noProof="0" dirty="0">
                <a:ln>
                  <a:noFill/>
                </a:ln>
                <a:solidFill>
                  <a:srgbClr val="4784B5"/>
                </a:solidFill>
                <a:effectLst/>
                <a:uLnTx/>
                <a:uFillTx/>
                <a:latin typeface="Arial"/>
                <a:ea typeface="+mn-ea"/>
                <a:cs typeface="Arial"/>
              </a:rPr>
              <a:t>Our Response:</a:t>
            </a:r>
            <a:r>
              <a:rPr lang="en-US" sz="1600" dirty="0">
                <a:latin typeface="Arial"/>
                <a:cs typeface="Arial"/>
              </a:rPr>
              <a:t> </a:t>
            </a:r>
            <a:endParaRPr lang="en-US" sz="1600" b="1" i="0" u="none" strike="noStrike" kern="1200" cap="none" spc="0" normalizeH="0" baseline="0" noProof="0" dirty="0">
              <a:ln>
                <a:noFill/>
              </a:ln>
              <a:solidFill>
                <a:srgbClr val="4784B5"/>
              </a:solidFill>
              <a:effectLst/>
              <a:uLnTx/>
              <a:uFillTx/>
              <a:latin typeface="Arial"/>
              <a:cs typeface="Arial"/>
            </a:endParaRPr>
          </a:p>
        </p:txBody>
      </p:sp>
      <p:sp>
        <p:nvSpPr>
          <p:cNvPr id="8" name="TextBox 7">
            <a:extLst>
              <a:ext uri="{FF2B5EF4-FFF2-40B4-BE49-F238E27FC236}">
                <a16:creationId xmlns:a16="http://schemas.microsoft.com/office/drawing/2014/main" id="{EC4EBAFD-331E-7C41-9C0C-491FC6200025}"/>
              </a:ext>
            </a:extLst>
          </p:cNvPr>
          <p:cNvSpPr txBox="1"/>
          <p:nvPr/>
        </p:nvSpPr>
        <p:spPr>
          <a:xfrm>
            <a:off x="6330492" y="1138068"/>
            <a:ext cx="3456263" cy="338554"/>
          </a:xfrm>
          <a:prstGeom prst="rect">
            <a:avLst/>
          </a:prstGeom>
          <a:noFill/>
        </p:spPr>
        <p:txBody>
          <a:bodyPr wrap="square" lIns="91440" tIns="45720" rIns="91440" bIns="45720" anchor="t">
            <a:spAutoFit/>
          </a:bodyPr>
          <a:lstStyle/>
          <a:p>
            <a:r>
              <a:rPr lang="en-US" sz="1600" b="1">
                <a:solidFill>
                  <a:schemeClr val="bg2">
                    <a:lumMod val="50000"/>
                  </a:schemeClr>
                </a:solidFill>
                <a:latin typeface="Arial"/>
                <a:cs typeface="Arial"/>
              </a:rPr>
              <a:t>To learn more, visit: </a:t>
            </a:r>
            <a:endParaRPr lang="en-US" sz="1600">
              <a:latin typeface="Arial"/>
              <a:cs typeface="Arial"/>
            </a:endParaRPr>
          </a:p>
        </p:txBody>
      </p:sp>
      <p:sp>
        <p:nvSpPr>
          <p:cNvPr id="5" name="TextBox 4">
            <a:extLst>
              <a:ext uri="{FF2B5EF4-FFF2-40B4-BE49-F238E27FC236}">
                <a16:creationId xmlns:a16="http://schemas.microsoft.com/office/drawing/2014/main" id="{CF96B536-6483-78E5-30A0-80258DED2367}"/>
              </a:ext>
            </a:extLst>
          </p:cNvPr>
          <p:cNvSpPr txBox="1"/>
          <p:nvPr/>
        </p:nvSpPr>
        <p:spPr>
          <a:xfrm>
            <a:off x="8392414" y="1772784"/>
            <a:ext cx="13543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cs typeface="Calibri"/>
                <a:hlinkClick r:id="rId3"/>
              </a:rPr>
              <a:t>California Wildfires Stewardship </a:t>
            </a:r>
            <a:br>
              <a:rPr lang="en-US" sz="1400">
                <a:latin typeface="Arial"/>
                <a:cs typeface="Calibri"/>
                <a:hlinkClick r:id="rId3"/>
              </a:rPr>
            </a:br>
            <a:r>
              <a:rPr lang="en-US" sz="1400">
                <a:latin typeface="Arial"/>
                <a:cs typeface="Calibri"/>
                <a:hlinkClick r:id="rId3"/>
              </a:rPr>
              <a:t>Story Map</a:t>
            </a:r>
            <a:endParaRPr lang="en-US" sz="1400">
              <a:latin typeface="Arial"/>
              <a:cs typeface="Calibri"/>
            </a:endParaRPr>
          </a:p>
        </p:txBody>
      </p:sp>
      <p:sp>
        <p:nvSpPr>
          <p:cNvPr id="7" name="TextBox 6">
            <a:extLst>
              <a:ext uri="{FF2B5EF4-FFF2-40B4-BE49-F238E27FC236}">
                <a16:creationId xmlns:a16="http://schemas.microsoft.com/office/drawing/2014/main" id="{9445B4C1-63C0-8CEA-9A89-8FD871CB2665}"/>
              </a:ext>
            </a:extLst>
          </p:cNvPr>
          <p:cNvSpPr txBox="1"/>
          <p:nvPr/>
        </p:nvSpPr>
        <p:spPr>
          <a:xfrm>
            <a:off x="67818" y="3544402"/>
            <a:ext cx="5786572" cy="2936894"/>
          </a:xfrm>
          <a:prstGeom prst="rect">
            <a:avLst/>
          </a:prstGeom>
          <a:noFill/>
        </p:spPr>
        <p:txBody>
          <a:bodyPr wrap="square" numCol="2" spcCol="274320">
            <a:spAutoFit/>
          </a:bodyPr>
          <a:lstStyle/>
          <a:p>
            <a:pPr marL="182563" indent="-182563">
              <a:spcBef>
                <a:spcPts val="0"/>
              </a:spcBef>
              <a:spcAft>
                <a:spcPts val="600"/>
              </a:spcAft>
              <a:buClr>
                <a:srgbClr val="F4343B"/>
              </a:buClr>
              <a:buFont typeface="Arial" panose="020B0604020202020204" pitchFamily="34" charset="0"/>
              <a:buChar char="•"/>
              <a:defRPr/>
            </a:pPr>
            <a:r>
              <a:rPr lang="en-US" sz="1400" b="0" dirty="0">
                <a:solidFill>
                  <a:srgbClr val="6D6E70"/>
                </a:solidFill>
                <a:latin typeface="Arial"/>
                <a:cs typeface="Arial"/>
              </a:rPr>
              <a:t>As of Sept. </a:t>
            </a:r>
            <a:r>
              <a:rPr lang="en-US" sz="1400" dirty="0">
                <a:solidFill>
                  <a:srgbClr val="6D6E70"/>
                </a:solidFill>
                <a:latin typeface="Arial"/>
                <a:cs typeface="Arial"/>
              </a:rPr>
              <a:t>30</a:t>
            </a:r>
            <a:r>
              <a:rPr lang="en-US" sz="1400" b="0" dirty="0">
                <a:solidFill>
                  <a:srgbClr val="6D6E70"/>
                </a:solidFill>
                <a:latin typeface="Arial"/>
                <a:cs typeface="Arial"/>
              </a:rPr>
              <a:t>, 2025, the Red Cross had reached an estimated </a:t>
            </a:r>
            <a:r>
              <a:rPr lang="en-US" sz="1400" b="1" dirty="0">
                <a:solidFill>
                  <a:srgbClr val="FF0000"/>
                </a:solidFill>
                <a:latin typeface="Arial"/>
                <a:cs typeface="Arial"/>
              </a:rPr>
              <a:t>118,700 people </a:t>
            </a:r>
            <a:r>
              <a:rPr lang="en-US" sz="1400" b="0" dirty="0">
                <a:solidFill>
                  <a:srgbClr val="6D6E70"/>
                </a:solidFill>
                <a:latin typeface="Arial"/>
                <a:cs typeface="Arial"/>
              </a:rPr>
              <a:t>with </a:t>
            </a:r>
            <a:r>
              <a:rPr lang="en-US" sz="1400" dirty="0">
                <a:solidFill>
                  <a:srgbClr val="6D6E70"/>
                </a:solidFill>
                <a:latin typeface="Arial"/>
                <a:cs typeface="Arial"/>
              </a:rPr>
              <a:t>disaster relief and recovery services</a:t>
            </a:r>
            <a:r>
              <a:rPr lang="en-US" sz="1400" b="0" dirty="0">
                <a:solidFill>
                  <a:srgbClr val="6D6E70"/>
                </a:solidFill>
                <a:latin typeface="Arial"/>
                <a:cs typeface="Arial"/>
              </a:rPr>
              <a:t>. </a:t>
            </a:r>
          </a:p>
          <a:p>
            <a:pPr marL="182563" indent="-182563">
              <a:spcAft>
                <a:spcPts val="600"/>
              </a:spcAft>
              <a:buClr>
                <a:srgbClr val="F4343B"/>
              </a:buClr>
              <a:buFont typeface="Arial" panose="020B0604020202020204" pitchFamily="34" charset="0"/>
              <a:buChar char="•"/>
              <a:defRPr/>
            </a:pPr>
            <a:r>
              <a:rPr lang="en-US" sz="1400" b="0" dirty="0">
                <a:solidFill>
                  <a:srgbClr val="6D6E70"/>
                </a:solidFill>
                <a:latin typeface="Arial"/>
                <a:cs typeface="Arial"/>
              </a:rPr>
              <a:t>We had distributed over </a:t>
            </a:r>
            <a:r>
              <a:rPr lang="en-US" sz="1400" b="1" dirty="0">
                <a:solidFill>
                  <a:srgbClr val="FF0000"/>
                </a:solidFill>
                <a:latin typeface="Arial"/>
                <a:cs typeface="Arial"/>
              </a:rPr>
              <a:t>$51.4 million </a:t>
            </a:r>
            <a:r>
              <a:rPr lang="en-US" sz="1400" dirty="0">
                <a:solidFill>
                  <a:schemeClr val="accent2"/>
                </a:solidFill>
                <a:latin typeface="Arial"/>
                <a:cs typeface="Arial"/>
              </a:rPr>
              <a:t>in </a:t>
            </a:r>
            <a:r>
              <a:rPr lang="en-US" sz="1400" b="0" dirty="0">
                <a:solidFill>
                  <a:schemeClr val="accent2"/>
                </a:solidFill>
                <a:latin typeface="Arial"/>
                <a:cs typeface="Arial"/>
              </a:rPr>
              <a:t>direct financial assistance </a:t>
            </a:r>
            <a:r>
              <a:rPr lang="en-US" sz="1400" b="0" dirty="0">
                <a:solidFill>
                  <a:srgbClr val="6D6E70"/>
                </a:solidFill>
                <a:latin typeface="Arial"/>
                <a:cs typeface="Arial"/>
              </a:rPr>
              <a:t>to help severely affected individuals and families with their most urgent needs. </a:t>
            </a:r>
          </a:p>
          <a:p>
            <a:pPr>
              <a:spcAft>
                <a:spcPts val="600"/>
              </a:spcAft>
              <a:buClr>
                <a:srgbClr val="F4343B"/>
              </a:buClr>
              <a:defRPr/>
            </a:pPr>
            <a:endParaRPr lang="en-US" sz="1400" dirty="0"/>
          </a:p>
          <a:p>
            <a:pPr marL="182563" indent="-182563">
              <a:spcAft>
                <a:spcPts val="600"/>
              </a:spcAft>
              <a:buClr>
                <a:srgbClr val="F4343B"/>
              </a:buClr>
              <a:buFont typeface="Arial" panose="020B0604020202020204" pitchFamily="34" charset="0"/>
              <a:buChar char="•"/>
              <a:defRPr/>
            </a:pPr>
            <a:r>
              <a:rPr lang="en-US" sz="1400" b="0" dirty="0">
                <a:solidFill>
                  <a:srgbClr val="6D6E70"/>
                </a:solidFill>
                <a:latin typeface="Arial"/>
                <a:cs typeface="Arial"/>
              </a:rPr>
              <a:t>With partners, we had served over </a:t>
            </a:r>
            <a:r>
              <a:rPr lang="en-US" sz="1400" b="1" dirty="0">
                <a:solidFill>
                  <a:srgbClr val="ED1B2E"/>
                </a:solidFill>
                <a:latin typeface="Arial"/>
                <a:cs typeface="Arial"/>
              </a:rPr>
              <a:t>178,800</a:t>
            </a:r>
            <a:r>
              <a:rPr lang="en-US" sz="1400" b="1" dirty="0">
                <a:solidFill>
                  <a:srgbClr val="6D6E70"/>
                </a:solidFill>
                <a:latin typeface="Arial"/>
                <a:cs typeface="Arial"/>
              </a:rPr>
              <a:t> </a:t>
            </a:r>
            <a:r>
              <a:rPr lang="en-US" sz="1400" b="1" dirty="0">
                <a:solidFill>
                  <a:srgbClr val="ED1B2E"/>
                </a:solidFill>
                <a:latin typeface="Arial"/>
                <a:cs typeface="Arial"/>
              </a:rPr>
              <a:t>meals and snacks</a:t>
            </a:r>
            <a:r>
              <a:rPr lang="en-US" sz="1400" b="0" dirty="0">
                <a:solidFill>
                  <a:srgbClr val="6D6E70"/>
                </a:solidFill>
                <a:latin typeface="Arial"/>
                <a:cs typeface="Arial"/>
              </a:rPr>
              <a:t>, and we provided over</a:t>
            </a:r>
            <a:r>
              <a:rPr lang="en-US" sz="1400" dirty="0">
                <a:solidFill>
                  <a:srgbClr val="6D6E70"/>
                </a:solidFill>
                <a:latin typeface="Arial"/>
                <a:cs typeface="Arial"/>
              </a:rPr>
              <a:t> </a:t>
            </a:r>
            <a:r>
              <a:rPr lang="en-US" sz="1400" b="1" dirty="0">
                <a:solidFill>
                  <a:schemeClr val="accent1"/>
                </a:solidFill>
                <a:latin typeface="Arial"/>
                <a:cs typeface="Arial"/>
              </a:rPr>
              <a:t>24,800 </a:t>
            </a:r>
            <a:r>
              <a:rPr lang="en-US" sz="1400" b="1" dirty="0">
                <a:solidFill>
                  <a:srgbClr val="ED1B2E"/>
                </a:solidFill>
                <a:latin typeface="Arial"/>
                <a:cs typeface="Arial"/>
              </a:rPr>
              <a:t>households</a:t>
            </a:r>
            <a:r>
              <a:rPr lang="en-US" sz="1400" b="0" dirty="0">
                <a:solidFill>
                  <a:srgbClr val="ED1B2E"/>
                </a:solidFill>
                <a:latin typeface="Arial"/>
                <a:cs typeface="Arial"/>
              </a:rPr>
              <a:t> </a:t>
            </a:r>
            <a:r>
              <a:rPr lang="en-US" sz="1400" b="0" dirty="0">
                <a:solidFill>
                  <a:srgbClr val="6D6E70"/>
                </a:solidFill>
                <a:latin typeface="Arial"/>
                <a:cs typeface="Arial"/>
              </a:rPr>
              <a:t>with relief items and cleanup supplies.</a:t>
            </a:r>
          </a:p>
          <a:p>
            <a:pPr marL="182563" indent="-182563">
              <a:spcBef>
                <a:spcPts val="600"/>
              </a:spcBef>
              <a:spcAft>
                <a:spcPts val="600"/>
              </a:spcAft>
              <a:buClr>
                <a:srgbClr val="F4343B"/>
              </a:buClr>
              <a:buFont typeface="Arial" panose="020B0604020202020204" pitchFamily="34" charset="0"/>
              <a:buChar char="•"/>
              <a:defRPr/>
            </a:pPr>
            <a:r>
              <a:rPr lang="en-US" sz="1400" b="0" dirty="0">
                <a:solidFill>
                  <a:srgbClr val="6D6E70"/>
                </a:solidFill>
                <a:latin typeface="Arial"/>
                <a:cs typeface="Arial"/>
              </a:rPr>
              <a:t>We had provided </a:t>
            </a:r>
            <a:r>
              <a:rPr lang="en-US" sz="1400" b="1" dirty="0">
                <a:solidFill>
                  <a:schemeClr val="accent1"/>
                </a:solidFill>
                <a:latin typeface="Arial"/>
                <a:cs typeface="Arial"/>
              </a:rPr>
              <a:t>$8.4 million </a:t>
            </a:r>
            <a:r>
              <a:rPr lang="en-US" sz="1400" b="0" dirty="0">
                <a:solidFill>
                  <a:srgbClr val="6D6E70"/>
                </a:solidFill>
                <a:latin typeface="Arial"/>
                <a:cs typeface="Arial"/>
              </a:rPr>
              <a:t>to support </a:t>
            </a:r>
            <a:r>
              <a:rPr lang="en-US" sz="1400" b="1" dirty="0">
                <a:solidFill>
                  <a:schemeClr val="accent1"/>
                </a:solidFill>
                <a:latin typeface="Arial"/>
                <a:cs typeface="Arial"/>
              </a:rPr>
              <a:t>community recovery and resilience</a:t>
            </a:r>
            <a:r>
              <a:rPr lang="en-US" sz="1400" b="0" dirty="0">
                <a:solidFill>
                  <a:srgbClr val="6D6E70"/>
                </a:solidFill>
                <a:latin typeface="Arial"/>
                <a:cs typeface="Arial"/>
              </a:rPr>
              <a:t>, including Response Impact Grants and Long-Term Recovery grants to community partners.</a:t>
            </a:r>
          </a:p>
        </p:txBody>
      </p:sp>
      <p:sp>
        <p:nvSpPr>
          <p:cNvPr id="12" name="TextBox 11">
            <a:extLst>
              <a:ext uri="{FF2B5EF4-FFF2-40B4-BE49-F238E27FC236}">
                <a16:creationId xmlns:a16="http://schemas.microsoft.com/office/drawing/2014/main" id="{CB3425FA-C4B8-3B79-DD47-F693F723FA2E}"/>
              </a:ext>
            </a:extLst>
          </p:cNvPr>
          <p:cNvSpPr txBox="1"/>
          <p:nvPr/>
        </p:nvSpPr>
        <p:spPr>
          <a:xfrm>
            <a:off x="8459835" y="3953279"/>
            <a:ext cx="1598565" cy="1354217"/>
          </a:xfrm>
          <a:prstGeom prst="rect">
            <a:avLst/>
          </a:prstGeom>
          <a:noFill/>
        </p:spPr>
        <p:txBody>
          <a:bodyPr wrap="square">
            <a:spAutoFit/>
          </a:bodyPr>
          <a:lstStyle/>
          <a:p>
            <a:pPr>
              <a:spcAft>
                <a:spcPts val="600"/>
              </a:spcAft>
            </a:pPr>
            <a:r>
              <a:rPr lang="en-US" sz="1400">
                <a:solidFill>
                  <a:srgbClr val="6D6E70"/>
                </a:solidFill>
                <a:latin typeface="Arial"/>
                <a:cs typeface="Arial"/>
                <a:hlinkClick r:id="rId4"/>
              </a:rPr>
              <a:t>California Wildfires 6-Month Report</a:t>
            </a:r>
            <a:endParaRPr lang="en-US" sz="1400">
              <a:solidFill>
                <a:srgbClr val="6D6E70"/>
              </a:solidFill>
              <a:latin typeface="Arial"/>
              <a:cs typeface="Arial"/>
            </a:endParaRPr>
          </a:p>
          <a:p>
            <a:pPr>
              <a:spcAft>
                <a:spcPts val="600"/>
              </a:spcAft>
            </a:pPr>
            <a:endParaRPr lang="en-US" sz="1400">
              <a:solidFill>
                <a:srgbClr val="6D6E70"/>
              </a:solidFill>
              <a:highlight>
                <a:srgbClr val="FFFF00"/>
              </a:highlight>
              <a:latin typeface="Arial"/>
              <a:cs typeface="Arial"/>
            </a:endParaRPr>
          </a:p>
          <a:p>
            <a:pPr>
              <a:spcAft>
                <a:spcPts val="600"/>
              </a:spcAft>
            </a:pPr>
            <a:endParaRPr lang="en-US" sz="1600">
              <a:solidFill>
                <a:srgbClr val="6D6E70"/>
              </a:solidFill>
              <a:highlight>
                <a:srgbClr val="FFFF00"/>
              </a:highlight>
              <a:latin typeface="Arial"/>
              <a:cs typeface="Arial"/>
            </a:endParaRPr>
          </a:p>
        </p:txBody>
      </p:sp>
      <p:cxnSp>
        <p:nvCxnSpPr>
          <p:cNvPr id="10" name="Straight Connector 9">
            <a:extLst>
              <a:ext uri="{FF2B5EF4-FFF2-40B4-BE49-F238E27FC236}">
                <a16:creationId xmlns:a16="http://schemas.microsoft.com/office/drawing/2014/main" id="{55CC9826-CAAD-5588-122B-4F119DC868F5}"/>
              </a:ext>
            </a:extLst>
          </p:cNvPr>
          <p:cNvCxnSpPr/>
          <p:nvPr/>
        </p:nvCxnSpPr>
        <p:spPr>
          <a:xfrm>
            <a:off x="173029" y="3120887"/>
            <a:ext cx="556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BCD67F8-8FB0-B469-2B51-C0922C23253E}"/>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1FDB081-4DE3-BD55-A4EF-9539F18445A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07173" y="3224406"/>
            <a:ext cx="1820414" cy="2387033"/>
          </a:xfrm>
          <a:prstGeom prst="rect">
            <a:avLst/>
          </a:prstGeom>
        </p:spPr>
      </p:pic>
      <p:pic>
        <p:nvPicPr>
          <p:cNvPr id="15" name="Picture 14" descr="A white van on the road&#10;&#10;AI-generated content may be incorrect.">
            <a:extLst>
              <a:ext uri="{FF2B5EF4-FFF2-40B4-BE49-F238E27FC236}">
                <a16:creationId xmlns:a16="http://schemas.microsoft.com/office/drawing/2014/main" id="{878E090D-5383-5324-6E69-1B43D293B4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29604" y="1741264"/>
            <a:ext cx="1880575" cy="1099240"/>
          </a:xfrm>
          <a:prstGeom prst="rect">
            <a:avLst/>
          </a:prstGeom>
        </p:spPr>
      </p:pic>
    </p:spTree>
    <p:extLst>
      <p:ext uri="{BB962C8B-B14F-4D97-AF65-F5344CB8AC3E}">
        <p14:creationId xmlns:p14="http://schemas.microsoft.com/office/powerpoint/2010/main" val="292293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c07c56-c1fb-4b50-afce-1dac0c9a409e">
      <Terms xmlns="http://schemas.microsoft.com/office/infopath/2007/PartnerControls"/>
    </lcf76f155ced4ddcb4097134ff3c332f>
    <TaxCatchAll xmlns="467aea9a-aa26-4753-9dfa-28c7e491a979" xsi:nil="true"/>
    <SharedWithUsers xmlns="467aea9a-aa26-4753-9dfa-28c7e491a979">
      <UserInfo>
        <DisplayName>Bunte, Kara</DisplayName>
        <AccountId>15</AccountId>
        <AccountType/>
      </UserInfo>
      <UserInfo>
        <DisplayName>Long, Jodi</DisplayName>
        <AccountId>10</AccountId>
        <AccountType/>
      </UserInfo>
      <UserInfo>
        <DisplayName>Brown, Anne</DisplayName>
        <AccountId>549</AccountId>
        <AccountType/>
      </UserInfo>
      <UserInfo>
        <DisplayName>Brownlee, Denise</DisplayName>
        <AccountId>352</AccountId>
        <AccountType/>
      </UserInfo>
      <UserInfo>
        <DisplayName>Nguyen, Violet</DisplayName>
        <AccountId>2461</AccountId>
        <AccountType/>
      </UserInfo>
      <UserInfo>
        <DisplayName>Rowland, Holly</DisplayName>
        <AccountId>1264</AccountId>
        <AccountType/>
      </UserInfo>
      <UserInfo>
        <DisplayName>Held, Jaclyn N</DisplayName>
        <AccountId>373</AccountId>
        <AccountType/>
      </UserInfo>
      <UserInfo>
        <DisplayName>North, Amy</DisplayName>
        <AccountId>993</AccountId>
        <AccountType/>
      </UserInfo>
      <UserInfo>
        <DisplayName>Shuffield, Michelle</DisplayName>
        <AccountId>829</AccountId>
        <AccountType/>
      </UserInfo>
      <UserInfo>
        <DisplayName>Rosenbaum, Lindsey</DisplayName>
        <AccountId>533</AccountId>
        <AccountType/>
      </UserInfo>
      <UserInfo>
        <DisplayName>Powell, Mary</DisplayName>
        <AccountId>2440</AccountId>
        <AccountType/>
      </UserInfo>
      <UserInfo>
        <DisplayName>Poole, Adriana</DisplayName>
        <AccountId>49</AccountId>
        <AccountType/>
      </UserInfo>
      <UserInfo>
        <DisplayName>Smolen, Dyana</DisplayName>
        <AccountId>2379</AccountId>
        <AccountType/>
      </UserInfo>
      <UserInfo>
        <DisplayName>Nguyen, Alex</DisplayName>
        <AccountId>340</AccountId>
        <AccountType/>
      </UserInfo>
      <UserInfo>
        <DisplayName>Patterson, David</DisplayName>
        <AccountId>2547</AccountId>
        <AccountType/>
      </UserInfo>
      <UserInfo>
        <DisplayName>Schneider, Miah</DisplayName>
        <AccountId>227</AccountId>
        <AccountType/>
      </UserInfo>
      <UserInfo>
        <DisplayName>Householder-Glenn, Lynn A.</DisplayName>
        <AccountId>22</AccountId>
        <AccountType/>
      </UserInfo>
      <UserInfo>
        <DisplayName>Schulze, Rachel</DisplayName>
        <AccountId>746</AccountId>
        <AccountType/>
      </UserInfo>
      <UserInfo>
        <DisplayName>Lepof, Amanda</DisplayName>
        <AccountId>195</AccountId>
        <AccountType/>
      </UserInfo>
      <UserInfo>
        <DisplayName>Watson, Neil</DisplayName>
        <AccountId>16</AccountId>
        <AccountType/>
      </UserInfo>
      <UserInfo>
        <DisplayName>Saldivar, Natalie</DisplayName>
        <AccountId>285</AccountId>
        <AccountType/>
      </UserInfo>
      <UserInfo>
        <DisplayName>Oriatti, Janet</DisplayName>
        <AccountId>1796</AccountId>
        <AccountType/>
      </UserInfo>
      <UserInfo>
        <DisplayName>Bray, Ash</DisplayName>
        <AccountId>2859</AccountId>
        <AccountType/>
      </UserInfo>
      <UserInfo>
        <DisplayName>Asif-Haider, Maham</DisplayName>
        <AccountId>4122</AccountId>
        <AccountType/>
      </UserInfo>
      <UserInfo>
        <DisplayName>Smith, Crystal L.2</DisplayName>
        <AccountId>4123</AccountId>
        <AccountType/>
      </UserInfo>
      <UserInfo>
        <DisplayName>Dantignac, Virgil</DisplayName>
        <AccountId>3879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C9823EC43F414581A37E3CA297709B" ma:contentTypeVersion="19" ma:contentTypeDescription="Create a new document." ma:contentTypeScope="" ma:versionID="5f37254ae564680367fc3e2e59becf4c">
  <xsd:schema xmlns:xsd="http://www.w3.org/2001/XMLSchema" xmlns:xs="http://www.w3.org/2001/XMLSchema" xmlns:p="http://schemas.microsoft.com/office/2006/metadata/properties" xmlns:ns2="40c07c56-c1fb-4b50-afce-1dac0c9a409e" xmlns:ns3="467aea9a-aa26-4753-9dfa-28c7e491a979" targetNamespace="http://schemas.microsoft.com/office/2006/metadata/properties" ma:root="true" ma:fieldsID="38e383cf1d5de7e2cd026a9d46b1711e" ns2:_="" ns3:_="">
    <xsd:import namespace="40c07c56-c1fb-4b50-afce-1dac0c9a409e"/>
    <xsd:import namespace="467aea9a-aa26-4753-9dfa-28c7e491a9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07c56-c1fb-4b50-afce-1dac0c9a4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7aea9a-aa26-4753-9dfa-28c7e491a9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ca9b54-1d04-4fe1-8bda-0578a646bbe1}" ma:internalName="TaxCatchAll" ma:showField="CatchAllData" ma:web="467aea9a-aa26-4753-9dfa-28c7e491a9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61B4D-37CE-4656-90B1-7BDD8E511EE5}">
  <ds:schemaRefs>
    <ds:schemaRef ds:uri="http://schemas.microsoft.com/office/2006/metadata/properties"/>
    <ds:schemaRef ds:uri="467aea9a-aa26-4753-9dfa-28c7e491a979"/>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40c07c56-c1fb-4b50-afce-1dac0c9a409e"/>
    <ds:schemaRef ds:uri="http://purl.org/dc/elements/1.1/"/>
  </ds:schemaRefs>
</ds:datastoreItem>
</file>

<file path=customXml/itemProps2.xml><?xml version="1.0" encoding="utf-8"?>
<ds:datastoreItem xmlns:ds="http://schemas.openxmlformats.org/officeDocument/2006/customXml" ds:itemID="{EF8AEA25-3764-4F62-94AF-4400AAA3F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07c56-c1fb-4b50-afce-1dac0c9a409e"/>
    <ds:schemaRef ds:uri="467aea9a-aa26-4753-9dfa-28c7e491a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0A458-2E01-43B6-B4C8-F86F5B1BB7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1321</TotalTime>
  <Words>3677</Words>
  <Application>Microsoft Office PowerPoint</Application>
  <PresentationFormat>Custom</PresentationFormat>
  <Paragraphs>356</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Georgia</vt:lpstr>
      <vt:lpstr>System Font Regular</vt:lpstr>
      <vt:lpstr>2_Office Theme</vt:lpstr>
      <vt:lpstr>Quarterly Partnership Update</vt:lpstr>
      <vt:lpstr>Alleviating Suffering  Through Disaster Relief</vt:lpstr>
      <vt:lpstr>Red Cross Responded to 75 Big Disasters</vt:lpstr>
      <vt:lpstr>Domestic Disaster Response Impact </vt:lpstr>
      <vt:lpstr>Responding to Large Disasters Across the U.S.</vt:lpstr>
      <vt:lpstr>Providing Long-Term Recovery Support</vt:lpstr>
      <vt:lpstr>Hurricane Helene 1-Year Report</vt:lpstr>
      <vt:lpstr>Hurricane Milton 1-Year Report</vt:lpstr>
      <vt:lpstr>2025 California Wildfires Update</vt:lpstr>
      <vt:lpstr>PowerPoint Presentation</vt:lpstr>
      <vt:lpstr>Helping People Impacted     by Home Fires</vt:lpstr>
      <vt:lpstr>Home Fire Campaign Impact </vt:lpstr>
      <vt:lpstr>PowerPoint Presentation</vt:lpstr>
      <vt:lpstr>Home Fire Campaign: Over 2,500 Lives Saved Since Inception</vt:lpstr>
      <vt:lpstr>Alleviating Suffering  Around the World</vt:lpstr>
      <vt:lpstr>International Services Impact </vt:lpstr>
      <vt:lpstr>9 Major Emergencies Around the World </vt:lpstr>
      <vt:lpstr>American Red Cross Volunteers Support Canadian Red Cross Wildfire Responses</vt:lpstr>
      <vt:lpstr>Strengthening  America’s Blood Supply</vt:lpstr>
      <vt:lpstr>Blood Services Impact </vt:lpstr>
      <vt:lpstr>PowerPoint Presentation</vt:lpstr>
      <vt:lpstr>PowerPoint Presentation</vt:lpstr>
      <vt:lpstr>Improving the Fight Against Cancer:  Supporting Cutting-Edge Emerging Cell and Gene Therapy  </vt:lpstr>
      <vt:lpstr>Supporting Military and Veteran Families</vt:lpstr>
      <vt:lpstr>Military Support Impact </vt:lpstr>
      <vt:lpstr>PowerPoint Presentation</vt:lpstr>
      <vt:lpstr>Training for the  Moments That Matter</vt:lpstr>
      <vt:lpstr>Training Services Impact </vt:lpstr>
      <vt:lpstr>PowerPoint Presentation</vt:lpstr>
      <vt:lpstr>Your Benefits and Resources</vt:lpstr>
      <vt:lpstr>Prepare Today!</vt:lpstr>
      <vt:lpstr>Deepen Your Engagement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Bunte, Kara</dc:creator>
  <cp:lastModifiedBy>Palmer, Grace</cp:lastModifiedBy>
  <cp:revision>9</cp:revision>
  <dcterms:created xsi:type="dcterms:W3CDTF">2024-04-10T19:08:17Z</dcterms:created>
  <dcterms:modified xsi:type="dcterms:W3CDTF">2025-10-31T14:22:38Z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0x0101008FC9823EC43F414581A37E3CA297709B</vt:lpwstr>
  </property>
  <property fmtid="{D5CDD505-2E9C-101B-9397-08002B2CF9AE}" pid="3" name="MediaServiceImageTags">
    <vt:lpwstr/>
  </property>
</Properties>
</file>