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 id="2147483694" r:id="rId7"/>
  </p:sldMasterIdLst>
  <p:notesMasterIdLst>
    <p:notesMasterId r:id="rId20"/>
  </p:notesMasterIdLst>
  <p:handoutMasterIdLst>
    <p:handoutMasterId r:id="rId21"/>
  </p:handoutMasterIdLst>
  <p:sldIdLst>
    <p:sldId id="569" r:id="rId8"/>
    <p:sldId id="570" r:id="rId9"/>
    <p:sldId id="571" r:id="rId10"/>
    <p:sldId id="574" r:id="rId11"/>
    <p:sldId id="580" r:id="rId12"/>
    <p:sldId id="581" r:id="rId13"/>
    <p:sldId id="578" r:id="rId14"/>
    <p:sldId id="560" r:id="rId15"/>
    <p:sldId id="579" r:id="rId16"/>
    <p:sldId id="575" r:id="rId17"/>
    <p:sldId id="567" r:id="rId18"/>
    <p:sldId id="446" r:id="rId19"/>
  </p:sldIdLst>
  <p:sldSz cx="100584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97"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7" name="Lepof, Amanda" initials="LA" lastIdx="5" clrIdx="7">
    <p:extLst>
      <p:ext uri="{19B8F6BF-5375-455C-9EA6-DF929625EA0E}">
        <p15:presenceInfo xmlns:p15="http://schemas.microsoft.com/office/powerpoint/2012/main" userId="S::Amanda.Lepof@redcross.org::63b022e2-b478-4c9b-9dbb-fe829dae5fb8" providerId="AD"/>
      </p:ext>
    </p:extLst>
  </p:cmAuthor>
  <p:cmAuthor id="1" name="LiorN" initials="L" lastIdx="6" clrIdx="1"/>
  <p:cmAuthor id="8" name="Saldivar, Natalie" initials="SN" lastIdx="42" clrIdx="8">
    <p:extLst>
      <p:ext uri="{19B8F6BF-5375-455C-9EA6-DF929625EA0E}">
        <p15:presenceInfo xmlns:p15="http://schemas.microsoft.com/office/powerpoint/2012/main" userId="S::natalie.saldivar@redcross.org::4e2f6ffb-d0f4-4bdc-b3ea-b69b85d4ca6e" providerId="AD"/>
      </p:ext>
    </p:extLst>
  </p:cmAuthor>
  <p:cmAuthor id="2" name="Christine Heim" initials="CH" lastIdx="4" clrIdx="2"/>
  <p:cmAuthor id="9" name="Ferguson, Mark L." initials="FML" lastIdx="46" clrIdx="9">
    <p:extLst>
      <p:ext uri="{19B8F6BF-5375-455C-9EA6-DF929625EA0E}">
        <p15:presenceInfo xmlns:p15="http://schemas.microsoft.com/office/powerpoint/2012/main" userId="S::mark.ferguson@redcross.org::6d025f89-8b83-4b56-b860-0b2f4db0f5ac" providerId="AD"/>
      </p:ext>
    </p:extLst>
  </p:cmAuthor>
  <p:cmAuthor id="3" name="Mark Lynn Ferguson" initials="" lastIdx="58" clrIdx="3"/>
  <p:cmAuthor id="10" name="Greimann, Steven" initials="GS" lastIdx="4" clrIdx="10">
    <p:extLst>
      <p:ext uri="{19B8F6BF-5375-455C-9EA6-DF929625EA0E}">
        <p15:presenceInfo xmlns:p15="http://schemas.microsoft.com/office/powerpoint/2012/main" userId="S::steven.greimann@redcross.org::029e6c11-fa6f-47aa-94f0-58d1b249e226" providerId="AD"/>
      </p:ext>
    </p:extLst>
  </p:cmAuthor>
  <p:cmAuthor id="4" name="Danaceau, Jessica" initials="DJ" lastIdx="69" clrIdx="4"/>
  <p:cmAuthor id="11" name="Highland, Lena" initials="HL" lastIdx="2" clrIdx="11">
    <p:extLst>
      <p:ext uri="{19B8F6BF-5375-455C-9EA6-DF929625EA0E}">
        <p15:presenceInfo xmlns:p15="http://schemas.microsoft.com/office/powerpoint/2012/main" userId="S::lena.hickner@redcross.org::b5a989b0-6f9c-40ab-ab32-b91f77cc030c" providerId="AD"/>
      </p:ext>
    </p:extLst>
  </p:cmAuthor>
  <p:cmAuthor id="5" name="Hickner, Lena" initials="HL" lastIdx="5" clrIdx="5"/>
  <p:cmAuthor id="6" name="Kara Bunte" initials=""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B24"/>
    <a:srgbClr val="717073"/>
    <a:srgbClr val="5DD848"/>
    <a:srgbClr val="00FF00"/>
    <a:srgbClr val="003366"/>
    <a:srgbClr val="D33234"/>
    <a:srgbClr val="D33334"/>
    <a:srgbClr val="0033CC"/>
    <a:srgbClr val="4784B5"/>
    <a:srgbClr val="B4A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0" autoAdjust="0"/>
  </p:normalViewPr>
  <p:slideViewPr>
    <p:cSldViewPr snapToGrid="0">
      <p:cViewPr varScale="1">
        <p:scale>
          <a:sx n="69" d="100"/>
          <a:sy n="69" d="100"/>
        </p:scale>
        <p:origin x="1134" y="60"/>
      </p:cViewPr>
      <p:guideLst>
        <p:guide orient="horz" pos="1697"/>
        <p:guide pos="3168"/>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5/8/2020</a:t>
            </a:fld>
            <a:endParaRPr lang="en-US"/>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5/8/2020</a:t>
            </a:fld>
            <a:endParaRPr lang="en-US"/>
          </a:p>
        </p:txBody>
      </p:sp>
      <p:sp>
        <p:nvSpPr>
          <p:cNvPr id="4" name="Slide Image Placeholder 3"/>
          <p:cNvSpPr>
            <a:spLocks noGrp="1" noRot="1" noChangeAspect="1"/>
          </p:cNvSpPr>
          <p:nvPr>
            <p:ph type="sldImg" idx="2"/>
          </p:nvPr>
        </p:nvSpPr>
        <p:spPr>
          <a:xfrm>
            <a:off x="949325" y="696913"/>
            <a:ext cx="511175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CBC12-2388-4F38-BE53-123CF1C0DB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98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10</a:t>
            </a:fld>
            <a:endParaRPr lang="en-US"/>
          </a:p>
        </p:txBody>
      </p:sp>
    </p:spTree>
    <p:extLst>
      <p:ext uri="{BB962C8B-B14F-4D97-AF65-F5344CB8AC3E}">
        <p14:creationId xmlns:p14="http://schemas.microsoft.com/office/powerpoint/2010/main" val="160160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11</a:t>
            </a:fld>
            <a:endParaRPr lang="en-US"/>
          </a:p>
        </p:txBody>
      </p:sp>
    </p:spTree>
    <p:extLst>
      <p:ext uri="{BB962C8B-B14F-4D97-AF65-F5344CB8AC3E}">
        <p14:creationId xmlns:p14="http://schemas.microsoft.com/office/powerpoint/2010/main" val="190894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12</a:t>
            </a:fld>
            <a:endParaRPr lang="en-US"/>
          </a:p>
        </p:txBody>
      </p:sp>
    </p:spTree>
    <p:extLst>
      <p:ext uri="{BB962C8B-B14F-4D97-AF65-F5344CB8AC3E}">
        <p14:creationId xmlns:p14="http://schemas.microsoft.com/office/powerpoint/2010/main" val="412719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2</a:t>
            </a:fld>
            <a:endParaRPr lang="en-US"/>
          </a:p>
        </p:txBody>
      </p:sp>
    </p:spTree>
    <p:extLst>
      <p:ext uri="{BB962C8B-B14F-4D97-AF65-F5344CB8AC3E}">
        <p14:creationId xmlns:p14="http://schemas.microsoft.com/office/powerpoint/2010/main" val="1538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a:p>
        </p:txBody>
      </p:sp>
    </p:spTree>
    <p:extLst>
      <p:ext uri="{BB962C8B-B14F-4D97-AF65-F5344CB8AC3E}">
        <p14:creationId xmlns:p14="http://schemas.microsoft.com/office/powerpoint/2010/main" val="366058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4</a:t>
            </a:fld>
            <a:endParaRPr lang="en-US"/>
          </a:p>
        </p:txBody>
      </p:sp>
    </p:spTree>
    <p:extLst>
      <p:ext uri="{BB962C8B-B14F-4D97-AF65-F5344CB8AC3E}">
        <p14:creationId xmlns:p14="http://schemas.microsoft.com/office/powerpoint/2010/main" val="177499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b="1"/>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2311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191266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7</a:t>
            </a:fld>
            <a:endParaRPr lang="en-US"/>
          </a:p>
        </p:txBody>
      </p:sp>
    </p:spTree>
    <p:extLst>
      <p:ext uri="{BB962C8B-B14F-4D97-AF65-F5344CB8AC3E}">
        <p14:creationId xmlns:p14="http://schemas.microsoft.com/office/powerpoint/2010/main" val="112133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196432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b="1"/>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1293651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18313F-0F54-4D30-87EC-1E6476C152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0642"/>
            <a:ext cx="10058399" cy="5568696"/>
          </a:xfrm>
          <a:prstGeom prst="rect">
            <a:avLst/>
          </a:prstGeom>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4" name="Rectangle 4"/>
          <p:cNvSpPr/>
          <p:nvPr userDrawn="1"/>
        </p:nvSpPr>
        <p:spPr>
          <a:xfrm>
            <a:off x="7" y="4290343"/>
            <a:ext cx="10058394"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1"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65695"/>
            <a:ext cx="8675688" cy="1324995"/>
          </a:xfrm>
        </p:spPr>
        <p:txBody>
          <a:bodyPr/>
          <a:lstStyle/>
          <a:p>
            <a:r>
              <a:rPr lang="en-US"/>
              <a:t>Click to edit Master title style</a:t>
            </a:r>
          </a:p>
        </p:txBody>
      </p:sp>
      <p:sp>
        <p:nvSpPr>
          <p:cNvPr id="3" name="Text Placeholder 2"/>
          <p:cNvSpPr>
            <a:spLocks noGrp="1"/>
          </p:cNvSpPr>
          <p:nvPr>
            <p:ph type="body" idx="1"/>
          </p:nvPr>
        </p:nvSpPr>
        <p:spPr>
          <a:xfrm>
            <a:off x="692150" y="1680482"/>
            <a:ext cx="425608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4" name="Content Placeholder 3"/>
          <p:cNvSpPr>
            <a:spLocks noGrp="1"/>
          </p:cNvSpPr>
          <p:nvPr>
            <p:ph sz="half" idx="2"/>
          </p:nvPr>
        </p:nvSpPr>
        <p:spPr>
          <a:xfrm>
            <a:off x="692150" y="2505423"/>
            <a:ext cx="425608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680482"/>
            <a:ext cx="427513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6" name="Content Placeholder 5"/>
          <p:cNvSpPr>
            <a:spLocks noGrp="1"/>
          </p:cNvSpPr>
          <p:nvPr>
            <p:ph sz="quarter" idx="4"/>
          </p:nvPr>
        </p:nvSpPr>
        <p:spPr>
          <a:xfrm>
            <a:off x="5092700" y="2505423"/>
            <a:ext cx="427513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4276730" y="988226"/>
            <a:ext cx="5091114" cy="4873058"/>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4276730" y="988226"/>
            <a:ext cx="5091114" cy="4873058"/>
          </a:xfrm>
        </p:spPr>
        <p:txBody>
          <a:bodyPr/>
          <a:lstStyle>
            <a:lvl1pPr marL="0" indent="0">
              <a:buNone/>
              <a:defRPr sz="3199"/>
            </a:lvl1pPr>
            <a:lvl2pPr marL="457190" indent="0">
              <a:buNone/>
              <a:defRPr sz="2800"/>
            </a:lvl2pPr>
            <a:lvl3pPr marL="914381" indent="0">
              <a:buNone/>
              <a:defRPr sz="2400"/>
            </a:lvl3pPr>
            <a:lvl4pPr marL="1371572" indent="0">
              <a:buNone/>
              <a:defRPr sz="2000"/>
            </a:lvl4pPr>
            <a:lvl5pPr marL="1828763" indent="0">
              <a:buNone/>
              <a:defRPr sz="2000"/>
            </a:lvl5pPr>
            <a:lvl6pPr marL="2285953" indent="0">
              <a:buNone/>
              <a:defRPr sz="2000"/>
            </a:lvl6pPr>
            <a:lvl7pPr marL="2743144" indent="0">
              <a:buNone/>
              <a:defRPr sz="2000"/>
            </a:lvl7pPr>
            <a:lvl8pPr marL="3200334"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31" y="365700"/>
            <a:ext cx="2168525" cy="581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3" y="365700"/>
            <a:ext cx="6353175" cy="581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D46400-3526-4B25-8DE9-A611D806A5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6096000"/>
          </a:xfrm>
          <a:prstGeom prst="rect">
            <a:avLst/>
          </a:prstGeom>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4"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224613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6" name="Picture 5" descr="A person standing next to a truck&#10;&#10;Description automatically generated">
            <a:extLst>
              <a:ext uri="{FF2B5EF4-FFF2-40B4-BE49-F238E27FC236}">
                <a16:creationId xmlns:a16="http://schemas.microsoft.com/office/drawing/2014/main" id="{BB926610-C2BF-4E77-AC83-41313710C7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10058400" cy="5709684"/>
          </a:xfrm>
          <a:prstGeom prst="rect">
            <a:avLst/>
          </a:prstGeom>
        </p:spPr>
      </p:pic>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267200"/>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144730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8A70C-87AD-4B00-89BB-179FBD604B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058400" cy="5562600"/>
          </a:xfrm>
          <a:prstGeom prst="rect">
            <a:avLst/>
          </a:prstGeom>
        </p:spPr>
      </p:pic>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267200"/>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59538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5/8/2020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04622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extLst>
      <p:ext uri="{BB962C8B-B14F-4D97-AF65-F5344CB8AC3E}">
        <p14:creationId xmlns:p14="http://schemas.microsoft.com/office/powerpoint/2010/main" val="301019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extLst>
      <p:ext uri="{BB962C8B-B14F-4D97-AF65-F5344CB8AC3E}">
        <p14:creationId xmlns:p14="http://schemas.microsoft.com/office/powerpoint/2010/main" val="398201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a:solidFill>
                  <a:srgbClr val="FFFFFF"/>
                </a:solidFill>
                <a:latin typeface="Georgia"/>
                <a:cs typeface="Georgia"/>
              </a:rPr>
              <a:t>Annual Disaster Giving Program</a:t>
            </a:r>
            <a:endParaRPr lang="en-US" sz="100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a:t>Click to edit Master title style</a:t>
            </a:r>
          </a:p>
        </p:txBody>
      </p:sp>
    </p:spTree>
    <p:extLst>
      <p:ext uri="{BB962C8B-B14F-4D97-AF65-F5344CB8AC3E}">
        <p14:creationId xmlns:p14="http://schemas.microsoft.com/office/powerpoint/2010/main" val="31591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5/8/2020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1978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a:solidFill>
                  <a:srgbClr val="FFFFFF"/>
                </a:solidFill>
                <a:latin typeface="Georgia"/>
                <a:cs typeface="Georgia"/>
              </a:rPr>
              <a:t>Annual Disaster Giving Program</a:t>
            </a:r>
            <a:endParaRPr lang="en-US" sz="100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22590"/>
            <a:ext cx="7543800" cy="2388054"/>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257300" y="3602491"/>
            <a:ext cx="7543800" cy="1654969"/>
          </a:xfrm>
        </p:spPr>
        <p:txBody>
          <a:bodyPr/>
          <a:lstStyle>
            <a:lvl1pPr marL="0" indent="0" algn="ctr">
              <a:buNone/>
              <a:defRPr sz="2400"/>
            </a:lvl1pPr>
            <a:lvl2pPr marL="457190" indent="0" algn="ctr">
              <a:buNone/>
              <a:defRPr sz="2000"/>
            </a:lvl2pPr>
            <a:lvl3pPr marL="914381" indent="0" algn="ctr">
              <a:buNone/>
              <a:defRPr sz="1800"/>
            </a:lvl3pPr>
            <a:lvl4pPr marL="1371572" indent="0" algn="ctr">
              <a:buNone/>
              <a:defRPr sz="1601"/>
            </a:lvl4pPr>
            <a:lvl5pPr marL="1828763" indent="0" algn="ctr">
              <a:buNone/>
              <a:defRPr sz="1601"/>
            </a:lvl5pPr>
            <a:lvl6pPr marL="2285953" indent="0" algn="ctr">
              <a:buNone/>
              <a:defRPr sz="1601"/>
            </a:lvl6pPr>
            <a:lvl7pPr marL="2743144" indent="0" algn="ctr">
              <a:buNone/>
              <a:defRPr sz="1601"/>
            </a:lvl7pPr>
            <a:lvl8pPr marL="3200334" indent="0" algn="ctr">
              <a:buNone/>
              <a:defRPr sz="1601"/>
            </a:lvl8pPr>
            <a:lvl9pPr marL="3657526" indent="0" algn="ctr">
              <a:buNone/>
              <a:defRPr sz="1601"/>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709404"/>
            <a:ext cx="8675688" cy="285239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685801" y="4589016"/>
            <a:ext cx="8675688" cy="1500188"/>
          </a:xfrm>
        </p:spPr>
        <p:txBody>
          <a:bodyPr/>
          <a:lstStyle>
            <a:lvl1pPr marL="0" indent="0">
              <a:buNone/>
              <a:defRPr sz="2400">
                <a:solidFill>
                  <a:schemeClr val="tx1">
                    <a:tint val="75000"/>
                  </a:schemeClr>
                </a:solidFill>
              </a:defRPr>
            </a:lvl1pPr>
            <a:lvl2pPr marL="457190" indent="0">
              <a:buNone/>
              <a:defRPr sz="2000">
                <a:solidFill>
                  <a:schemeClr val="tx1">
                    <a:tint val="75000"/>
                  </a:schemeClr>
                </a:solidFill>
              </a:defRPr>
            </a:lvl2pPr>
            <a:lvl3pPr marL="914381" indent="0">
              <a:buNone/>
              <a:defRPr sz="1800">
                <a:solidFill>
                  <a:schemeClr val="tx1">
                    <a:tint val="75000"/>
                  </a:schemeClr>
                </a:solidFill>
              </a:defRPr>
            </a:lvl3pPr>
            <a:lvl4pPr marL="1371572" indent="0">
              <a:buNone/>
              <a:defRPr sz="1601">
                <a:solidFill>
                  <a:schemeClr val="tx1">
                    <a:tint val="75000"/>
                  </a:schemeClr>
                </a:solidFill>
              </a:defRPr>
            </a:lvl4pPr>
            <a:lvl5pPr marL="1828763" indent="0">
              <a:buNone/>
              <a:defRPr sz="1601">
                <a:solidFill>
                  <a:schemeClr val="tx1">
                    <a:tint val="75000"/>
                  </a:schemeClr>
                </a:solidFill>
              </a:defRPr>
            </a:lvl5pPr>
            <a:lvl6pPr marL="2285953" indent="0">
              <a:buNone/>
              <a:defRPr sz="1601">
                <a:solidFill>
                  <a:schemeClr val="tx1">
                    <a:tint val="75000"/>
                  </a:schemeClr>
                </a:solidFill>
              </a:defRPr>
            </a:lvl6pPr>
            <a:lvl7pPr marL="2743144" indent="0">
              <a:buNone/>
              <a:defRPr sz="1601">
                <a:solidFill>
                  <a:schemeClr val="tx1">
                    <a:tint val="75000"/>
                  </a:schemeClr>
                </a:solidFill>
              </a:defRPr>
            </a:lvl7pPr>
            <a:lvl8pPr marL="3200334" indent="0">
              <a:buNone/>
              <a:defRPr sz="1601">
                <a:solidFill>
                  <a:schemeClr val="tx1">
                    <a:tint val="75000"/>
                  </a:schemeClr>
                </a:solidFill>
              </a:defRPr>
            </a:lvl8pPr>
            <a:lvl9pPr marL="3657526" indent="0">
              <a:buNone/>
              <a:defRPr sz="16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5/8/2020</a:t>
            </a:fld>
            <a:endParaRPr lang="en-US"/>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93" r:id="rId3"/>
    <p:sldLayoutId id="2147483673" r:id="rId4"/>
    <p:sldLayoutId id="2147483674" r:id="rId5"/>
    <p:sldLayoutId id="2147483678"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1" y="365695"/>
            <a:ext cx="8674100" cy="13249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1" y="1825060"/>
            <a:ext cx="8674100" cy="4352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1" y="6356237"/>
            <a:ext cx="2262189" cy="365691"/>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5/8/2020</a:t>
            </a:fld>
            <a:endParaRPr lang="en-US"/>
          </a:p>
        </p:txBody>
      </p:sp>
      <p:sp>
        <p:nvSpPr>
          <p:cNvPr id="5" name="Footer Placeholder 4"/>
          <p:cNvSpPr>
            <a:spLocks noGrp="1"/>
          </p:cNvSpPr>
          <p:nvPr>
            <p:ph type="ftr" sz="quarter" idx="3"/>
          </p:nvPr>
        </p:nvSpPr>
        <p:spPr>
          <a:xfrm>
            <a:off x="3332169" y="6356237"/>
            <a:ext cx="3394075" cy="3656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9" y="6356237"/>
            <a:ext cx="2262187" cy="365691"/>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8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8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6" indent="-228596" algn="l" defTabSz="91438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8" indent="-228596" algn="l" defTabSz="91438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8"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1" rtl="0" eaLnBrk="1" latinLnBrk="0" hangingPunct="1">
        <a:defRPr sz="1800" kern="1200">
          <a:solidFill>
            <a:schemeClr val="tx1"/>
          </a:solidFill>
          <a:latin typeface="+mn-lt"/>
          <a:ea typeface="+mn-ea"/>
          <a:cs typeface="+mn-cs"/>
        </a:defRPr>
      </a:lvl1pPr>
      <a:lvl2pPr marL="457190" algn="l" defTabSz="914381" rtl="0" eaLnBrk="1" latinLnBrk="0" hangingPunct="1">
        <a:defRPr sz="1800" kern="1200">
          <a:solidFill>
            <a:schemeClr val="tx1"/>
          </a:solidFill>
          <a:latin typeface="+mn-lt"/>
          <a:ea typeface="+mn-ea"/>
          <a:cs typeface="+mn-cs"/>
        </a:defRPr>
      </a:lvl2pPr>
      <a:lvl3pPr marL="914381" algn="l" defTabSz="914381" rtl="0" eaLnBrk="1" latinLnBrk="0" hangingPunct="1">
        <a:defRPr sz="1800" kern="1200">
          <a:solidFill>
            <a:schemeClr val="tx1"/>
          </a:solidFill>
          <a:latin typeface="+mn-lt"/>
          <a:ea typeface="+mn-ea"/>
          <a:cs typeface="+mn-cs"/>
        </a:defRPr>
      </a:lvl3pPr>
      <a:lvl4pPr marL="1371572" algn="l" defTabSz="914381" rtl="0" eaLnBrk="1" latinLnBrk="0" hangingPunct="1">
        <a:defRPr sz="1800" kern="1200">
          <a:solidFill>
            <a:schemeClr val="tx1"/>
          </a:solidFill>
          <a:latin typeface="+mn-lt"/>
          <a:ea typeface="+mn-ea"/>
          <a:cs typeface="+mn-cs"/>
        </a:defRPr>
      </a:lvl4pPr>
      <a:lvl5pPr marL="1828763" algn="l" defTabSz="914381" rtl="0" eaLnBrk="1" latinLnBrk="0" hangingPunct="1">
        <a:defRPr sz="1800" kern="1200">
          <a:solidFill>
            <a:schemeClr val="tx1"/>
          </a:solidFill>
          <a:latin typeface="+mn-lt"/>
          <a:ea typeface="+mn-ea"/>
          <a:cs typeface="+mn-cs"/>
        </a:defRPr>
      </a:lvl5pPr>
      <a:lvl6pPr marL="2285953" algn="l" defTabSz="914381" rtl="0" eaLnBrk="1" latinLnBrk="0" hangingPunct="1">
        <a:defRPr sz="1800" kern="1200">
          <a:solidFill>
            <a:schemeClr val="tx1"/>
          </a:solidFill>
          <a:latin typeface="+mn-lt"/>
          <a:ea typeface="+mn-ea"/>
          <a:cs typeface="+mn-cs"/>
        </a:defRPr>
      </a:lvl6pPr>
      <a:lvl7pPr marL="2743144" algn="l" defTabSz="914381" rtl="0" eaLnBrk="1" latinLnBrk="0" hangingPunct="1">
        <a:defRPr sz="1800" kern="1200">
          <a:solidFill>
            <a:schemeClr val="tx1"/>
          </a:solidFill>
          <a:latin typeface="+mn-lt"/>
          <a:ea typeface="+mn-ea"/>
          <a:cs typeface="+mn-cs"/>
        </a:defRPr>
      </a:lvl7pPr>
      <a:lvl8pPr marL="3200334" algn="l" defTabSz="914381" rtl="0" eaLnBrk="1" latinLnBrk="0" hangingPunct="1">
        <a:defRPr sz="1800" kern="1200">
          <a:solidFill>
            <a:schemeClr val="tx1"/>
          </a:solidFill>
          <a:latin typeface="+mn-lt"/>
          <a:ea typeface="+mn-ea"/>
          <a:cs typeface="+mn-cs"/>
        </a:defRPr>
      </a:lvl8pPr>
      <a:lvl9pPr marL="3657526" algn="l" defTabSz="91438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5/8/2020</a:t>
            </a:fld>
            <a:endParaRPr lang="en-US"/>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Tree>
    <p:extLst>
      <p:ext uri="{BB962C8B-B14F-4D97-AF65-F5344CB8AC3E}">
        <p14:creationId xmlns:p14="http://schemas.microsoft.com/office/powerpoint/2010/main" val="4890530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dcross.org/volunteer/become-a-volunteer/urgent-need-for-volunteers.html" TargetMode="External"/><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sleevesup.redcrossblood.org/" TargetMode="External"/><Relationship Id="rId5" Type="http://schemas.openxmlformats.org/officeDocument/2006/relationships/hyperlink" Target="https://www.redcrossblood.org/hosting-a-blood-drive/learn-about-hosting/how-hosting-a-blood-drive-works/apply-to-host-a-blood-drive.html?cid=biomedfieldmarketing&amp;med=direct&amp;source=webform&amp;campdesc=BHQ_Impact_Partnership_WebForm&amp;did=Impact" TargetMode="External"/><Relationship Id="rId4" Type="http://schemas.openxmlformats.org/officeDocument/2006/relationships/hyperlink" Target="https://www.redcrossblood.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32521" y="4408226"/>
            <a:ext cx="10076003" cy="532301"/>
          </a:xfrm>
        </p:spPr>
        <p:txBody>
          <a:bodyPr>
            <a:noAutofit/>
          </a:bodyPr>
          <a:lstStyle>
            <a:lvl1pPr algn="l">
              <a:lnSpc>
                <a:spcPts val="4100"/>
              </a:lnSpc>
              <a:defRPr sz="2800" spc="-150">
                <a:solidFill>
                  <a:srgbClr val="FFFFFF"/>
                </a:solidFill>
              </a:defRPr>
            </a:lvl1pPr>
          </a:lstStyle>
          <a:p>
            <a:r>
              <a:rPr lang="en-US" sz="2400" kern="0" spc="100"/>
              <a:t>QUARTERLY DISASTER UPDATE: FY20 Q3 (Jan.–Mar. 2020)</a:t>
            </a:r>
          </a:p>
        </p:txBody>
      </p:sp>
      <p:sp>
        <p:nvSpPr>
          <p:cNvPr id="5" name="Subtitle 2"/>
          <p:cNvSpPr>
            <a:spLocks noGrp="1"/>
          </p:cNvSpPr>
          <p:nvPr>
            <p:ph type="subTitle" idx="1"/>
          </p:nvPr>
        </p:nvSpPr>
        <p:spPr>
          <a:xfrm>
            <a:off x="176799" y="4977141"/>
            <a:ext cx="9143999"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ADGP MEMBERS</a:t>
            </a:r>
          </a:p>
        </p:txBody>
      </p:sp>
    </p:spTree>
    <p:extLst>
      <p:ext uri="{BB962C8B-B14F-4D97-AF65-F5344CB8AC3E}">
        <p14:creationId xmlns:p14="http://schemas.microsoft.com/office/powerpoint/2010/main" val="268971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30" y="205742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838201" y="1165591"/>
            <a:ext cx="8419010"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a:spcAft>
                <a:spcPts val="2400"/>
              </a:spcAft>
              <a:buClr>
                <a:srgbClr val="ED1B24"/>
              </a:buClr>
              <a:defRPr/>
            </a:pPr>
            <a:r>
              <a:rPr lang="en-US" sz="2000" b="1">
                <a:solidFill>
                  <a:schemeClr val="tx1">
                    <a:lumMod val="50000"/>
                    <a:lumOff val="50000"/>
                  </a:schemeClr>
                </a:solidFill>
                <a:cs typeface="Arial" charset="0"/>
              </a:rPr>
              <a:t>We were pleased to provide the following recognition and engagement opportunities during this quarter.</a:t>
            </a:r>
          </a:p>
        </p:txBody>
      </p:sp>
      <p:sp>
        <p:nvSpPr>
          <p:cNvPr id="14" name="Title 1"/>
          <p:cNvSpPr>
            <a:spLocks noGrp="1"/>
          </p:cNvSpPr>
          <p:nvPr>
            <p:ph type="title"/>
          </p:nvPr>
        </p:nvSpPr>
        <p:spPr>
          <a:xfrm>
            <a:off x="838201" y="479464"/>
            <a:ext cx="8381999" cy="762000"/>
          </a:xfrm>
        </p:spPr>
        <p:txBody>
          <a:bodyPr wrap="square" numCol="1" anchorCtr="0" compatLnSpc="1">
            <a:prstTxWarp prst="textNoShape">
              <a:avLst/>
            </a:prstTxWarp>
          </a:bodyPr>
          <a:lstStyle/>
          <a:p>
            <a:pPr algn="ctr" eaLnBrk="1" hangingPunct="1">
              <a:defRPr/>
            </a:pPr>
            <a:r>
              <a:rPr lang="en-US" sz="3800">
                <a:solidFill>
                  <a:srgbClr val="ED1B24"/>
                </a:solidFill>
                <a:latin typeface="Arial" charset="0"/>
                <a:cs typeface="Arial" charset="0"/>
              </a:rPr>
              <a:t>Your Benefits and Resources</a:t>
            </a:r>
            <a:endParaRPr lang="en-US" sz="3800" baseline="36000">
              <a:solidFill>
                <a:srgbClr val="ED1B24"/>
              </a:solidFill>
              <a:latin typeface="Arial" charset="0"/>
              <a:cs typeface="Arial" charset="0"/>
            </a:endParaRPr>
          </a:p>
        </p:txBody>
      </p:sp>
      <p:sp>
        <p:nvSpPr>
          <p:cNvPr id="4" name="TextBox 3"/>
          <p:cNvSpPr txBox="1"/>
          <p:nvPr/>
        </p:nvSpPr>
        <p:spPr>
          <a:xfrm>
            <a:off x="484528" y="2244436"/>
            <a:ext cx="6217614" cy="2139047"/>
          </a:xfrm>
          <a:prstGeom prst="rect">
            <a:avLst/>
          </a:prstGeom>
          <a:noFill/>
        </p:spPr>
        <p:txBody>
          <a:bodyPr wrap="square" rtlCol="0">
            <a:spAutoFit/>
          </a:bodyPr>
          <a:lstStyle/>
          <a:p>
            <a:pPr marL="285750" indent="-285750">
              <a:spcBef>
                <a:spcPts val="500"/>
              </a:spcBef>
              <a:spcAft>
                <a:spcPts val="500"/>
              </a:spcAft>
              <a:buClr>
                <a:srgbClr val="ED1B24"/>
              </a:buClr>
              <a:buFont typeface="Arial" panose="020B0604020202020204" pitchFamily="34" charset="0"/>
              <a:buChar char="•"/>
            </a:pPr>
            <a:r>
              <a:rPr lang="en-US" sz="1200" dirty="0">
                <a:solidFill>
                  <a:srgbClr val="717073"/>
                </a:solidFill>
              </a:rPr>
              <a:t>Logo in </a:t>
            </a:r>
            <a:r>
              <a:rPr lang="en-US" sz="1200" b="1" dirty="0">
                <a:solidFill>
                  <a:srgbClr val="ED1B24"/>
                </a:solidFill>
              </a:rPr>
              <a:t>one full-page ad in</a:t>
            </a:r>
            <a:r>
              <a:rPr lang="en-US" sz="1200" dirty="0">
                <a:solidFill>
                  <a:srgbClr val="ED1B24"/>
                </a:solidFill>
              </a:rPr>
              <a:t> </a:t>
            </a:r>
            <a:r>
              <a:rPr lang="en-US" sz="1200" b="1" dirty="0">
                <a:solidFill>
                  <a:srgbClr val="ED1B24"/>
                </a:solidFill>
              </a:rPr>
              <a:t>Businessweek</a:t>
            </a:r>
            <a:r>
              <a:rPr lang="en-US" sz="1200" dirty="0">
                <a:solidFill>
                  <a:srgbClr val="717073"/>
                </a:solidFill>
              </a:rPr>
              <a:t>, on newsstands beginning Mar. 30 for two weeks and generating 600,000 impressions</a:t>
            </a:r>
          </a:p>
          <a:p>
            <a:pPr marL="287338" indent="-287338">
              <a:spcBef>
                <a:spcPts val="500"/>
              </a:spcBef>
              <a:spcAft>
                <a:spcPts val="500"/>
              </a:spcAft>
              <a:buClr>
                <a:srgbClr val="ED1B24"/>
              </a:buClr>
              <a:buFont typeface="Arial" panose="020B0604020202020204" pitchFamily="34" charset="0"/>
              <a:buChar char="•"/>
            </a:pPr>
            <a:r>
              <a:rPr lang="en-US" sz="1200" dirty="0">
                <a:solidFill>
                  <a:srgbClr val="717073"/>
                </a:solidFill>
              </a:rPr>
              <a:t>Acknowledgement in Red Cross </a:t>
            </a:r>
            <a:r>
              <a:rPr lang="en-US" sz="1200" b="1" dirty="0">
                <a:solidFill>
                  <a:srgbClr val="ED1B24"/>
                </a:solidFill>
              </a:rPr>
              <a:t>FY19 Annual Report </a:t>
            </a:r>
            <a:r>
              <a:rPr lang="en-US" sz="1200" dirty="0">
                <a:solidFill>
                  <a:srgbClr val="717073"/>
                </a:solidFill>
              </a:rPr>
              <a:t>and</a:t>
            </a:r>
            <a:r>
              <a:rPr lang="en-US" sz="1200" b="1" dirty="0">
                <a:solidFill>
                  <a:srgbClr val="D33234"/>
                </a:solidFill>
              </a:rPr>
              <a:t> </a:t>
            </a:r>
            <a:r>
              <a:rPr lang="en-US" sz="1200" b="1" dirty="0">
                <a:solidFill>
                  <a:srgbClr val="ED1B24"/>
                </a:solidFill>
              </a:rPr>
              <a:t>FY19 Disaster Update</a:t>
            </a:r>
            <a:r>
              <a:rPr lang="en-US" sz="1200" dirty="0">
                <a:solidFill>
                  <a:srgbClr val="717073"/>
                </a:solidFill>
              </a:rPr>
              <a:t>, annual publications shared with our supporters</a:t>
            </a:r>
          </a:p>
          <a:p>
            <a:pPr marL="285750" indent="-285750">
              <a:spcBef>
                <a:spcPts val="500"/>
              </a:spcBef>
              <a:spcAft>
                <a:spcPts val="500"/>
              </a:spcAft>
              <a:buClr>
                <a:srgbClr val="ED1B24"/>
              </a:buClr>
              <a:buFont typeface="Arial" panose="020B0604020202020204" pitchFamily="34" charset="0"/>
              <a:buChar char="•"/>
            </a:pPr>
            <a:r>
              <a:rPr lang="en-US" sz="1200" b="1" dirty="0">
                <a:solidFill>
                  <a:srgbClr val="ED1B24"/>
                </a:solidFill>
              </a:rPr>
              <a:t>Template communications materials provided</a:t>
            </a:r>
            <a:r>
              <a:rPr lang="en-US" sz="1200" dirty="0">
                <a:solidFill>
                  <a:srgbClr val="717073"/>
                </a:solidFill>
              </a:rPr>
              <a:t>, including social posts and article content that aligned with “Turn and Test” smoke alarms for Daylight Saving Time and coronavirus messaging</a:t>
            </a:r>
          </a:p>
          <a:p>
            <a:pPr marL="285750" indent="-285750">
              <a:spcBef>
                <a:spcPts val="500"/>
              </a:spcBef>
              <a:spcAft>
                <a:spcPts val="500"/>
              </a:spcAft>
              <a:buClr>
                <a:srgbClr val="ED1B24"/>
              </a:buClr>
              <a:buFont typeface="Arial" panose="020B0604020202020204" pitchFamily="34" charset="0"/>
              <a:buChar char="•"/>
            </a:pPr>
            <a:r>
              <a:rPr lang="en-US" sz="1200" dirty="0">
                <a:solidFill>
                  <a:srgbClr val="717073"/>
                </a:solidFill>
              </a:rPr>
              <a:t>Invitation to </a:t>
            </a:r>
            <a:r>
              <a:rPr lang="en-US" sz="1200" b="1" dirty="0">
                <a:solidFill>
                  <a:srgbClr val="ED1B24"/>
                </a:solidFill>
              </a:rPr>
              <a:t>exclusive bi-annual members-only update call</a:t>
            </a:r>
            <a:r>
              <a:rPr lang="en-US" sz="1200" dirty="0">
                <a:solidFill>
                  <a:srgbClr val="ED1B24"/>
                </a:solidFill>
              </a:rPr>
              <a:t> </a:t>
            </a:r>
            <a:r>
              <a:rPr lang="en-US" sz="1200" dirty="0">
                <a:solidFill>
                  <a:srgbClr val="717073"/>
                </a:solidFill>
              </a:rPr>
              <a:t>with Disaster Services leadership on Feb. 13 to discuss The Future State of Disaster Response</a:t>
            </a:r>
          </a:p>
        </p:txBody>
      </p:sp>
      <p:sp>
        <p:nvSpPr>
          <p:cNvPr id="9" name="Content Placeholder 8"/>
          <p:cNvSpPr>
            <a:spLocks noGrp="1"/>
          </p:cNvSpPr>
          <p:nvPr>
            <p:ph idx="4294967295"/>
          </p:nvPr>
        </p:nvSpPr>
        <p:spPr>
          <a:xfrm>
            <a:off x="314175" y="4422893"/>
            <a:ext cx="6346404" cy="1393741"/>
          </a:xfrm>
          <a:noFill/>
        </p:spPr>
        <p:txBody>
          <a:bodyPr>
            <a:noAutofit/>
          </a:bodyPr>
          <a:lstStyle/>
          <a:p>
            <a:pPr marL="452438" lvl="1">
              <a:spcBef>
                <a:spcPts val="500"/>
              </a:spcBef>
              <a:spcAft>
                <a:spcPts val="500"/>
              </a:spcAft>
              <a:buFont typeface="Arial" panose="020B0604020202020204" pitchFamily="34" charset="0"/>
              <a:buChar char="•"/>
            </a:pPr>
            <a:r>
              <a:rPr lang="en-US" sz="1200" b="1" i="1" dirty="0">
                <a:solidFill>
                  <a:srgbClr val="717073"/>
                </a:solidFill>
              </a:rPr>
              <a:t>During episodic responses: </a:t>
            </a:r>
          </a:p>
          <a:p>
            <a:pPr lvl="1">
              <a:spcBef>
                <a:spcPts val="500"/>
              </a:spcBef>
              <a:spcAft>
                <a:spcPts val="500"/>
              </a:spcAft>
              <a:buFont typeface="Courier New" panose="02070309020205020404" pitchFamily="49" charset="0"/>
              <a:buChar char="o"/>
            </a:pPr>
            <a:r>
              <a:rPr lang="en-US" sz="1200" dirty="0">
                <a:solidFill>
                  <a:schemeClr val="tx1">
                    <a:lumMod val="50000"/>
                    <a:lumOff val="50000"/>
                  </a:schemeClr>
                </a:solidFill>
              </a:rPr>
              <a:t>Invitation to </a:t>
            </a:r>
            <a:r>
              <a:rPr lang="en-US" sz="1200" b="1" dirty="0">
                <a:solidFill>
                  <a:srgbClr val="ED1B24"/>
                </a:solidFill>
              </a:rPr>
              <a:t>two disaster leadership update calls</a:t>
            </a:r>
            <a:r>
              <a:rPr lang="en-US" sz="1200" dirty="0">
                <a:solidFill>
                  <a:schemeClr val="tx1">
                    <a:lumMod val="50000"/>
                    <a:lumOff val="50000"/>
                  </a:schemeClr>
                </a:solidFill>
              </a:rPr>
              <a:t>, followed by call summaries</a:t>
            </a:r>
          </a:p>
          <a:p>
            <a:pPr lvl="1">
              <a:spcBef>
                <a:spcPts val="500"/>
              </a:spcBef>
              <a:spcAft>
                <a:spcPts val="500"/>
              </a:spcAft>
              <a:buFont typeface="Courier New" panose="02070309020205020404" pitchFamily="49" charset="0"/>
              <a:buChar char="o"/>
            </a:pPr>
            <a:r>
              <a:rPr lang="en-US" sz="1200" dirty="0">
                <a:solidFill>
                  <a:srgbClr val="717073"/>
                </a:solidFill>
              </a:rPr>
              <a:t>Recognition in </a:t>
            </a:r>
            <a:r>
              <a:rPr lang="en-US" sz="1200" b="1" dirty="0">
                <a:solidFill>
                  <a:srgbClr val="ED1B24"/>
                </a:solidFill>
              </a:rPr>
              <a:t>two</a:t>
            </a:r>
            <a:r>
              <a:rPr lang="en-US" sz="1200" dirty="0">
                <a:solidFill>
                  <a:srgbClr val="ED1B24"/>
                </a:solidFill>
              </a:rPr>
              <a:t> </a:t>
            </a:r>
            <a:r>
              <a:rPr lang="en-US" sz="1200" b="1" dirty="0">
                <a:solidFill>
                  <a:srgbClr val="ED1B24"/>
                </a:solidFill>
              </a:rPr>
              <a:t>redcross.org disaster news stories</a:t>
            </a:r>
            <a:r>
              <a:rPr lang="en-US" sz="1200" dirty="0">
                <a:solidFill>
                  <a:srgbClr val="717073"/>
                </a:solidFill>
              </a:rPr>
              <a:t>, achieving 27,500 page views</a:t>
            </a:r>
          </a:p>
          <a:p>
            <a:pPr lvl="1">
              <a:spcBef>
                <a:spcPts val="500"/>
              </a:spcBef>
              <a:spcAft>
                <a:spcPts val="500"/>
              </a:spcAft>
              <a:buFont typeface="Courier New" panose="02070309020205020404" pitchFamily="49" charset="0"/>
              <a:buChar char="o"/>
            </a:pPr>
            <a:r>
              <a:rPr lang="en-US" sz="1200" dirty="0">
                <a:solidFill>
                  <a:srgbClr val="717073"/>
                </a:solidFill>
              </a:rPr>
              <a:t>Recognition in </a:t>
            </a:r>
            <a:r>
              <a:rPr lang="en-US" sz="1200" b="1" dirty="0">
                <a:solidFill>
                  <a:srgbClr val="ED1B24"/>
                </a:solidFill>
              </a:rPr>
              <a:t>five disaster Information Update emails </a:t>
            </a:r>
            <a:r>
              <a:rPr lang="en-US" sz="1200" dirty="0">
                <a:solidFill>
                  <a:srgbClr val="717073"/>
                </a:solidFill>
              </a:rPr>
              <a:t>shared with Red Cross supporters</a:t>
            </a:r>
          </a:p>
        </p:txBody>
      </p:sp>
      <p:pic>
        <p:nvPicPr>
          <p:cNvPr id="10" name="Picture 9">
            <a:extLst>
              <a:ext uri="{FF2B5EF4-FFF2-40B4-BE49-F238E27FC236}">
                <a16:creationId xmlns:a16="http://schemas.microsoft.com/office/drawing/2014/main" id="{F317EFC9-8812-49F1-BB2C-83739623F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0932" y="2304131"/>
            <a:ext cx="2734641" cy="3631031"/>
          </a:xfrm>
          <a:prstGeom prst="rect">
            <a:avLst/>
          </a:prstGeom>
          <a:ln>
            <a:solidFill>
              <a:srgbClr val="717073"/>
            </a:solidFill>
          </a:ln>
        </p:spPr>
      </p:pic>
    </p:spTree>
    <p:extLst>
      <p:ext uri="{BB962C8B-B14F-4D97-AF65-F5344CB8AC3E}">
        <p14:creationId xmlns:p14="http://schemas.microsoft.com/office/powerpoint/2010/main" val="2131745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 name="Rectangle 7"/>
          <p:cNvSpPr>
            <a:spLocks noChangeArrowheads="1"/>
          </p:cNvSpPr>
          <p:nvPr/>
        </p:nvSpPr>
        <p:spPr bwMode="auto">
          <a:xfrm>
            <a:off x="1" y="14917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a:endParaRPr lang="en-US">
              <a:latin typeface="Arial" pitchFamily="34" charset="0"/>
              <a:cs typeface="Arial" pitchFamily="34" charset="0"/>
            </a:endParaRPr>
          </a:p>
        </p:txBody>
      </p:sp>
      <p:sp>
        <p:nvSpPr>
          <p:cNvPr id="12" name="TextBox 11">
            <a:extLst>
              <a:ext uri="{FF2B5EF4-FFF2-40B4-BE49-F238E27FC236}">
                <a16:creationId xmlns:a16="http://schemas.microsoft.com/office/drawing/2014/main" id="{FCAAFDA6-B6A4-4CAC-ACC6-EA98A06C46A3}"/>
              </a:ext>
            </a:extLst>
          </p:cNvPr>
          <p:cNvSpPr txBox="1"/>
          <p:nvPr/>
        </p:nvSpPr>
        <p:spPr>
          <a:xfrm>
            <a:off x="713509" y="2183593"/>
            <a:ext cx="5702706" cy="3683060"/>
          </a:xfrm>
          <a:prstGeom prst="rect">
            <a:avLst/>
          </a:prstGeom>
          <a:noFill/>
        </p:spPr>
        <p:txBody>
          <a:bodyPr wrap="square" rtlCol="0">
            <a:spAutoFit/>
          </a:bodyPr>
          <a:lstStyle/>
          <a:p>
            <a:pPr>
              <a:lnSpc>
                <a:spcPts val="2500"/>
              </a:lnSpc>
              <a:spcBef>
                <a:spcPts val="500"/>
              </a:spcBef>
              <a:spcAft>
                <a:spcPts val="300"/>
              </a:spcAft>
            </a:pPr>
            <a:r>
              <a:rPr lang="en-US" b="1" dirty="0">
                <a:solidFill>
                  <a:srgbClr val="717073"/>
                </a:solidFill>
              </a:rPr>
              <a:t>Your employees can:</a:t>
            </a:r>
          </a:p>
          <a:p>
            <a:pPr marL="234950" indent="-234950">
              <a:lnSpc>
                <a:spcPts val="2500"/>
              </a:lnSpc>
              <a:spcBef>
                <a:spcPts val="500"/>
              </a:spcBef>
              <a:spcAft>
                <a:spcPts val="300"/>
              </a:spcAft>
              <a:buClr>
                <a:srgbClr val="ED1B24"/>
              </a:buClr>
              <a:buFont typeface="Arial" panose="020B0604020202020204" pitchFamily="34" charset="0"/>
              <a:buChar char="•"/>
            </a:pPr>
            <a:r>
              <a:rPr lang="en-US" sz="1600" dirty="0">
                <a:solidFill>
                  <a:srgbClr val="717073"/>
                </a:solidFill>
                <a:latin typeface="Arial" panose="020B0604020202020204" pitchFamily="34" charset="0"/>
                <a:cs typeface="Arial" panose="020B0604020202020204" pitchFamily="34" charset="0"/>
                <a:hlinkClick r:id="rId3"/>
              </a:rPr>
              <a:t>Volunteer</a:t>
            </a:r>
            <a:r>
              <a:rPr lang="en-US" sz="1600" dirty="0">
                <a:solidFill>
                  <a:srgbClr val="717073"/>
                </a:solidFill>
                <a:latin typeface="Arial" panose="020B0604020202020204" pitchFamily="34" charset="0"/>
                <a:cs typeface="Arial" panose="020B0604020202020204" pitchFamily="34" charset="0"/>
              </a:rPr>
              <a:t> with many positions now done remotely </a:t>
            </a:r>
          </a:p>
          <a:p>
            <a:pPr marL="234950" indent="-234950">
              <a:lnSpc>
                <a:spcPts val="2500"/>
              </a:lnSpc>
              <a:spcBef>
                <a:spcPts val="500"/>
              </a:spcBef>
              <a:spcAft>
                <a:spcPts val="300"/>
              </a:spcAft>
              <a:buClr>
                <a:srgbClr val="ED1B24"/>
              </a:buClr>
              <a:buFont typeface="Arial" panose="020B0604020202020204" pitchFamily="34" charset="0"/>
              <a:buChar char="•"/>
            </a:pPr>
            <a:r>
              <a:rPr lang="en-US" sz="1600" dirty="0">
                <a:solidFill>
                  <a:srgbClr val="717073"/>
                </a:solidFill>
                <a:latin typeface="Arial" panose="020B0604020202020204" pitchFamily="34" charset="0"/>
                <a:cs typeface="Arial" panose="020B0604020202020204" pitchFamily="34" charset="0"/>
                <a:hlinkClick r:id="rId4"/>
              </a:rPr>
              <a:t>Donate blood</a:t>
            </a:r>
            <a:r>
              <a:rPr lang="en-US" sz="1600" dirty="0">
                <a:solidFill>
                  <a:srgbClr val="717073"/>
                </a:solidFill>
                <a:latin typeface="Arial" panose="020B0604020202020204" pitchFamily="34" charset="0"/>
                <a:cs typeface="Arial" panose="020B0604020202020204" pitchFamily="34" charset="0"/>
              </a:rPr>
              <a:t> if they are feeling healthy and well</a:t>
            </a:r>
            <a:endParaRPr lang="en-US" sz="1100" b="1" dirty="0">
              <a:solidFill>
                <a:srgbClr val="717073"/>
              </a:solidFill>
            </a:endParaRPr>
          </a:p>
          <a:p>
            <a:pPr>
              <a:lnSpc>
                <a:spcPts val="2500"/>
              </a:lnSpc>
              <a:spcBef>
                <a:spcPts val="1700"/>
              </a:spcBef>
              <a:spcAft>
                <a:spcPts val="300"/>
              </a:spcAft>
            </a:pPr>
            <a:r>
              <a:rPr lang="en-US" b="1" dirty="0">
                <a:solidFill>
                  <a:srgbClr val="717073"/>
                </a:solidFill>
              </a:rPr>
              <a:t>Your organization can:</a:t>
            </a:r>
          </a:p>
          <a:p>
            <a:pPr marL="234950" indent="-234950">
              <a:lnSpc>
                <a:spcPts val="2500"/>
              </a:lnSpc>
              <a:spcBef>
                <a:spcPts val="500"/>
              </a:spcBef>
              <a:spcAft>
                <a:spcPts val="300"/>
              </a:spcAft>
              <a:buClr>
                <a:srgbClr val="ED1B24"/>
              </a:buClr>
              <a:buFont typeface="Arial" panose="020B0604020202020204" pitchFamily="34" charset="0"/>
              <a:buChar char="•"/>
            </a:pPr>
            <a:r>
              <a:rPr lang="en-US" sz="1600" dirty="0">
                <a:solidFill>
                  <a:srgbClr val="717073"/>
                </a:solidFill>
                <a:latin typeface="Arial" panose="020B0604020202020204" pitchFamily="34" charset="0"/>
                <a:cs typeface="Arial" panose="020B0604020202020204" pitchFamily="34" charset="0"/>
              </a:rPr>
              <a:t>Host a Red Cross-led virtual presentation on COVID-19</a:t>
            </a:r>
          </a:p>
          <a:p>
            <a:pPr marL="234950" indent="-234950">
              <a:lnSpc>
                <a:spcPts val="2500"/>
              </a:lnSpc>
              <a:spcBef>
                <a:spcPts val="500"/>
              </a:spcBef>
              <a:spcAft>
                <a:spcPts val="300"/>
              </a:spcAft>
              <a:buClr>
                <a:srgbClr val="ED1B24"/>
              </a:buClr>
              <a:buFont typeface="Arial" panose="020B0604020202020204" pitchFamily="34" charset="0"/>
              <a:buChar char="•"/>
            </a:pPr>
            <a:r>
              <a:rPr lang="en-US" sz="1600" dirty="0">
                <a:solidFill>
                  <a:srgbClr val="717073"/>
                </a:solidFill>
                <a:latin typeface="Arial" panose="020B0604020202020204" pitchFamily="34" charset="0"/>
                <a:cs typeface="Arial" panose="020B0604020202020204" pitchFamily="34" charset="0"/>
              </a:rPr>
              <a:t>Host a </a:t>
            </a:r>
            <a:r>
              <a:rPr lang="en-US" sz="1600" dirty="0">
                <a:solidFill>
                  <a:srgbClr val="717073"/>
                </a:solidFill>
                <a:latin typeface="Arial" panose="020B0604020202020204" pitchFamily="34" charset="0"/>
                <a:cs typeface="Arial" panose="020B0604020202020204" pitchFamily="34" charset="0"/>
                <a:hlinkClick r:id="rId5"/>
              </a:rPr>
              <a:t>blood drive </a:t>
            </a:r>
            <a:endParaRPr lang="en-US" sz="1600" dirty="0">
              <a:solidFill>
                <a:srgbClr val="717073"/>
              </a:solidFill>
              <a:latin typeface="Arial" panose="020B0604020202020204" pitchFamily="34" charset="0"/>
              <a:cs typeface="Arial" panose="020B0604020202020204" pitchFamily="34" charset="0"/>
            </a:endParaRPr>
          </a:p>
          <a:p>
            <a:pPr marL="234950" indent="-234950">
              <a:lnSpc>
                <a:spcPts val="2500"/>
              </a:lnSpc>
              <a:spcBef>
                <a:spcPts val="500"/>
              </a:spcBef>
              <a:spcAft>
                <a:spcPts val="300"/>
              </a:spcAft>
              <a:buClr>
                <a:srgbClr val="ED1B24"/>
              </a:buClr>
              <a:buFont typeface="Arial" panose="020B0604020202020204" pitchFamily="34" charset="0"/>
              <a:buChar char="•"/>
            </a:pPr>
            <a:r>
              <a:rPr lang="en-US" sz="1600" dirty="0">
                <a:solidFill>
                  <a:srgbClr val="717073"/>
                </a:solidFill>
                <a:latin typeface="Arial" panose="020B0604020202020204" pitchFamily="34" charset="0"/>
                <a:cs typeface="Arial" panose="020B0604020202020204" pitchFamily="34" charset="0"/>
              </a:rPr>
              <a:t>Launch a </a:t>
            </a:r>
            <a:r>
              <a:rPr lang="en-US" sz="1600" dirty="0" err="1">
                <a:solidFill>
                  <a:srgbClr val="717073"/>
                </a:solidFill>
                <a:latin typeface="Arial" panose="020B0604020202020204" pitchFamily="34" charset="0"/>
                <a:cs typeface="Arial" panose="020B0604020202020204" pitchFamily="34" charset="0"/>
                <a:hlinkClick r:id="rId6"/>
              </a:rPr>
              <a:t>SleevesUp</a:t>
            </a:r>
            <a:r>
              <a:rPr lang="en-US" sz="1600" dirty="0">
                <a:solidFill>
                  <a:srgbClr val="717073"/>
                </a:solidFill>
                <a:latin typeface="Arial" panose="020B0604020202020204" pitchFamily="34" charset="0"/>
                <a:cs typeface="Arial" panose="020B0604020202020204" pitchFamily="34" charset="0"/>
              </a:rPr>
              <a:t> virtual blood drive </a:t>
            </a:r>
          </a:p>
          <a:p>
            <a:pPr>
              <a:lnSpc>
                <a:spcPts val="2500"/>
              </a:lnSpc>
              <a:spcBef>
                <a:spcPts val="1700"/>
              </a:spcBef>
              <a:spcAft>
                <a:spcPts val="300"/>
              </a:spcAft>
              <a:buClr>
                <a:srgbClr val="ED1B24"/>
              </a:buClr>
            </a:pPr>
            <a:r>
              <a:rPr lang="en-US" b="1" dirty="0">
                <a:solidFill>
                  <a:srgbClr val="717073"/>
                </a:solidFill>
              </a:rPr>
              <a:t>Contact your relationship manager to learn more.</a:t>
            </a:r>
          </a:p>
        </p:txBody>
      </p:sp>
      <p:sp>
        <p:nvSpPr>
          <p:cNvPr id="19" name="Title 1">
            <a:extLst>
              <a:ext uri="{FF2B5EF4-FFF2-40B4-BE49-F238E27FC236}">
                <a16:creationId xmlns:a16="http://schemas.microsoft.com/office/drawing/2014/main" id="{23EE7749-8590-4D0B-8B75-12BC78874B85}"/>
              </a:ext>
            </a:extLst>
          </p:cNvPr>
          <p:cNvSpPr txBox="1">
            <a:spLocks/>
          </p:cNvSpPr>
          <p:nvPr/>
        </p:nvSpPr>
        <p:spPr>
          <a:xfrm>
            <a:off x="713509" y="454504"/>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190" rtl="0" eaLnBrk="0" fontAlgn="base" hangingPunct="0">
              <a:lnSpc>
                <a:spcPts val="3860"/>
              </a:lnSpc>
              <a:spcBef>
                <a:spcPct val="0"/>
              </a:spcBef>
              <a:spcAft>
                <a:spcPct val="0"/>
              </a:spcAft>
              <a:defRPr sz="3799" b="1" kern="1200" spc="-100">
                <a:solidFill>
                  <a:srgbClr val="ED1B2E"/>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800">
                <a:latin typeface="Arial" charset="0"/>
                <a:cs typeface="Arial" charset="0"/>
              </a:rPr>
              <a:t>Join Us!</a:t>
            </a:r>
            <a:endParaRPr lang="en-US" sz="3800" baseline="36000">
              <a:latin typeface="Arial" charset="0"/>
              <a:cs typeface="Arial" charset="0"/>
            </a:endParaRPr>
          </a:p>
        </p:txBody>
      </p:sp>
      <p:sp>
        <p:nvSpPr>
          <p:cNvPr id="13" name="Content Placeholder 2">
            <a:extLst>
              <a:ext uri="{FF2B5EF4-FFF2-40B4-BE49-F238E27FC236}">
                <a16:creationId xmlns:a16="http://schemas.microsoft.com/office/drawing/2014/main" id="{B07EA0C2-8148-49BF-96B1-B72774AD1800}"/>
              </a:ext>
            </a:extLst>
          </p:cNvPr>
          <p:cNvSpPr txBox="1">
            <a:spLocks/>
          </p:cNvSpPr>
          <p:nvPr/>
        </p:nvSpPr>
        <p:spPr bwMode="auto">
          <a:xfrm>
            <a:off x="2049935" y="1085598"/>
            <a:ext cx="6016923" cy="811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ctr" defTabSz="457200" rtl="0" eaLnBrk="1" fontAlgn="base" latinLnBrk="0" hangingPunct="1">
              <a:lnSpc>
                <a:spcPct val="100000"/>
              </a:lnSpc>
              <a:spcBef>
                <a:spcPct val="0"/>
              </a:spcBef>
              <a:spcAft>
                <a:spcPts val="2400"/>
              </a:spcAft>
              <a:buClr>
                <a:srgbClr val="ED1B24"/>
              </a:buClr>
              <a:buSzTx/>
              <a:tabLst/>
              <a:defRPr/>
            </a:pPr>
            <a:r>
              <a:rPr lang="en-US" sz="2000" b="1" dirty="0">
                <a:solidFill>
                  <a:schemeClr val="tx1">
                    <a:lumMod val="50000"/>
                    <a:lumOff val="50000"/>
                  </a:schemeClr>
                </a:solidFill>
                <a:cs typeface="Arial" charset="0"/>
              </a:rPr>
              <a:t>You can help people stay safe and give back during this uncertain time.</a:t>
            </a:r>
            <a:endParaRPr kumimoji="0" lang="en-US" sz="2000" b="1" i="0" u="none" strike="noStrike" kern="1200" cap="none" spc="0" normalizeH="0" baseline="0" noProof="0" dirty="0">
              <a:ln>
                <a:noFill/>
              </a:ln>
              <a:solidFill>
                <a:schemeClr val="tx1">
                  <a:lumMod val="50000"/>
                  <a:lumOff val="50000"/>
                </a:schemeClr>
              </a:solidFill>
              <a:effectLst/>
              <a:uLnTx/>
              <a:uFillTx/>
              <a:cs typeface="Arial" charset="0"/>
            </a:endParaRPr>
          </a:p>
        </p:txBody>
      </p:sp>
      <p:cxnSp>
        <p:nvCxnSpPr>
          <p:cNvPr id="10" name="Straight Connector 9">
            <a:extLst>
              <a:ext uri="{FF2B5EF4-FFF2-40B4-BE49-F238E27FC236}">
                <a16:creationId xmlns:a16="http://schemas.microsoft.com/office/drawing/2014/main" id="{5E829BF0-493D-4F51-BFA7-3D55FA95B0CC}"/>
              </a:ext>
            </a:extLst>
          </p:cNvPr>
          <p:cNvCxnSpPr/>
          <p:nvPr/>
        </p:nvCxnSpPr>
        <p:spPr>
          <a:xfrm>
            <a:off x="1148428" y="189738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3E6DF84-6CF2-4AB5-B46F-B8C5E21838D4}"/>
              </a:ext>
            </a:extLst>
          </p:cNvPr>
          <p:cNvPicPr>
            <a:picLocks noChangeAspect="1"/>
          </p:cNvPicPr>
          <p:nvPr/>
        </p:nvPicPr>
        <p:blipFill>
          <a:blip r:embed="rId7"/>
          <a:stretch>
            <a:fillRect/>
          </a:stretch>
        </p:blipFill>
        <p:spPr>
          <a:xfrm>
            <a:off x="6582483" y="2101821"/>
            <a:ext cx="2513025" cy="3764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717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100584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354264" y="4297812"/>
            <a:ext cx="9677400" cy="795664"/>
          </a:xfrm>
        </p:spPr>
        <p:txBody>
          <a:bodyPr>
            <a:noAutofit/>
          </a:bodyPr>
          <a:lstStyle>
            <a:lvl1pPr algn="l">
              <a:lnSpc>
                <a:spcPts val="4100"/>
              </a:lnSpc>
              <a:defRPr sz="2800" spc="-150">
                <a:solidFill>
                  <a:srgbClr val="FFFFFF"/>
                </a:solidFill>
              </a:defRPr>
            </a:lvl1pPr>
          </a:lstStyle>
          <a:p>
            <a:r>
              <a:rPr lang="en-US" sz="2901" kern="0" spc="100"/>
              <a:t>THANK YOU</a:t>
            </a:r>
          </a:p>
        </p:txBody>
      </p:sp>
      <p:sp>
        <p:nvSpPr>
          <p:cNvPr id="10" name="Subtitle 2"/>
          <p:cNvSpPr txBox="1">
            <a:spLocks/>
          </p:cNvSpPr>
          <p:nvPr/>
        </p:nvSpPr>
        <p:spPr bwMode="auto">
          <a:xfrm>
            <a:off x="381004" y="4906660"/>
            <a:ext cx="9143999" cy="373632"/>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1" b="0" kern="0" spc="100"/>
              <a:t>FOR YOUR LIFESAVING SUPPORT</a:t>
            </a:r>
          </a:p>
        </p:txBody>
      </p:sp>
      <p:sp>
        <p:nvSpPr>
          <p:cNvPr id="12" name="Content Placeholder 2">
            <a:extLst>
              <a:ext uri="{FF2B5EF4-FFF2-40B4-BE49-F238E27FC236}">
                <a16:creationId xmlns:a16="http://schemas.microsoft.com/office/drawing/2014/main" id="{D1959D5D-DBAC-4078-BDCA-66D1DD961183}"/>
              </a:ext>
            </a:extLst>
          </p:cNvPr>
          <p:cNvSpPr txBox="1">
            <a:spLocks/>
          </p:cNvSpPr>
          <p:nvPr/>
        </p:nvSpPr>
        <p:spPr bwMode="auto">
          <a:xfrm>
            <a:off x="282529" y="5715000"/>
            <a:ext cx="9493341" cy="838928"/>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2600"/>
              </a:lnSpc>
              <a:spcBef>
                <a:spcPts val="200"/>
              </a:spcBef>
            </a:pPr>
            <a:r>
              <a:rPr lang="en-US" sz="1550" dirty="0">
                <a:solidFill>
                  <a:srgbClr val="717073"/>
                </a:solidFill>
              </a:rPr>
              <a:t>During this public health emergency— and year-round— we are so grateful for the advance contributions you make that power our mission to help people prepare for, respond to and recover from disasters big and small.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B3009-293F-48F7-8F59-E07802EDB61E}"/>
              </a:ext>
            </a:extLst>
          </p:cNvPr>
          <p:cNvSpPr>
            <a:spLocks noGrp="1"/>
          </p:cNvSpPr>
          <p:nvPr>
            <p:ph idx="1"/>
          </p:nvPr>
        </p:nvSpPr>
        <p:spPr>
          <a:xfrm>
            <a:off x="670310" y="2011121"/>
            <a:ext cx="4914207" cy="3962459"/>
          </a:xfrm>
        </p:spPr>
        <p:txBody>
          <a:bodyPr/>
          <a:lstStyle/>
          <a:p>
            <a:r>
              <a:rPr lang="en-US" dirty="0"/>
              <a:t>CONTENTS</a:t>
            </a:r>
          </a:p>
          <a:p>
            <a:endParaRPr lang="en-US" dirty="0"/>
          </a:p>
          <a:p>
            <a:endParaRPr lang="en-US" sz="900" dirty="0"/>
          </a:p>
          <a:p>
            <a:r>
              <a:rPr lang="en-US" sz="1800" dirty="0"/>
              <a:t>Slide 3:	</a:t>
            </a:r>
            <a:r>
              <a:rPr lang="en-US" sz="1800" b="0" dirty="0"/>
              <a:t>	Domestic Disaster Response</a:t>
            </a:r>
          </a:p>
          <a:p>
            <a:endParaRPr lang="en-US" sz="1800" b="0" dirty="0"/>
          </a:p>
          <a:p>
            <a:r>
              <a:rPr lang="en-US" sz="1800" dirty="0"/>
              <a:t>Slide 7:	</a:t>
            </a:r>
            <a:r>
              <a:rPr lang="en-US" sz="1800" b="0" dirty="0"/>
              <a:t>	International Disaster Response</a:t>
            </a:r>
          </a:p>
          <a:p>
            <a:endParaRPr lang="en-US" sz="1800" b="0" dirty="0"/>
          </a:p>
          <a:p>
            <a:r>
              <a:rPr lang="en-US" sz="1800" dirty="0"/>
              <a:t>Slide 10: </a:t>
            </a:r>
            <a:r>
              <a:rPr lang="en-US" sz="1800" b="0" dirty="0"/>
              <a:t>	Your Benefits and Resources</a:t>
            </a:r>
          </a:p>
          <a:p>
            <a:endParaRPr lang="en-US" sz="1800" b="0" dirty="0"/>
          </a:p>
          <a:p>
            <a:r>
              <a:rPr lang="en-US" sz="1800" dirty="0"/>
              <a:t>Slide 11:</a:t>
            </a:r>
            <a:r>
              <a:rPr lang="en-US" sz="1800" b="0" dirty="0"/>
              <a:t>	Additional Ways to Join Us</a:t>
            </a:r>
          </a:p>
        </p:txBody>
      </p:sp>
      <p:pic>
        <p:nvPicPr>
          <p:cNvPr id="4" name="Picture 3">
            <a:extLst>
              <a:ext uri="{FF2B5EF4-FFF2-40B4-BE49-F238E27FC236}">
                <a16:creationId xmlns:a16="http://schemas.microsoft.com/office/drawing/2014/main" id="{90E6F5CF-AE0C-46E7-BA50-C5A0E4B9F99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96066" y="333632"/>
            <a:ext cx="3737978" cy="5814308"/>
          </a:xfrm>
          <a:prstGeom prst="rect">
            <a:avLst/>
          </a:prstGeom>
        </p:spPr>
      </p:pic>
      <p:sp>
        <p:nvSpPr>
          <p:cNvPr id="7" name="Title 1">
            <a:extLst>
              <a:ext uri="{FF2B5EF4-FFF2-40B4-BE49-F238E27FC236}">
                <a16:creationId xmlns:a16="http://schemas.microsoft.com/office/drawing/2014/main" id="{9847D95F-A790-442F-9842-3D3A8908A5FD}"/>
              </a:ext>
            </a:extLst>
          </p:cNvPr>
          <p:cNvSpPr>
            <a:spLocks noGrp="1"/>
          </p:cNvSpPr>
          <p:nvPr>
            <p:ph type="title"/>
          </p:nvPr>
        </p:nvSpPr>
        <p:spPr>
          <a:xfrm>
            <a:off x="655320" y="619496"/>
            <a:ext cx="5011189" cy="1143000"/>
          </a:xfrm>
        </p:spPr>
        <p:txBody>
          <a:bodyPr>
            <a:normAutofit/>
          </a:bodyPr>
          <a:lstStyle/>
          <a:p>
            <a:pPr>
              <a:lnSpc>
                <a:spcPts val="3600"/>
              </a:lnSpc>
            </a:pPr>
            <a:r>
              <a:rPr lang="en-US" sz="3200" dirty="0"/>
              <a:t>Quarterly Disaster Update</a:t>
            </a:r>
            <a:br>
              <a:rPr lang="en-US" sz="3600" dirty="0"/>
            </a:br>
            <a:r>
              <a:rPr lang="en-US" sz="2400" dirty="0"/>
              <a:t>FY20 Q3 (Jan.-Mar. 2020)</a:t>
            </a:r>
            <a:endParaRPr lang="en-US" sz="3600" dirty="0"/>
          </a:p>
        </p:txBody>
      </p:sp>
      <p:cxnSp>
        <p:nvCxnSpPr>
          <p:cNvPr id="9" name="Straight Connector 8">
            <a:extLst>
              <a:ext uri="{FF2B5EF4-FFF2-40B4-BE49-F238E27FC236}">
                <a16:creationId xmlns:a16="http://schemas.microsoft.com/office/drawing/2014/main" id="{DC8B2BD8-1204-4194-8672-187A0786F05E}"/>
              </a:ext>
            </a:extLst>
          </p:cNvPr>
          <p:cNvCxnSpPr>
            <a:cxnSpLocks/>
          </p:cNvCxnSpPr>
          <p:nvPr/>
        </p:nvCxnSpPr>
        <p:spPr>
          <a:xfrm>
            <a:off x="757994" y="2521526"/>
            <a:ext cx="4797678"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40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46BE0-AE00-4B26-9960-60EF37B5AA8D}"/>
              </a:ext>
            </a:extLst>
          </p:cNvPr>
          <p:cNvSpPr txBox="1"/>
          <p:nvPr/>
        </p:nvSpPr>
        <p:spPr>
          <a:xfrm>
            <a:off x="494674" y="4276513"/>
            <a:ext cx="9173981" cy="1695336"/>
          </a:xfrm>
          <a:prstGeom prst="rect">
            <a:avLst/>
          </a:prstGeom>
          <a:noFill/>
        </p:spPr>
        <p:txBody>
          <a:bodyPr wrap="square" rtlCol="0">
            <a:spAutoFit/>
          </a:bodyPr>
          <a:lstStyle/>
          <a:p>
            <a:pPr>
              <a:lnSpc>
                <a:spcPts val="2500"/>
              </a:lnSpc>
            </a:pPr>
            <a:r>
              <a:rPr lang="en-US" sz="2000" b="1" dirty="0">
                <a:solidFill>
                  <a:srgbClr val="ED1B24"/>
                </a:solidFill>
              </a:rPr>
              <a:t>Between January and March 2020</a:t>
            </a:r>
            <a:r>
              <a:rPr lang="en-US" sz="1600" dirty="0">
                <a:solidFill>
                  <a:srgbClr val="717073"/>
                </a:solidFill>
              </a:rPr>
              <a:t>, the American Red Cross responded to multiple disasters, including a severe earthquake in Puerto Rico and deadly tornadoes in the Southeast. Your Annual Disaster Giving Program (ADGP) commitment helped us meet immediate needs like food and shelter. At the same time, we’ve pivoted our operations in the face of coronavirus, taking key steps to protect the people we serve and Red Cross disaster workers from this new threat. </a:t>
            </a:r>
          </a:p>
        </p:txBody>
      </p:sp>
      <p:pic>
        <p:nvPicPr>
          <p:cNvPr id="8" name="Picture 7">
            <a:extLst>
              <a:ext uri="{FF2B5EF4-FFF2-40B4-BE49-F238E27FC236}">
                <a16:creationId xmlns:a16="http://schemas.microsoft.com/office/drawing/2014/main" id="{0BE3B8C4-8A20-4731-A652-E1652396D84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519"/>
          <a:stretch/>
        </p:blipFill>
        <p:spPr>
          <a:xfrm>
            <a:off x="329223" y="332509"/>
            <a:ext cx="9445752" cy="3729825"/>
          </a:xfrm>
          <a:prstGeom prst="rect">
            <a:avLst/>
          </a:prstGeom>
        </p:spPr>
      </p:pic>
    </p:spTree>
    <p:extLst>
      <p:ext uri="{BB962C8B-B14F-4D97-AF65-F5344CB8AC3E}">
        <p14:creationId xmlns:p14="http://schemas.microsoft.com/office/powerpoint/2010/main" val="58261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581401"/>
            <a:ext cx="1295400" cy="369332"/>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484910" y="4272197"/>
            <a:ext cx="9108796" cy="1695336"/>
          </a:xfrm>
          <a:prstGeom prst="rect">
            <a:avLst/>
          </a:prstGeom>
          <a:noFill/>
        </p:spPr>
        <p:txBody>
          <a:bodyPr wrap="square" rtlCol="0">
            <a:spAutoFit/>
          </a:bodyPr>
          <a:lstStyle/>
          <a:p>
            <a:pPr>
              <a:lnSpc>
                <a:spcPts val="2500"/>
              </a:lnSpc>
            </a:pPr>
            <a:r>
              <a:rPr lang="en-US" sz="2000" b="1" dirty="0">
                <a:solidFill>
                  <a:srgbClr val="ED1B24"/>
                </a:solidFill>
              </a:rPr>
              <a:t>When a tornado destroys a town or a home catches fire, the Red Cross will help, pandemic or not</a:t>
            </a:r>
            <a:r>
              <a:rPr lang="en-US" sz="1500" b="1" dirty="0">
                <a:solidFill>
                  <a:srgbClr val="717073"/>
                </a:solidFill>
              </a:rPr>
              <a:t>. </a:t>
            </a:r>
            <a:r>
              <a:rPr lang="en-US" sz="1600" dirty="0">
                <a:solidFill>
                  <a:srgbClr val="717073"/>
                </a:solidFill>
              </a:rPr>
              <a:t>Working in lockstep with public health officials, we’ve quickly adapted our disaster work in the face of COVID-19—providing more support virtually, securing disinfectants for our shelters and, in many cases, providing hotel rooms rather than shelters to disaster survivors. We’re also supporting quarantine efforts with cots and other supplies. </a:t>
            </a:r>
          </a:p>
        </p:txBody>
      </p:sp>
      <p:pic>
        <p:nvPicPr>
          <p:cNvPr id="11" name="Picture 10">
            <a:extLst>
              <a:ext uri="{FF2B5EF4-FFF2-40B4-BE49-F238E27FC236}">
                <a16:creationId xmlns:a16="http://schemas.microsoft.com/office/drawing/2014/main" id="{8816EA3B-880A-ED45-96EF-5180FEE0532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91259" y="333089"/>
            <a:ext cx="9441301" cy="3729246"/>
          </a:xfrm>
          <a:prstGeom prst="rect">
            <a:avLst/>
          </a:prstGeom>
        </p:spPr>
      </p:pic>
    </p:spTree>
    <p:extLst>
      <p:ext uri="{BB962C8B-B14F-4D97-AF65-F5344CB8AC3E}">
        <p14:creationId xmlns:p14="http://schemas.microsoft.com/office/powerpoint/2010/main" val="73757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C594B71-6C95-4983-847D-986D2756ADFC}"/>
              </a:ext>
            </a:extLst>
          </p:cNvPr>
          <p:cNvSpPr/>
          <p:nvPr/>
        </p:nvSpPr>
        <p:spPr>
          <a:xfrm>
            <a:off x="3976081" y="5478839"/>
            <a:ext cx="5638800" cy="733534"/>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p>
          <a:p>
            <a:pPr algn="r"/>
            <a:r>
              <a:rPr lang="en-US" sz="800" dirty="0">
                <a:solidFill>
                  <a:schemeClr val="bg1">
                    <a:lumMod val="50000"/>
                  </a:schemeClr>
                </a:solidFill>
                <a:cs typeface="Arial" charset="0"/>
              </a:rPr>
              <a:t>Level 3 disasters have costs of $50,000-$250,000.</a:t>
            </a:r>
          </a:p>
          <a:p>
            <a:pPr algn="r"/>
            <a:r>
              <a:rPr lang="en-US" sz="800" dirty="0">
                <a:solidFill>
                  <a:schemeClr val="bg1">
                    <a:lumMod val="50000"/>
                  </a:schemeClr>
                </a:solidFill>
                <a:cs typeface="Arial" charset="0"/>
              </a:rPr>
              <a:t>Level 4 and higher disasters have costs of $250,000+.</a:t>
            </a:r>
            <a:endParaRPr lang="en-US" sz="800" dirty="0">
              <a:solidFill>
                <a:schemeClr val="bg1">
                  <a:lumMod val="50000"/>
                </a:schemeClr>
              </a:solidFill>
            </a:endParaRPr>
          </a:p>
          <a:p>
            <a:r>
              <a:rPr lang="en-US" sz="1100" dirty="0">
                <a:solidFill>
                  <a:srgbClr val="717073"/>
                </a:solidFill>
                <a:cs typeface="Arial" charset="0"/>
              </a:rPr>
              <a:t>  </a:t>
            </a:r>
          </a:p>
        </p:txBody>
      </p:sp>
      <p:sp>
        <p:nvSpPr>
          <p:cNvPr id="2" name="Title 1"/>
          <p:cNvSpPr>
            <a:spLocks noGrp="1"/>
          </p:cNvSpPr>
          <p:nvPr>
            <p:ph type="title"/>
          </p:nvPr>
        </p:nvSpPr>
        <p:spPr>
          <a:xfrm>
            <a:off x="457200" y="315644"/>
            <a:ext cx="3902036" cy="1969405"/>
          </a:xfrm>
        </p:spPr>
        <p:txBody>
          <a:bodyPr>
            <a:normAutofit/>
          </a:bodyPr>
          <a:lstStyle/>
          <a:p>
            <a:pPr eaLnBrk="1" fontAlgn="auto" hangingPunct="1">
              <a:lnSpc>
                <a:spcPts val="2000"/>
              </a:lnSpc>
              <a:spcAft>
                <a:spcPts val="0"/>
              </a:spcAft>
              <a:defRPr/>
            </a:pPr>
            <a:r>
              <a:rPr lang="en-US" sz="1600" dirty="0">
                <a:solidFill>
                  <a:srgbClr val="ED1B24"/>
                </a:solidFill>
              </a:rPr>
              <a:t>During this quarter, the Red Cross responded to 55 significant U.S. disasters, including 16 very large ones. At the same time, we responded to thousands of everyday disasters, like home fires. </a:t>
            </a:r>
            <a:br>
              <a:rPr lang="en-US" sz="1500" dirty="0"/>
            </a:br>
            <a:endParaRPr lang="en-US" dirty="0"/>
          </a:p>
        </p:txBody>
      </p:sp>
      <p:pic>
        <p:nvPicPr>
          <p:cNvPr id="14339" name="Picture 3" descr="1000px-Blank_US_Map.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7769" y="1352202"/>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459133" y="1957974"/>
            <a:ext cx="4437747" cy="3378671"/>
          </a:xfrm>
        </p:spPr>
        <p:txBody>
          <a:bodyPr>
            <a:noAutofit/>
          </a:bodyPr>
          <a:lstStyle/>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Puerto Rico Earthquake (level 4)</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AR/MO Floods and Tornadoes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Mississippi Storms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82 Airborne Support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Houston TX Explosion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Central MS Floods and Tornadoes (level 4)</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Western NC Storms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Kentucky Floods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Oregon Floods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American Samoa Monsoon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Tennessee Tornadoes (level 4)</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UT Earthquake (level 4)</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Central OH Floods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Jonesboro AR Tornado (level 3)</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Coronavirus Outbreak (level 5)</a:t>
            </a:r>
          </a:p>
          <a:p>
            <a:pPr marL="228600" indent="-228600" eaLnBrk="1" hangingPunct="1">
              <a:lnSpc>
                <a:spcPts val="1400"/>
              </a:lnSpc>
              <a:spcBef>
                <a:spcPts val="400"/>
              </a:spcBef>
              <a:spcAft>
                <a:spcPts val="200"/>
              </a:spcAft>
              <a:buFont typeface="Calibri" pitchFamily="34" charset="0"/>
              <a:buAutoNum type="arabicPeriod"/>
            </a:pPr>
            <a:r>
              <a:rPr lang="en-US" sz="1100" dirty="0">
                <a:latin typeface="Arial" charset="0"/>
                <a:cs typeface="Arial" charset="0"/>
              </a:rPr>
              <a:t>Coronavirus Outbreak Support for Biomedical Services (level 3)</a:t>
            </a:r>
          </a:p>
          <a:p>
            <a:pPr marL="228600" indent="-228600" eaLnBrk="1" hangingPunct="1">
              <a:lnSpc>
                <a:spcPts val="1400"/>
              </a:lnSpc>
              <a:spcBef>
                <a:spcPts val="500"/>
              </a:spcBef>
              <a:spcAft>
                <a:spcPts val="200"/>
              </a:spcAft>
              <a:buFont typeface="Calibri" pitchFamily="34" charset="0"/>
              <a:buAutoNum type="arabicPeriod"/>
            </a:pPr>
            <a:endParaRPr lang="en-US" sz="1100" dirty="0">
              <a:latin typeface="Arial" charset="0"/>
              <a:cs typeface="Arial" charset="0"/>
            </a:endParaRPr>
          </a:p>
          <a:p>
            <a:pPr marL="228600" indent="-228600" eaLnBrk="1" hangingPunct="1">
              <a:lnSpc>
                <a:spcPts val="1400"/>
              </a:lnSpc>
              <a:spcBef>
                <a:spcPts val="500"/>
              </a:spcBef>
              <a:spcAft>
                <a:spcPts val="200"/>
              </a:spcAft>
              <a:buFont typeface="Calibri" pitchFamily="34" charset="0"/>
              <a:buAutoNum type="arabicPeriod"/>
            </a:pPr>
            <a:endParaRPr lang="en-US" sz="1100" dirty="0">
              <a:latin typeface="Arial" charset="0"/>
              <a:cs typeface="Arial" charset="0"/>
            </a:endParaRPr>
          </a:p>
          <a:p>
            <a:pPr marL="0" indent="0" eaLnBrk="1" hangingPunct="1">
              <a:lnSpc>
                <a:spcPts val="1100"/>
              </a:lnSpc>
              <a:spcBef>
                <a:spcPts val="600"/>
              </a:spcBef>
              <a:spcAft>
                <a:spcPts val="200"/>
              </a:spcAft>
              <a:buNone/>
            </a:pPr>
            <a:endParaRPr lang="en-US" sz="1000" dirty="0">
              <a:latin typeface="Arial" charset="0"/>
              <a:cs typeface="Arial" charset="0"/>
            </a:endParaRPr>
          </a:p>
          <a:p>
            <a:pPr marL="228600" indent="-228600" eaLnBrk="1" hangingPunct="1">
              <a:lnSpc>
                <a:spcPts val="1100"/>
              </a:lnSpc>
              <a:spcBef>
                <a:spcPts val="600"/>
              </a:spcBef>
              <a:spcAft>
                <a:spcPts val="200"/>
              </a:spcAft>
              <a:buFont typeface="Calibri" pitchFamily="34" charset="0"/>
              <a:buAutoNum type="arabicPeriod"/>
            </a:pPr>
            <a:endParaRPr lang="en-US" sz="1000" dirty="0">
              <a:latin typeface="Arial" charset="0"/>
              <a:cs typeface="Arial" charset="0"/>
            </a:endParaRPr>
          </a:p>
          <a:p>
            <a:pPr marL="228600" indent="-228600" eaLnBrk="1" hangingPunct="1">
              <a:lnSpc>
                <a:spcPts val="1100"/>
              </a:lnSpc>
              <a:spcBef>
                <a:spcPts val="200"/>
              </a:spcBef>
              <a:spcAft>
                <a:spcPts val="200"/>
              </a:spcAft>
              <a:buFont typeface="Calibri" pitchFamily="34" charset="0"/>
              <a:buAutoNum type="arabicPeriod"/>
            </a:pPr>
            <a:endParaRPr lang="en-US" sz="800" dirty="0">
              <a:latin typeface="Arial" charset="0"/>
              <a:cs typeface="Arial" charset="0"/>
            </a:endParaRPr>
          </a:p>
          <a:p>
            <a:pPr marL="228600" indent="-228600" eaLnBrk="1" hangingPunct="1">
              <a:lnSpc>
                <a:spcPts val="1300"/>
              </a:lnSpc>
              <a:spcBef>
                <a:spcPts val="200"/>
              </a:spcBef>
              <a:spcAft>
                <a:spcPts val="200"/>
              </a:spcAft>
              <a:buFont typeface="Calibri" pitchFamily="34" charset="0"/>
              <a:buAutoNum type="arabicPeriod"/>
            </a:pPr>
            <a:endParaRPr lang="en-US" sz="1100" dirty="0">
              <a:latin typeface="Arial" charset="0"/>
              <a:cs typeface="Arial" charset="0"/>
            </a:endParaRP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a:pPr>
            <a:endParaRPr lang="en-US" sz="900" dirty="0">
              <a:latin typeface="Arial" charset="0"/>
              <a:cs typeface="Arial" charset="0"/>
            </a:endParaRPr>
          </a:p>
        </p:txBody>
      </p:sp>
      <p:sp>
        <p:nvSpPr>
          <p:cNvPr id="31" name="Oval 30"/>
          <p:cNvSpPr>
            <a:spLocks noChangeArrowheads="1"/>
          </p:cNvSpPr>
          <p:nvPr/>
        </p:nvSpPr>
        <p:spPr bwMode="auto">
          <a:xfrm>
            <a:off x="8516704" y="2982514"/>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4</a:t>
            </a:r>
          </a:p>
        </p:txBody>
      </p:sp>
      <p:sp>
        <p:nvSpPr>
          <p:cNvPr id="34" name="Oval 33"/>
          <p:cNvSpPr>
            <a:spLocks noChangeArrowheads="1"/>
          </p:cNvSpPr>
          <p:nvPr/>
        </p:nvSpPr>
        <p:spPr bwMode="auto">
          <a:xfrm>
            <a:off x="9031149" y="493802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a:t>
            </a:r>
          </a:p>
        </p:txBody>
      </p:sp>
      <p:sp>
        <p:nvSpPr>
          <p:cNvPr id="37" name="Oval 36"/>
          <p:cNvSpPr>
            <a:spLocks noChangeArrowheads="1"/>
          </p:cNvSpPr>
          <p:nvPr/>
        </p:nvSpPr>
        <p:spPr bwMode="auto">
          <a:xfrm>
            <a:off x="7678521" y="3476378"/>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3</a:t>
            </a:r>
          </a:p>
        </p:txBody>
      </p:sp>
      <p:sp>
        <p:nvSpPr>
          <p:cNvPr id="40" name="Oval 39"/>
          <p:cNvSpPr>
            <a:spLocks noChangeArrowheads="1"/>
          </p:cNvSpPr>
          <p:nvPr/>
        </p:nvSpPr>
        <p:spPr bwMode="auto">
          <a:xfrm>
            <a:off x="4151332" y="1950144"/>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9</a:t>
            </a:r>
          </a:p>
        </p:txBody>
      </p:sp>
      <p:sp>
        <p:nvSpPr>
          <p:cNvPr id="43" name="Oval 42"/>
          <p:cNvSpPr>
            <a:spLocks noChangeArrowheads="1"/>
          </p:cNvSpPr>
          <p:nvPr/>
        </p:nvSpPr>
        <p:spPr bwMode="auto">
          <a:xfrm>
            <a:off x="6414763" y="4071569"/>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5</a:t>
            </a:r>
          </a:p>
        </p:txBody>
      </p:sp>
      <p:sp>
        <p:nvSpPr>
          <p:cNvPr id="23" name="Oval 22"/>
          <p:cNvSpPr>
            <a:spLocks noChangeArrowheads="1"/>
          </p:cNvSpPr>
          <p:nvPr/>
        </p:nvSpPr>
        <p:spPr bwMode="auto">
          <a:xfrm>
            <a:off x="7458670" y="3229901"/>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11</a:t>
            </a:r>
          </a:p>
        </p:txBody>
      </p:sp>
      <p:sp>
        <p:nvSpPr>
          <p:cNvPr id="41" name="Oval 40">
            <a:extLst>
              <a:ext uri="{FF2B5EF4-FFF2-40B4-BE49-F238E27FC236}">
                <a16:creationId xmlns:a16="http://schemas.microsoft.com/office/drawing/2014/main" id="{0320B7CB-E32B-4D37-82FB-EB0A7534FB8E}"/>
              </a:ext>
            </a:extLst>
          </p:cNvPr>
          <p:cNvSpPr>
            <a:spLocks noChangeArrowheads="1"/>
          </p:cNvSpPr>
          <p:nvPr/>
        </p:nvSpPr>
        <p:spPr bwMode="auto">
          <a:xfrm>
            <a:off x="8187656" y="3340531"/>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7</a:t>
            </a:r>
          </a:p>
        </p:txBody>
      </p:sp>
      <p:sp>
        <p:nvSpPr>
          <p:cNvPr id="84" name="Oval 83">
            <a:extLst>
              <a:ext uri="{FF2B5EF4-FFF2-40B4-BE49-F238E27FC236}">
                <a16:creationId xmlns:a16="http://schemas.microsoft.com/office/drawing/2014/main" id="{98357041-BBA4-4298-A4C4-DFEC4B22CDB4}"/>
              </a:ext>
            </a:extLst>
          </p:cNvPr>
          <p:cNvSpPr>
            <a:spLocks noChangeArrowheads="1"/>
          </p:cNvSpPr>
          <p:nvPr/>
        </p:nvSpPr>
        <p:spPr bwMode="auto">
          <a:xfrm>
            <a:off x="3236896" y="4071569"/>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10</a:t>
            </a:r>
          </a:p>
        </p:txBody>
      </p:sp>
      <p:sp>
        <p:nvSpPr>
          <p:cNvPr id="89" name="Oval 88">
            <a:extLst>
              <a:ext uri="{FF2B5EF4-FFF2-40B4-BE49-F238E27FC236}">
                <a16:creationId xmlns:a16="http://schemas.microsoft.com/office/drawing/2014/main" id="{25BBB87B-190D-42DE-A985-85AF09E6791F}"/>
              </a:ext>
            </a:extLst>
          </p:cNvPr>
          <p:cNvSpPr>
            <a:spLocks noChangeArrowheads="1"/>
          </p:cNvSpPr>
          <p:nvPr/>
        </p:nvSpPr>
        <p:spPr bwMode="auto">
          <a:xfrm>
            <a:off x="7806773" y="3036350"/>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8</a:t>
            </a:r>
          </a:p>
        </p:txBody>
      </p:sp>
      <p:sp>
        <p:nvSpPr>
          <p:cNvPr id="90" name="Oval 89">
            <a:extLst>
              <a:ext uri="{FF2B5EF4-FFF2-40B4-BE49-F238E27FC236}">
                <a16:creationId xmlns:a16="http://schemas.microsoft.com/office/drawing/2014/main" id="{E1F2800E-78E6-4B7D-BF91-FD727A37DD05}"/>
              </a:ext>
            </a:extLst>
          </p:cNvPr>
          <p:cNvSpPr>
            <a:spLocks noChangeArrowheads="1"/>
          </p:cNvSpPr>
          <p:nvPr/>
        </p:nvSpPr>
        <p:spPr bwMode="auto">
          <a:xfrm>
            <a:off x="7208431" y="41941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5" name="Oval 54">
            <a:extLst>
              <a:ext uri="{FF2B5EF4-FFF2-40B4-BE49-F238E27FC236}">
                <a16:creationId xmlns:a16="http://schemas.microsoft.com/office/drawing/2014/main" id="{ABBB3EEF-624B-4740-A698-B0875DFD7E3C}"/>
              </a:ext>
            </a:extLst>
          </p:cNvPr>
          <p:cNvSpPr>
            <a:spLocks noChangeArrowheads="1"/>
          </p:cNvSpPr>
          <p:nvPr/>
        </p:nvSpPr>
        <p:spPr bwMode="auto">
          <a:xfrm>
            <a:off x="7731098" y="396387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6</a:t>
            </a:r>
          </a:p>
        </p:txBody>
      </p:sp>
      <p:sp>
        <p:nvSpPr>
          <p:cNvPr id="63" name="Oval 62">
            <a:extLst>
              <a:ext uri="{FF2B5EF4-FFF2-40B4-BE49-F238E27FC236}">
                <a16:creationId xmlns:a16="http://schemas.microsoft.com/office/drawing/2014/main" id="{32F79DDB-0E7C-45F6-BA18-5FF05EEE8E6F}"/>
              </a:ext>
            </a:extLst>
          </p:cNvPr>
          <p:cNvSpPr>
            <a:spLocks noChangeArrowheads="1"/>
          </p:cNvSpPr>
          <p:nvPr/>
        </p:nvSpPr>
        <p:spPr bwMode="auto">
          <a:xfrm>
            <a:off x="7110566" y="3226492"/>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2</a:t>
            </a:r>
          </a:p>
        </p:txBody>
      </p:sp>
      <p:sp>
        <p:nvSpPr>
          <p:cNvPr id="32" name="Oval 31">
            <a:extLst>
              <a:ext uri="{FF2B5EF4-FFF2-40B4-BE49-F238E27FC236}">
                <a16:creationId xmlns:a16="http://schemas.microsoft.com/office/drawing/2014/main" id="{691BA327-288F-4212-ABDB-334139895948}"/>
              </a:ext>
            </a:extLst>
          </p:cNvPr>
          <p:cNvSpPr>
            <a:spLocks noChangeArrowheads="1"/>
          </p:cNvSpPr>
          <p:nvPr/>
        </p:nvSpPr>
        <p:spPr bwMode="auto">
          <a:xfrm>
            <a:off x="8019415" y="303536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5" name="Oval 44">
            <a:extLst>
              <a:ext uri="{FF2B5EF4-FFF2-40B4-BE49-F238E27FC236}">
                <a16:creationId xmlns:a16="http://schemas.microsoft.com/office/drawing/2014/main" id="{7CB75903-419A-47DD-89D4-6F061459AFB3}"/>
              </a:ext>
            </a:extLst>
          </p:cNvPr>
          <p:cNvSpPr>
            <a:spLocks noChangeArrowheads="1"/>
          </p:cNvSpPr>
          <p:nvPr/>
        </p:nvSpPr>
        <p:spPr bwMode="auto">
          <a:xfrm>
            <a:off x="9114593" y="247803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6" name="Oval 45">
            <a:extLst>
              <a:ext uri="{FF2B5EF4-FFF2-40B4-BE49-F238E27FC236}">
                <a16:creationId xmlns:a16="http://schemas.microsoft.com/office/drawing/2014/main" id="{63B078DC-AECC-4E7A-84E5-16DE9169B270}"/>
              </a:ext>
            </a:extLst>
          </p:cNvPr>
          <p:cNvSpPr>
            <a:spLocks noChangeArrowheads="1"/>
          </p:cNvSpPr>
          <p:nvPr/>
        </p:nvSpPr>
        <p:spPr bwMode="auto">
          <a:xfrm>
            <a:off x="8205062" y="33417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9" name="Oval 48">
            <a:extLst>
              <a:ext uri="{FF2B5EF4-FFF2-40B4-BE49-F238E27FC236}">
                <a16:creationId xmlns:a16="http://schemas.microsoft.com/office/drawing/2014/main" id="{D0DDB670-96C7-454C-9453-521D0719C6A5}"/>
              </a:ext>
            </a:extLst>
          </p:cNvPr>
          <p:cNvSpPr>
            <a:spLocks noChangeArrowheads="1"/>
          </p:cNvSpPr>
          <p:nvPr/>
        </p:nvSpPr>
        <p:spPr bwMode="auto">
          <a:xfrm>
            <a:off x="7597976" y="26335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2" name="Oval 51">
            <a:extLst>
              <a:ext uri="{FF2B5EF4-FFF2-40B4-BE49-F238E27FC236}">
                <a16:creationId xmlns:a16="http://schemas.microsoft.com/office/drawing/2014/main" id="{80275880-DB1B-42CC-938D-00DA2FA4F753}"/>
              </a:ext>
            </a:extLst>
          </p:cNvPr>
          <p:cNvSpPr>
            <a:spLocks noChangeArrowheads="1"/>
          </p:cNvSpPr>
          <p:nvPr/>
        </p:nvSpPr>
        <p:spPr bwMode="auto">
          <a:xfrm>
            <a:off x="7746377" y="392182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4" name="Oval 53">
            <a:extLst>
              <a:ext uri="{FF2B5EF4-FFF2-40B4-BE49-F238E27FC236}">
                <a16:creationId xmlns:a16="http://schemas.microsoft.com/office/drawing/2014/main" id="{D43CE11D-7F68-4831-AB4A-346BF9C65182}"/>
              </a:ext>
            </a:extLst>
          </p:cNvPr>
          <p:cNvSpPr>
            <a:spLocks noChangeArrowheads="1"/>
          </p:cNvSpPr>
          <p:nvPr/>
        </p:nvSpPr>
        <p:spPr bwMode="auto">
          <a:xfrm>
            <a:off x="9125415" y="25629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6" name="Oval 55">
            <a:extLst>
              <a:ext uri="{FF2B5EF4-FFF2-40B4-BE49-F238E27FC236}">
                <a16:creationId xmlns:a16="http://schemas.microsoft.com/office/drawing/2014/main" id="{0A7CD875-EC7F-44AB-923B-C4FE37BC26A9}"/>
              </a:ext>
            </a:extLst>
          </p:cNvPr>
          <p:cNvSpPr>
            <a:spLocks noChangeArrowheads="1"/>
          </p:cNvSpPr>
          <p:nvPr/>
        </p:nvSpPr>
        <p:spPr bwMode="auto">
          <a:xfrm>
            <a:off x="7887608" y="344972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2" name="Oval 61">
            <a:extLst>
              <a:ext uri="{FF2B5EF4-FFF2-40B4-BE49-F238E27FC236}">
                <a16:creationId xmlns:a16="http://schemas.microsoft.com/office/drawing/2014/main" id="{17D77D17-B6A4-422D-9A78-E55D063DDA1A}"/>
              </a:ext>
            </a:extLst>
          </p:cNvPr>
          <p:cNvSpPr>
            <a:spLocks noChangeArrowheads="1"/>
          </p:cNvSpPr>
          <p:nvPr/>
        </p:nvSpPr>
        <p:spPr bwMode="auto">
          <a:xfrm>
            <a:off x="9161487" y="249873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2" name="Oval 71">
            <a:extLst>
              <a:ext uri="{FF2B5EF4-FFF2-40B4-BE49-F238E27FC236}">
                <a16:creationId xmlns:a16="http://schemas.microsoft.com/office/drawing/2014/main" id="{515F5BE3-F043-4063-AA58-03B8EE10949D}"/>
              </a:ext>
            </a:extLst>
          </p:cNvPr>
          <p:cNvSpPr>
            <a:spLocks noChangeArrowheads="1"/>
          </p:cNvSpPr>
          <p:nvPr/>
        </p:nvSpPr>
        <p:spPr bwMode="auto">
          <a:xfrm>
            <a:off x="8524940" y="275331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0" name="Oval 29">
            <a:extLst>
              <a:ext uri="{FF2B5EF4-FFF2-40B4-BE49-F238E27FC236}">
                <a16:creationId xmlns:a16="http://schemas.microsoft.com/office/drawing/2014/main" id="{5DC6AB15-C3FE-4839-AA06-2274952B7EA0}"/>
              </a:ext>
            </a:extLst>
          </p:cNvPr>
          <p:cNvSpPr>
            <a:spLocks noChangeArrowheads="1"/>
          </p:cNvSpPr>
          <p:nvPr/>
        </p:nvSpPr>
        <p:spPr bwMode="auto">
          <a:xfrm>
            <a:off x="4945142" y="272547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12</a:t>
            </a:r>
          </a:p>
        </p:txBody>
      </p:sp>
      <p:sp>
        <p:nvSpPr>
          <p:cNvPr id="35" name="Oval 34">
            <a:extLst>
              <a:ext uri="{FF2B5EF4-FFF2-40B4-BE49-F238E27FC236}">
                <a16:creationId xmlns:a16="http://schemas.microsoft.com/office/drawing/2014/main" id="{3661AC14-576E-42F8-84DE-A259162FB4B2}"/>
              </a:ext>
            </a:extLst>
          </p:cNvPr>
          <p:cNvSpPr>
            <a:spLocks noChangeArrowheads="1"/>
          </p:cNvSpPr>
          <p:nvPr/>
        </p:nvSpPr>
        <p:spPr bwMode="auto">
          <a:xfrm>
            <a:off x="7986729" y="261019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13</a:t>
            </a:r>
          </a:p>
        </p:txBody>
      </p:sp>
      <p:sp>
        <p:nvSpPr>
          <p:cNvPr id="33" name="Oval 32">
            <a:extLst>
              <a:ext uri="{FF2B5EF4-FFF2-40B4-BE49-F238E27FC236}">
                <a16:creationId xmlns:a16="http://schemas.microsoft.com/office/drawing/2014/main" id="{E8AE8050-9FF6-4935-BC89-C66FBA520637}"/>
              </a:ext>
            </a:extLst>
          </p:cNvPr>
          <p:cNvSpPr>
            <a:spLocks noChangeArrowheads="1"/>
          </p:cNvSpPr>
          <p:nvPr/>
        </p:nvSpPr>
        <p:spPr bwMode="auto">
          <a:xfrm>
            <a:off x="9182467" y="25741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6" name="Oval 35">
            <a:extLst>
              <a:ext uri="{FF2B5EF4-FFF2-40B4-BE49-F238E27FC236}">
                <a16:creationId xmlns:a16="http://schemas.microsoft.com/office/drawing/2014/main" id="{515B0AF9-CCE1-4246-ABF4-291349217452}"/>
              </a:ext>
            </a:extLst>
          </p:cNvPr>
          <p:cNvSpPr>
            <a:spLocks noChangeArrowheads="1"/>
          </p:cNvSpPr>
          <p:nvPr/>
        </p:nvSpPr>
        <p:spPr bwMode="auto">
          <a:xfrm>
            <a:off x="7798825" y="412622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8" name="Oval 37">
            <a:extLst>
              <a:ext uri="{FF2B5EF4-FFF2-40B4-BE49-F238E27FC236}">
                <a16:creationId xmlns:a16="http://schemas.microsoft.com/office/drawing/2014/main" id="{79628DBA-1CE1-46E3-A397-C313F73C0C63}"/>
              </a:ext>
            </a:extLst>
          </p:cNvPr>
          <p:cNvSpPr>
            <a:spLocks noChangeArrowheads="1"/>
          </p:cNvSpPr>
          <p:nvPr/>
        </p:nvSpPr>
        <p:spPr bwMode="auto">
          <a:xfrm>
            <a:off x="8352281" y="30915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9" name="Oval 38">
            <a:extLst>
              <a:ext uri="{FF2B5EF4-FFF2-40B4-BE49-F238E27FC236}">
                <a16:creationId xmlns:a16="http://schemas.microsoft.com/office/drawing/2014/main" id="{EA87C06C-FFEA-4F45-9E9C-99E5C4085BE6}"/>
              </a:ext>
            </a:extLst>
          </p:cNvPr>
          <p:cNvSpPr>
            <a:spLocks noChangeArrowheads="1"/>
          </p:cNvSpPr>
          <p:nvPr/>
        </p:nvSpPr>
        <p:spPr bwMode="auto">
          <a:xfrm>
            <a:off x="8532756" y="41984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2" name="Oval 41">
            <a:extLst>
              <a:ext uri="{FF2B5EF4-FFF2-40B4-BE49-F238E27FC236}">
                <a16:creationId xmlns:a16="http://schemas.microsoft.com/office/drawing/2014/main" id="{FF93F716-75E5-4CF5-A5CA-2401348ECF57}"/>
              </a:ext>
            </a:extLst>
          </p:cNvPr>
          <p:cNvSpPr>
            <a:spLocks noChangeArrowheads="1"/>
          </p:cNvSpPr>
          <p:nvPr/>
        </p:nvSpPr>
        <p:spPr bwMode="auto">
          <a:xfrm>
            <a:off x="9387003" y="232148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4" name="Oval 43">
            <a:extLst>
              <a:ext uri="{FF2B5EF4-FFF2-40B4-BE49-F238E27FC236}">
                <a16:creationId xmlns:a16="http://schemas.microsoft.com/office/drawing/2014/main" id="{32C6ADF6-ECF2-41EC-91EE-5FEF483EA144}"/>
              </a:ext>
            </a:extLst>
          </p:cNvPr>
          <p:cNvSpPr>
            <a:spLocks noChangeArrowheads="1"/>
          </p:cNvSpPr>
          <p:nvPr/>
        </p:nvSpPr>
        <p:spPr bwMode="auto">
          <a:xfrm>
            <a:off x="8316188" y="39577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7" name="Oval 46">
            <a:extLst>
              <a:ext uri="{FF2B5EF4-FFF2-40B4-BE49-F238E27FC236}">
                <a16:creationId xmlns:a16="http://schemas.microsoft.com/office/drawing/2014/main" id="{A754D2F0-F6C2-4F29-AD67-EB80F1A97425}"/>
              </a:ext>
            </a:extLst>
          </p:cNvPr>
          <p:cNvSpPr>
            <a:spLocks noChangeArrowheads="1"/>
          </p:cNvSpPr>
          <p:nvPr/>
        </p:nvSpPr>
        <p:spPr bwMode="auto">
          <a:xfrm>
            <a:off x="8592915" y="354871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8" name="Oval 47">
            <a:extLst>
              <a:ext uri="{FF2B5EF4-FFF2-40B4-BE49-F238E27FC236}">
                <a16:creationId xmlns:a16="http://schemas.microsoft.com/office/drawing/2014/main" id="{0F3ECBAB-510D-4590-A766-0BC5101B94E7}"/>
              </a:ext>
            </a:extLst>
          </p:cNvPr>
          <p:cNvSpPr>
            <a:spLocks noChangeArrowheads="1"/>
          </p:cNvSpPr>
          <p:nvPr/>
        </p:nvSpPr>
        <p:spPr bwMode="auto">
          <a:xfrm>
            <a:off x="8701200" y="34163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0" name="Oval 49">
            <a:extLst>
              <a:ext uri="{FF2B5EF4-FFF2-40B4-BE49-F238E27FC236}">
                <a16:creationId xmlns:a16="http://schemas.microsoft.com/office/drawing/2014/main" id="{7D8C9449-ECC6-4666-B2A1-7D37B2BFD2FE}"/>
              </a:ext>
            </a:extLst>
          </p:cNvPr>
          <p:cNvSpPr>
            <a:spLocks noChangeArrowheads="1"/>
          </p:cNvSpPr>
          <p:nvPr/>
        </p:nvSpPr>
        <p:spPr bwMode="auto">
          <a:xfrm>
            <a:off x="8893706" y="304338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1" name="Oval 50">
            <a:extLst>
              <a:ext uri="{FF2B5EF4-FFF2-40B4-BE49-F238E27FC236}">
                <a16:creationId xmlns:a16="http://schemas.microsoft.com/office/drawing/2014/main" id="{68D24CD9-BC26-4226-A840-735DD947A189}"/>
              </a:ext>
            </a:extLst>
          </p:cNvPr>
          <p:cNvSpPr>
            <a:spLocks noChangeArrowheads="1"/>
          </p:cNvSpPr>
          <p:nvPr/>
        </p:nvSpPr>
        <p:spPr bwMode="auto">
          <a:xfrm>
            <a:off x="8268060" y="328401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3" name="Oval 52">
            <a:extLst>
              <a:ext uri="{FF2B5EF4-FFF2-40B4-BE49-F238E27FC236}">
                <a16:creationId xmlns:a16="http://schemas.microsoft.com/office/drawing/2014/main" id="{B1400F92-BFC3-45E2-BC45-549E8F3D4FF3}"/>
              </a:ext>
            </a:extLst>
          </p:cNvPr>
          <p:cNvSpPr>
            <a:spLocks noChangeArrowheads="1"/>
          </p:cNvSpPr>
          <p:nvPr/>
        </p:nvSpPr>
        <p:spPr bwMode="auto">
          <a:xfrm>
            <a:off x="4249508" y="360887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7" name="Oval 56">
            <a:extLst>
              <a:ext uri="{FF2B5EF4-FFF2-40B4-BE49-F238E27FC236}">
                <a16:creationId xmlns:a16="http://schemas.microsoft.com/office/drawing/2014/main" id="{B03CA697-84B4-4367-967A-A6FBE679A993}"/>
              </a:ext>
            </a:extLst>
          </p:cNvPr>
          <p:cNvSpPr>
            <a:spLocks noChangeArrowheads="1"/>
          </p:cNvSpPr>
          <p:nvPr/>
        </p:nvSpPr>
        <p:spPr bwMode="auto">
          <a:xfrm>
            <a:off x="8797457" y="486015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8" name="Oval 57">
            <a:extLst>
              <a:ext uri="{FF2B5EF4-FFF2-40B4-BE49-F238E27FC236}">
                <a16:creationId xmlns:a16="http://schemas.microsoft.com/office/drawing/2014/main" id="{F755C629-6F2A-4641-9DC3-182C63A5C3BB}"/>
              </a:ext>
            </a:extLst>
          </p:cNvPr>
          <p:cNvSpPr>
            <a:spLocks noChangeArrowheads="1"/>
          </p:cNvSpPr>
          <p:nvPr/>
        </p:nvSpPr>
        <p:spPr bwMode="auto">
          <a:xfrm>
            <a:off x="7594839" y="24591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9" name="Oval 58">
            <a:extLst>
              <a:ext uri="{FF2B5EF4-FFF2-40B4-BE49-F238E27FC236}">
                <a16:creationId xmlns:a16="http://schemas.microsoft.com/office/drawing/2014/main" id="{E92B72F7-C2BB-4BE1-BD45-34BF1492AD57}"/>
              </a:ext>
            </a:extLst>
          </p:cNvPr>
          <p:cNvSpPr>
            <a:spLocks noChangeArrowheads="1"/>
          </p:cNvSpPr>
          <p:nvPr/>
        </p:nvSpPr>
        <p:spPr bwMode="auto">
          <a:xfrm>
            <a:off x="8521275" y="42398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0" name="Oval 59">
            <a:extLst>
              <a:ext uri="{FF2B5EF4-FFF2-40B4-BE49-F238E27FC236}">
                <a16:creationId xmlns:a16="http://schemas.microsoft.com/office/drawing/2014/main" id="{FE534329-1B05-45E7-A838-5CCEE5735A85}"/>
              </a:ext>
            </a:extLst>
          </p:cNvPr>
          <p:cNvSpPr>
            <a:spLocks noChangeArrowheads="1"/>
          </p:cNvSpPr>
          <p:nvPr/>
        </p:nvSpPr>
        <p:spPr bwMode="auto">
          <a:xfrm>
            <a:off x="6933109" y="30967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1" name="Oval 60">
            <a:extLst>
              <a:ext uri="{FF2B5EF4-FFF2-40B4-BE49-F238E27FC236}">
                <a16:creationId xmlns:a16="http://schemas.microsoft.com/office/drawing/2014/main" id="{0B117559-4EFD-4EED-B73A-C4276B5870DF}"/>
              </a:ext>
            </a:extLst>
          </p:cNvPr>
          <p:cNvSpPr>
            <a:spLocks noChangeArrowheads="1"/>
          </p:cNvSpPr>
          <p:nvPr/>
        </p:nvSpPr>
        <p:spPr bwMode="auto">
          <a:xfrm>
            <a:off x="9267233" y="21222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4" name="Oval 63">
            <a:extLst>
              <a:ext uri="{FF2B5EF4-FFF2-40B4-BE49-F238E27FC236}">
                <a16:creationId xmlns:a16="http://schemas.microsoft.com/office/drawing/2014/main" id="{B85AFC8E-8BBE-4AFB-9A8E-7931EE505A79}"/>
              </a:ext>
            </a:extLst>
          </p:cNvPr>
          <p:cNvSpPr>
            <a:spLocks noChangeArrowheads="1"/>
          </p:cNvSpPr>
          <p:nvPr/>
        </p:nvSpPr>
        <p:spPr bwMode="auto">
          <a:xfrm>
            <a:off x="9243175" y="24230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5" name="Oval 64">
            <a:extLst>
              <a:ext uri="{FF2B5EF4-FFF2-40B4-BE49-F238E27FC236}">
                <a16:creationId xmlns:a16="http://schemas.microsoft.com/office/drawing/2014/main" id="{BA17C8F6-6A2F-4D39-B0F2-CB69F36F0644}"/>
              </a:ext>
            </a:extLst>
          </p:cNvPr>
          <p:cNvSpPr>
            <a:spLocks noChangeArrowheads="1"/>
          </p:cNvSpPr>
          <p:nvPr/>
        </p:nvSpPr>
        <p:spPr bwMode="auto">
          <a:xfrm>
            <a:off x="8412988" y="401120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6" name="Oval 65">
            <a:extLst>
              <a:ext uri="{FF2B5EF4-FFF2-40B4-BE49-F238E27FC236}">
                <a16:creationId xmlns:a16="http://schemas.microsoft.com/office/drawing/2014/main" id="{A64E0540-E75B-415A-B2F0-897BCC5D4C3B}"/>
              </a:ext>
            </a:extLst>
          </p:cNvPr>
          <p:cNvSpPr>
            <a:spLocks noChangeArrowheads="1"/>
          </p:cNvSpPr>
          <p:nvPr/>
        </p:nvSpPr>
        <p:spPr bwMode="auto">
          <a:xfrm>
            <a:off x="7642971" y="26756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7" name="Oval 66">
            <a:extLst>
              <a:ext uri="{FF2B5EF4-FFF2-40B4-BE49-F238E27FC236}">
                <a16:creationId xmlns:a16="http://schemas.microsoft.com/office/drawing/2014/main" id="{6B7BFA59-FC18-435D-B524-83A3F448F50D}"/>
              </a:ext>
            </a:extLst>
          </p:cNvPr>
          <p:cNvSpPr>
            <a:spLocks noChangeArrowheads="1"/>
          </p:cNvSpPr>
          <p:nvPr/>
        </p:nvSpPr>
        <p:spPr bwMode="auto">
          <a:xfrm>
            <a:off x="7005294" y="267570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8" name="Oval 67">
            <a:extLst>
              <a:ext uri="{FF2B5EF4-FFF2-40B4-BE49-F238E27FC236}">
                <a16:creationId xmlns:a16="http://schemas.microsoft.com/office/drawing/2014/main" id="{086AA800-3C64-4B09-B65E-75B3AD65556E}"/>
              </a:ext>
            </a:extLst>
          </p:cNvPr>
          <p:cNvSpPr>
            <a:spLocks noChangeArrowheads="1"/>
          </p:cNvSpPr>
          <p:nvPr/>
        </p:nvSpPr>
        <p:spPr bwMode="auto">
          <a:xfrm>
            <a:off x="8485182" y="452855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9" name="Oval 68">
            <a:extLst>
              <a:ext uri="{FF2B5EF4-FFF2-40B4-BE49-F238E27FC236}">
                <a16:creationId xmlns:a16="http://schemas.microsoft.com/office/drawing/2014/main" id="{FA9C0083-8D6F-4AA9-A549-17F05BF13195}"/>
              </a:ext>
            </a:extLst>
          </p:cNvPr>
          <p:cNvSpPr>
            <a:spLocks noChangeArrowheads="1"/>
          </p:cNvSpPr>
          <p:nvPr/>
        </p:nvSpPr>
        <p:spPr bwMode="auto">
          <a:xfrm>
            <a:off x="6728567" y="398714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0" name="Oval 69">
            <a:extLst>
              <a:ext uri="{FF2B5EF4-FFF2-40B4-BE49-F238E27FC236}">
                <a16:creationId xmlns:a16="http://schemas.microsoft.com/office/drawing/2014/main" id="{822B1743-C3C9-4D96-8DF9-1B20AD3CC00B}"/>
              </a:ext>
            </a:extLst>
          </p:cNvPr>
          <p:cNvSpPr>
            <a:spLocks noChangeArrowheads="1"/>
          </p:cNvSpPr>
          <p:nvPr/>
        </p:nvSpPr>
        <p:spPr bwMode="auto">
          <a:xfrm>
            <a:off x="6604241" y="35860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1" name="Oval 70">
            <a:extLst>
              <a:ext uri="{FF2B5EF4-FFF2-40B4-BE49-F238E27FC236}">
                <a16:creationId xmlns:a16="http://schemas.microsoft.com/office/drawing/2014/main" id="{587FF033-3E7B-4304-9A62-BDF54615A88C}"/>
              </a:ext>
            </a:extLst>
          </p:cNvPr>
          <p:cNvSpPr>
            <a:spLocks noChangeArrowheads="1"/>
          </p:cNvSpPr>
          <p:nvPr/>
        </p:nvSpPr>
        <p:spPr bwMode="auto">
          <a:xfrm>
            <a:off x="8477154" y="267970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3" name="Oval 72">
            <a:extLst>
              <a:ext uri="{FF2B5EF4-FFF2-40B4-BE49-F238E27FC236}">
                <a16:creationId xmlns:a16="http://schemas.microsoft.com/office/drawing/2014/main" id="{B337BCFB-6538-46B2-AB73-C96D6C8D7014}"/>
              </a:ext>
            </a:extLst>
          </p:cNvPr>
          <p:cNvSpPr>
            <a:spLocks noChangeArrowheads="1"/>
          </p:cNvSpPr>
          <p:nvPr/>
        </p:nvSpPr>
        <p:spPr bwMode="auto">
          <a:xfrm>
            <a:off x="7145662" y="256340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4" name="Oval 73">
            <a:extLst>
              <a:ext uri="{FF2B5EF4-FFF2-40B4-BE49-F238E27FC236}">
                <a16:creationId xmlns:a16="http://schemas.microsoft.com/office/drawing/2014/main" id="{7F3906CA-2F39-4A82-BE67-F1D5C32F9749}"/>
              </a:ext>
            </a:extLst>
          </p:cNvPr>
          <p:cNvSpPr>
            <a:spLocks noChangeArrowheads="1"/>
          </p:cNvSpPr>
          <p:nvPr/>
        </p:nvSpPr>
        <p:spPr bwMode="auto">
          <a:xfrm>
            <a:off x="7979848" y="349383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5" name="Oval 74">
            <a:extLst>
              <a:ext uri="{FF2B5EF4-FFF2-40B4-BE49-F238E27FC236}">
                <a16:creationId xmlns:a16="http://schemas.microsoft.com/office/drawing/2014/main" id="{7C776D04-DCA7-472E-9CE0-6A01424DAE94}"/>
              </a:ext>
            </a:extLst>
          </p:cNvPr>
          <p:cNvSpPr>
            <a:spLocks noChangeArrowheads="1"/>
          </p:cNvSpPr>
          <p:nvPr/>
        </p:nvSpPr>
        <p:spPr bwMode="auto">
          <a:xfrm>
            <a:off x="8276629" y="40312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6" name="Oval 75">
            <a:extLst>
              <a:ext uri="{FF2B5EF4-FFF2-40B4-BE49-F238E27FC236}">
                <a16:creationId xmlns:a16="http://schemas.microsoft.com/office/drawing/2014/main" id="{649F86BA-14C3-460A-B06B-42B4EB243322}"/>
              </a:ext>
            </a:extLst>
          </p:cNvPr>
          <p:cNvSpPr>
            <a:spLocks noChangeArrowheads="1"/>
          </p:cNvSpPr>
          <p:nvPr/>
        </p:nvSpPr>
        <p:spPr bwMode="auto">
          <a:xfrm>
            <a:off x="7951225" y="39898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7" name="Oval 76">
            <a:extLst>
              <a:ext uri="{FF2B5EF4-FFF2-40B4-BE49-F238E27FC236}">
                <a16:creationId xmlns:a16="http://schemas.microsoft.com/office/drawing/2014/main" id="{76E1FAA5-D687-4271-B9F4-569BBE84A3AD}"/>
              </a:ext>
            </a:extLst>
          </p:cNvPr>
          <p:cNvSpPr>
            <a:spLocks noChangeArrowheads="1"/>
          </p:cNvSpPr>
          <p:nvPr/>
        </p:nvSpPr>
        <p:spPr bwMode="auto">
          <a:xfrm>
            <a:off x="9178455" y="25220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8" name="Oval 77">
            <a:extLst>
              <a:ext uri="{FF2B5EF4-FFF2-40B4-BE49-F238E27FC236}">
                <a16:creationId xmlns:a16="http://schemas.microsoft.com/office/drawing/2014/main" id="{11624591-D140-4BCD-B71E-EF6AE2769425}"/>
              </a:ext>
            </a:extLst>
          </p:cNvPr>
          <p:cNvSpPr>
            <a:spLocks noChangeArrowheads="1"/>
          </p:cNvSpPr>
          <p:nvPr/>
        </p:nvSpPr>
        <p:spPr bwMode="auto">
          <a:xfrm>
            <a:off x="7252863" y="376140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14</a:t>
            </a:r>
          </a:p>
        </p:txBody>
      </p:sp>
    </p:spTree>
    <p:extLst>
      <p:ext uri="{BB962C8B-B14F-4D97-AF65-F5344CB8AC3E}">
        <p14:creationId xmlns:p14="http://schemas.microsoft.com/office/powerpoint/2010/main" val="120068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3"/>
          <p:cNvSpPr txBox="1">
            <a:spLocks/>
          </p:cNvSpPr>
          <p:nvPr/>
        </p:nvSpPr>
        <p:spPr>
          <a:xfrm>
            <a:off x="1132061" y="3945644"/>
            <a:ext cx="1295400" cy="449262"/>
          </a:xfrm>
          <a:prstGeom prst="rect">
            <a:avLst/>
          </a:prstGeom>
        </p:spPr>
        <p:txBody>
          <a:bodyPr/>
          <a:lstStyle/>
          <a:p>
            <a:pPr algn="ctr">
              <a:spcBef>
                <a:spcPct val="20000"/>
              </a:spcBef>
              <a:buFont typeface="Arial" charset="0"/>
              <a:buNone/>
            </a:pPr>
            <a:r>
              <a:rPr lang="en-US" sz="1400" b="1">
                <a:solidFill>
                  <a:srgbClr val="ED1B24"/>
                </a:solidFill>
                <a:cs typeface="Arial" charset="0"/>
              </a:rPr>
              <a:t> </a:t>
            </a:r>
          </a:p>
        </p:txBody>
      </p:sp>
      <p:sp>
        <p:nvSpPr>
          <p:cNvPr id="27" name="Text Placeholder 3"/>
          <p:cNvSpPr txBox="1">
            <a:spLocks/>
          </p:cNvSpPr>
          <p:nvPr/>
        </p:nvSpPr>
        <p:spPr>
          <a:xfrm>
            <a:off x="4081858" y="3898308"/>
            <a:ext cx="1295400"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28" name="Text Placeholder 3"/>
          <p:cNvSpPr txBox="1">
            <a:spLocks/>
          </p:cNvSpPr>
          <p:nvPr/>
        </p:nvSpPr>
        <p:spPr>
          <a:xfrm>
            <a:off x="5466188" y="3889439"/>
            <a:ext cx="1295400"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19" name="Rectangle 30"/>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717073"/>
                </a:solidFill>
                <a:cs typeface="Arial" charset="0"/>
              </a:rPr>
              <a:t>FY20</a:t>
            </a:r>
          </a:p>
          <a:p>
            <a:pPr algn="ctr">
              <a:spcBef>
                <a:spcPts val="0"/>
              </a:spcBef>
            </a:pPr>
            <a:r>
              <a:rPr lang="en-US" sz="2100" b="1">
                <a:solidFill>
                  <a:srgbClr val="717073"/>
                </a:solidFill>
                <a:cs typeface="Arial" charset="0"/>
              </a:rPr>
              <a:t>Totals</a:t>
            </a:r>
          </a:p>
        </p:txBody>
      </p:sp>
      <p:sp>
        <p:nvSpPr>
          <p:cNvPr id="24" name="Rectangle 23"/>
          <p:cNvSpPr/>
          <p:nvPr/>
        </p:nvSpPr>
        <p:spPr>
          <a:xfrm>
            <a:off x="1342387" y="4802028"/>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 name="Picture 5"/>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306109" y="2609394"/>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509713" y="2733942"/>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472381" y="2814366"/>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9" cstate="email">
            <a:duotone>
              <a:prstClr val="black"/>
              <a:schemeClr val="tx1">
                <a:lumMod val="65000"/>
                <a:lumOff val="35000"/>
                <a:tint val="45000"/>
                <a:satMod val="400000"/>
              </a:schemeClr>
            </a:duotone>
            <a:lum bright="30000" contrast="-40000"/>
            <a:extLst>
              <a:ext uri="{28A0092B-C50C-407E-A947-70E740481C1C}">
                <a14:useLocalDpi xmlns:a14="http://schemas.microsoft.com/office/drawing/2010/main"/>
              </a:ext>
            </a:extLst>
          </a:blip>
          <a:stretch>
            <a:fillRect/>
          </a:stretch>
        </p:blipFill>
        <p:spPr>
          <a:xfrm>
            <a:off x="8091519" y="2756798"/>
            <a:ext cx="731055" cy="688052"/>
          </a:xfrm>
          <a:prstGeom prst="rect">
            <a:avLst/>
          </a:prstGeom>
        </p:spPr>
      </p:pic>
      <p:sp>
        <p:nvSpPr>
          <p:cNvPr id="43" name="Text Placeholder 3"/>
          <p:cNvSpPr txBox="1">
            <a:spLocks/>
          </p:cNvSpPr>
          <p:nvPr/>
        </p:nvSpPr>
        <p:spPr>
          <a:xfrm>
            <a:off x="6791670" y="3807776"/>
            <a:ext cx="1437931"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44" name="Text Placeholder 3"/>
          <p:cNvSpPr txBox="1">
            <a:spLocks/>
          </p:cNvSpPr>
          <p:nvPr/>
        </p:nvSpPr>
        <p:spPr>
          <a:xfrm>
            <a:off x="8091520" y="3782768"/>
            <a:ext cx="1437931"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49" name="Text Placeholder 3"/>
          <p:cNvSpPr txBox="1">
            <a:spLocks/>
          </p:cNvSpPr>
          <p:nvPr/>
        </p:nvSpPr>
        <p:spPr bwMode="auto">
          <a:xfrm>
            <a:off x="4733899" y="4835580"/>
            <a:ext cx="1253798" cy="569583"/>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449,500</a:t>
            </a:r>
          </a:p>
        </p:txBody>
      </p:sp>
      <p:cxnSp>
        <p:nvCxnSpPr>
          <p:cNvPr id="30" name="Straight Connector 29"/>
          <p:cNvCxnSpPr/>
          <p:nvPr/>
        </p:nvCxnSpPr>
        <p:spPr>
          <a:xfrm>
            <a:off x="1200012" y="2288511"/>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200012" y="3643043"/>
            <a:ext cx="1695589" cy="1107996"/>
          </a:xfrm>
          <a:prstGeom prst="rect">
            <a:avLst/>
          </a:prstGeom>
          <a:noFill/>
        </p:spPr>
        <p:txBody>
          <a:bodyPr wrap="square" rtlCol="0">
            <a:spAutoFit/>
          </a:bodyPr>
          <a:lstStyle/>
          <a:p>
            <a:pPr algn="ctr">
              <a:spcBef>
                <a:spcPct val="20000"/>
              </a:spcBef>
              <a:buFont typeface="Arial" charset="0"/>
              <a:buNone/>
            </a:pPr>
            <a:r>
              <a:rPr lang="en-US" sz="2400" b="1">
                <a:solidFill>
                  <a:srgbClr val="ED1B24"/>
                </a:solidFill>
                <a:cs typeface="Arial" charset="0"/>
              </a:rPr>
              <a:t>190,100</a:t>
            </a:r>
          </a:p>
          <a:p>
            <a:pPr algn="ctr"/>
            <a:r>
              <a:rPr lang="en-US" sz="1400">
                <a:solidFill>
                  <a:srgbClr val="6D6E70"/>
                </a:solidFill>
              </a:rPr>
              <a:t>meals and snacks served with partners</a:t>
            </a:r>
          </a:p>
        </p:txBody>
      </p:sp>
      <p:sp>
        <p:nvSpPr>
          <p:cNvPr id="37" name="TextBox 36"/>
          <p:cNvSpPr txBox="1"/>
          <p:nvPr/>
        </p:nvSpPr>
        <p:spPr>
          <a:xfrm>
            <a:off x="2958174" y="3643043"/>
            <a:ext cx="1524159" cy="1107996"/>
          </a:xfrm>
          <a:prstGeom prst="rect">
            <a:avLst/>
          </a:prstGeom>
          <a:noFill/>
        </p:spPr>
        <p:txBody>
          <a:bodyPr wrap="square" rtlCol="0">
            <a:spAutoFit/>
          </a:bodyPr>
          <a:lstStyle/>
          <a:p>
            <a:pPr algn="ctr"/>
            <a:r>
              <a:rPr lang="en-US" sz="2400" b="1">
                <a:solidFill>
                  <a:srgbClr val="ED1B24"/>
                </a:solidFill>
                <a:cs typeface="Arial" charset="0"/>
              </a:rPr>
              <a:t>5,200</a:t>
            </a:r>
          </a:p>
          <a:p>
            <a:pPr algn="ctr"/>
            <a:r>
              <a:rPr lang="en-US" sz="1400">
                <a:solidFill>
                  <a:srgbClr val="6D6E70"/>
                </a:solidFill>
              </a:rPr>
              <a:t>overnight shelter stays provided with partners</a:t>
            </a:r>
          </a:p>
        </p:txBody>
      </p:sp>
      <p:sp>
        <p:nvSpPr>
          <p:cNvPr id="45" name="TextBox 44"/>
          <p:cNvSpPr txBox="1"/>
          <p:nvPr/>
        </p:nvSpPr>
        <p:spPr>
          <a:xfrm>
            <a:off x="4463539" y="3643043"/>
            <a:ext cx="1692959" cy="892552"/>
          </a:xfrm>
          <a:prstGeom prst="rect">
            <a:avLst/>
          </a:prstGeom>
          <a:noFill/>
        </p:spPr>
        <p:txBody>
          <a:bodyPr wrap="square" rtlCol="0">
            <a:spAutoFit/>
          </a:bodyPr>
          <a:lstStyle/>
          <a:p>
            <a:pPr algn="ctr"/>
            <a:r>
              <a:rPr lang="en-US" sz="2400" b="1">
                <a:solidFill>
                  <a:srgbClr val="ED1B24"/>
                </a:solidFill>
              </a:rPr>
              <a:t>150,400</a:t>
            </a:r>
          </a:p>
          <a:p>
            <a:pPr algn="ctr"/>
            <a:r>
              <a:rPr lang="en-US" sz="1400">
                <a:solidFill>
                  <a:srgbClr val="6D6E70"/>
                </a:solidFill>
              </a:rPr>
              <a:t>relief items distributed</a:t>
            </a:r>
          </a:p>
        </p:txBody>
      </p:sp>
      <p:sp>
        <p:nvSpPr>
          <p:cNvPr id="46" name="TextBox 45"/>
          <p:cNvSpPr txBox="1"/>
          <p:nvPr/>
        </p:nvSpPr>
        <p:spPr>
          <a:xfrm>
            <a:off x="6105296" y="3633248"/>
            <a:ext cx="1600200" cy="892552"/>
          </a:xfrm>
          <a:prstGeom prst="rect">
            <a:avLst/>
          </a:prstGeom>
          <a:noFill/>
        </p:spPr>
        <p:txBody>
          <a:bodyPr wrap="square" rtlCol="0">
            <a:spAutoFit/>
          </a:bodyPr>
          <a:lstStyle/>
          <a:p>
            <a:pPr algn="ctr"/>
            <a:r>
              <a:rPr lang="en-US" sz="2400" b="1">
                <a:solidFill>
                  <a:srgbClr val="ED1B24"/>
                </a:solidFill>
              </a:rPr>
              <a:t>20,300</a:t>
            </a:r>
          </a:p>
          <a:p>
            <a:pPr algn="ctr"/>
            <a:r>
              <a:rPr lang="en-US" sz="1400">
                <a:solidFill>
                  <a:srgbClr val="6D6E70"/>
                </a:solidFill>
              </a:rPr>
              <a:t>individual care contacts made</a:t>
            </a:r>
          </a:p>
        </p:txBody>
      </p:sp>
      <p:sp>
        <p:nvSpPr>
          <p:cNvPr id="53" name="TextBox 52"/>
          <p:cNvSpPr txBox="1"/>
          <p:nvPr/>
        </p:nvSpPr>
        <p:spPr>
          <a:xfrm>
            <a:off x="7682661" y="3616277"/>
            <a:ext cx="1600200" cy="1107996"/>
          </a:xfrm>
          <a:prstGeom prst="rect">
            <a:avLst/>
          </a:prstGeom>
          <a:noFill/>
        </p:spPr>
        <p:txBody>
          <a:bodyPr wrap="square" rtlCol="0">
            <a:spAutoFit/>
          </a:bodyPr>
          <a:lstStyle/>
          <a:p>
            <a:pPr algn="ctr"/>
            <a:r>
              <a:rPr lang="en-US" sz="2400" b="1">
                <a:solidFill>
                  <a:srgbClr val="ED1B24"/>
                </a:solidFill>
              </a:rPr>
              <a:t>7,600</a:t>
            </a:r>
            <a:endParaRPr lang="en-US" sz="1400" b="1">
              <a:solidFill>
                <a:srgbClr val="ED1B24"/>
              </a:solidFill>
            </a:endParaRPr>
          </a:p>
          <a:p>
            <a:pPr algn="ctr"/>
            <a:r>
              <a:rPr lang="en-US" sz="1400">
                <a:solidFill>
                  <a:srgbClr val="6D6E70"/>
                </a:solidFill>
              </a:rPr>
              <a:t>cases opened to provide recovery support</a:t>
            </a:r>
          </a:p>
        </p:txBody>
      </p:sp>
      <p:sp>
        <p:nvSpPr>
          <p:cNvPr id="54" name="Text Placeholder 3"/>
          <p:cNvSpPr txBox="1">
            <a:spLocks/>
          </p:cNvSpPr>
          <p:nvPr/>
        </p:nvSpPr>
        <p:spPr bwMode="auto">
          <a:xfrm>
            <a:off x="1371601" y="4842045"/>
            <a:ext cx="1427323" cy="569583"/>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738,500</a:t>
            </a:r>
          </a:p>
        </p:txBody>
      </p:sp>
      <p:sp>
        <p:nvSpPr>
          <p:cNvPr id="55" name="Text Placeholder 3"/>
          <p:cNvSpPr txBox="1">
            <a:spLocks/>
          </p:cNvSpPr>
          <p:nvPr/>
        </p:nvSpPr>
        <p:spPr bwMode="auto">
          <a:xfrm>
            <a:off x="3093353" y="4835580"/>
            <a:ext cx="1253798" cy="569583"/>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67,200</a:t>
            </a:r>
          </a:p>
        </p:txBody>
      </p:sp>
      <p:sp>
        <p:nvSpPr>
          <p:cNvPr id="56" name="Text Placeholder 3"/>
          <p:cNvSpPr txBox="1">
            <a:spLocks/>
          </p:cNvSpPr>
          <p:nvPr/>
        </p:nvSpPr>
        <p:spPr bwMode="auto">
          <a:xfrm>
            <a:off x="7854595" y="4835580"/>
            <a:ext cx="1253798" cy="569583"/>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20,800</a:t>
            </a:r>
          </a:p>
        </p:txBody>
      </p:sp>
      <p:sp>
        <p:nvSpPr>
          <p:cNvPr id="57" name="Text Placeholder 3"/>
          <p:cNvSpPr txBox="1">
            <a:spLocks/>
          </p:cNvSpPr>
          <p:nvPr/>
        </p:nvSpPr>
        <p:spPr bwMode="auto">
          <a:xfrm>
            <a:off x="6294247" y="4822035"/>
            <a:ext cx="1253798" cy="569583"/>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77,500</a:t>
            </a:r>
          </a:p>
        </p:txBody>
      </p:sp>
      <p:pic>
        <p:nvPicPr>
          <p:cNvPr id="29" name="Picture 28" descr="ReliefItems.png"/>
          <p:cNvPicPr>
            <a:picLocks noChangeAspect="1"/>
          </p:cNvPicPr>
          <p:nvPr/>
        </p:nvPicPr>
        <p:blipFill>
          <a:blip r:embed="rId10" cstate="email">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Effect>
                      <a14:brightnessContrast bright="-4000" contrast="-40000"/>
                    </a14:imgEffect>
                  </a14:imgLayer>
                </a14:imgProps>
              </a:ext>
              <a:ext uri="{28A0092B-C50C-407E-A947-70E740481C1C}">
                <a14:useLocalDpi xmlns:a14="http://schemas.microsoft.com/office/drawing/2010/main"/>
              </a:ext>
            </a:extLst>
          </a:blip>
          <a:stretch>
            <a:fillRect/>
          </a:stretch>
        </p:blipFill>
        <p:spPr>
          <a:xfrm>
            <a:off x="4898538" y="2628602"/>
            <a:ext cx="822960" cy="822960"/>
          </a:xfrm>
          <a:prstGeom prst="rect">
            <a:avLst/>
          </a:prstGeom>
        </p:spPr>
      </p:pic>
      <p:sp>
        <p:nvSpPr>
          <p:cNvPr id="32" name="Title 1">
            <a:extLst>
              <a:ext uri="{FF2B5EF4-FFF2-40B4-BE49-F238E27FC236}">
                <a16:creationId xmlns:a16="http://schemas.microsoft.com/office/drawing/2014/main" id="{B1FF9463-372B-46C2-A743-AC09F2E2BC7F}"/>
              </a:ext>
            </a:extLst>
          </p:cNvPr>
          <p:cNvSpPr txBox="1">
            <a:spLocks/>
          </p:cNvSpPr>
          <p:nvPr/>
        </p:nvSpPr>
        <p:spPr>
          <a:xfrm>
            <a:off x="1132062" y="1285200"/>
            <a:ext cx="7819935"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600"/>
              </a:spcBef>
              <a:tabLst>
                <a:tab pos="1198563" algn="l"/>
              </a:tabLst>
              <a:defRPr/>
            </a:pPr>
            <a:r>
              <a:rPr lang="en-US" sz="1800">
                <a:solidFill>
                  <a:srgbClr val="6D6E70"/>
                </a:solidFill>
                <a:latin typeface="Arial" charset="0"/>
                <a:cs typeface="Arial" charset="0"/>
              </a:rPr>
              <a:t>More than </a:t>
            </a:r>
            <a:r>
              <a:rPr lang="en-US" sz="1800">
                <a:solidFill>
                  <a:srgbClr val="ED1B24"/>
                </a:solidFill>
                <a:latin typeface="Arial" charset="0"/>
                <a:cs typeface="Arial" charset="0"/>
              </a:rPr>
              <a:t>2,300</a:t>
            </a:r>
            <a:r>
              <a:rPr lang="en-US" sz="1800">
                <a:solidFill>
                  <a:srgbClr val="717073"/>
                </a:solidFill>
              </a:rPr>
              <a:t> American </a:t>
            </a:r>
            <a:r>
              <a:rPr lang="en-US" sz="1800">
                <a:solidFill>
                  <a:srgbClr val="717073"/>
                </a:solidFill>
                <a:latin typeface="Arial" charset="0"/>
                <a:cs typeface="Arial" charset="0"/>
              </a:rPr>
              <a:t>Red </a:t>
            </a:r>
            <a:r>
              <a:rPr lang="en-US" sz="1800">
                <a:solidFill>
                  <a:srgbClr val="6D6E70"/>
                </a:solidFill>
                <a:latin typeface="Arial" charset="0"/>
                <a:cs typeface="Arial" charset="0"/>
              </a:rPr>
              <a:t>Cross disaster workers and our partners provided critical services to families across the country. </a:t>
            </a:r>
            <a:br>
              <a:rPr lang="en-US" sz="1800">
                <a:solidFill>
                  <a:srgbClr val="6D6E70"/>
                </a:solidFill>
                <a:latin typeface="Arial" charset="0"/>
                <a:cs typeface="Arial" charset="0"/>
              </a:rPr>
            </a:br>
            <a:endParaRPr lang="en-US" sz="1800" baseline="36000">
              <a:solidFill>
                <a:srgbClr val="6D6E70"/>
              </a:solidFill>
              <a:latin typeface="Arial" charset="0"/>
              <a:cs typeface="Arial" charset="0"/>
            </a:endParaRPr>
          </a:p>
        </p:txBody>
      </p:sp>
      <p:sp>
        <p:nvSpPr>
          <p:cNvPr id="31" name="Rectangle 30">
            <a:extLst>
              <a:ext uri="{FF2B5EF4-FFF2-40B4-BE49-F238E27FC236}">
                <a16:creationId xmlns:a16="http://schemas.microsoft.com/office/drawing/2014/main" id="{17A45914-7C24-4BD5-B06F-E2F5B13DBD7C}"/>
              </a:ext>
            </a:extLst>
          </p:cNvPr>
          <p:cNvSpPr/>
          <p:nvPr/>
        </p:nvSpPr>
        <p:spPr>
          <a:xfrm>
            <a:off x="2133600" y="5619861"/>
            <a:ext cx="7299067" cy="610424"/>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p>
          <a:p>
            <a:pPr algn="r"/>
            <a:r>
              <a:rPr lang="en-US" sz="800" dirty="0">
                <a:solidFill>
                  <a:schemeClr val="bg1">
                    <a:lumMod val="50000"/>
                  </a:schemeClr>
                </a:solidFill>
                <a:cs typeface="Arial" charset="0"/>
              </a:rPr>
              <a:t>*Individual care contacts support people’s physical and mental health, including accommodations for disabilities and their spiritual needs during disasters.</a:t>
            </a:r>
            <a:endParaRPr lang="en-US" sz="800" dirty="0">
              <a:solidFill>
                <a:schemeClr val="bg1">
                  <a:lumMod val="50000"/>
                </a:schemeClr>
              </a:solidFill>
            </a:endParaRPr>
          </a:p>
          <a:p>
            <a:r>
              <a:rPr lang="en-US" sz="1100" dirty="0">
                <a:solidFill>
                  <a:srgbClr val="717073"/>
                </a:solidFill>
                <a:cs typeface="Arial" charset="0"/>
              </a:rPr>
              <a:t>  </a:t>
            </a:r>
          </a:p>
        </p:txBody>
      </p:sp>
      <p:sp>
        <p:nvSpPr>
          <p:cNvPr id="34" name="Title 1">
            <a:extLst>
              <a:ext uri="{FF2B5EF4-FFF2-40B4-BE49-F238E27FC236}">
                <a16:creationId xmlns:a16="http://schemas.microsoft.com/office/drawing/2014/main" id="{A8A72C0B-ADE1-4A75-B370-B995A3603D87}"/>
              </a:ext>
            </a:extLst>
          </p:cNvPr>
          <p:cNvSpPr txBox="1">
            <a:spLocks/>
          </p:cNvSpPr>
          <p:nvPr/>
        </p:nvSpPr>
        <p:spPr>
          <a:xfrm>
            <a:off x="838207" y="609605"/>
            <a:ext cx="8381999" cy="761999"/>
          </a:xfrm>
          <a:prstGeom prst="rect">
            <a:avLst/>
          </a:prstGeom>
        </p:spPr>
        <p:txBody>
          <a:bodyPr vert="horz" wrap="square" lIns="91439" tIns="45720" rIns="91439"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799">
                <a:solidFill>
                  <a:srgbClr val="ED1B24"/>
                </a:solidFill>
                <a:latin typeface="Arial" charset="0"/>
                <a:cs typeface="Arial" charset="0"/>
              </a:rPr>
              <a:t>Q3 Domestic Response Totals</a:t>
            </a:r>
            <a:endParaRPr lang="en-US" sz="3799" baseline="36000">
              <a:solidFill>
                <a:srgbClr val="ED1B24"/>
              </a:solidFill>
              <a:latin typeface="Arial" charset="0"/>
              <a:cs typeface="Arial" charset="0"/>
            </a:endParaRPr>
          </a:p>
        </p:txBody>
      </p:sp>
    </p:spTree>
    <p:extLst>
      <p:ext uri="{BB962C8B-B14F-4D97-AF65-F5344CB8AC3E}">
        <p14:creationId xmlns:p14="http://schemas.microsoft.com/office/powerpoint/2010/main" val="896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581401"/>
            <a:ext cx="1295400" cy="369332"/>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553518" y="830048"/>
            <a:ext cx="5690492" cy="2303066"/>
          </a:xfrm>
          <a:prstGeom prst="rect">
            <a:avLst/>
          </a:prstGeom>
          <a:noFill/>
        </p:spPr>
        <p:txBody>
          <a:bodyPr wrap="square" rtlCol="0">
            <a:spAutoFit/>
          </a:bodyPr>
          <a:lstStyle/>
          <a:p>
            <a:pPr>
              <a:lnSpc>
                <a:spcPts val="2500"/>
              </a:lnSpc>
            </a:pPr>
            <a:r>
              <a:rPr lang="en-US" sz="2000" b="1" dirty="0">
                <a:solidFill>
                  <a:srgbClr val="ED1B24"/>
                </a:solidFill>
              </a:rPr>
              <a:t>Meanwhile, fires raged in Australia</a:t>
            </a:r>
            <a:r>
              <a:rPr lang="en-US" sz="1500" b="1" dirty="0">
                <a:solidFill>
                  <a:srgbClr val="ED1B24"/>
                </a:solidFill>
              </a:rPr>
              <a:t>. </a:t>
            </a:r>
            <a:r>
              <a:rPr lang="en-US" sz="1500" dirty="0">
                <a:solidFill>
                  <a:srgbClr val="717073"/>
                </a:solidFill>
              </a:rPr>
              <a:t>T</a:t>
            </a:r>
            <a:r>
              <a:rPr lang="en-US" sz="1600" dirty="0">
                <a:solidFill>
                  <a:srgbClr val="717073"/>
                </a:solidFill>
              </a:rPr>
              <a:t>he world watched, horrified, as uncontrollable bushfires burned more than 40 million acres, an area roughly the size of Florida. The Australian Red Cross offered relief services, distributing essential food, water and hygiene items to more than 60,000 people in need. The American Red Cross provided financial support to help our sister Red Cross respond to the crisis.</a:t>
            </a:r>
            <a:endParaRPr lang="en-US" sz="1500" dirty="0">
              <a:solidFill>
                <a:srgbClr val="ED1B24"/>
              </a:solidFill>
            </a:endParaRPr>
          </a:p>
        </p:txBody>
      </p:sp>
      <p:pic>
        <p:nvPicPr>
          <p:cNvPr id="3" name="Picture 2">
            <a:extLst>
              <a:ext uri="{FF2B5EF4-FFF2-40B4-BE49-F238E27FC236}">
                <a16:creationId xmlns:a16="http://schemas.microsoft.com/office/drawing/2014/main" id="{717225A4-373D-45DA-BCAB-5BE415CA809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06839" y="818094"/>
            <a:ext cx="3050849" cy="2315020"/>
          </a:xfrm>
          <a:prstGeom prst="rect">
            <a:avLst/>
          </a:prstGeom>
        </p:spPr>
      </p:pic>
      <p:sp>
        <p:nvSpPr>
          <p:cNvPr id="6" name="TextBox 5">
            <a:extLst>
              <a:ext uri="{FF2B5EF4-FFF2-40B4-BE49-F238E27FC236}">
                <a16:creationId xmlns:a16="http://schemas.microsoft.com/office/drawing/2014/main" id="{F0B51630-0797-4869-8F19-D6C296DE6E11}"/>
              </a:ext>
            </a:extLst>
          </p:cNvPr>
          <p:cNvSpPr txBox="1"/>
          <p:nvPr/>
        </p:nvSpPr>
        <p:spPr>
          <a:xfrm>
            <a:off x="3417758" y="3853893"/>
            <a:ext cx="6063871" cy="1982466"/>
          </a:xfrm>
          <a:prstGeom prst="rect">
            <a:avLst/>
          </a:prstGeom>
          <a:noFill/>
        </p:spPr>
        <p:txBody>
          <a:bodyPr wrap="square" rtlCol="0">
            <a:spAutoFit/>
          </a:bodyPr>
          <a:lstStyle/>
          <a:p>
            <a:pPr>
              <a:lnSpc>
                <a:spcPts val="2500"/>
              </a:lnSpc>
            </a:pPr>
            <a:r>
              <a:rPr lang="en-US" sz="1600" dirty="0">
                <a:solidFill>
                  <a:srgbClr val="717073"/>
                </a:solidFill>
              </a:rPr>
              <a:t>International Red Cross and Red Crescent teams also began</a:t>
            </a:r>
            <a:r>
              <a:rPr lang="en-US" sz="1500" dirty="0">
                <a:solidFill>
                  <a:srgbClr val="717073"/>
                </a:solidFill>
              </a:rPr>
              <a:t> </a:t>
            </a:r>
            <a:r>
              <a:rPr lang="en-US" sz="2000" b="1" dirty="0">
                <a:solidFill>
                  <a:srgbClr val="ED1B24"/>
                </a:solidFill>
              </a:rPr>
              <a:t>responding to coronavirus</a:t>
            </a:r>
            <a:r>
              <a:rPr lang="en-US" sz="2000" dirty="0">
                <a:solidFill>
                  <a:srgbClr val="717073"/>
                </a:solidFill>
              </a:rPr>
              <a:t> </a:t>
            </a:r>
            <a:r>
              <a:rPr lang="en-US" sz="1600" dirty="0">
                <a:solidFill>
                  <a:srgbClr val="717073"/>
                </a:solidFill>
              </a:rPr>
              <a:t>through community-based health and hygiene promotion and access to basic services, as well as expanding case detection and other mitigation activities. Along with funding support, the American Red Cross is contributing data and technical expertise. </a:t>
            </a:r>
            <a:endParaRPr lang="en-US" sz="1500" dirty="0">
              <a:solidFill>
                <a:srgbClr val="717073"/>
              </a:solidFill>
            </a:endParaRPr>
          </a:p>
        </p:txBody>
      </p:sp>
      <p:pic>
        <p:nvPicPr>
          <p:cNvPr id="7" name="Picture 6">
            <a:extLst>
              <a:ext uri="{FF2B5EF4-FFF2-40B4-BE49-F238E27FC236}">
                <a16:creationId xmlns:a16="http://schemas.microsoft.com/office/drawing/2014/main" id="{0C781607-0151-41D3-80A3-98F9D5CA6EE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3597" y="3581401"/>
            <a:ext cx="2516069" cy="2516069"/>
          </a:xfrm>
          <a:prstGeom prst="rect">
            <a:avLst/>
          </a:prstGeom>
        </p:spPr>
      </p:pic>
      <p:cxnSp>
        <p:nvCxnSpPr>
          <p:cNvPr id="8" name="Straight Connector 7">
            <a:extLst>
              <a:ext uri="{FF2B5EF4-FFF2-40B4-BE49-F238E27FC236}">
                <a16:creationId xmlns:a16="http://schemas.microsoft.com/office/drawing/2014/main" id="{494FE1DB-B70D-43E9-B6FF-C00106399172}"/>
              </a:ext>
            </a:extLst>
          </p:cNvPr>
          <p:cNvCxnSpPr/>
          <p:nvPr/>
        </p:nvCxnSpPr>
        <p:spPr>
          <a:xfrm>
            <a:off x="1072101" y="3602638"/>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29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97421" y="2780931"/>
            <a:ext cx="2451394" cy="3058911"/>
          </a:xfrm>
        </p:spPr>
        <p:txBody>
          <a:bodyPr>
            <a:noAutofit/>
          </a:bodyPr>
          <a:lstStyle/>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Bahamas Hurricane Dorian</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Central African Republic Floods</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Americas Population Movement</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Samoa Measles Outbreak</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Indonesia Jakarta Floods</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Philippines Typhoon </a:t>
            </a:r>
            <a:r>
              <a:rPr lang="en-US" sz="1100" dirty="0" err="1">
                <a:latin typeface="Arial" charset="0"/>
                <a:cs typeface="Arial" charset="0"/>
              </a:rPr>
              <a:t>Phanfone</a:t>
            </a:r>
            <a:endParaRPr lang="en-US" sz="1100" dirty="0">
              <a:latin typeface="Arial" charset="0"/>
              <a:cs typeface="Arial" charset="0"/>
            </a:endParaRP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Albania Earthquake</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Australia Wildfires</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Global Coronavirus Outbreak</a:t>
            </a:r>
          </a:p>
        </p:txBody>
      </p:sp>
      <p:pic>
        <p:nvPicPr>
          <p:cNvPr id="18438" name="Picture 12" descr="Map for AR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5601" y="1905000"/>
            <a:ext cx="6781800" cy="3578985"/>
          </a:xfrm>
          <a:prstGeom prst="rect">
            <a:avLst/>
          </a:prstGeom>
          <a:noFill/>
          <a:ln w="9525">
            <a:noFill/>
            <a:miter lim="800000"/>
            <a:headEnd/>
            <a:tailEnd/>
          </a:ln>
        </p:spPr>
      </p:pic>
      <p:sp>
        <p:nvSpPr>
          <p:cNvPr id="13" name="Oval 12"/>
          <p:cNvSpPr>
            <a:spLocks noChangeArrowheads="1"/>
          </p:cNvSpPr>
          <p:nvPr/>
        </p:nvSpPr>
        <p:spPr bwMode="auto">
          <a:xfrm>
            <a:off x="4572000" y="386233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3</a:t>
            </a:r>
          </a:p>
        </p:txBody>
      </p:sp>
      <p:sp>
        <p:nvSpPr>
          <p:cNvPr id="14" name="Oval 13"/>
          <p:cNvSpPr>
            <a:spLocks noChangeArrowheads="1"/>
          </p:cNvSpPr>
          <p:nvPr/>
        </p:nvSpPr>
        <p:spPr bwMode="auto">
          <a:xfrm>
            <a:off x="4382978" y="350431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a:t>
            </a:r>
          </a:p>
        </p:txBody>
      </p:sp>
      <p:sp>
        <p:nvSpPr>
          <p:cNvPr id="15" name="Oval 14"/>
          <p:cNvSpPr>
            <a:spLocks noChangeArrowheads="1"/>
          </p:cNvSpPr>
          <p:nvPr/>
        </p:nvSpPr>
        <p:spPr bwMode="auto">
          <a:xfrm>
            <a:off x="9230919" y="386233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4</a:t>
            </a:r>
          </a:p>
        </p:txBody>
      </p:sp>
      <p:sp>
        <p:nvSpPr>
          <p:cNvPr id="17" name="Oval 16"/>
          <p:cNvSpPr>
            <a:spLocks noChangeArrowheads="1"/>
          </p:cNvSpPr>
          <p:nvPr/>
        </p:nvSpPr>
        <p:spPr bwMode="auto">
          <a:xfrm>
            <a:off x="6172200" y="395237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2</a:t>
            </a:r>
          </a:p>
        </p:txBody>
      </p:sp>
      <p:sp>
        <p:nvSpPr>
          <p:cNvPr id="23" name="Title 1">
            <a:extLst>
              <a:ext uri="{FF2B5EF4-FFF2-40B4-BE49-F238E27FC236}">
                <a16:creationId xmlns:a16="http://schemas.microsoft.com/office/drawing/2014/main" id="{DE9B3185-634F-4977-BCE9-B8BF701542FD}"/>
              </a:ext>
            </a:extLst>
          </p:cNvPr>
          <p:cNvSpPr>
            <a:spLocks noGrp="1"/>
          </p:cNvSpPr>
          <p:nvPr>
            <p:ph type="title"/>
          </p:nvPr>
        </p:nvSpPr>
        <p:spPr>
          <a:xfrm>
            <a:off x="497421" y="880370"/>
            <a:ext cx="3429001" cy="990600"/>
          </a:xfrm>
        </p:spPr>
        <p:txBody>
          <a:bodyPr wrap="square" numCol="1" anchorCtr="0" compatLnSpc="1">
            <a:prstTxWarp prst="textNoShape">
              <a:avLst/>
            </a:prstTxWarp>
            <a:noAutofit/>
          </a:bodyPr>
          <a:lstStyle/>
          <a:p>
            <a:pPr eaLnBrk="1" hangingPunct="1">
              <a:lnSpc>
                <a:spcPts val="2000"/>
              </a:lnSpc>
              <a:defRPr/>
            </a:pPr>
            <a:r>
              <a:rPr lang="en-US" sz="1600" dirty="0">
                <a:solidFill>
                  <a:srgbClr val="ED1B24"/>
                </a:solidFill>
                <a:latin typeface="Arial" charset="0"/>
                <a:cs typeface="Arial" charset="0"/>
              </a:rPr>
              <a:t>During this quarter, the American Red Cross responded to or continued to respond to 9 major emergencies around the world. </a:t>
            </a:r>
          </a:p>
        </p:txBody>
      </p:sp>
      <p:sp>
        <p:nvSpPr>
          <p:cNvPr id="10" name="Oval 9">
            <a:extLst>
              <a:ext uri="{FF2B5EF4-FFF2-40B4-BE49-F238E27FC236}">
                <a16:creationId xmlns:a16="http://schemas.microsoft.com/office/drawing/2014/main" id="{7EA9C842-5D82-491F-A560-8EDE28DE6360}"/>
              </a:ext>
            </a:extLst>
          </p:cNvPr>
          <p:cNvSpPr>
            <a:spLocks noChangeArrowheads="1"/>
          </p:cNvSpPr>
          <p:nvPr/>
        </p:nvSpPr>
        <p:spPr bwMode="auto">
          <a:xfrm>
            <a:off x="7901460" y="395237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5</a:t>
            </a:r>
          </a:p>
        </p:txBody>
      </p:sp>
      <p:sp>
        <p:nvSpPr>
          <p:cNvPr id="11" name="Oval 10">
            <a:extLst>
              <a:ext uri="{FF2B5EF4-FFF2-40B4-BE49-F238E27FC236}">
                <a16:creationId xmlns:a16="http://schemas.microsoft.com/office/drawing/2014/main" id="{C26085AB-DE17-FE4B-94CF-8F1EA5A86D11}"/>
              </a:ext>
            </a:extLst>
          </p:cNvPr>
          <p:cNvSpPr>
            <a:spLocks noChangeArrowheads="1"/>
          </p:cNvSpPr>
          <p:nvPr/>
        </p:nvSpPr>
        <p:spPr bwMode="auto">
          <a:xfrm>
            <a:off x="8080733" y="363830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6</a:t>
            </a:r>
          </a:p>
        </p:txBody>
      </p:sp>
      <p:sp>
        <p:nvSpPr>
          <p:cNvPr id="12" name="Oval 11">
            <a:extLst>
              <a:ext uri="{FF2B5EF4-FFF2-40B4-BE49-F238E27FC236}">
                <a16:creationId xmlns:a16="http://schemas.microsoft.com/office/drawing/2014/main" id="{25800CF8-9DB7-8846-8DD2-F962AEF14F36}"/>
              </a:ext>
            </a:extLst>
          </p:cNvPr>
          <p:cNvSpPr>
            <a:spLocks noChangeArrowheads="1"/>
          </p:cNvSpPr>
          <p:nvPr/>
        </p:nvSpPr>
        <p:spPr bwMode="auto">
          <a:xfrm>
            <a:off x="6068748" y="297008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7</a:t>
            </a:r>
          </a:p>
        </p:txBody>
      </p:sp>
      <p:sp>
        <p:nvSpPr>
          <p:cNvPr id="16" name="Oval 15">
            <a:extLst>
              <a:ext uri="{FF2B5EF4-FFF2-40B4-BE49-F238E27FC236}">
                <a16:creationId xmlns:a16="http://schemas.microsoft.com/office/drawing/2014/main" id="{64A8D794-F961-FA4B-B7C5-F114286201BA}"/>
              </a:ext>
            </a:extLst>
          </p:cNvPr>
          <p:cNvSpPr>
            <a:spLocks noChangeArrowheads="1"/>
          </p:cNvSpPr>
          <p:nvPr/>
        </p:nvSpPr>
        <p:spPr bwMode="auto">
          <a:xfrm>
            <a:off x="8350068" y="456114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8</a:t>
            </a:r>
          </a:p>
        </p:txBody>
      </p:sp>
    </p:spTree>
    <p:extLst>
      <p:ext uri="{BB962C8B-B14F-4D97-AF65-F5344CB8AC3E}">
        <p14:creationId xmlns:p14="http://schemas.microsoft.com/office/powerpoint/2010/main" val="207597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48" y="957132"/>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dirty="0">
                <a:solidFill>
                  <a:srgbClr val="6D6E70"/>
                </a:solidFill>
                <a:latin typeface="Arial" charset="0"/>
                <a:cs typeface="Arial" charset="0"/>
              </a:rPr>
              <a:t>The American Red Cross actively supported </a:t>
            </a:r>
            <a:br>
              <a:rPr lang="en-US" sz="2000" dirty="0">
                <a:solidFill>
                  <a:srgbClr val="6D6E70"/>
                </a:solidFill>
                <a:latin typeface="Arial" charset="0"/>
                <a:cs typeface="Arial" charset="0"/>
              </a:rPr>
            </a:br>
            <a:r>
              <a:rPr lang="en-US" sz="2000" dirty="0">
                <a:solidFill>
                  <a:srgbClr val="6D6E70"/>
                </a:solidFill>
                <a:latin typeface="Arial" charset="0"/>
                <a:cs typeface="Arial" charset="0"/>
              </a:rPr>
              <a:t>disaster preparedness, relief and recovery work in </a:t>
            </a:r>
            <a:r>
              <a:rPr lang="en-US" sz="2000" spc="-150" dirty="0">
                <a:solidFill>
                  <a:srgbClr val="ED1B24"/>
                </a:solidFill>
              </a:rPr>
              <a:t>16 countries</a:t>
            </a:r>
            <a:r>
              <a:rPr lang="en-US" sz="2000" dirty="0">
                <a:solidFill>
                  <a:srgbClr val="6D6E70"/>
                </a:solidFill>
                <a:latin typeface="Arial" charset="0"/>
                <a:cs typeface="Arial" charset="0"/>
              </a:rPr>
              <a:t>.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20482" name="Text Placeholder 3"/>
          <p:cNvSpPr txBox="1">
            <a:spLocks/>
          </p:cNvSpPr>
          <p:nvPr/>
        </p:nvSpPr>
        <p:spPr bwMode="auto">
          <a:xfrm>
            <a:off x="1385600" y="3951321"/>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$9,314,024</a:t>
            </a:r>
          </a:p>
          <a:p>
            <a:pPr algn="ctr">
              <a:spcBef>
                <a:spcPts val="0"/>
              </a:spcBef>
            </a:pPr>
            <a:r>
              <a:rPr lang="en-US" sz="1400">
                <a:solidFill>
                  <a:srgbClr val="6D6E70"/>
                </a:solidFill>
              </a:rPr>
              <a:t>funds donated*</a:t>
            </a:r>
          </a:p>
          <a:p>
            <a:pPr algn="ctr">
              <a:spcBef>
                <a:spcPts val="0"/>
              </a:spcBef>
            </a:pPr>
            <a:endParaRPr lang="en-US" sz="1400">
              <a:solidFill>
                <a:srgbClr val="6D6E70"/>
              </a:solidFill>
            </a:endParaRPr>
          </a:p>
          <a:p>
            <a:pPr algn="ctr">
              <a:spcBef>
                <a:spcPct val="20000"/>
              </a:spcBef>
              <a:buFont typeface="Arial" charset="0"/>
              <a:buNone/>
            </a:pPr>
            <a:r>
              <a:rPr lang="en-US" sz="1400" b="1">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705810" y="2536836"/>
            <a:ext cx="836686" cy="1086597"/>
          </a:xfrm>
          <a:prstGeom prst="rect">
            <a:avLst/>
          </a:prstGeom>
          <a:noFill/>
          <a:ln w="9525">
            <a:noFill/>
            <a:miter lim="800000"/>
            <a:headEnd/>
            <a:tailEnd/>
          </a:ln>
        </p:spPr>
      </p:pic>
      <p:pic>
        <p:nvPicPr>
          <p:cNvPr id="3074"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052776" y="27677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008287" y="2798391"/>
            <a:ext cx="694005" cy="751528"/>
          </a:xfrm>
          <a:prstGeom prst="rect">
            <a:avLst/>
          </a:prstGeom>
          <a:noFill/>
          <a:ln w="9525">
            <a:noFill/>
            <a:miter lim="800000"/>
            <a:headEnd/>
            <a:tailEnd/>
          </a:ln>
          <a:effectLst/>
        </p:spPr>
      </p:pic>
      <p:sp>
        <p:nvSpPr>
          <p:cNvPr id="22" name="Rectangle 21"/>
          <p:cNvSpPr/>
          <p:nvPr/>
        </p:nvSpPr>
        <p:spPr>
          <a:xfrm>
            <a:off x="1328057" y="4809605"/>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2" name="Text Placeholder 3"/>
          <p:cNvSpPr txBox="1">
            <a:spLocks/>
          </p:cNvSpPr>
          <p:nvPr/>
        </p:nvSpPr>
        <p:spPr bwMode="auto">
          <a:xfrm>
            <a:off x="1547979" y="4899512"/>
            <a:ext cx="1738600" cy="449262"/>
          </a:xfrm>
          <a:prstGeom prst="rect">
            <a:avLst/>
          </a:prstGeom>
          <a:noFill/>
          <a:ln w="9525">
            <a:noFill/>
            <a:miter lim="800000"/>
            <a:headEnd/>
            <a:tailEnd/>
          </a:ln>
        </p:spPr>
        <p:txBody>
          <a:bodyPr/>
          <a:lstStyle/>
          <a:p>
            <a:pPr algn="ctr">
              <a:spcBef>
                <a:spcPct val="20000"/>
              </a:spcBef>
            </a:pPr>
            <a:r>
              <a:rPr lang="en-US" sz="2100" b="1" dirty="0">
                <a:solidFill>
                  <a:srgbClr val="717073"/>
                </a:solidFill>
                <a:cs typeface="Arial" charset="0"/>
              </a:rPr>
              <a:t>$26,450,129</a:t>
            </a:r>
          </a:p>
        </p:txBody>
      </p:sp>
      <p:sp>
        <p:nvSpPr>
          <p:cNvPr id="20493" name="Rectangle 27"/>
          <p:cNvSpPr>
            <a:spLocks noChangeArrowheads="1"/>
          </p:cNvSpPr>
          <p:nvPr/>
        </p:nvSpPr>
        <p:spPr bwMode="auto">
          <a:xfrm>
            <a:off x="4840939" y="4916394"/>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a:solidFill>
                  <a:srgbClr val="717073"/>
                </a:solidFill>
                <a:cs typeface="Arial" charset="0"/>
              </a:rPr>
              <a:t>57</a:t>
            </a:r>
          </a:p>
        </p:txBody>
      </p:sp>
      <p:sp>
        <p:nvSpPr>
          <p:cNvPr id="20495" name="Rectangle 29"/>
          <p:cNvSpPr>
            <a:spLocks noChangeArrowheads="1"/>
          </p:cNvSpPr>
          <p:nvPr/>
        </p:nvSpPr>
        <p:spPr bwMode="auto">
          <a:xfrm>
            <a:off x="7793928" y="4912973"/>
            <a:ext cx="660450" cy="415498"/>
          </a:xfrm>
          <a:prstGeom prst="rect">
            <a:avLst/>
          </a:prstGeom>
          <a:noFill/>
          <a:ln w="9525">
            <a:noFill/>
            <a:miter lim="800000"/>
            <a:headEnd/>
            <a:tailEnd/>
          </a:ln>
        </p:spPr>
        <p:txBody>
          <a:bodyPr wrap="square">
            <a:spAutoFit/>
          </a:bodyPr>
          <a:lstStyle/>
          <a:p>
            <a:pPr algn="ctr">
              <a:spcBef>
                <a:spcPct val="20000"/>
              </a:spcBef>
              <a:defRPr/>
            </a:pPr>
            <a:r>
              <a:rPr lang="en-US" sz="2100" b="1">
                <a:solidFill>
                  <a:srgbClr val="717073"/>
                </a:solidFill>
                <a:cs typeface="Arial" charset="0"/>
              </a:rPr>
              <a:t>26</a:t>
            </a:r>
          </a:p>
        </p:txBody>
      </p:sp>
      <p:cxnSp>
        <p:nvCxnSpPr>
          <p:cNvPr id="28" name="Straight Connector 27"/>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4364689" y="3847953"/>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9</a:t>
            </a:r>
          </a:p>
          <a:p>
            <a:pPr algn="ctr">
              <a:spcBef>
                <a:spcPts val="0"/>
              </a:spcBef>
            </a:pPr>
            <a:r>
              <a:rPr lang="en-US" sz="1400">
                <a:solidFill>
                  <a:srgbClr val="6D6E70"/>
                </a:solidFill>
              </a:rPr>
              <a:t>people deployed</a:t>
            </a:r>
          </a:p>
          <a:p>
            <a:pPr algn="ctr">
              <a:spcBef>
                <a:spcPct val="20000"/>
              </a:spcBef>
              <a:buFont typeface="Arial" charset="0"/>
              <a:buNone/>
            </a:pPr>
            <a:r>
              <a:rPr lang="en-US" sz="1400" b="1">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951321"/>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19</a:t>
            </a:r>
          </a:p>
          <a:p>
            <a:pPr algn="ctr">
              <a:spcBef>
                <a:spcPts val="0"/>
              </a:spcBef>
            </a:pPr>
            <a:r>
              <a:rPr lang="en-US" sz="1400">
                <a:solidFill>
                  <a:srgbClr val="6D6E70"/>
                </a:solidFill>
              </a:rPr>
              <a:t>preparedness and risk reduction projects</a:t>
            </a:r>
          </a:p>
          <a:p>
            <a:pPr algn="ctr">
              <a:spcBef>
                <a:spcPct val="20000"/>
              </a:spcBef>
              <a:buFont typeface="Arial" charset="0"/>
              <a:buNone/>
            </a:pPr>
            <a:r>
              <a:rPr lang="en-US" sz="1400" b="1">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453FF44-35DA-4647-A1C5-411B60442A11}"/>
              </a:ext>
            </a:extLst>
          </p:cNvPr>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717073"/>
                </a:solidFill>
                <a:cs typeface="Arial" charset="0"/>
              </a:rPr>
              <a:t>FY20</a:t>
            </a:r>
          </a:p>
          <a:p>
            <a:pPr algn="ctr">
              <a:spcBef>
                <a:spcPts val="0"/>
              </a:spcBef>
            </a:pPr>
            <a:r>
              <a:rPr lang="en-US" sz="2100" b="1">
                <a:solidFill>
                  <a:srgbClr val="717073"/>
                </a:solidFill>
                <a:cs typeface="Arial" charset="0"/>
              </a:rPr>
              <a:t>Totals</a:t>
            </a:r>
          </a:p>
        </p:txBody>
      </p:sp>
      <p:sp>
        <p:nvSpPr>
          <p:cNvPr id="18" name="Rectangle 17">
            <a:extLst>
              <a:ext uri="{FF2B5EF4-FFF2-40B4-BE49-F238E27FC236}">
                <a16:creationId xmlns:a16="http://schemas.microsoft.com/office/drawing/2014/main" id="{0B9CDC60-437A-4CD3-B97B-6D985B21B725}"/>
              </a:ext>
            </a:extLst>
          </p:cNvPr>
          <p:cNvSpPr/>
          <p:nvPr/>
        </p:nvSpPr>
        <p:spPr>
          <a:xfrm>
            <a:off x="4572001" y="5588169"/>
            <a:ext cx="4953000" cy="507831"/>
          </a:xfrm>
          <a:prstGeom prst="rect">
            <a:avLst/>
          </a:prstGeom>
        </p:spPr>
        <p:txBody>
          <a:bodyPr wrap="square">
            <a:spAutoFit/>
          </a:bodyPr>
          <a:lstStyle/>
          <a:p>
            <a:pPr algn="r">
              <a:tabLst>
                <a:tab pos="169863" algn="l"/>
              </a:tabLst>
            </a:pPr>
            <a:r>
              <a:rPr lang="en-US" sz="900">
                <a:solidFill>
                  <a:srgbClr val="717073"/>
                </a:solidFill>
                <a:cs typeface="Arial" charset="0"/>
              </a:rPr>
              <a:t>*Reflects funds donated by American Red Cross to the International Federation of Red Cross and Red Crescent Societies, the International Committee of the Red Cross or Red Cross Red Crescent national societies following specific disasters.</a:t>
            </a:r>
          </a:p>
        </p:txBody>
      </p:sp>
      <p:sp>
        <p:nvSpPr>
          <p:cNvPr id="17" name="Title 1">
            <a:extLst>
              <a:ext uri="{FF2B5EF4-FFF2-40B4-BE49-F238E27FC236}">
                <a16:creationId xmlns:a16="http://schemas.microsoft.com/office/drawing/2014/main" id="{C7D83ED0-A296-4998-9FF1-0CBD66443B74}"/>
              </a:ext>
            </a:extLst>
          </p:cNvPr>
          <p:cNvSpPr txBox="1">
            <a:spLocks/>
          </p:cNvSpPr>
          <p:nvPr/>
        </p:nvSpPr>
        <p:spPr>
          <a:xfrm>
            <a:off x="838207" y="609605"/>
            <a:ext cx="8381999" cy="761999"/>
          </a:xfrm>
          <a:prstGeom prst="rect">
            <a:avLst/>
          </a:prstGeom>
        </p:spPr>
        <p:txBody>
          <a:bodyPr vert="horz" wrap="square" lIns="91439" tIns="45720" rIns="91439"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799" dirty="0">
                <a:solidFill>
                  <a:srgbClr val="ED1B24"/>
                </a:solidFill>
                <a:latin typeface="Arial" charset="0"/>
                <a:cs typeface="Arial" charset="0"/>
              </a:rPr>
              <a:t>Q3 International Response Totals</a:t>
            </a:r>
            <a:endParaRPr lang="en-US" sz="3799" baseline="36000" dirty="0">
              <a:solidFill>
                <a:srgbClr val="ED1B24"/>
              </a:solidFill>
              <a:latin typeface="Arial" charset="0"/>
              <a:cs typeface="Arial" charset="0"/>
            </a:endParaRPr>
          </a:p>
        </p:txBody>
      </p:sp>
    </p:spTree>
    <p:extLst>
      <p:ext uri="{BB962C8B-B14F-4D97-AF65-F5344CB8AC3E}">
        <p14:creationId xmlns:p14="http://schemas.microsoft.com/office/powerpoint/2010/main" val="1016865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89" ma:contentTypeDescription="Create a new document." ma:contentTypeScope="" ma:versionID="069bb59df16f1936838f0af52348189e">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91a23cc269deb7e8bae2e4ebdfde9968"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15cf46a6-57b0-493a-b6e0-0817c4a110d6">Z7UVSJU4EYRE-43553385-137113</_dlc_DocId>
    <_dlc_DocIdUrl xmlns="15cf46a6-57b0-493a-b6e0-0817c4a110d6">
      <Url>https://americanredcross.sharepoint.com/sites/HumSvc/HSO/DevOps/_layouts/15/DocIdRedir.aspx?ID=Z7UVSJU4EYRE-43553385-137113</Url>
      <Description>Z7UVSJU4EYRE-43553385-137113</Description>
    </_dlc_DocIdUrl>
    <_Flow_SignoffStatus xmlns="dfb93c61-09fd-40ff-8f23-56ad7d9a9b29" xsi:nil="true"/>
    <SharedWithUsers xmlns="3ba72d68-eddd-44e1-847b-51506bb268af">
      <UserInfo>
        <DisplayName>Putt, Kira</DisplayName>
        <AccountId>3499</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0CDC3-137E-477E-A5B7-A3E19B222024}">
  <ds:schemaRefs>
    <ds:schemaRef ds:uri="http://schemas.microsoft.com/sharepoint/events"/>
  </ds:schemaRefs>
</ds:datastoreItem>
</file>

<file path=customXml/itemProps2.xml><?xml version="1.0" encoding="utf-8"?>
<ds:datastoreItem xmlns:ds="http://schemas.openxmlformats.org/officeDocument/2006/customXml" ds:itemID="{9A1FB2F5-F16B-4EBC-A9F6-DD61DC4C4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869349-5852-4835-BB0E-39871B011A02}">
  <ds:schemaRefs>
    <ds:schemaRef ds:uri="http://schemas.microsoft.com/office/2006/metadata/properties"/>
    <ds:schemaRef ds:uri="http://schemas.microsoft.com/office/2006/documentManagement/types"/>
    <ds:schemaRef ds:uri="http://schemas.microsoft.com/sharepoint/v3"/>
    <ds:schemaRef ds:uri="http://purl.org/dc/elements/1.1/"/>
    <ds:schemaRef ds:uri="15cf46a6-57b0-493a-b6e0-0817c4a110d6"/>
    <ds:schemaRef ds:uri="http://www.w3.org/XML/1998/namespace"/>
    <ds:schemaRef ds:uri="http://schemas.microsoft.com/office/infopath/2007/PartnerControls"/>
    <ds:schemaRef ds:uri="http://schemas.openxmlformats.org/package/2006/metadata/core-properties"/>
    <ds:schemaRef ds:uri="http://purl.org/dc/terms/"/>
    <ds:schemaRef ds:uri="3ba72d68-eddd-44e1-847b-51506bb268af"/>
    <ds:schemaRef ds:uri="dfb93c61-09fd-40ff-8f23-56ad7d9a9b29"/>
    <ds:schemaRef ds:uri="http://purl.org/dc/dcmitype/"/>
  </ds:schemaRefs>
</ds:datastoreItem>
</file>

<file path=customXml/itemProps4.xml><?xml version="1.0" encoding="utf-8"?>
<ds:datastoreItem xmlns:ds="http://schemas.openxmlformats.org/officeDocument/2006/customXml" ds:itemID="{E762C596-618B-4E0D-B79E-D2EB920C1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TotalTime>
  <Words>940</Words>
  <Application>Microsoft Office PowerPoint</Application>
  <PresentationFormat>Custom</PresentationFormat>
  <Paragraphs>153</Paragraphs>
  <Slides>12</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Courier New</vt:lpstr>
      <vt:lpstr>Georgia</vt:lpstr>
      <vt:lpstr>Office Theme</vt:lpstr>
      <vt:lpstr>Custom Design</vt:lpstr>
      <vt:lpstr>1_Office Theme</vt:lpstr>
      <vt:lpstr>QUARTERLY DISASTER UPDATE: FY20 Q3 (Jan.–Mar. 2020)</vt:lpstr>
      <vt:lpstr>Quarterly Disaster Update FY20 Q3 (Jan.-Mar. 2020)</vt:lpstr>
      <vt:lpstr>PowerPoint Presentation</vt:lpstr>
      <vt:lpstr>PowerPoint Presentation</vt:lpstr>
      <vt:lpstr>During this quarter, the Red Cross responded to 55 significant U.S. disasters, including 16 very large ones. At the same time, we responded to thousands of everyday disasters, like home fires.  </vt:lpstr>
      <vt:lpstr>PowerPoint Presentation</vt:lpstr>
      <vt:lpstr>PowerPoint Presentation</vt:lpstr>
      <vt:lpstr>During this quarter, the American Red Cross responded to or continued to respond to 9 major emergencies around the world. </vt:lpstr>
      <vt:lpstr>The American Red Cross actively supported  disaster preparedness, relief and recovery work in 16 countries.  </vt:lpstr>
      <vt:lpstr>Your Benefits and Resources</vt:lpstr>
      <vt:lpstr>PowerPoint Presentation</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10</cp:revision>
  <cp:lastPrinted>2019-07-17T22:34:19Z</cp:lastPrinted>
  <dcterms:created xsi:type="dcterms:W3CDTF">2013-01-03T17:02:39Z</dcterms:created>
  <dcterms:modified xsi:type="dcterms:W3CDTF">2020-05-08T19:58:59Z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78f7bd67-f256-45b8-8b06-b152abd3a2c5</vt:lpwstr>
  </property>
  <property fmtid="{D5CDD505-2E9C-101B-9397-08002B2CF9AE}" pid="5" name="AuthorIds_UIVersion_512">
    <vt:lpwstr>97</vt:lpwstr>
  </property>
</Properties>
</file>