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 id="2147483694" r:id="rId7"/>
  </p:sldMasterIdLst>
  <p:notesMasterIdLst>
    <p:notesMasterId r:id="rId21"/>
  </p:notesMasterIdLst>
  <p:handoutMasterIdLst>
    <p:handoutMasterId r:id="rId22"/>
  </p:handoutMasterIdLst>
  <p:sldIdLst>
    <p:sldId id="569" r:id="rId8"/>
    <p:sldId id="570" r:id="rId9"/>
    <p:sldId id="571" r:id="rId10"/>
    <p:sldId id="591" r:id="rId11"/>
    <p:sldId id="584" r:id="rId12"/>
    <p:sldId id="593" r:id="rId13"/>
    <p:sldId id="592" r:id="rId14"/>
    <p:sldId id="589" r:id="rId15"/>
    <p:sldId id="586" r:id="rId16"/>
    <p:sldId id="587" r:id="rId17"/>
    <p:sldId id="582" r:id="rId18"/>
    <p:sldId id="567" r:id="rId19"/>
    <p:sldId id="446" r:id="rId20"/>
  </p:sldIdLst>
  <p:sldSz cx="100584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97"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1" name="LiorN" initials="L" lastIdx="6" clrIdx="1"/>
  <p:cmAuthor id="2" name="Christine Heim" initials="CH" lastIdx="4" clrIdx="2"/>
  <p:cmAuthor id="3" name="Mark Lynn Ferguson" initials="" lastIdx="58" clrIdx="3"/>
  <p:cmAuthor id="4" name="Danaceau, Jessica" initials="DJ" lastIdx="93" clrIdx="4"/>
  <p:cmAuthor id="5" name="Hickner, Lena" initials="HL" lastIdx="5" clrIdx="5"/>
  <p:cmAuthor id="6" name="Kara Bunte" initials="" lastIdx="2" clrIdx="6"/>
  <p:cmAuthor id="7" name="Lepof, Amanda" initials="LA" lastIdx="5" clrIdx="7">
    <p:extLst>
      <p:ext uri="{19B8F6BF-5375-455C-9EA6-DF929625EA0E}">
        <p15:presenceInfo xmlns:p15="http://schemas.microsoft.com/office/powerpoint/2012/main" userId="S::Amanda.Lepof@redcross.org::63b022e2-b478-4c9b-9dbb-fe829dae5fb8" providerId="AD"/>
      </p:ext>
    </p:extLst>
  </p:cmAuthor>
  <p:cmAuthor id="8" name="Saldivar, Natalie" initials="SN" lastIdx="52" clrIdx="8">
    <p:extLst>
      <p:ext uri="{19B8F6BF-5375-455C-9EA6-DF929625EA0E}">
        <p15:presenceInfo xmlns:p15="http://schemas.microsoft.com/office/powerpoint/2012/main" userId="S::natalie.saldivar@redcross.org::4e2f6ffb-d0f4-4bdc-b3ea-b69b85d4ca6e" providerId="AD"/>
      </p:ext>
    </p:extLst>
  </p:cmAuthor>
  <p:cmAuthor id="9" name="Ferguson, Mark L." initials="FML" lastIdx="61" clrIdx="9">
    <p:extLst>
      <p:ext uri="{19B8F6BF-5375-455C-9EA6-DF929625EA0E}">
        <p15:presenceInfo xmlns:p15="http://schemas.microsoft.com/office/powerpoint/2012/main" userId="S::mark.ferguson@redcross.org::6d025f89-8b83-4b56-b860-0b2f4db0f5ac" providerId="AD"/>
      </p:ext>
    </p:extLst>
  </p:cmAuthor>
  <p:cmAuthor id="10" name="Greimann, Steven" initials="GS" lastIdx="4" clrIdx="10">
    <p:extLst>
      <p:ext uri="{19B8F6BF-5375-455C-9EA6-DF929625EA0E}">
        <p15:presenceInfo xmlns:p15="http://schemas.microsoft.com/office/powerpoint/2012/main" userId="S::steven.greimann@redcross.org::029e6c11-fa6f-47aa-94f0-58d1b249e226" providerId="AD"/>
      </p:ext>
    </p:extLst>
  </p:cmAuthor>
  <p:cmAuthor id="11" name="Highland, Lena" initials="HL" lastIdx="2" clrIdx="11">
    <p:extLst>
      <p:ext uri="{19B8F6BF-5375-455C-9EA6-DF929625EA0E}">
        <p15:presenceInfo xmlns:p15="http://schemas.microsoft.com/office/powerpoint/2012/main" userId="S::lena.hickner@redcross.org::b5a989b0-6f9c-40ab-ab32-b91f77cc030c" providerId="AD"/>
      </p:ext>
    </p:extLst>
  </p:cmAuthor>
  <p:cmAuthor id="12" name="Highland, Lena" initials="HL [2]" lastIdx="9" clrIdx="12">
    <p:extLst>
      <p:ext uri="{19B8F6BF-5375-455C-9EA6-DF929625EA0E}">
        <p15:presenceInfo xmlns:p15="http://schemas.microsoft.com/office/powerpoint/2012/main" userId="S::lena.highland@redcross.org::b5a989b0-6f9c-40ab-ab32-b91f77cc03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3"/>
    <a:srgbClr val="ED1B24"/>
    <a:srgbClr val="ED1B2E"/>
    <a:srgbClr val="776B67"/>
    <a:srgbClr val="0033CC"/>
    <a:srgbClr val="5DD848"/>
    <a:srgbClr val="00FF00"/>
    <a:srgbClr val="003366"/>
    <a:srgbClr val="D33234"/>
    <a:srgbClr val="D33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49" autoAdjust="0"/>
  </p:normalViewPr>
  <p:slideViewPr>
    <p:cSldViewPr snapToGrid="0">
      <p:cViewPr varScale="1">
        <p:scale>
          <a:sx n="64" d="100"/>
          <a:sy n="64" d="100"/>
        </p:scale>
        <p:origin x="1302" y="72"/>
      </p:cViewPr>
      <p:guideLst>
        <p:guide orient="horz" pos="1697"/>
        <p:guide pos="3168"/>
      </p:guideLst>
    </p:cSldViewPr>
  </p:slideViewPr>
  <p:outlineViewPr>
    <p:cViewPr>
      <p:scale>
        <a:sx n="33" d="100"/>
        <a:sy n="33" d="100"/>
      </p:scale>
      <p:origin x="0" y="-3948"/>
    </p:cViewPr>
  </p:outlineViewPr>
  <p:notesTextViewPr>
    <p:cViewPr>
      <p:scale>
        <a:sx n="1" d="1"/>
        <a:sy n="1" d="1"/>
      </p:scale>
      <p:origin x="0" y="0"/>
    </p:cViewPr>
  </p:notesTextViewPr>
  <p:sorterViewPr>
    <p:cViewPr>
      <p:scale>
        <a:sx n="100" d="100"/>
        <a:sy n="100" d="100"/>
      </p:scale>
      <p:origin x="0" y="-2442"/>
    </p:cViewPr>
  </p:sorterViewPr>
  <p:notesViewPr>
    <p:cSldViewPr snapToGrid="0">
      <p:cViewPr>
        <p:scale>
          <a:sx n="1" d="2"/>
          <a:sy n="1" d="2"/>
        </p:scale>
        <p:origin x="28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8/11/2020</a:t>
            </a:fld>
            <a:endParaRPr lang="en-US"/>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8/11/2020</a:t>
            </a:fld>
            <a:endParaRPr lang="en-US"/>
          </a:p>
        </p:txBody>
      </p:sp>
      <p:sp>
        <p:nvSpPr>
          <p:cNvPr id="4" name="Slide Image Placeholder 3"/>
          <p:cNvSpPr>
            <a:spLocks noGrp="1" noRot="1" noChangeAspect="1"/>
          </p:cNvSpPr>
          <p:nvPr>
            <p:ph type="sldImg" idx="2"/>
          </p:nvPr>
        </p:nvSpPr>
        <p:spPr>
          <a:xfrm>
            <a:off x="949325" y="696913"/>
            <a:ext cx="511175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CBC12-2388-4F38-BE53-123CF1C0DB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98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b="1" dirty="0"/>
              <a:t>I</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129365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11</a:t>
            </a:fld>
            <a:endParaRPr lang="en-US"/>
          </a:p>
        </p:txBody>
      </p:sp>
    </p:spTree>
    <p:extLst>
      <p:ext uri="{BB962C8B-B14F-4D97-AF65-F5344CB8AC3E}">
        <p14:creationId xmlns:p14="http://schemas.microsoft.com/office/powerpoint/2010/main" val="160160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190894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13</a:t>
            </a:fld>
            <a:endParaRPr lang="en-US"/>
          </a:p>
        </p:txBody>
      </p:sp>
    </p:spTree>
    <p:extLst>
      <p:ext uri="{BB962C8B-B14F-4D97-AF65-F5344CB8AC3E}">
        <p14:creationId xmlns:p14="http://schemas.microsoft.com/office/powerpoint/2010/main" val="412719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2</a:t>
            </a:fld>
            <a:endParaRPr lang="en-US"/>
          </a:p>
        </p:txBody>
      </p:sp>
    </p:spTree>
    <p:extLst>
      <p:ext uri="{BB962C8B-B14F-4D97-AF65-F5344CB8AC3E}">
        <p14:creationId xmlns:p14="http://schemas.microsoft.com/office/powerpoint/2010/main" val="1538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a:p>
        </p:txBody>
      </p:sp>
    </p:spTree>
    <p:extLst>
      <p:ext uri="{BB962C8B-B14F-4D97-AF65-F5344CB8AC3E}">
        <p14:creationId xmlns:p14="http://schemas.microsoft.com/office/powerpoint/2010/main" val="366058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4</a:t>
            </a:fld>
            <a:endParaRPr lang="en-US"/>
          </a:p>
        </p:txBody>
      </p:sp>
    </p:spTree>
    <p:extLst>
      <p:ext uri="{BB962C8B-B14F-4D97-AF65-F5344CB8AC3E}">
        <p14:creationId xmlns:p14="http://schemas.microsoft.com/office/powerpoint/2010/main" val="398415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5</a:t>
            </a:fld>
            <a:endParaRPr lang="en-US"/>
          </a:p>
        </p:txBody>
      </p:sp>
    </p:spTree>
    <p:extLst>
      <p:ext uri="{BB962C8B-B14F-4D97-AF65-F5344CB8AC3E}">
        <p14:creationId xmlns:p14="http://schemas.microsoft.com/office/powerpoint/2010/main" val="16027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6</a:t>
            </a:fld>
            <a:endParaRPr lang="en-US"/>
          </a:p>
        </p:txBody>
      </p:sp>
    </p:spTree>
    <p:extLst>
      <p:ext uri="{BB962C8B-B14F-4D97-AF65-F5344CB8AC3E}">
        <p14:creationId xmlns:p14="http://schemas.microsoft.com/office/powerpoint/2010/main" val="413709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b="1"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2311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191266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1964329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descr="A person standing next to a tree&#10;&#10;Description automatically generated">
            <a:extLst>
              <a:ext uri="{FF2B5EF4-FFF2-40B4-BE49-F238E27FC236}">
                <a16:creationId xmlns:a16="http://schemas.microsoft.com/office/drawing/2014/main" id="{336882C5-8268-4C4C-AC89-3937D7DABA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 y="0"/>
            <a:ext cx="10058400" cy="5527964"/>
          </a:xfrm>
          <a:prstGeom prst="rect">
            <a:avLst/>
          </a:prstGeom>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4" name="Rectangle 4"/>
          <p:cNvSpPr/>
          <p:nvPr userDrawn="1"/>
        </p:nvSpPr>
        <p:spPr>
          <a:xfrm>
            <a:off x="7" y="4290343"/>
            <a:ext cx="10058394"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1"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65695"/>
            <a:ext cx="8675688" cy="1324995"/>
          </a:xfrm>
        </p:spPr>
        <p:txBody>
          <a:bodyPr/>
          <a:lstStyle/>
          <a:p>
            <a:r>
              <a:rPr lang="en-US"/>
              <a:t>Click to edit Master title style</a:t>
            </a:r>
          </a:p>
        </p:txBody>
      </p:sp>
      <p:sp>
        <p:nvSpPr>
          <p:cNvPr id="3" name="Text Placeholder 2"/>
          <p:cNvSpPr>
            <a:spLocks noGrp="1"/>
          </p:cNvSpPr>
          <p:nvPr>
            <p:ph type="body" idx="1"/>
          </p:nvPr>
        </p:nvSpPr>
        <p:spPr>
          <a:xfrm>
            <a:off x="692150" y="1680482"/>
            <a:ext cx="425608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4" name="Content Placeholder 3"/>
          <p:cNvSpPr>
            <a:spLocks noGrp="1"/>
          </p:cNvSpPr>
          <p:nvPr>
            <p:ph sz="half" idx="2"/>
          </p:nvPr>
        </p:nvSpPr>
        <p:spPr>
          <a:xfrm>
            <a:off x="692150" y="2505423"/>
            <a:ext cx="425608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680482"/>
            <a:ext cx="427513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6" name="Content Placeholder 5"/>
          <p:cNvSpPr>
            <a:spLocks noGrp="1"/>
          </p:cNvSpPr>
          <p:nvPr>
            <p:ph sz="quarter" idx="4"/>
          </p:nvPr>
        </p:nvSpPr>
        <p:spPr>
          <a:xfrm>
            <a:off x="5092700" y="2505423"/>
            <a:ext cx="427513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4276730" y="988226"/>
            <a:ext cx="5091114" cy="4873058"/>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4276730" y="988226"/>
            <a:ext cx="5091114" cy="4873058"/>
          </a:xfrm>
        </p:spPr>
        <p:txBody>
          <a:bodyPr/>
          <a:lstStyle>
            <a:lvl1pPr marL="0" indent="0">
              <a:buNone/>
              <a:defRPr sz="3199"/>
            </a:lvl1pPr>
            <a:lvl2pPr marL="457190" indent="0">
              <a:buNone/>
              <a:defRPr sz="2800"/>
            </a:lvl2pPr>
            <a:lvl3pPr marL="914381" indent="0">
              <a:buNone/>
              <a:defRPr sz="2400"/>
            </a:lvl3pPr>
            <a:lvl4pPr marL="1371572" indent="0">
              <a:buNone/>
              <a:defRPr sz="2000"/>
            </a:lvl4pPr>
            <a:lvl5pPr marL="1828763" indent="0">
              <a:buNone/>
              <a:defRPr sz="2000"/>
            </a:lvl5pPr>
            <a:lvl6pPr marL="2285953" indent="0">
              <a:buNone/>
              <a:defRPr sz="2000"/>
            </a:lvl6pPr>
            <a:lvl7pPr marL="2743144" indent="0">
              <a:buNone/>
              <a:defRPr sz="2000"/>
            </a:lvl7pPr>
            <a:lvl8pPr marL="3200334"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31" y="365700"/>
            <a:ext cx="2168525" cy="581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3" y="365700"/>
            <a:ext cx="6353175" cy="581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D46400-3526-4B25-8DE9-A611D806A5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0058400" cy="6096000"/>
          </a:xfrm>
          <a:prstGeom prst="rect">
            <a:avLst/>
          </a:prstGeom>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4"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224613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0" name="Picture 9" descr="A person standing in front of a store window&#10;&#10;Description automatically generated">
            <a:extLst>
              <a:ext uri="{FF2B5EF4-FFF2-40B4-BE49-F238E27FC236}">
                <a16:creationId xmlns:a16="http://schemas.microsoft.com/office/drawing/2014/main" id="{89164466-5A9E-4C38-A905-E7889256E1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077382" cy="5694219"/>
          </a:xfrm>
          <a:prstGeom prst="rect">
            <a:avLst/>
          </a:prstGeom>
        </p:spPr>
      </p:pic>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0" y="5802775"/>
            <a:ext cx="3560129" cy="930533"/>
          </a:xfrm>
          <a:prstGeom prst="rect">
            <a:avLst/>
          </a:prstGeom>
          <a:noFill/>
          <a:ln w="9525">
            <a:noFill/>
            <a:miter lim="800000"/>
            <a:headEnd/>
            <a:tailEnd/>
          </a:ln>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267200"/>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144730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8A70C-87AD-4B00-89BB-179FBD604B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058400" cy="5562600"/>
          </a:xfrm>
          <a:prstGeom prst="rect">
            <a:avLst/>
          </a:prstGeom>
        </p:spPr>
      </p:pic>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267200"/>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59538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8/11/2020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04622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extLst>
      <p:ext uri="{BB962C8B-B14F-4D97-AF65-F5344CB8AC3E}">
        <p14:creationId xmlns:p14="http://schemas.microsoft.com/office/powerpoint/2010/main" val="301019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extLst>
      <p:ext uri="{BB962C8B-B14F-4D97-AF65-F5344CB8AC3E}">
        <p14:creationId xmlns:p14="http://schemas.microsoft.com/office/powerpoint/2010/main" val="398201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a:solidFill>
                  <a:srgbClr val="FFFFFF"/>
                </a:solidFill>
                <a:latin typeface="Georgia"/>
                <a:cs typeface="Georgia"/>
              </a:rPr>
              <a:t>Annual Disaster Giving Program</a:t>
            </a:r>
            <a:endParaRPr lang="en-US" sz="100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a:t>Click to edit Master title style</a:t>
            </a:r>
          </a:p>
        </p:txBody>
      </p:sp>
    </p:spTree>
    <p:extLst>
      <p:ext uri="{BB962C8B-B14F-4D97-AF65-F5344CB8AC3E}">
        <p14:creationId xmlns:p14="http://schemas.microsoft.com/office/powerpoint/2010/main" val="31591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8/11/2020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1978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a:solidFill>
                  <a:srgbClr val="FFFFFF"/>
                </a:solidFill>
                <a:latin typeface="Georgia"/>
                <a:cs typeface="Georgia"/>
              </a:rPr>
              <a:t>Annual Disaster Giving Program</a:t>
            </a:r>
            <a:endParaRPr lang="en-US" sz="100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22590"/>
            <a:ext cx="7543800" cy="2388054"/>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257300" y="3602491"/>
            <a:ext cx="7543800" cy="1654969"/>
          </a:xfrm>
        </p:spPr>
        <p:txBody>
          <a:bodyPr/>
          <a:lstStyle>
            <a:lvl1pPr marL="0" indent="0" algn="ctr">
              <a:buNone/>
              <a:defRPr sz="2400"/>
            </a:lvl1pPr>
            <a:lvl2pPr marL="457190" indent="0" algn="ctr">
              <a:buNone/>
              <a:defRPr sz="2000"/>
            </a:lvl2pPr>
            <a:lvl3pPr marL="914381" indent="0" algn="ctr">
              <a:buNone/>
              <a:defRPr sz="1800"/>
            </a:lvl3pPr>
            <a:lvl4pPr marL="1371572" indent="0" algn="ctr">
              <a:buNone/>
              <a:defRPr sz="1601"/>
            </a:lvl4pPr>
            <a:lvl5pPr marL="1828763" indent="0" algn="ctr">
              <a:buNone/>
              <a:defRPr sz="1601"/>
            </a:lvl5pPr>
            <a:lvl6pPr marL="2285953" indent="0" algn="ctr">
              <a:buNone/>
              <a:defRPr sz="1601"/>
            </a:lvl6pPr>
            <a:lvl7pPr marL="2743144" indent="0" algn="ctr">
              <a:buNone/>
              <a:defRPr sz="1601"/>
            </a:lvl7pPr>
            <a:lvl8pPr marL="3200334" indent="0" algn="ctr">
              <a:buNone/>
              <a:defRPr sz="1601"/>
            </a:lvl8pPr>
            <a:lvl9pPr marL="3657526" indent="0" algn="ctr">
              <a:buNone/>
              <a:defRPr sz="1601"/>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709404"/>
            <a:ext cx="8675688" cy="285239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685801" y="4589016"/>
            <a:ext cx="8675688" cy="1500188"/>
          </a:xfrm>
        </p:spPr>
        <p:txBody>
          <a:bodyPr/>
          <a:lstStyle>
            <a:lvl1pPr marL="0" indent="0">
              <a:buNone/>
              <a:defRPr sz="2400">
                <a:solidFill>
                  <a:schemeClr val="tx1">
                    <a:tint val="75000"/>
                  </a:schemeClr>
                </a:solidFill>
              </a:defRPr>
            </a:lvl1pPr>
            <a:lvl2pPr marL="457190" indent="0">
              <a:buNone/>
              <a:defRPr sz="2000">
                <a:solidFill>
                  <a:schemeClr val="tx1">
                    <a:tint val="75000"/>
                  </a:schemeClr>
                </a:solidFill>
              </a:defRPr>
            </a:lvl2pPr>
            <a:lvl3pPr marL="914381" indent="0">
              <a:buNone/>
              <a:defRPr sz="1800">
                <a:solidFill>
                  <a:schemeClr val="tx1">
                    <a:tint val="75000"/>
                  </a:schemeClr>
                </a:solidFill>
              </a:defRPr>
            </a:lvl3pPr>
            <a:lvl4pPr marL="1371572" indent="0">
              <a:buNone/>
              <a:defRPr sz="1601">
                <a:solidFill>
                  <a:schemeClr val="tx1">
                    <a:tint val="75000"/>
                  </a:schemeClr>
                </a:solidFill>
              </a:defRPr>
            </a:lvl4pPr>
            <a:lvl5pPr marL="1828763" indent="0">
              <a:buNone/>
              <a:defRPr sz="1601">
                <a:solidFill>
                  <a:schemeClr val="tx1">
                    <a:tint val="75000"/>
                  </a:schemeClr>
                </a:solidFill>
              </a:defRPr>
            </a:lvl5pPr>
            <a:lvl6pPr marL="2285953" indent="0">
              <a:buNone/>
              <a:defRPr sz="1601">
                <a:solidFill>
                  <a:schemeClr val="tx1">
                    <a:tint val="75000"/>
                  </a:schemeClr>
                </a:solidFill>
              </a:defRPr>
            </a:lvl6pPr>
            <a:lvl7pPr marL="2743144" indent="0">
              <a:buNone/>
              <a:defRPr sz="1601">
                <a:solidFill>
                  <a:schemeClr val="tx1">
                    <a:tint val="75000"/>
                  </a:schemeClr>
                </a:solidFill>
              </a:defRPr>
            </a:lvl7pPr>
            <a:lvl8pPr marL="3200334" indent="0">
              <a:buNone/>
              <a:defRPr sz="1601">
                <a:solidFill>
                  <a:schemeClr val="tx1">
                    <a:tint val="75000"/>
                  </a:schemeClr>
                </a:solidFill>
              </a:defRPr>
            </a:lvl8pPr>
            <a:lvl9pPr marL="3657526" indent="0">
              <a:buNone/>
              <a:defRPr sz="16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8/11/2020</a:t>
            </a:fld>
            <a:endParaRPr lang="en-US"/>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93" r:id="rId3"/>
    <p:sldLayoutId id="2147483673" r:id="rId4"/>
    <p:sldLayoutId id="2147483674" r:id="rId5"/>
    <p:sldLayoutId id="2147483678"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1" y="365695"/>
            <a:ext cx="8674100" cy="13249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1" y="1825060"/>
            <a:ext cx="8674100" cy="4352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1" y="6356237"/>
            <a:ext cx="2262189" cy="365691"/>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8/11/2020</a:t>
            </a:fld>
            <a:endParaRPr lang="en-US"/>
          </a:p>
        </p:txBody>
      </p:sp>
      <p:sp>
        <p:nvSpPr>
          <p:cNvPr id="5" name="Footer Placeholder 4"/>
          <p:cNvSpPr>
            <a:spLocks noGrp="1"/>
          </p:cNvSpPr>
          <p:nvPr>
            <p:ph type="ftr" sz="quarter" idx="3"/>
          </p:nvPr>
        </p:nvSpPr>
        <p:spPr>
          <a:xfrm>
            <a:off x="3332169" y="6356237"/>
            <a:ext cx="3394075" cy="3656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9" y="6356237"/>
            <a:ext cx="2262187" cy="365691"/>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8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8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6" indent="-228596" algn="l" defTabSz="91438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8" indent="-228596" algn="l" defTabSz="91438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8"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1" rtl="0" eaLnBrk="1" latinLnBrk="0" hangingPunct="1">
        <a:defRPr sz="1800" kern="1200">
          <a:solidFill>
            <a:schemeClr val="tx1"/>
          </a:solidFill>
          <a:latin typeface="+mn-lt"/>
          <a:ea typeface="+mn-ea"/>
          <a:cs typeface="+mn-cs"/>
        </a:defRPr>
      </a:lvl1pPr>
      <a:lvl2pPr marL="457190" algn="l" defTabSz="914381" rtl="0" eaLnBrk="1" latinLnBrk="0" hangingPunct="1">
        <a:defRPr sz="1800" kern="1200">
          <a:solidFill>
            <a:schemeClr val="tx1"/>
          </a:solidFill>
          <a:latin typeface="+mn-lt"/>
          <a:ea typeface="+mn-ea"/>
          <a:cs typeface="+mn-cs"/>
        </a:defRPr>
      </a:lvl2pPr>
      <a:lvl3pPr marL="914381" algn="l" defTabSz="914381" rtl="0" eaLnBrk="1" latinLnBrk="0" hangingPunct="1">
        <a:defRPr sz="1800" kern="1200">
          <a:solidFill>
            <a:schemeClr val="tx1"/>
          </a:solidFill>
          <a:latin typeface="+mn-lt"/>
          <a:ea typeface="+mn-ea"/>
          <a:cs typeface="+mn-cs"/>
        </a:defRPr>
      </a:lvl3pPr>
      <a:lvl4pPr marL="1371572" algn="l" defTabSz="914381" rtl="0" eaLnBrk="1" latinLnBrk="0" hangingPunct="1">
        <a:defRPr sz="1800" kern="1200">
          <a:solidFill>
            <a:schemeClr val="tx1"/>
          </a:solidFill>
          <a:latin typeface="+mn-lt"/>
          <a:ea typeface="+mn-ea"/>
          <a:cs typeface="+mn-cs"/>
        </a:defRPr>
      </a:lvl4pPr>
      <a:lvl5pPr marL="1828763" algn="l" defTabSz="914381" rtl="0" eaLnBrk="1" latinLnBrk="0" hangingPunct="1">
        <a:defRPr sz="1800" kern="1200">
          <a:solidFill>
            <a:schemeClr val="tx1"/>
          </a:solidFill>
          <a:latin typeface="+mn-lt"/>
          <a:ea typeface="+mn-ea"/>
          <a:cs typeface="+mn-cs"/>
        </a:defRPr>
      </a:lvl5pPr>
      <a:lvl6pPr marL="2285953" algn="l" defTabSz="914381" rtl="0" eaLnBrk="1" latinLnBrk="0" hangingPunct="1">
        <a:defRPr sz="1800" kern="1200">
          <a:solidFill>
            <a:schemeClr val="tx1"/>
          </a:solidFill>
          <a:latin typeface="+mn-lt"/>
          <a:ea typeface="+mn-ea"/>
          <a:cs typeface="+mn-cs"/>
        </a:defRPr>
      </a:lvl6pPr>
      <a:lvl7pPr marL="2743144" algn="l" defTabSz="914381" rtl="0" eaLnBrk="1" latinLnBrk="0" hangingPunct="1">
        <a:defRPr sz="1800" kern="1200">
          <a:solidFill>
            <a:schemeClr val="tx1"/>
          </a:solidFill>
          <a:latin typeface="+mn-lt"/>
          <a:ea typeface="+mn-ea"/>
          <a:cs typeface="+mn-cs"/>
        </a:defRPr>
      </a:lvl7pPr>
      <a:lvl8pPr marL="3200334" algn="l" defTabSz="914381" rtl="0" eaLnBrk="1" latinLnBrk="0" hangingPunct="1">
        <a:defRPr sz="1800" kern="1200">
          <a:solidFill>
            <a:schemeClr val="tx1"/>
          </a:solidFill>
          <a:latin typeface="+mn-lt"/>
          <a:ea typeface="+mn-ea"/>
          <a:cs typeface="+mn-cs"/>
        </a:defRPr>
      </a:lvl8pPr>
      <a:lvl9pPr marL="3657526" algn="l" defTabSz="91438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8/11/2020</a:t>
            </a:fld>
            <a:endParaRPr lang="en-US"/>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Tree>
    <p:extLst>
      <p:ext uri="{BB962C8B-B14F-4D97-AF65-F5344CB8AC3E}">
        <p14:creationId xmlns:p14="http://schemas.microsoft.com/office/powerpoint/2010/main" val="4890530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www.redcross.org/take-a-class/coronavirus-information/returning-to-work-during-covid-19-safe-work-practices-course" TargetMode="External"/><Relationship Id="rId13" Type="http://schemas.openxmlformats.org/officeDocument/2006/relationships/hyperlink" Target="https://apps.apple.com/us/app/emergency-by-american-red/id954783878" TargetMode="External"/><Relationship Id="rId3" Type="http://schemas.openxmlformats.org/officeDocument/2006/relationships/hyperlink" Target="http://redcross.org/coronavirus" TargetMode="External"/><Relationship Id="rId7" Type="http://schemas.openxmlformats.org/officeDocument/2006/relationships/hyperlink" Target="https://www.redcross.org/take-a-class/coronavirus-information/psychological-first-aid-online-course" TargetMode="External"/><Relationship Id="rId12" Type="http://schemas.openxmlformats.org/officeDocument/2006/relationships/hyperlink" Target="https://www.redcrossblood.or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preparecenter.org/toolkit/kidskit/" TargetMode="External"/><Relationship Id="rId11" Type="http://schemas.openxmlformats.org/officeDocument/2006/relationships/hyperlink" Target="https://www.redcross.org/volunteer/become-a-volunteer/urgent-need-for-volunteers.html" TargetMode="External"/><Relationship Id="rId5" Type="http://schemas.openxmlformats.org/officeDocument/2006/relationships/hyperlink" Target="https://www.redcross.org/get-help/how-to-prepare-for-emergencies/types-of-emergencies.html" TargetMode="External"/><Relationship Id="rId15" Type="http://schemas.openxmlformats.org/officeDocument/2006/relationships/hyperlink" Target="https://www.redcross.org/content/dam/redcross/donations/updates-to-adgp-$500k-membership-hub/2020/Red-Cross-Coronavirus-ADGP-DR-Comms-Resources-REV-6.15.20.docx" TargetMode="External"/><Relationship Id="rId10" Type="http://schemas.openxmlformats.org/officeDocument/2006/relationships/hyperlink" Target="https://www.redcross.org/virtual-family-assistance-center.html" TargetMode="External"/><Relationship Id="rId4" Type="http://schemas.openxmlformats.org/officeDocument/2006/relationships/hyperlink" Target="https://www.redcross.org/take-a-class/coronavirus-information/caring-for-pets-during-covid-19" TargetMode="External"/><Relationship Id="rId9" Type="http://schemas.openxmlformats.org/officeDocument/2006/relationships/hyperlink" Target="https://www.redcross.org/take-a-class/coronavirus-information/first-aid-cpr-aed-care-during-covid-19" TargetMode="External"/><Relationship Id="rId14" Type="http://schemas.openxmlformats.org/officeDocument/2006/relationships/hyperlink" Target="https://play.google.com/store/apps/details?id=com.cube.arc.hz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32521" y="4408226"/>
            <a:ext cx="9925879" cy="532301"/>
          </a:xfrm>
        </p:spPr>
        <p:txBody>
          <a:bodyPr>
            <a:noAutofit/>
          </a:bodyPr>
          <a:lstStyle>
            <a:lvl1pPr algn="l">
              <a:lnSpc>
                <a:spcPts val="4100"/>
              </a:lnSpc>
              <a:defRPr sz="2800" spc="-150">
                <a:solidFill>
                  <a:srgbClr val="FFFFFF"/>
                </a:solidFill>
              </a:defRPr>
            </a:lvl1pPr>
          </a:lstStyle>
          <a:p>
            <a:r>
              <a:rPr lang="en-US" sz="2400" kern="0" spc="100"/>
              <a:t>QUARTERLY DISASTER UPDATE: FY20 Q4 (</a:t>
            </a:r>
            <a:r>
              <a:rPr lang="en-US" sz="2400" kern="0" spc="100">
                <a:latin typeface="Arial" panose="020B0604020202020204" pitchFamily="34" charset="0"/>
                <a:cs typeface="Arial" panose="020B0604020202020204" pitchFamily="34" charset="0"/>
              </a:rPr>
              <a:t>April–June 2020</a:t>
            </a:r>
            <a:r>
              <a:rPr lang="en-US" sz="2400" kern="0" spc="100"/>
              <a:t>)</a:t>
            </a:r>
          </a:p>
        </p:txBody>
      </p:sp>
      <p:sp>
        <p:nvSpPr>
          <p:cNvPr id="5" name="Subtitle 2"/>
          <p:cNvSpPr>
            <a:spLocks noGrp="1"/>
          </p:cNvSpPr>
          <p:nvPr>
            <p:ph type="subTitle" idx="1"/>
          </p:nvPr>
        </p:nvSpPr>
        <p:spPr>
          <a:xfrm>
            <a:off x="176799" y="4977141"/>
            <a:ext cx="9143999"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ADGP MEMBERS</a:t>
            </a:r>
          </a:p>
        </p:txBody>
      </p:sp>
    </p:spTree>
    <p:extLst>
      <p:ext uri="{BB962C8B-B14F-4D97-AF65-F5344CB8AC3E}">
        <p14:creationId xmlns:p14="http://schemas.microsoft.com/office/powerpoint/2010/main" val="268971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1" y="1033216"/>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a:solidFill>
                  <a:srgbClr val="6D6E70"/>
                </a:solidFill>
                <a:latin typeface="Arial" charset="0"/>
                <a:cs typeface="Arial" charset="0"/>
              </a:rPr>
              <a:t>The American Red Cross actively supported </a:t>
            </a:r>
            <a:br>
              <a:rPr lang="en-US" sz="2000">
                <a:solidFill>
                  <a:srgbClr val="6D6E70"/>
                </a:solidFill>
                <a:latin typeface="Arial" charset="0"/>
                <a:cs typeface="Arial" charset="0"/>
              </a:rPr>
            </a:br>
            <a:r>
              <a:rPr lang="en-US" sz="2000">
                <a:solidFill>
                  <a:srgbClr val="6D6E70"/>
                </a:solidFill>
                <a:latin typeface="Arial" charset="0"/>
                <a:cs typeface="Arial" charset="0"/>
              </a:rPr>
              <a:t>disaster preparedness, relief and recovery work in </a:t>
            </a:r>
            <a:r>
              <a:rPr lang="en-US" sz="2000" spc="-150">
                <a:solidFill>
                  <a:srgbClr val="ED1B24"/>
                </a:solidFill>
                <a:latin typeface="Arial" charset="0"/>
                <a:cs typeface="Arial" charset="0"/>
              </a:rPr>
              <a:t>17</a:t>
            </a:r>
            <a:r>
              <a:rPr lang="en-US" sz="2000" spc="-150">
                <a:solidFill>
                  <a:srgbClr val="ED1B24"/>
                </a:solidFill>
              </a:rPr>
              <a:t> countries</a:t>
            </a:r>
            <a:r>
              <a:rPr lang="en-US" sz="2000">
                <a:solidFill>
                  <a:srgbClr val="6D6E70"/>
                </a:solidFill>
                <a:latin typeface="Arial" charset="0"/>
                <a:cs typeface="Arial" charset="0"/>
              </a:rPr>
              <a:t>. </a:t>
            </a:r>
            <a:br>
              <a:rPr lang="en-US" sz="2000">
                <a:solidFill>
                  <a:srgbClr val="6D6E70"/>
                </a:solidFill>
                <a:latin typeface="Arial" charset="0"/>
                <a:cs typeface="Arial" charset="0"/>
              </a:rPr>
            </a:br>
            <a:endParaRPr lang="en-US" sz="2000" baseline="36000">
              <a:solidFill>
                <a:srgbClr val="6D6E70"/>
              </a:solidFill>
              <a:latin typeface="Arial" charset="0"/>
              <a:cs typeface="Arial" charset="0"/>
            </a:endParaRPr>
          </a:p>
        </p:txBody>
      </p:sp>
      <p:sp>
        <p:nvSpPr>
          <p:cNvPr id="20482" name="Text Placeholder 3"/>
          <p:cNvSpPr txBox="1">
            <a:spLocks/>
          </p:cNvSpPr>
          <p:nvPr/>
        </p:nvSpPr>
        <p:spPr bwMode="auto">
          <a:xfrm>
            <a:off x="1385600" y="3951321"/>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a:t>
            </a:r>
            <a:r>
              <a:rPr lang="is-IS" sz="2400" b="1" spc="-150">
                <a:solidFill>
                  <a:srgbClr val="ED1B24"/>
                </a:solidFill>
                <a:latin typeface="Arial"/>
                <a:cs typeface="Arial"/>
              </a:rPr>
              <a:t>7,974,956</a:t>
            </a:r>
            <a:endParaRPr lang="en-US" sz="2400" b="1" spc="-150">
              <a:solidFill>
                <a:srgbClr val="ED1B24"/>
              </a:solidFill>
              <a:latin typeface="Arial"/>
              <a:cs typeface="Arial"/>
            </a:endParaRPr>
          </a:p>
          <a:p>
            <a:pPr algn="ctr">
              <a:spcBef>
                <a:spcPts val="0"/>
              </a:spcBef>
            </a:pPr>
            <a:r>
              <a:rPr lang="en-US" sz="1400">
                <a:solidFill>
                  <a:srgbClr val="6D6E70"/>
                </a:solidFill>
              </a:rPr>
              <a:t>funds donated*</a:t>
            </a:r>
          </a:p>
          <a:p>
            <a:pPr algn="ctr">
              <a:spcBef>
                <a:spcPts val="0"/>
              </a:spcBef>
            </a:pPr>
            <a:endParaRPr lang="en-US" sz="1400">
              <a:solidFill>
                <a:srgbClr val="6D6E70"/>
              </a:solidFill>
            </a:endParaRPr>
          </a:p>
          <a:p>
            <a:pPr algn="ctr">
              <a:spcBef>
                <a:spcPct val="20000"/>
              </a:spcBef>
              <a:buFont typeface="Arial" charset="0"/>
              <a:buNone/>
            </a:pPr>
            <a:r>
              <a:rPr lang="en-US" sz="1400" b="1">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705810" y="2536836"/>
            <a:ext cx="836686" cy="1086597"/>
          </a:xfrm>
          <a:prstGeom prst="rect">
            <a:avLst/>
          </a:prstGeom>
          <a:noFill/>
          <a:ln w="9525">
            <a:noFill/>
            <a:miter lim="800000"/>
            <a:headEnd/>
            <a:tailEnd/>
          </a:ln>
        </p:spPr>
      </p:pic>
      <p:pic>
        <p:nvPicPr>
          <p:cNvPr id="3074" name="Picture 2"/>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052776" y="27677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008287" y="2798391"/>
            <a:ext cx="694005" cy="751528"/>
          </a:xfrm>
          <a:prstGeom prst="rect">
            <a:avLst/>
          </a:prstGeom>
          <a:noFill/>
          <a:ln w="9525">
            <a:noFill/>
            <a:miter lim="800000"/>
            <a:headEnd/>
            <a:tailEnd/>
          </a:ln>
          <a:effectLst/>
        </p:spPr>
      </p:pic>
      <p:sp>
        <p:nvSpPr>
          <p:cNvPr id="22" name="Rectangle 21"/>
          <p:cNvSpPr/>
          <p:nvPr/>
        </p:nvSpPr>
        <p:spPr>
          <a:xfrm>
            <a:off x="1328057" y="4809605"/>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2" name="Text Placeholder 3"/>
          <p:cNvSpPr txBox="1">
            <a:spLocks/>
          </p:cNvSpPr>
          <p:nvPr/>
        </p:nvSpPr>
        <p:spPr bwMode="auto">
          <a:xfrm>
            <a:off x="1614200" y="4899512"/>
            <a:ext cx="1738600" cy="449262"/>
          </a:xfrm>
          <a:prstGeom prst="rect">
            <a:avLst/>
          </a:prstGeom>
          <a:noFill/>
          <a:ln w="9525">
            <a:noFill/>
            <a:miter lim="800000"/>
            <a:headEnd/>
            <a:tailEnd/>
          </a:ln>
        </p:spPr>
        <p:txBody>
          <a:bodyPr/>
          <a:lstStyle/>
          <a:p>
            <a:pPr algn="ctr">
              <a:spcBef>
                <a:spcPct val="20000"/>
              </a:spcBef>
            </a:pPr>
            <a:r>
              <a:rPr lang="en-US" sz="2100" b="1">
                <a:solidFill>
                  <a:srgbClr val="717073"/>
                </a:solidFill>
                <a:cs typeface="Arial" charset="0"/>
              </a:rPr>
              <a:t>$34,425,085</a:t>
            </a:r>
          </a:p>
        </p:txBody>
      </p:sp>
      <p:sp>
        <p:nvSpPr>
          <p:cNvPr id="20493" name="Rectangle 27"/>
          <p:cNvSpPr>
            <a:spLocks noChangeArrowheads="1"/>
          </p:cNvSpPr>
          <p:nvPr/>
        </p:nvSpPr>
        <p:spPr bwMode="auto">
          <a:xfrm>
            <a:off x="4840939" y="4916394"/>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dirty="0">
                <a:solidFill>
                  <a:srgbClr val="717073"/>
                </a:solidFill>
                <a:cs typeface="Arial" charset="0"/>
              </a:rPr>
              <a:t>61</a:t>
            </a:r>
          </a:p>
        </p:txBody>
      </p:sp>
      <p:sp>
        <p:nvSpPr>
          <p:cNvPr id="20495" name="Rectangle 29"/>
          <p:cNvSpPr>
            <a:spLocks noChangeArrowheads="1"/>
          </p:cNvSpPr>
          <p:nvPr/>
        </p:nvSpPr>
        <p:spPr bwMode="auto">
          <a:xfrm>
            <a:off x="7793928" y="4912973"/>
            <a:ext cx="660450" cy="415498"/>
          </a:xfrm>
          <a:prstGeom prst="rect">
            <a:avLst/>
          </a:prstGeom>
          <a:noFill/>
          <a:ln w="9525">
            <a:noFill/>
            <a:miter lim="800000"/>
            <a:headEnd/>
            <a:tailEnd/>
          </a:ln>
        </p:spPr>
        <p:txBody>
          <a:bodyPr wrap="square">
            <a:spAutoFit/>
          </a:bodyPr>
          <a:lstStyle/>
          <a:p>
            <a:pPr algn="ctr">
              <a:spcBef>
                <a:spcPct val="20000"/>
              </a:spcBef>
              <a:defRPr/>
            </a:pPr>
            <a:r>
              <a:rPr lang="en-US" sz="2100" b="1">
                <a:solidFill>
                  <a:srgbClr val="717073"/>
                </a:solidFill>
                <a:cs typeface="Arial" charset="0"/>
              </a:rPr>
              <a:t>26</a:t>
            </a:r>
          </a:p>
        </p:txBody>
      </p:sp>
      <p:sp>
        <p:nvSpPr>
          <p:cNvPr id="21" name="Title 1"/>
          <p:cNvSpPr txBox="1">
            <a:spLocks/>
          </p:cNvSpPr>
          <p:nvPr/>
        </p:nvSpPr>
        <p:spPr>
          <a:xfrm>
            <a:off x="838201" y="7430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a:solidFill>
                  <a:srgbClr val="ED1B24"/>
                </a:solidFill>
                <a:latin typeface="Arial" charset="0"/>
                <a:cs typeface="Arial" charset="0"/>
              </a:rPr>
              <a:t>Q4 International Response Totals</a:t>
            </a:r>
            <a:endParaRPr lang="en-US" baseline="36000">
              <a:solidFill>
                <a:srgbClr val="ED1B24"/>
              </a:solidFill>
              <a:latin typeface="Arial" charset="0"/>
              <a:cs typeface="Arial" charset="0"/>
            </a:endParaRPr>
          </a:p>
        </p:txBody>
      </p:sp>
      <p:cxnSp>
        <p:nvCxnSpPr>
          <p:cNvPr id="28" name="Straight Connector 27"/>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4364689" y="3847953"/>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3</a:t>
            </a:r>
          </a:p>
          <a:p>
            <a:pPr algn="ctr">
              <a:spcBef>
                <a:spcPts val="0"/>
              </a:spcBef>
            </a:pPr>
            <a:r>
              <a:rPr lang="en-US" sz="1400">
                <a:solidFill>
                  <a:srgbClr val="6D6E70"/>
                </a:solidFill>
              </a:rPr>
              <a:t>people deployed</a:t>
            </a:r>
          </a:p>
          <a:p>
            <a:pPr algn="ctr">
              <a:spcBef>
                <a:spcPct val="20000"/>
              </a:spcBef>
              <a:buFont typeface="Arial" charset="0"/>
              <a:buNone/>
            </a:pPr>
            <a:r>
              <a:rPr lang="en-US" sz="1400" b="1">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951321"/>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18</a:t>
            </a:r>
          </a:p>
          <a:p>
            <a:pPr algn="ctr">
              <a:spcBef>
                <a:spcPts val="0"/>
              </a:spcBef>
            </a:pPr>
            <a:r>
              <a:rPr lang="en-US" sz="1400">
                <a:solidFill>
                  <a:srgbClr val="6D6E70"/>
                </a:solidFill>
              </a:rPr>
              <a:t>preparedness and risk reduction projects</a:t>
            </a:r>
          </a:p>
          <a:p>
            <a:pPr algn="ctr">
              <a:spcBef>
                <a:spcPct val="20000"/>
              </a:spcBef>
              <a:buFont typeface="Arial" charset="0"/>
              <a:buNone/>
            </a:pPr>
            <a:r>
              <a:rPr lang="en-US" sz="1400" b="1">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453FF44-35DA-4647-A1C5-411B60442A11}"/>
              </a:ext>
            </a:extLst>
          </p:cNvPr>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717073"/>
                </a:solidFill>
                <a:cs typeface="Arial" charset="0"/>
              </a:rPr>
              <a:t>FY20</a:t>
            </a:r>
          </a:p>
          <a:p>
            <a:pPr algn="ctr">
              <a:spcBef>
                <a:spcPts val="0"/>
              </a:spcBef>
            </a:pPr>
            <a:r>
              <a:rPr lang="en-US" sz="2100" b="1">
                <a:solidFill>
                  <a:srgbClr val="717073"/>
                </a:solidFill>
                <a:cs typeface="Arial" charset="0"/>
              </a:rPr>
              <a:t>Totals</a:t>
            </a:r>
          </a:p>
        </p:txBody>
      </p:sp>
      <p:sp>
        <p:nvSpPr>
          <p:cNvPr id="18" name="Rectangle 17">
            <a:extLst>
              <a:ext uri="{FF2B5EF4-FFF2-40B4-BE49-F238E27FC236}">
                <a16:creationId xmlns:a16="http://schemas.microsoft.com/office/drawing/2014/main" id="{0B9CDC60-437A-4CD3-B97B-6D985B21B725}"/>
              </a:ext>
            </a:extLst>
          </p:cNvPr>
          <p:cNvSpPr/>
          <p:nvPr/>
        </p:nvSpPr>
        <p:spPr>
          <a:xfrm>
            <a:off x="4572001" y="5588169"/>
            <a:ext cx="4953000" cy="507831"/>
          </a:xfrm>
          <a:prstGeom prst="rect">
            <a:avLst/>
          </a:prstGeom>
        </p:spPr>
        <p:txBody>
          <a:bodyPr wrap="square">
            <a:spAutoFit/>
          </a:bodyPr>
          <a:lstStyle/>
          <a:p>
            <a:pPr algn="r">
              <a:tabLst>
                <a:tab pos="169863" algn="l"/>
              </a:tabLst>
            </a:pPr>
            <a:r>
              <a:rPr lang="en-US" sz="900" dirty="0">
                <a:solidFill>
                  <a:srgbClr val="717073"/>
                </a:solidFill>
                <a:cs typeface="Arial" charset="0"/>
              </a:rPr>
              <a:t>*Reflects funds donated by American Red Cross to the International Federation of Red Cross and Red Crescent Societies, the International Committee of the Red Cross or Red Cross Red Crescent national societies following specific disasters.</a:t>
            </a:r>
          </a:p>
        </p:txBody>
      </p:sp>
    </p:spTree>
    <p:extLst>
      <p:ext uri="{BB962C8B-B14F-4D97-AF65-F5344CB8AC3E}">
        <p14:creationId xmlns:p14="http://schemas.microsoft.com/office/powerpoint/2010/main" val="2529059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30" y="205742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838201" y="1165591"/>
            <a:ext cx="8419010"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a:spcAft>
                <a:spcPts val="2400"/>
              </a:spcAft>
              <a:buClr>
                <a:srgbClr val="ED1B24"/>
              </a:buClr>
              <a:defRPr/>
            </a:pPr>
            <a:r>
              <a:rPr lang="en-US" sz="2000" b="1">
                <a:solidFill>
                  <a:schemeClr val="tx1">
                    <a:lumMod val="50000"/>
                    <a:lumOff val="50000"/>
                  </a:schemeClr>
                </a:solidFill>
                <a:cs typeface="Arial" charset="0"/>
              </a:rPr>
              <a:t>We were pleased to provide the following recognition and engagement opportunities during this quarter.</a:t>
            </a:r>
          </a:p>
        </p:txBody>
      </p:sp>
      <p:sp>
        <p:nvSpPr>
          <p:cNvPr id="14" name="Title 1"/>
          <p:cNvSpPr>
            <a:spLocks noGrp="1"/>
          </p:cNvSpPr>
          <p:nvPr>
            <p:ph type="title"/>
          </p:nvPr>
        </p:nvSpPr>
        <p:spPr>
          <a:xfrm>
            <a:off x="838201" y="479464"/>
            <a:ext cx="8381999" cy="762000"/>
          </a:xfrm>
        </p:spPr>
        <p:txBody>
          <a:bodyPr wrap="square" numCol="1" anchorCtr="0" compatLnSpc="1">
            <a:prstTxWarp prst="textNoShape">
              <a:avLst/>
            </a:prstTxWarp>
          </a:bodyPr>
          <a:lstStyle/>
          <a:p>
            <a:pPr algn="ctr" eaLnBrk="1" hangingPunct="1">
              <a:defRPr/>
            </a:pPr>
            <a:r>
              <a:rPr lang="en-US" sz="3800">
                <a:solidFill>
                  <a:srgbClr val="ED1B24"/>
                </a:solidFill>
                <a:latin typeface="Arial" charset="0"/>
                <a:cs typeface="Arial" charset="0"/>
              </a:rPr>
              <a:t>Your Benefits and Resources</a:t>
            </a:r>
            <a:endParaRPr lang="en-US" sz="3800" baseline="36000">
              <a:solidFill>
                <a:srgbClr val="ED1B24"/>
              </a:solidFill>
              <a:latin typeface="Arial" charset="0"/>
              <a:cs typeface="Arial" charset="0"/>
            </a:endParaRPr>
          </a:p>
        </p:txBody>
      </p:sp>
      <p:sp>
        <p:nvSpPr>
          <p:cNvPr id="15" name="TextBox 14">
            <a:extLst>
              <a:ext uri="{FF2B5EF4-FFF2-40B4-BE49-F238E27FC236}">
                <a16:creationId xmlns:a16="http://schemas.microsoft.com/office/drawing/2014/main" id="{7F955427-06C7-4E1F-BBB4-F14E2000FA3F}"/>
              </a:ext>
            </a:extLst>
          </p:cNvPr>
          <p:cNvSpPr txBox="1"/>
          <p:nvPr/>
        </p:nvSpPr>
        <p:spPr>
          <a:xfrm>
            <a:off x="637255" y="2257414"/>
            <a:ext cx="5401595" cy="1692771"/>
          </a:xfrm>
          <a:prstGeom prst="rect">
            <a:avLst/>
          </a:prstGeom>
          <a:noFill/>
        </p:spPr>
        <p:txBody>
          <a:bodyPr wrap="square" rtlCol="0">
            <a:spAutoFit/>
          </a:bodyPr>
          <a:lstStyle/>
          <a:p>
            <a:pPr marL="285744" indent="-285744">
              <a:spcBef>
                <a:spcPts val="600"/>
              </a:spcBef>
              <a:spcAft>
                <a:spcPts val="200"/>
              </a:spcAft>
              <a:buClr>
                <a:srgbClr val="ED1B24"/>
              </a:buClr>
              <a:buFont typeface="Arial" panose="020B0604020202020204" pitchFamily="34" charset="0"/>
              <a:buChar char="•"/>
            </a:pPr>
            <a:r>
              <a:rPr lang="en-US" sz="1200" dirty="0">
                <a:solidFill>
                  <a:srgbClr val="717073"/>
                </a:solidFill>
              </a:rPr>
              <a:t>Logo in </a:t>
            </a:r>
            <a:r>
              <a:rPr lang="en-US" sz="1200" b="1" dirty="0">
                <a:solidFill>
                  <a:srgbClr val="ED1B24"/>
                </a:solidFill>
              </a:rPr>
              <a:t>two full-page ads </a:t>
            </a:r>
            <a:r>
              <a:rPr lang="en-US" sz="1200" dirty="0">
                <a:solidFill>
                  <a:srgbClr val="717073"/>
                </a:solidFill>
              </a:rPr>
              <a:t>in national publications, generating a combined 2.3 million impressions:</a:t>
            </a:r>
          </a:p>
          <a:p>
            <a:pPr marL="627050" lvl="1" indent="-287332">
              <a:spcBef>
                <a:spcPts val="600"/>
              </a:spcBef>
              <a:spcAft>
                <a:spcPts val="200"/>
              </a:spcAft>
              <a:buClr>
                <a:srgbClr val="ED1B24"/>
              </a:buClr>
              <a:buFont typeface="Courier New" panose="02070309020205020404" pitchFamily="49" charset="0"/>
              <a:buChar char="o"/>
            </a:pPr>
            <a:r>
              <a:rPr lang="en-US" sz="1200" b="1" dirty="0">
                <a:solidFill>
                  <a:srgbClr val="ED1B24"/>
                </a:solidFill>
              </a:rPr>
              <a:t>TIME Magazine </a:t>
            </a:r>
            <a:r>
              <a:rPr lang="en-US" sz="1200" dirty="0">
                <a:solidFill>
                  <a:srgbClr val="717073"/>
                </a:solidFill>
              </a:rPr>
              <a:t>(dated April 27, 2020)</a:t>
            </a:r>
          </a:p>
          <a:p>
            <a:pPr marL="627050" lvl="1" indent="-287332">
              <a:spcBef>
                <a:spcPts val="600"/>
              </a:spcBef>
              <a:spcAft>
                <a:spcPts val="200"/>
              </a:spcAft>
              <a:buClr>
                <a:srgbClr val="ED1B24"/>
              </a:buClr>
              <a:buFont typeface="Courier New" panose="02070309020205020404" pitchFamily="49" charset="0"/>
              <a:buChar char="o"/>
            </a:pPr>
            <a:r>
              <a:rPr lang="en-US" sz="1200" b="1" dirty="0">
                <a:solidFill>
                  <a:srgbClr val="ED1B24"/>
                </a:solidFill>
              </a:rPr>
              <a:t>Fortune Magazine </a:t>
            </a:r>
            <a:r>
              <a:rPr lang="en-US" sz="1200" dirty="0">
                <a:solidFill>
                  <a:srgbClr val="717073"/>
                </a:solidFill>
              </a:rPr>
              <a:t>(</a:t>
            </a:r>
            <a:r>
              <a:rPr lang="en-US" sz="1200" i="1" dirty="0">
                <a:solidFill>
                  <a:srgbClr val="717073"/>
                </a:solidFill>
              </a:rPr>
              <a:t>Fortune 500 </a:t>
            </a:r>
            <a:r>
              <a:rPr lang="en-US" sz="1200" dirty="0">
                <a:solidFill>
                  <a:srgbClr val="717073"/>
                </a:solidFill>
              </a:rPr>
              <a:t>issue, dated June 1, 2020)</a:t>
            </a:r>
          </a:p>
          <a:p>
            <a:pPr marL="285744" indent="-285744">
              <a:spcBef>
                <a:spcPts val="600"/>
              </a:spcBef>
              <a:spcAft>
                <a:spcPts val="200"/>
              </a:spcAft>
              <a:buClr>
                <a:srgbClr val="ED1B24"/>
              </a:buClr>
              <a:buFont typeface="Arial" panose="020B0604020202020204" pitchFamily="34" charset="0"/>
              <a:buChar char="•"/>
            </a:pPr>
            <a:r>
              <a:rPr lang="en-US" sz="1200" b="1" dirty="0">
                <a:solidFill>
                  <a:srgbClr val="ED1B24"/>
                </a:solidFill>
              </a:rPr>
              <a:t>Template communications materials provided</a:t>
            </a:r>
            <a:r>
              <a:rPr lang="en-US" sz="1200" dirty="0">
                <a:solidFill>
                  <a:srgbClr val="717073"/>
                </a:solidFill>
              </a:rPr>
              <a:t>, including social posts and article content. These aligned with timely coronavirus safety, hurricane preparedness and blood donations messaging. </a:t>
            </a:r>
          </a:p>
        </p:txBody>
      </p:sp>
      <p:sp>
        <p:nvSpPr>
          <p:cNvPr id="16" name="Content Placeholder 8">
            <a:extLst>
              <a:ext uri="{FF2B5EF4-FFF2-40B4-BE49-F238E27FC236}">
                <a16:creationId xmlns:a16="http://schemas.microsoft.com/office/drawing/2014/main" id="{812D87D6-A173-49FF-9490-C194C4A2C696}"/>
              </a:ext>
            </a:extLst>
          </p:cNvPr>
          <p:cNvSpPr txBox="1">
            <a:spLocks/>
          </p:cNvSpPr>
          <p:nvPr/>
        </p:nvSpPr>
        <p:spPr bwMode="auto">
          <a:xfrm>
            <a:off x="637255" y="4016829"/>
            <a:ext cx="5257108" cy="1986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52387">
              <a:spcBef>
                <a:spcPts val="600"/>
              </a:spcBef>
              <a:spcAft>
                <a:spcPts val="200"/>
              </a:spcAft>
              <a:buFont typeface="Arial" panose="020B0604020202020204" pitchFamily="34" charset="0"/>
              <a:buChar char="•"/>
            </a:pPr>
            <a:r>
              <a:rPr lang="en-US" sz="1200" b="1" i="1" dirty="0">
                <a:solidFill>
                  <a:srgbClr val="717073"/>
                </a:solidFill>
              </a:rPr>
              <a:t>During episodic responses: </a:t>
            </a:r>
          </a:p>
          <a:p>
            <a:pPr marL="627050" indent="-287332">
              <a:spcBef>
                <a:spcPts val="600"/>
              </a:spcBef>
              <a:spcAft>
                <a:spcPts val="200"/>
              </a:spcAft>
              <a:buFont typeface="Courier New" panose="02070309020205020404" pitchFamily="49" charset="0"/>
              <a:buChar char="o"/>
            </a:pPr>
            <a:r>
              <a:rPr lang="en-US" sz="1200" dirty="0">
                <a:solidFill>
                  <a:srgbClr val="717073"/>
                </a:solidFill>
              </a:rPr>
              <a:t>Acknowledgment in </a:t>
            </a:r>
            <a:r>
              <a:rPr lang="en-US" sz="1200" b="1" dirty="0">
                <a:solidFill>
                  <a:srgbClr val="ED1B24"/>
                </a:solidFill>
              </a:rPr>
              <a:t>four</a:t>
            </a:r>
            <a:r>
              <a:rPr lang="en-US" sz="1200" dirty="0">
                <a:solidFill>
                  <a:srgbClr val="ED1B24"/>
                </a:solidFill>
              </a:rPr>
              <a:t> </a:t>
            </a:r>
            <a:r>
              <a:rPr lang="en-US" sz="1200" b="1" dirty="0">
                <a:solidFill>
                  <a:srgbClr val="ED1B24"/>
                </a:solidFill>
              </a:rPr>
              <a:t>disaster news stories</a:t>
            </a:r>
            <a:r>
              <a:rPr lang="en-US" sz="1200" b="1" dirty="0">
                <a:solidFill>
                  <a:srgbClr val="717073"/>
                </a:solidFill>
              </a:rPr>
              <a:t> </a:t>
            </a:r>
            <a:r>
              <a:rPr lang="en-US" sz="1200" dirty="0">
                <a:solidFill>
                  <a:srgbClr val="717073"/>
                </a:solidFill>
              </a:rPr>
              <a:t>on redcross.org</a:t>
            </a:r>
            <a:r>
              <a:rPr lang="en-US" sz="1200" b="1" dirty="0">
                <a:solidFill>
                  <a:srgbClr val="717073"/>
                </a:solidFill>
              </a:rPr>
              <a:t>, </a:t>
            </a:r>
            <a:r>
              <a:rPr lang="en-US" sz="1200" dirty="0">
                <a:solidFill>
                  <a:srgbClr val="717073"/>
                </a:solidFill>
              </a:rPr>
              <a:t>generating a combined 7,500 page views.</a:t>
            </a:r>
          </a:p>
          <a:p>
            <a:pPr marL="627050" indent="-287332">
              <a:spcBef>
                <a:spcPts val="600"/>
              </a:spcBef>
              <a:spcAft>
                <a:spcPts val="200"/>
              </a:spcAft>
              <a:buFont typeface="Courier New" panose="02070309020205020404" pitchFamily="49" charset="0"/>
              <a:buChar char="o"/>
            </a:pPr>
            <a:r>
              <a:rPr lang="en-US" sz="1200" dirty="0">
                <a:solidFill>
                  <a:srgbClr val="717073"/>
                </a:solidFill>
              </a:rPr>
              <a:t>Recognition in </a:t>
            </a:r>
            <a:r>
              <a:rPr lang="en-US" sz="1200" b="1" dirty="0">
                <a:solidFill>
                  <a:srgbClr val="ED1B24"/>
                </a:solidFill>
              </a:rPr>
              <a:t>six disaster Information Update emails </a:t>
            </a:r>
            <a:r>
              <a:rPr lang="en-US" sz="1200" dirty="0">
                <a:solidFill>
                  <a:srgbClr val="717073"/>
                </a:solidFill>
              </a:rPr>
              <a:t>shared with Red Cross supporters.</a:t>
            </a:r>
          </a:p>
          <a:p>
            <a:pPr marL="627050" indent="-287332">
              <a:spcBef>
                <a:spcPts val="600"/>
              </a:spcBef>
              <a:spcAft>
                <a:spcPts val="200"/>
              </a:spcAft>
              <a:buFont typeface="Courier New" panose="02070309020205020404" pitchFamily="49" charset="0"/>
              <a:buChar char="o"/>
            </a:pPr>
            <a:r>
              <a:rPr lang="en-US" sz="1200" dirty="0">
                <a:solidFill>
                  <a:srgbClr val="717073"/>
                </a:solidFill>
              </a:rPr>
              <a:t>Invitation to </a:t>
            </a:r>
            <a:r>
              <a:rPr lang="en-US" sz="1200" b="1" dirty="0">
                <a:solidFill>
                  <a:srgbClr val="ED1B24"/>
                </a:solidFill>
              </a:rPr>
              <a:t>leadership update call with president and CEO, Gail McGovern</a:t>
            </a:r>
            <a:r>
              <a:rPr lang="en-US" sz="1200" dirty="0">
                <a:solidFill>
                  <a:schemeClr val="tx1">
                    <a:lumMod val="85000"/>
                    <a:lumOff val="15000"/>
                  </a:schemeClr>
                </a:solidFill>
              </a:rPr>
              <a:t>, </a:t>
            </a:r>
            <a:r>
              <a:rPr lang="en-US" sz="1200" dirty="0">
                <a:solidFill>
                  <a:srgbClr val="717073"/>
                </a:solidFill>
              </a:rPr>
              <a:t>about how we are adapting our mission during the coronavirus.</a:t>
            </a:r>
          </a:p>
          <a:p>
            <a:pPr lvl="1"/>
            <a:endParaRPr lang="en-US" sz="1100" dirty="0"/>
          </a:p>
        </p:txBody>
      </p:sp>
      <p:pic>
        <p:nvPicPr>
          <p:cNvPr id="3" name="Picture 2" descr="A screenshot of a social media post&#10;&#10;Description automatically generated">
            <a:extLst>
              <a:ext uri="{FF2B5EF4-FFF2-40B4-BE49-F238E27FC236}">
                <a16:creationId xmlns:a16="http://schemas.microsoft.com/office/drawing/2014/main" id="{7A441FE2-3A44-4093-8ABB-8952332DE506}"/>
              </a:ext>
            </a:extLst>
          </p:cNvPr>
          <p:cNvPicPr>
            <a:picLocks noChangeAspect="1"/>
          </p:cNvPicPr>
          <p:nvPr/>
        </p:nvPicPr>
        <p:blipFill>
          <a:blip r:embed="rId3"/>
          <a:stretch>
            <a:fillRect/>
          </a:stretch>
        </p:blipFill>
        <p:spPr>
          <a:xfrm>
            <a:off x="6520721" y="2257413"/>
            <a:ext cx="2736490" cy="3610381"/>
          </a:xfrm>
          <a:prstGeom prst="rect">
            <a:avLst/>
          </a:prstGeom>
          <a:ln>
            <a:solidFill>
              <a:schemeClr val="tx1">
                <a:lumMod val="85000"/>
                <a:lumOff val="15000"/>
              </a:schemeClr>
            </a:solidFill>
          </a:ln>
        </p:spPr>
      </p:pic>
    </p:spTree>
    <p:extLst>
      <p:ext uri="{BB962C8B-B14F-4D97-AF65-F5344CB8AC3E}">
        <p14:creationId xmlns:p14="http://schemas.microsoft.com/office/powerpoint/2010/main" val="325457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 name="Rectangle 7"/>
          <p:cNvSpPr>
            <a:spLocks noChangeArrowheads="1"/>
          </p:cNvSpPr>
          <p:nvPr/>
        </p:nvSpPr>
        <p:spPr bwMode="auto">
          <a:xfrm>
            <a:off x="1" y="14917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a:endParaRPr lang="en-US">
              <a:latin typeface="Arial" pitchFamily="34" charset="0"/>
              <a:cs typeface="Arial" pitchFamily="34" charset="0"/>
            </a:endParaRPr>
          </a:p>
        </p:txBody>
      </p:sp>
      <p:sp>
        <p:nvSpPr>
          <p:cNvPr id="12" name="TextBox 11">
            <a:extLst>
              <a:ext uri="{FF2B5EF4-FFF2-40B4-BE49-F238E27FC236}">
                <a16:creationId xmlns:a16="http://schemas.microsoft.com/office/drawing/2014/main" id="{FCAAFDA6-B6A4-4CAC-ACC6-EA98A06C46A3}"/>
              </a:ext>
            </a:extLst>
          </p:cNvPr>
          <p:cNvSpPr txBox="1"/>
          <p:nvPr/>
        </p:nvSpPr>
        <p:spPr>
          <a:xfrm>
            <a:off x="560681" y="2065026"/>
            <a:ext cx="4343827" cy="3166060"/>
          </a:xfrm>
          <a:prstGeom prst="rect">
            <a:avLst/>
          </a:prstGeom>
          <a:noFill/>
        </p:spPr>
        <p:txBody>
          <a:bodyPr wrap="square" rtlCol="0">
            <a:spAutoFit/>
          </a:bodyPr>
          <a:lstStyle/>
          <a:p>
            <a:pPr lvl="0">
              <a:lnSpc>
                <a:spcPts val="2200"/>
              </a:lnSpc>
            </a:pPr>
            <a:r>
              <a:rPr lang="en-US" sz="1600" b="1" dirty="0">
                <a:solidFill>
                  <a:srgbClr val="ED1B24"/>
                </a:solidFill>
              </a:rPr>
              <a:t>Safety Tips</a:t>
            </a:r>
            <a:endParaRPr lang="en-US" sz="1600" dirty="0">
              <a:solidFill>
                <a:srgbClr val="ED1B24"/>
              </a:solidFill>
            </a:endParaRPr>
          </a:p>
          <a:p>
            <a:pPr marL="285750" lvl="0" indent="-285750">
              <a:lnSpc>
                <a:spcPts val="2200"/>
              </a:lnSpc>
              <a:buClr>
                <a:srgbClr val="C00000"/>
              </a:buClr>
              <a:buFont typeface="Arial" panose="020B0604020202020204" pitchFamily="34" charset="0"/>
              <a:buChar char="•"/>
            </a:pPr>
            <a:r>
              <a:rPr lang="en-US" sz="1400" b="1" u="sng" dirty="0">
                <a:hlinkClick r:id="rId3"/>
              </a:rPr>
              <a:t>Coronavirus Safety Resources</a:t>
            </a:r>
            <a:endParaRPr lang="en-US" sz="1400" b="1" u="sng" dirty="0"/>
          </a:p>
          <a:p>
            <a:pPr marL="285750" indent="-285750">
              <a:lnSpc>
                <a:spcPts val="2200"/>
              </a:lnSpc>
              <a:buClr>
                <a:srgbClr val="C00000"/>
              </a:buClr>
              <a:buFont typeface="Arial" panose="020B0604020202020204" pitchFamily="34" charset="0"/>
              <a:buChar char="•"/>
            </a:pPr>
            <a:r>
              <a:rPr lang="en-US" sz="1400" b="1" u="sng" dirty="0">
                <a:hlinkClick r:id="rId4" tooltip="Caring for Pets During COVID-19"/>
              </a:rPr>
              <a:t>Caring for Pets During COVID-19</a:t>
            </a:r>
            <a:endParaRPr lang="en-US" sz="1400" b="1" u="sng" dirty="0"/>
          </a:p>
          <a:p>
            <a:pPr marL="285750" lvl="0" indent="-285750">
              <a:lnSpc>
                <a:spcPts val="2200"/>
              </a:lnSpc>
              <a:buClr>
                <a:srgbClr val="C00000"/>
              </a:buClr>
              <a:buFont typeface="Arial" panose="020B0604020202020204" pitchFamily="34" charset="0"/>
              <a:buChar char="•"/>
            </a:pPr>
            <a:r>
              <a:rPr lang="en-US" sz="1400" b="1" dirty="0">
                <a:solidFill>
                  <a:srgbClr val="717073"/>
                </a:solidFill>
                <a:hlinkClick r:id="rId5"/>
              </a:rPr>
              <a:t>Seasonal Disaster Preparedness</a:t>
            </a:r>
            <a:endParaRPr lang="en-US" sz="1400" b="1" dirty="0">
              <a:solidFill>
                <a:srgbClr val="717073"/>
              </a:solidFill>
            </a:endParaRPr>
          </a:p>
          <a:p>
            <a:pPr lvl="0">
              <a:lnSpc>
                <a:spcPts val="2200"/>
              </a:lnSpc>
            </a:pPr>
            <a:endParaRPr lang="en-US" sz="1200" b="1" dirty="0">
              <a:solidFill>
                <a:srgbClr val="717073"/>
              </a:solidFill>
            </a:endParaRPr>
          </a:p>
          <a:p>
            <a:pPr lvl="0">
              <a:lnSpc>
                <a:spcPts val="2200"/>
              </a:lnSpc>
            </a:pPr>
            <a:r>
              <a:rPr lang="en-US" sz="1600" b="1" dirty="0">
                <a:solidFill>
                  <a:srgbClr val="ED1B24"/>
                </a:solidFill>
              </a:rPr>
              <a:t>Activities &amp; Online Wellness Courses</a:t>
            </a:r>
          </a:p>
          <a:p>
            <a:pPr marL="285750" indent="-285750">
              <a:lnSpc>
                <a:spcPts val="2200"/>
              </a:lnSpc>
              <a:buClr>
                <a:srgbClr val="C00000"/>
              </a:buClr>
              <a:buFont typeface="Arial" panose="020B0604020202020204" pitchFamily="34" charset="0"/>
              <a:buChar char="•"/>
            </a:pPr>
            <a:r>
              <a:rPr lang="en-US" sz="1400" b="1" u="sng" dirty="0">
                <a:hlinkClick r:id="rId6"/>
              </a:rPr>
              <a:t>COVID-19 Kids Activity Kit</a:t>
            </a:r>
            <a:endParaRPr lang="en-US" sz="1400" b="1" u="sng" dirty="0"/>
          </a:p>
          <a:p>
            <a:pPr marL="285750" lvl="0" indent="-285750">
              <a:lnSpc>
                <a:spcPts val="2200"/>
              </a:lnSpc>
              <a:buClr>
                <a:srgbClr val="C00000"/>
              </a:buClr>
              <a:buFont typeface="Arial" panose="020B0604020202020204" pitchFamily="34" charset="0"/>
              <a:buChar char="•"/>
            </a:pPr>
            <a:r>
              <a:rPr lang="en-US" sz="1400" b="1" u="sng" dirty="0">
                <a:hlinkClick r:id="rId7" tooltip="Psychological First Aid: Supporting Yourself and Others During COVID-19 Online Course"/>
              </a:rPr>
              <a:t>Psychological First Aid: Supporting Yourself and Others During COVID-19 Course</a:t>
            </a:r>
            <a:endParaRPr lang="en-US" sz="1400" b="1" dirty="0">
              <a:solidFill>
                <a:srgbClr val="717073"/>
              </a:solidFill>
            </a:endParaRPr>
          </a:p>
          <a:p>
            <a:pPr marL="285750" lvl="0" indent="-285750">
              <a:lnSpc>
                <a:spcPts val="2200"/>
              </a:lnSpc>
              <a:buClr>
                <a:srgbClr val="C00000"/>
              </a:buClr>
              <a:buFont typeface="Arial" panose="020B0604020202020204" pitchFamily="34" charset="0"/>
              <a:buChar char="•"/>
            </a:pPr>
            <a:r>
              <a:rPr lang="en-US" sz="1400" b="1" u="sng" dirty="0">
                <a:hlinkClick r:id="rId8" tooltip="https://www.redcross.org/take-a-class/coronavirus-information/returning-to-work-during-covid-19-safe-work-practices-course"/>
              </a:rPr>
              <a:t>Returning to Work During COVID-19 Course</a:t>
            </a:r>
            <a:endParaRPr lang="en-US" sz="1400" dirty="0"/>
          </a:p>
          <a:p>
            <a:pPr marL="285750" lvl="0" indent="-285750">
              <a:lnSpc>
                <a:spcPts val="2200"/>
              </a:lnSpc>
              <a:buClr>
                <a:srgbClr val="C00000"/>
              </a:buClr>
              <a:buFont typeface="Arial" panose="020B0604020202020204" pitchFamily="34" charset="0"/>
              <a:buChar char="•"/>
            </a:pPr>
            <a:r>
              <a:rPr lang="en-US" sz="1400" b="1" u="sng" dirty="0">
                <a:hlinkClick r:id="rId9"/>
              </a:rPr>
              <a:t>First Aid/CPR/AED During COVID-19 Course</a:t>
            </a:r>
            <a:endParaRPr lang="en-US" sz="1400" dirty="0"/>
          </a:p>
        </p:txBody>
      </p:sp>
      <p:sp>
        <p:nvSpPr>
          <p:cNvPr id="19" name="Title 1">
            <a:extLst>
              <a:ext uri="{FF2B5EF4-FFF2-40B4-BE49-F238E27FC236}">
                <a16:creationId xmlns:a16="http://schemas.microsoft.com/office/drawing/2014/main" id="{23EE7749-8590-4D0B-8B75-12BC78874B85}"/>
              </a:ext>
            </a:extLst>
          </p:cNvPr>
          <p:cNvSpPr txBox="1">
            <a:spLocks/>
          </p:cNvSpPr>
          <p:nvPr/>
        </p:nvSpPr>
        <p:spPr>
          <a:xfrm>
            <a:off x="713509" y="454504"/>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190" rtl="0" eaLnBrk="0" fontAlgn="base" hangingPunct="0">
              <a:lnSpc>
                <a:spcPts val="3860"/>
              </a:lnSpc>
              <a:spcBef>
                <a:spcPct val="0"/>
              </a:spcBef>
              <a:spcAft>
                <a:spcPct val="0"/>
              </a:spcAft>
              <a:defRPr sz="3799" b="1" kern="1200" spc="-100">
                <a:solidFill>
                  <a:srgbClr val="ED1B2E"/>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800">
                <a:solidFill>
                  <a:srgbClr val="ED1B24"/>
                </a:solidFill>
                <a:latin typeface="Arial" charset="0"/>
                <a:cs typeface="Arial" charset="0"/>
              </a:rPr>
              <a:t>Join Us!</a:t>
            </a:r>
            <a:endParaRPr lang="en-US" sz="3800" baseline="36000">
              <a:solidFill>
                <a:srgbClr val="ED1B24"/>
              </a:solidFill>
              <a:latin typeface="Arial" charset="0"/>
              <a:cs typeface="Arial" charset="0"/>
            </a:endParaRPr>
          </a:p>
        </p:txBody>
      </p:sp>
      <p:sp>
        <p:nvSpPr>
          <p:cNvPr id="13" name="Content Placeholder 2">
            <a:extLst>
              <a:ext uri="{FF2B5EF4-FFF2-40B4-BE49-F238E27FC236}">
                <a16:creationId xmlns:a16="http://schemas.microsoft.com/office/drawing/2014/main" id="{B07EA0C2-8148-49BF-96B1-B72774AD1800}"/>
              </a:ext>
            </a:extLst>
          </p:cNvPr>
          <p:cNvSpPr txBox="1">
            <a:spLocks/>
          </p:cNvSpPr>
          <p:nvPr/>
        </p:nvSpPr>
        <p:spPr bwMode="auto">
          <a:xfrm>
            <a:off x="1148428" y="1102052"/>
            <a:ext cx="7819935" cy="811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ctr">
              <a:spcAft>
                <a:spcPts val="2400"/>
              </a:spcAft>
              <a:buClr>
                <a:srgbClr val="ED1B24"/>
              </a:buClr>
              <a:defRPr/>
            </a:pPr>
            <a:r>
              <a:rPr lang="en-US" b="1" dirty="0">
                <a:solidFill>
                  <a:srgbClr val="717073"/>
                </a:solidFill>
              </a:rPr>
              <a:t>The Red Cross has many resources to help people stay safe, get support and help others during these uncertain times.</a:t>
            </a:r>
            <a:endParaRPr kumimoji="0" lang="en-US" sz="2000" b="1" i="0" u="none" strike="noStrike" kern="1200" cap="none" spc="0" normalizeH="0" baseline="0" noProof="0" dirty="0">
              <a:ln>
                <a:noFill/>
              </a:ln>
              <a:solidFill>
                <a:srgbClr val="717073"/>
              </a:solidFill>
              <a:effectLst/>
              <a:uLnTx/>
              <a:uFillTx/>
              <a:cs typeface="Arial" charset="0"/>
            </a:endParaRPr>
          </a:p>
        </p:txBody>
      </p:sp>
      <p:cxnSp>
        <p:nvCxnSpPr>
          <p:cNvPr id="10" name="Straight Connector 9">
            <a:extLst>
              <a:ext uri="{FF2B5EF4-FFF2-40B4-BE49-F238E27FC236}">
                <a16:creationId xmlns:a16="http://schemas.microsoft.com/office/drawing/2014/main" id="{5E829BF0-493D-4F51-BFA7-3D55FA95B0CC}"/>
              </a:ext>
            </a:extLst>
          </p:cNvPr>
          <p:cNvCxnSpPr/>
          <p:nvPr/>
        </p:nvCxnSpPr>
        <p:spPr>
          <a:xfrm>
            <a:off x="1148428" y="1913834"/>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5CBD4D4-13F9-4C66-90C4-742CAB47A364}"/>
              </a:ext>
            </a:extLst>
          </p:cNvPr>
          <p:cNvSpPr txBox="1"/>
          <p:nvPr/>
        </p:nvSpPr>
        <p:spPr>
          <a:xfrm>
            <a:off x="5001064" y="2051037"/>
            <a:ext cx="4496655" cy="3182090"/>
          </a:xfrm>
          <a:prstGeom prst="rect">
            <a:avLst/>
          </a:prstGeom>
          <a:noFill/>
        </p:spPr>
        <p:txBody>
          <a:bodyPr wrap="square" rtlCol="0">
            <a:spAutoFit/>
          </a:bodyPr>
          <a:lstStyle/>
          <a:p>
            <a:pPr>
              <a:lnSpc>
                <a:spcPts val="2100"/>
              </a:lnSpc>
              <a:spcBef>
                <a:spcPts val="0"/>
              </a:spcBef>
              <a:spcAft>
                <a:spcPts val="0"/>
              </a:spcAft>
            </a:pPr>
            <a:r>
              <a:rPr lang="en-US" sz="1600" b="1" dirty="0">
                <a:solidFill>
                  <a:srgbClr val="ED1B24"/>
                </a:solidFill>
              </a:rPr>
              <a:t>Get Support When You’ve Lost a Loved One </a:t>
            </a:r>
            <a:endParaRPr lang="en-US" sz="1600" dirty="0">
              <a:solidFill>
                <a:srgbClr val="ED1B24"/>
              </a:solidFill>
            </a:endParaRPr>
          </a:p>
          <a:p>
            <a:pPr marL="285750" indent="-285750">
              <a:lnSpc>
                <a:spcPts val="2100"/>
              </a:lnSpc>
              <a:spcBef>
                <a:spcPts val="0"/>
              </a:spcBef>
              <a:spcAft>
                <a:spcPts val="0"/>
              </a:spcAft>
              <a:buClr>
                <a:srgbClr val="C00000"/>
              </a:buClr>
              <a:buFont typeface="Arial" panose="020B0604020202020204" pitchFamily="34" charset="0"/>
              <a:buChar char="•"/>
            </a:pPr>
            <a:r>
              <a:rPr lang="en-US" sz="1400" b="1" u="sng" dirty="0">
                <a:hlinkClick r:id="rId10"/>
              </a:rPr>
              <a:t>Virtual Family Assistance Center</a:t>
            </a:r>
            <a:endParaRPr lang="en-US" sz="1400" dirty="0"/>
          </a:p>
          <a:p>
            <a:pPr marL="285750" indent="-285750">
              <a:lnSpc>
                <a:spcPts val="2100"/>
              </a:lnSpc>
              <a:spcBef>
                <a:spcPts val="0"/>
              </a:spcBef>
              <a:spcAft>
                <a:spcPts val="0"/>
              </a:spcAft>
              <a:buClr>
                <a:srgbClr val="C00000"/>
              </a:buClr>
              <a:buFont typeface="Arial" panose="020B0604020202020204" pitchFamily="34" charset="0"/>
              <a:buChar char="•"/>
            </a:pPr>
            <a:r>
              <a:rPr lang="en-US" sz="1400" dirty="0">
                <a:solidFill>
                  <a:srgbClr val="717073"/>
                </a:solidFill>
              </a:rPr>
              <a:t>If you or a loved one lacks internet access, please call 833-492-0094 for help.</a:t>
            </a:r>
            <a:endParaRPr lang="en-US" sz="1100" dirty="0">
              <a:solidFill>
                <a:srgbClr val="717073"/>
              </a:solidFill>
            </a:endParaRPr>
          </a:p>
          <a:p>
            <a:pPr lvl="0">
              <a:lnSpc>
                <a:spcPts val="2100"/>
              </a:lnSpc>
              <a:spcBef>
                <a:spcPts val="0"/>
              </a:spcBef>
              <a:spcAft>
                <a:spcPts val="0"/>
              </a:spcAft>
            </a:pPr>
            <a:endParaRPr lang="en-US" b="1" dirty="0"/>
          </a:p>
          <a:p>
            <a:pPr lvl="0">
              <a:lnSpc>
                <a:spcPts val="2100"/>
              </a:lnSpc>
              <a:spcBef>
                <a:spcPts val="600"/>
              </a:spcBef>
              <a:spcAft>
                <a:spcPts val="0"/>
              </a:spcAft>
            </a:pPr>
            <a:r>
              <a:rPr lang="en-US" sz="1600" b="1" dirty="0">
                <a:solidFill>
                  <a:srgbClr val="ED1B24"/>
                </a:solidFill>
              </a:rPr>
              <a:t>Helping Others</a:t>
            </a:r>
            <a:endParaRPr lang="en-US" sz="1600" dirty="0">
              <a:solidFill>
                <a:srgbClr val="ED1B24"/>
              </a:solidFill>
            </a:endParaRPr>
          </a:p>
          <a:p>
            <a:pPr marL="234950" indent="-234950">
              <a:lnSpc>
                <a:spcPts val="2100"/>
              </a:lnSpc>
              <a:spcBef>
                <a:spcPts val="0"/>
              </a:spcBef>
              <a:spcAft>
                <a:spcPts val="0"/>
              </a:spcAft>
              <a:buClr>
                <a:srgbClr val="ED1B24"/>
              </a:buClr>
              <a:buFont typeface="Arial" panose="020B0604020202020204" pitchFamily="34" charset="0"/>
              <a:buChar char="•"/>
            </a:pPr>
            <a:r>
              <a:rPr lang="en-US" sz="1400" b="1" dirty="0">
                <a:solidFill>
                  <a:srgbClr val="717073"/>
                </a:solidFill>
                <a:latin typeface="Arial" panose="020B0604020202020204" pitchFamily="34" charset="0"/>
                <a:cs typeface="Arial" panose="020B0604020202020204" pitchFamily="34" charset="0"/>
                <a:hlinkClick r:id="rId11"/>
              </a:rPr>
              <a:t>Volunteer</a:t>
            </a:r>
            <a:r>
              <a:rPr lang="en-US" sz="1400" dirty="0">
                <a:solidFill>
                  <a:srgbClr val="717073"/>
                </a:solidFill>
                <a:latin typeface="Arial" panose="020B0604020202020204" pitchFamily="34" charset="0"/>
                <a:cs typeface="Arial" panose="020B0604020202020204" pitchFamily="34" charset="0"/>
              </a:rPr>
              <a:t> to help meet urgent needs</a:t>
            </a:r>
          </a:p>
          <a:p>
            <a:pPr marL="234950" indent="-234950">
              <a:lnSpc>
                <a:spcPts val="2100"/>
              </a:lnSpc>
              <a:spcBef>
                <a:spcPts val="0"/>
              </a:spcBef>
              <a:spcAft>
                <a:spcPts val="0"/>
              </a:spcAft>
              <a:buClr>
                <a:srgbClr val="ED1B24"/>
              </a:buClr>
              <a:buFont typeface="Arial" panose="020B0604020202020204" pitchFamily="34" charset="0"/>
              <a:buChar char="•"/>
            </a:pPr>
            <a:r>
              <a:rPr lang="en-US" sz="1400" b="1" dirty="0">
                <a:solidFill>
                  <a:srgbClr val="717073"/>
                </a:solidFill>
                <a:latin typeface="Arial" panose="020B0604020202020204" pitchFamily="34" charset="0"/>
                <a:cs typeface="Arial" panose="020B0604020202020204" pitchFamily="34" charset="0"/>
                <a:hlinkClick r:id="rId12"/>
              </a:rPr>
              <a:t>Donate blood</a:t>
            </a:r>
            <a:r>
              <a:rPr lang="en-US" sz="1400" b="1" dirty="0">
                <a:solidFill>
                  <a:srgbClr val="717073"/>
                </a:solidFill>
                <a:latin typeface="Arial" panose="020B0604020202020204" pitchFamily="34" charset="0"/>
                <a:cs typeface="Arial" panose="020B0604020202020204" pitchFamily="34" charset="0"/>
              </a:rPr>
              <a:t> </a:t>
            </a:r>
            <a:r>
              <a:rPr lang="en-US" sz="1400" dirty="0">
                <a:solidFill>
                  <a:srgbClr val="717073"/>
                </a:solidFill>
                <a:latin typeface="Arial" panose="020B0604020202020204" pitchFamily="34" charset="0"/>
                <a:cs typeface="Arial" panose="020B0604020202020204" pitchFamily="34" charset="0"/>
              </a:rPr>
              <a:t>if they are feeling healthy and well</a:t>
            </a:r>
            <a:endParaRPr lang="en-US" sz="1100" dirty="0">
              <a:solidFill>
                <a:srgbClr val="717073"/>
              </a:solidFill>
              <a:latin typeface="Arial" panose="020B0604020202020204" pitchFamily="34" charset="0"/>
              <a:cs typeface="Arial" panose="020B0604020202020204" pitchFamily="34" charset="0"/>
            </a:endParaRPr>
          </a:p>
          <a:p>
            <a:pPr>
              <a:lnSpc>
                <a:spcPts val="2100"/>
              </a:lnSpc>
              <a:spcBef>
                <a:spcPts val="0"/>
              </a:spcBef>
              <a:spcAft>
                <a:spcPts val="0"/>
              </a:spcAft>
              <a:buClr>
                <a:srgbClr val="ED1B24"/>
              </a:buClr>
            </a:pPr>
            <a:endParaRPr lang="en-US" sz="600" b="1" dirty="0">
              <a:solidFill>
                <a:srgbClr val="FF0000"/>
              </a:solidFill>
            </a:endParaRPr>
          </a:p>
          <a:p>
            <a:pPr>
              <a:lnSpc>
                <a:spcPts val="2100"/>
              </a:lnSpc>
              <a:spcBef>
                <a:spcPts val="600"/>
              </a:spcBef>
              <a:spcAft>
                <a:spcPts val="0"/>
              </a:spcAft>
              <a:buClr>
                <a:srgbClr val="ED1B24"/>
              </a:buClr>
            </a:pPr>
            <a:r>
              <a:rPr lang="en-US" sz="1600" b="1" dirty="0">
                <a:solidFill>
                  <a:srgbClr val="ED1B24"/>
                </a:solidFill>
              </a:rPr>
              <a:t>Download the free Emergency App </a:t>
            </a:r>
            <a:r>
              <a:rPr lang="en-US" sz="1400" dirty="0">
                <a:solidFill>
                  <a:srgbClr val="717073"/>
                </a:solidFill>
              </a:rPr>
              <a:t>from the</a:t>
            </a:r>
            <a:r>
              <a:rPr lang="en-US" sz="1400" b="1" dirty="0">
                <a:solidFill>
                  <a:srgbClr val="717073"/>
                </a:solidFill>
              </a:rPr>
              <a:t> </a:t>
            </a:r>
            <a:r>
              <a:rPr lang="en-US" sz="1400" b="1" u="sng" dirty="0">
                <a:hlinkClick r:id="rId13"/>
              </a:rPr>
              <a:t>Apple</a:t>
            </a:r>
            <a:r>
              <a:rPr lang="en-US" sz="1400" u="sng" dirty="0">
                <a:hlinkClick r:id="rId13"/>
              </a:rPr>
              <a:t> </a:t>
            </a:r>
            <a:r>
              <a:rPr lang="en-US" sz="1400" b="1" u="sng" dirty="0">
                <a:hlinkClick r:id="rId13"/>
              </a:rPr>
              <a:t>App Store</a:t>
            </a:r>
            <a:r>
              <a:rPr lang="en-US" sz="1400" dirty="0"/>
              <a:t> </a:t>
            </a:r>
            <a:r>
              <a:rPr lang="en-US" sz="1400" dirty="0">
                <a:solidFill>
                  <a:srgbClr val="717073"/>
                </a:solidFill>
              </a:rPr>
              <a:t>or</a:t>
            </a:r>
            <a:r>
              <a:rPr lang="en-US" sz="1400" b="1" dirty="0"/>
              <a:t> </a:t>
            </a:r>
            <a:r>
              <a:rPr lang="en-US" sz="1400" b="1" u="sng" dirty="0">
                <a:hlinkClick r:id="rId14"/>
              </a:rPr>
              <a:t>Google Play</a:t>
            </a:r>
            <a:r>
              <a:rPr lang="en-US" sz="1400" dirty="0"/>
              <a:t>.</a:t>
            </a:r>
            <a:r>
              <a:rPr lang="en-US" sz="1400" b="1" dirty="0"/>
              <a:t> </a:t>
            </a:r>
            <a:endParaRPr lang="en-US" sz="1400" dirty="0"/>
          </a:p>
        </p:txBody>
      </p:sp>
      <p:sp>
        <p:nvSpPr>
          <p:cNvPr id="2" name="TextBox 1">
            <a:extLst>
              <a:ext uri="{FF2B5EF4-FFF2-40B4-BE49-F238E27FC236}">
                <a16:creationId xmlns:a16="http://schemas.microsoft.com/office/drawing/2014/main" id="{CA2FA580-EB45-4143-8481-7E0C559F22FC}"/>
              </a:ext>
            </a:extLst>
          </p:cNvPr>
          <p:cNvSpPr txBox="1"/>
          <p:nvPr/>
        </p:nvSpPr>
        <p:spPr>
          <a:xfrm>
            <a:off x="1119232" y="5466457"/>
            <a:ext cx="7819935" cy="584775"/>
          </a:xfrm>
          <a:prstGeom prst="rect">
            <a:avLst/>
          </a:prstGeom>
          <a:noFill/>
        </p:spPr>
        <p:txBody>
          <a:bodyPr wrap="square" rtlCol="0">
            <a:spAutoFit/>
          </a:bodyPr>
          <a:lstStyle/>
          <a:p>
            <a:pPr algn="ctr"/>
            <a:r>
              <a:rPr lang="en-US" sz="1600" dirty="0">
                <a:solidFill>
                  <a:srgbClr val="717073"/>
                </a:solidFill>
              </a:rPr>
              <a:t>Access </a:t>
            </a:r>
            <a:r>
              <a:rPr lang="en-US" sz="1600" b="1" dirty="0">
                <a:solidFill>
                  <a:srgbClr val="717073"/>
                </a:solidFill>
                <a:hlinkClick r:id="rId15"/>
              </a:rPr>
              <a:t>turnkey promotional content here</a:t>
            </a:r>
            <a:r>
              <a:rPr lang="en-US" sz="1600" b="1" dirty="0">
                <a:solidFill>
                  <a:srgbClr val="717073"/>
                </a:solidFill>
              </a:rPr>
              <a:t> </a:t>
            </a:r>
            <a:r>
              <a:rPr lang="en-US" sz="1600" dirty="0">
                <a:solidFill>
                  <a:srgbClr val="717073"/>
                </a:solidFill>
              </a:rPr>
              <a:t>to share these resources with your employees, social followers and even customers. </a:t>
            </a:r>
          </a:p>
        </p:txBody>
      </p:sp>
    </p:spTree>
    <p:extLst>
      <p:ext uri="{BB962C8B-B14F-4D97-AF65-F5344CB8AC3E}">
        <p14:creationId xmlns:p14="http://schemas.microsoft.com/office/powerpoint/2010/main" val="403717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100584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354264" y="4297812"/>
            <a:ext cx="9677400" cy="795664"/>
          </a:xfrm>
        </p:spPr>
        <p:txBody>
          <a:bodyPr>
            <a:noAutofit/>
          </a:bodyPr>
          <a:lstStyle>
            <a:lvl1pPr algn="l">
              <a:lnSpc>
                <a:spcPts val="4100"/>
              </a:lnSpc>
              <a:defRPr sz="2800" spc="-150">
                <a:solidFill>
                  <a:srgbClr val="FFFFFF"/>
                </a:solidFill>
              </a:defRPr>
            </a:lvl1pPr>
          </a:lstStyle>
          <a:p>
            <a:r>
              <a:rPr lang="en-US" sz="2901" kern="0" spc="100" dirty="0"/>
              <a:t>THANK YOU</a:t>
            </a:r>
          </a:p>
        </p:txBody>
      </p:sp>
      <p:sp>
        <p:nvSpPr>
          <p:cNvPr id="10" name="Subtitle 2"/>
          <p:cNvSpPr txBox="1">
            <a:spLocks/>
          </p:cNvSpPr>
          <p:nvPr/>
        </p:nvSpPr>
        <p:spPr bwMode="auto">
          <a:xfrm>
            <a:off x="381004" y="4906660"/>
            <a:ext cx="9143999" cy="373632"/>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1" b="0" kern="0" spc="100"/>
              <a:t>FOR YOUR LIFESAVING SUPPORT</a:t>
            </a:r>
          </a:p>
        </p:txBody>
      </p:sp>
      <p:sp>
        <p:nvSpPr>
          <p:cNvPr id="12" name="Content Placeholder 2">
            <a:extLst>
              <a:ext uri="{FF2B5EF4-FFF2-40B4-BE49-F238E27FC236}">
                <a16:creationId xmlns:a16="http://schemas.microsoft.com/office/drawing/2014/main" id="{D1959D5D-DBAC-4078-BDCA-66D1DD961183}"/>
              </a:ext>
            </a:extLst>
          </p:cNvPr>
          <p:cNvSpPr txBox="1">
            <a:spLocks/>
          </p:cNvSpPr>
          <p:nvPr/>
        </p:nvSpPr>
        <p:spPr bwMode="auto">
          <a:xfrm>
            <a:off x="381004" y="5627462"/>
            <a:ext cx="9493341" cy="1143000"/>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2600"/>
              </a:lnSpc>
              <a:spcBef>
                <a:spcPts val="200"/>
              </a:spcBef>
            </a:pPr>
            <a:r>
              <a:rPr lang="en-US" sz="1400" dirty="0">
                <a:solidFill>
                  <a:srgbClr val="717073"/>
                </a:solidFill>
              </a:rPr>
              <a:t>In times of crisis and uncertainty, it’s more important than ever to reach people in need. Your Red Cross contribution helps deliver food, shelter, care and comfort during some of life’s darkest moments. Together, we can help the nation through these trying times, serving as a beacon of hope that makes everyone feel safe and welcome.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47D95F-A790-442F-9842-3D3A8908A5FD}"/>
              </a:ext>
            </a:extLst>
          </p:cNvPr>
          <p:cNvSpPr>
            <a:spLocks noGrp="1"/>
          </p:cNvSpPr>
          <p:nvPr>
            <p:ph type="title"/>
          </p:nvPr>
        </p:nvSpPr>
        <p:spPr>
          <a:xfrm>
            <a:off x="655320" y="619496"/>
            <a:ext cx="5011189" cy="1143000"/>
          </a:xfrm>
        </p:spPr>
        <p:txBody>
          <a:bodyPr>
            <a:normAutofit/>
          </a:bodyPr>
          <a:lstStyle/>
          <a:p>
            <a:pPr>
              <a:lnSpc>
                <a:spcPts val="3600"/>
              </a:lnSpc>
            </a:pPr>
            <a:r>
              <a:rPr lang="en-US" sz="3200">
                <a:solidFill>
                  <a:srgbClr val="ED1B24"/>
                </a:solidFill>
              </a:rPr>
              <a:t>Quarterly Disaster Update</a:t>
            </a:r>
            <a:br>
              <a:rPr lang="en-US" sz="3600">
                <a:solidFill>
                  <a:srgbClr val="ED1B24"/>
                </a:solidFill>
              </a:rPr>
            </a:br>
            <a:r>
              <a:rPr lang="en-US" sz="2400">
                <a:solidFill>
                  <a:srgbClr val="ED1B24"/>
                </a:solidFill>
              </a:rPr>
              <a:t>FY20 Q4 (April</a:t>
            </a:r>
            <a:r>
              <a:rPr lang="en-US" sz="2400" kern="0" spc="100">
                <a:solidFill>
                  <a:srgbClr val="ED1B24"/>
                </a:solidFill>
                <a:latin typeface="Arial" panose="020B0604020202020204" pitchFamily="34" charset="0"/>
                <a:cs typeface="Arial" panose="020B0604020202020204" pitchFamily="34" charset="0"/>
              </a:rPr>
              <a:t>–</a:t>
            </a:r>
            <a:r>
              <a:rPr lang="en-US" sz="2400">
                <a:solidFill>
                  <a:srgbClr val="ED1B24"/>
                </a:solidFill>
              </a:rPr>
              <a:t>June 2020)</a:t>
            </a:r>
            <a:endParaRPr lang="en-US" sz="3600">
              <a:solidFill>
                <a:srgbClr val="ED1B24"/>
              </a:solidFill>
            </a:endParaRPr>
          </a:p>
        </p:txBody>
      </p:sp>
      <p:cxnSp>
        <p:nvCxnSpPr>
          <p:cNvPr id="9" name="Straight Connector 8">
            <a:extLst>
              <a:ext uri="{FF2B5EF4-FFF2-40B4-BE49-F238E27FC236}">
                <a16:creationId xmlns:a16="http://schemas.microsoft.com/office/drawing/2014/main" id="{DC8B2BD8-1204-4194-8672-187A0786F05E}"/>
              </a:ext>
            </a:extLst>
          </p:cNvPr>
          <p:cNvCxnSpPr>
            <a:cxnSpLocks/>
          </p:cNvCxnSpPr>
          <p:nvPr/>
        </p:nvCxnSpPr>
        <p:spPr>
          <a:xfrm>
            <a:off x="757994" y="2521526"/>
            <a:ext cx="4797678"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0C1BD1CC-FF5F-42FB-9017-8E99977DC0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9691" y="325467"/>
            <a:ext cx="3970169" cy="5819606"/>
          </a:xfrm>
          <a:prstGeom prst="rect">
            <a:avLst/>
          </a:prstGeom>
        </p:spPr>
      </p:pic>
      <p:sp>
        <p:nvSpPr>
          <p:cNvPr id="8" name="Content Placeholder 2">
            <a:extLst>
              <a:ext uri="{FF2B5EF4-FFF2-40B4-BE49-F238E27FC236}">
                <a16:creationId xmlns:a16="http://schemas.microsoft.com/office/drawing/2014/main" id="{B0F94304-E934-4908-97F6-673CD915DC77}"/>
              </a:ext>
            </a:extLst>
          </p:cNvPr>
          <p:cNvSpPr>
            <a:spLocks noGrp="1"/>
          </p:cNvSpPr>
          <p:nvPr>
            <p:ph idx="1"/>
          </p:nvPr>
        </p:nvSpPr>
        <p:spPr>
          <a:xfrm>
            <a:off x="670310" y="2011121"/>
            <a:ext cx="4914207" cy="3962459"/>
          </a:xfrm>
        </p:spPr>
        <p:txBody>
          <a:bodyPr/>
          <a:lstStyle/>
          <a:p>
            <a:r>
              <a:rPr lang="en-US"/>
              <a:t>CONTENTS</a:t>
            </a:r>
          </a:p>
          <a:p>
            <a:endParaRPr lang="en-US"/>
          </a:p>
          <a:p>
            <a:endParaRPr lang="en-US" sz="900"/>
          </a:p>
          <a:p>
            <a:r>
              <a:rPr lang="en-US" sz="1800"/>
              <a:t>Slide 3:	</a:t>
            </a:r>
            <a:r>
              <a:rPr lang="en-US" sz="1800" b="0"/>
              <a:t>	Domestic Disaster Response</a:t>
            </a:r>
          </a:p>
          <a:p>
            <a:endParaRPr lang="en-US" sz="1800" b="0"/>
          </a:p>
          <a:p>
            <a:r>
              <a:rPr lang="en-US" sz="1800"/>
              <a:t>Slide 9:		</a:t>
            </a:r>
            <a:r>
              <a:rPr lang="en-US" sz="1800" b="0"/>
              <a:t>International Disaster Response</a:t>
            </a:r>
          </a:p>
          <a:p>
            <a:endParaRPr lang="en-US" sz="1800" b="0"/>
          </a:p>
          <a:p>
            <a:r>
              <a:rPr lang="en-US" sz="1800"/>
              <a:t>Slide 11: </a:t>
            </a:r>
            <a:r>
              <a:rPr lang="en-US" sz="1800" b="0"/>
              <a:t>	Your Benefits and Resources</a:t>
            </a:r>
          </a:p>
          <a:p>
            <a:endParaRPr lang="en-US" sz="1800" b="0"/>
          </a:p>
          <a:p>
            <a:r>
              <a:rPr lang="en-US" sz="1800"/>
              <a:t>Slide 12:</a:t>
            </a:r>
            <a:r>
              <a:rPr lang="en-US" sz="1800" b="0"/>
              <a:t>	Additional Ways to Join Us</a:t>
            </a:r>
          </a:p>
        </p:txBody>
      </p:sp>
    </p:spTree>
    <p:extLst>
      <p:ext uri="{BB962C8B-B14F-4D97-AF65-F5344CB8AC3E}">
        <p14:creationId xmlns:p14="http://schemas.microsoft.com/office/powerpoint/2010/main" val="210740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46BE0-AE00-4B26-9960-60EF37B5AA8D}"/>
              </a:ext>
            </a:extLst>
          </p:cNvPr>
          <p:cNvSpPr txBox="1"/>
          <p:nvPr/>
        </p:nvSpPr>
        <p:spPr>
          <a:xfrm>
            <a:off x="442209" y="4305513"/>
            <a:ext cx="9053483" cy="1661865"/>
          </a:xfrm>
          <a:prstGeom prst="rect">
            <a:avLst/>
          </a:prstGeom>
          <a:noFill/>
        </p:spPr>
        <p:txBody>
          <a:bodyPr wrap="square" rtlCol="0">
            <a:spAutoFit/>
          </a:bodyPr>
          <a:lstStyle/>
          <a:p>
            <a:pPr>
              <a:lnSpc>
                <a:spcPts val="2500"/>
              </a:lnSpc>
            </a:pPr>
            <a:r>
              <a:rPr lang="en-US" b="1" dirty="0">
                <a:solidFill>
                  <a:srgbClr val="ED1B24"/>
                </a:solidFill>
              </a:rPr>
              <a:t>Emergencies don’t stop, even during a pandemic</a:t>
            </a:r>
            <a:r>
              <a:rPr lang="en-US" sz="1400" b="1" i="1" dirty="0">
                <a:solidFill>
                  <a:srgbClr val="ED1B24"/>
                </a:solidFill>
              </a:rPr>
              <a:t>.</a:t>
            </a:r>
            <a:r>
              <a:rPr lang="en-US" sz="1600" b="1" dirty="0">
                <a:solidFill>
                  <a:srgbClr val="ED1B24"/>
                </a:solidFill>
              </a:rPr>
              <a:t> </a:t>
            </a:r>
            <a:r>
              <a:rPr lang="en-US" sz="1600" dirty="0">
                <a:solidFill>
                  <a:srgbClr val="717073"/>
                </a:solidFill>
              </a:rPr>
              <a:t>The American Red Cross steps up during our country’s darkest hours, bringing hope and help when people need it most. While the nation has simultaneously grappled with coronavirus, civil unrest, tornadoes, wildfires, floods and home fires, one thing has remained constant—the Red Cross has been there, meeting critical needs every day and alleviating suffering wherever we see it.</a:t>
            </a:r>
          </a:p>
        </p:txBody>
      </p:sp>
      <p:pic>
        <p:nvPicPr>
          <p:cNvPr id="2" name="Picture 1">
            <a:extLst>
              <a:ext uri="{FF2B5EF4-FFF2-40B4-BE49-F238E27FC236}">
                <a16:creationId xmlns:a16="http://schemas.microsoft.com/office/drawing/2014/main" id="{1F20C786-4310-4281-BEE2-E8C4109200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8296" y="344558"/>
            <a:ext cx="9475304" cy="3856383"/>
          </a:xfrm>
          <a:prstGeom prst="rect">
            <a:avLst/>
          </a:prstGeom>
        </p:spPr>
      </p:pic>
    </p:spTree>
    <p:extLst>
      <p:ext uri="{BB962C8B-B14F-4D97-AF65-F5344CB8AC3E}">
        <p14:creationId xmlns:p14="http://schemas.microsoft.com/office/powerpoint/2010/main" val="58261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581401"/>
            <a:ext cx="1295400" cy="369332"/>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801208" y="801258"/>
            <a:ext cx="3945287" cy="4966744"/>
          </a:xfrm>
          <a:prstGeom prst="rect">
            <a:avLst/>
          </a:prstGeom>
          <a:noFill/>
        </p:spPr>
        <p:txBody>
          <a:bodyPr wrap="square" rtlCol="0">
            <a:spAutoFit/>
          </a:bodyPr>
          <a:lstStyle/>
          <a:p>
            <a:pPr>
              <a:lnSpc>
                <a:spcPts val="3200"/>
              </a:lnSpc>
              <a:spcBef>
                <a:spcPts val="0"/>
              </a:spcBef>
              <a:spcAft>
                <a:spcPts val="0"/>
              </a:spcAft>
            </a:pPr>
            <a:r>
              <a:rPr lang="en-US" sz="2000" b="1" dirty="0">
                <a:solidFill>
                  <a:srgbClr val="ED1B24"/>
                </a:solidFill>
              </a:rPr>
              <a:t>The coronavirus pandemic has demonstrated that operational readiness is more important than ever</a:t>
            </a:r>
            <a:r>
              <a:rPr lang="en-US" sz="2000" dirty="0">
                <a:solidFill>
                  <a:srgbClr val="ED1B24"/>
                </a:solidFill>
              </a:rPr>
              <a:t>.</a:t>
            </a:r>
            <a:r>
              <a:rPr lang="en-US" sz="1600" dirty="0">
                <a:solidFill>
                  <a:srgbClr val="ED1B24"/>
                </a:solidFill>
              </a:rPr>
              <a:t> </a:t>
            </a:r>
            <a:r>
              <a:rPr lang="en-US" dirty="0">
                <a:solidFill>
                  <a:srgbClr val="717073"/>
                </a:solidFill>
              </a:rPr>
              <a:t>So are advance commitments to disaster relief through the Annual Disaster Giving Program (ADGP). Thanks to you and other ADGP members, we were able to pivot quickly in the face of an unprecedented challenge, taking immediate steps to protect disaster survivors and also our workers. </a:t>
            </a:r>
          </a:p>
        </p:txBody>
      </p:sp>
      <p:pic>
        <p:nvPicPr>
          <p:cNvPr id="2" name="Picture 1">
            <a:extLst>
              <a:ext uri="{FF2B5EF4-FFF2-40B4-BE49-F238E27FC236}">
                <a16:creationId xmlns:a16="http://schemas.microsoft.com/office/drawing/2014/main" id="{3AAD0FA0-7B13-4346-86A4-6EE9F7D44B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6813" y="1301232"/>
            <a:ext cx="3945287" cy="3950733"/>
          </a:xfrm>
          <a:prstGeom prst="rect">
            <a:avLst/>
          </a:prstGeom>
          <a:effectLst>
            <a:outerShdw blurRad="609600" dist="381000" dir="2700000" algn="tl" rotWithShape="0">
              <a:prstClr val="black">
                <a:alpha val="40000"/>
              </a:prstClr>
            </a:outerShdw>
          </a:effectLst>
        </p:spPr>
      </p:pic>
    </p:spTree>
    <p:extLst>
      <p:ext uri="{BB962C8B-B14F-4D97-AF65-F5344CB8AC3E}">
        <p14:creationId xmlns:p14="http://schemas.microsoft.com/office/powerpoint/2010/main" val="131346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46BE0-AE00-4B26-9960-60EF37B5AA8D}"/>
              </a:ext>
            </a:extLst>
          </p:cNvPr>
          <p:cNvSpPr txBox="1"/>
          <p:nvPr/>
        </p:nvSpPr>
        <p:spPr>
          <a:xfrm>
            <a:off x="442209" y="4104828"/>
            <a:ext cx="9272939" cy="375680"/>
          </a:xfrm>
          <a:prstGeom prst="rect">
            <a:avLst/>
          </a:prstGeom>
          <a:noFill/>
        </p:spPr>
        <p:txBody>
          <a:bodyPr wrap="square" rtlCol="0">
            <a:spAutoFit/>
          </a:bodyPr>
          <a:lstStyle/>
          <a:p>
            <a:pPr>
              <a:lnSpc>
                <a:spcPts val="2400"/>
              </a:lnSpc>
            </a:pPr>
            <a:r>
              <a:rPr lang="en-US" b="1" dirty="0">
                <a:solidFill>
                  <a:srgbClr val="ED1B24"/>
                </a:solidFill>
              </a:rPr>
              <a:t>These are some of the changes you helped make possible:</a:t>
            </a:r>
            <a:r>
              <a:rPr lang="en-US" sz="1600" b="1" dirty="0">
                <a:solidFill>
                  <a:srgbClr val="717073"/>
                </a:solidFill>
              </a:rPr>
              <a:t> </a:t>
            </a:r>
          </a:p>
        </p:txBody>
      </p:sp>
      <p:pic>
        <p:nvPicPr>
          <p:cNvPr id="6" name="Picture 5">
            <a:extLst>
              <a:ext uri="{FF2B5EF4-FFF2-40B4-BE49-F238E27FC236}">
                <a16:creationId xmlns:a16="http://schemas.microsoft.com/office/drawing/2014/main" id="{537BBC25-0987-4FAC-A7F9-3BE101AED4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965" y="323556"/>
            <a:ext cx="9405183" cy="3657601"/>
          </a:xfrm>
          <a:prstGeom prst="rect">
            <a:avLst/>
          </a:prstGeom>
        </p:spPr>
      </p:pic>
      <p:sp>
        <p:nvSpPr>
          <p:cNvPr id="2" name="Rectangle 1">
            <a:extLst>
              <a:ext uri="{FF2B5EF4-FFF2-40B4-BE49-F238E27FC236}">
                <a16:creationId xmlns:a16="http://schemas.microsoft.com/office/drawing/2014/main" id="{9D17CBF0-2CBB-4A46-8E09-197895A31325}"/>
              </a:ext>
            </a:extLst>
          </p:cNvPr>
          <p:cNvSpPr/>
          <p:nvPr/>
        </p:nvSpPr>
        <p:spPr>
          <a:xfrm>
            <a:off x="484413" y="4480793"/>
            <a:ext cx="9272938" cy="1624583"/>
          </a:xfrm>
          <a:prstGeom prst="rect">
            <a:avLst/>
          </a:prstGeom>
        </p:spPr>
        <p:txBody>
          <a:bodyPr wrap="square" numCol="2">
            <a:noAutofit/>
          </a:bodyPr>
          <a:lstStyle/>
          <a:p>
            <a:pPr marL="285750" indent="-285750">
              <a:lnSpc>
                <a:spcPts val="2200"/>
              </a:lnSpc>
              <a:spcBef>
                <a:spcPts val="600"/>
              </a:spcBef>
              <a:buClr>
                <a:srgbClr val="ED1B24"/>
              </a:buClr>
              <a:buFont typeface="Arial" panose="020B0604020202020204" pitchFamily="34" charset="0"/>
              <a:buChar char="•"/>
            </a:pPr>
            <a:r>
              <a:rPr lang="en-US" sz="1600" dirty="0">
                <a:solidFill>
                  <a:srgbClr val="717073"/>
                </a:solidFill>
              </a:rPr>
              <a:t>Launching a Virtual Family Assistance Center for people who’ve lost loved ones to COVID-19 </a:t>
            </a:r>
          </a:p>
          <a:p>
            <a:pPr marL="285750" indent="-285750">
              <a:lnSpc>
                <a:spcPts val="2200"/>
              </a:lnSpc>
              <a:spcBef>
                <a:spcPts val="600"/>
              </a:spcBef>
              <a:buClr>
                <a:srgbClr val="ED1B24"/>
              </a:buClr>
              <a:buFont typeface="Arial" panose="020B0604020202020204" pitchFamily="34" charset="0"/>
              <a:buChar char="•"/>
            </a:pPr>
            <a:r>
              <a:rPr lang="en-US" sz="1600" dirty="0">
                <a:solidFill>
                  <a:srgbClr val="717073"/>
                </a:solidFill>
              </a:rPr>
              <a:t>Housing many disaster survivors in hotels rather than shelters depending on the circumstances of the disaster</a:t>
            </a:r>
          </a:p>
          <a:p>
            <a:pPr marL="409575" indent="-279400">
              <a:lnSpc>
                <a:spcPts val="2200"/>
              </a:lnSpc>
              <a:spcBef>
                <a:spcPts val="600"/>
              </a:spcBef>
              <a:buClr>
                <a:srgbClr val="ED1B24"/>
              </a:buClr>
              <a:buFont typeface="Arial" panose="020B0604020202020204" pitchFamily="34" charset="0"/>
              <a:buChar char="•"/>
            </a:pPr>
            <a:r>
              <a:rPr lang="en-US" sz="1600" dirty="0">
                <a:solidFill>
                  <a:srgbClr val="717073"/>
                </a:solidFill>
              </a:rPr>
              <a:t>Creating social distancing protocols and deploying them to thousands of workers nationwide</a:t>
            </a:r>
          </a:p>
          <a:p>
            <a:pPr marL="409575" indent="-279400">
              <a:lnSpc>
                <a:spcPts val="2200"/>
              </a:lnSpc>
              <a:spcBef>
                <a:spcPts val="600"/>
              </a:spcBef>
              <a:buClr>
                <a:srgbClr val="ED1B24"/>
              </a:buClr>
              <a:buFont typeface="Arial" panose="020B0604020202020204" pitchFamily="34" charset="0"/>
              <a:buChar char="•"/>
            </a:pPr>
            <a:r>
              <a:rPr lang="en-US" sz="1600" dirty="0">
                <a:solidFill>
                  <a:srgbClr val="717073"/>
                </a:solidFill>
              </a:rPr>
              <a:t>Pivoting to virtual care wherever possible</a:t>
            </a:r>
          </a:p>
        </p:txBody>
      </p:sp>
    </p:spTree>
    <p:extLst>
      <p:ext uri="{BB962C8B-B14F-4D97-AF65-F5344CB8AC3E}">
        <p14:creationId xmlns:p14="http://schemas.microsoft.com/office/powerpoint/2010/main" val="117797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21BA93-FEE7-4767-9EED-D85D793E0F20}"/>
              </a:ext>
            </a:extLst>
          </p:cNvPr>
          <p:cNvSpPr/>
          <p:nvPr/>
        </p:nvSpPr>
        <p:spPr>
          <a:xfrm>
            <a:off x="5076185" y="789031"/>
            <a:ext cx="4287076" cy="4978351"/>
          </a:xfrm>
          <a:prstGeom prst="rect">
            <a:avLst/>
          </a:prstGeom>
        </p:spPr>
        <p:txBody>
          <a:bodyPr wrap="square">
            <a:spAutoFit/>
          </a:bodyPr>
          <a:lstStyle/>
          <a:p>
            <a:pPr>
              <a:lnSpc>
                <a:spcPts val="3200"/>
              </a:lnSpc>
            </a:pPr>
            <a:r>
              <a:rPr lang="en-US" sz="2000" b="1" dirty="0">
                <a:solidFill>
                  <a:srgbClr val="ED1B24"/>
                </a:solidFill>
              </a:rPr>
              <a:t>As our nation experienced civil unrest</a:t>
            </a:r>
            <a:r>
              <a:rPr lang="en-US" sz="2000" b="1" dirty="0">
                <a:solidFill>
                  <a:srgbClr val="717073"/>
                </a:solidFill>
              </a:rPr>
              <a:t> </a:t>
            </a:r>
            <a:r>
              <a:rPr lang="en-US" dirty="0">
                <a:solidFill>
                  <a:srgbClr val="717073"/>
                </a:solidFill>
              </a:rPr>
              <a:t>in response to the tragic killing of George Floyd, Red Crossers provided comfort, hope, nourishment and counseling to protestors and community members across the U.S. Our services included respite centers for those unable to return to their homes, feeding at community clean-up efforts, hotel stays for those directly impacted by damage and support for protests, vigils and memorials</a:t>
            </a:r>
            <a:r>
              <a:rPr lang="en-US" sz="2200" dirty="0">
                <a:solidFill>
                  <a:srgbClr val="717073"/>
                </a:solidFill>
              </a:rPr>
              <a:t>. </a:t>
            </a:r>
          </a:p>
        </p:txBody>
      </p:sp>
      <p:pic>
        <p:nvPicPr>
          <p:cNvPr id="3" name="Picture 2" descr="A person standing in front of a building&#10;&#10;Description automatically generated">
            <a:extLst>
              <a:ext uri="{FF2B5EF4-FFF2-40B4-BE49-F238E27FC236}">
                <a16:creationId xmlns:a16="http://schemas.microsoft.com/office/drawing/2014/main" id="{49174D32-08E4-43FD-A12A-F02C188DBB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67"/>
          <a:stretch/>
        </p:blipFill>
        <p:spPr>
          <a:xfrm>
            <a:off x="839449" y="1609660"/>
            <a:ext cx="3711160" cy="3341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140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C594B71-6C95-4983-847D-986D2756ADFC}"/>
              </a:ext>
            </a:extLst>
          </p:cNvPr>
          <p:cNvSpPr/>
          <p:nvPr/>
        </p:nvSpPr>
        <p:spPr>
          <a:xfrm>
            <a:off x="4034280" y="5452107"/>
            <a:ext cx="5638800" cy="74892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a:t>
            </a:r>
            <a:r>
              <a:rPr lang="en-US" sz="900" dirty="0">
                <a:solidFill>
                  <a:srgbClr val="717073"/>
                </a:solidFill>
                <a:cs typeface="Arial" charset="0"/>
              </a:rPr>
              <a:t>domestic disasters with costs of $10,000+ (i.e. level 2 and higher).</a:t>
            </a:r>
          </a:p>
          <a:p>
            <a:pPr algn="r"/>
            <a:r>
              <a:rPr lang="en-US" sz="900" dirty="0">
                <a:solidFill>
                  <a:srgbClr val="717073"/>
                </a:solidFill>
                <a:cs typeface="Arial" charset="0"/>
              </a:rPr>
              <a:t>Level 3 disasters have costs of $50,000-$250,000.</a:t>
            </a:r>
          </a:p>
          <a:p>
            <a:pPr algn="r"/>
            <a:r>
              <a:rPr lang="en-US" sz="900" dirty="0">
                <a:solidFill>
                  <a:srgbClr val="717073"/>
                </a:solidFill>
                <a:cs typeface="Arial" charset="0"/>
              </a:rPr>
              <a:t>Level 4 and higher disasters have costs of $250,000+.</a:t>
            </a:r>
            <a:endParaRPr lang="en-US" sz="900" dirty="0">
              <a:solidFill>
                <a:srgbClr val="717073"/>
              </a:solidFill>
            </a:endParaRPr>
          </a:p>
          <a:p>
            <a:r>
              <a:rPr lang="en-US" sz="900" dirty="0">
                <a:solidFill>
                  <a:srgbClr val="717073"/>
                </a:solidFill>
                <a:cs typeface="Arial" charset="0"/>
              </a:rPr>
              <a:t>  </a:t>
            </a:r>
          </a:p>
        </p:txBody>
      </p:sp>
      <p:sp>
        <p:nvSpPr>
          <p:cNvPr id="2" name="Title 1"/>
          <p:cNvSpPr>
            <a:spLocks noGrp="1"/>
          </p:cNvSpPr>
          <p:nvPr>
            <p:ph type="title"/>
          </p:nvPr>
        </p:nvSpPr>
        <p:spPr>
          <a:xfrm>
            <a:off x="557171" y="557051"/>
            <a:ext cx="3386460" cy="1852489"/>
          </a:xfrm>
        </p:spPr>
        <p:txBody>
          <a:bodyPr>
            <a:noAutofit/>
          </a:bodyPr>
          <a:lstStyle/>
          <a:p>
            <a:pPr eaLnBrk="1" fontAlgn="auto" hangingPunct="1">
              <a:lnSpc>
                <a:spcPts val="2000"/>
              </a:lnSpc>
              <a:spcAft>
                <a:spcPts val="0"/>
              </a:spcAft>
              <a:defRPr/>
            </a:pPr>
            <a:r>
              <a:rPr lang="en-US" sz="1600" dirty="0">
                <a:solidFill>
                  <a:srgbClr val="ED1B24"/>
                </a:solidFill>
              </a:rPr>
              <a:t>During this quarter, the Red Cross responded to 91 significant disasters across the country, including 16 very large events.  At the same time, we responded to thousands of everyday disasters, like home fires. </a:t>
            </a:r>
            <a:br>
              <a:rPr lang="en-US" sz="1500" dirty="0">
                <a:solidFill>
                  <a:srgbClr val="ED1B24"/>
                </a:solidFill>
              </a:rPr>
            </a:br>
            <a:endParaRPr lang="en-US" dirty="0">
              <a:solidFill>
                <a:srgbClr val="ED1B24"/>
              </a:solidFill>
            </a:endParaRPr>
          </a:p>
        </p:txBody>
      </p:sp>
      <p:pic>
        <p:nvPicPr>
          <p:cNvPr id="14339" name="Picture 3" descr="1000px-Blank_US_Map.png"/>
          <p:cNvPicPr>
            <a:picLocks noChangeAspect="1"/>
          </p:cNvPicPr>
          <p:nvPr/>
        </p:nvPicPr>
        <p:blipFill>
          <a:blip r:embed="rId3" cstate="print"/>
          <a:srcRect/>
          <a:stretch>
            <a:fillRect/>
          </a:stretch>
        </p:blipFill>
        <p:spPr bwMode="auto">
          <a:xfrm>
            <a:off x="3697769" y="1352202"/>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515489" y="2259217"/>
            <a:ext cx="3111963" cy="3378671"/>
          </a:xfrm>
        </p:spPr>
        <p:txBody>
          <a:bodyPr>
            <a:noAutofit/>
          </a:bodyPr>
          <a:lstStyle/>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LA Storms (Level 4)</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AL/MS Tornadoes (Level 4)</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TN Storms (Level 4)</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GA Storms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SC Tornadoes (Level 4)</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MN Multi-Family Fire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Onalaska TX Tornadoes (Level 4)</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Holyoke MA Building Collapse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MI Dam Failure/Floods (Level 4)</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OH Floods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FL Floods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MN Civil Disturbance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NM/AZ Forest Fire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TS Cristobal LA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TS Cristobal TX (Level 3)</a:t>
            </a:r>
          </a:p>
          <a:p>
            <a:pPr marL="228600" indent="-228600" eaLnBrk="1" hangingPunct="1">
              <a:lnSpc>
                <a:spcPts val="1100"/>
              </a:lnSpc>
              <a:spcBef>
                <a:spcPts val="500"/>
              </a:spcBef>
              <a:spcAft>
                <a:spcPts val="200"/>
              </a:spcAft>
              <a:buFont typeface="Calibri" pitchFamily="34" charset="0"/>
              <a:buAutoNum type="arabicPeriod"/>
            </a:pPr>
            <a:r>
              <a:rPr lang="en-US" sz="1100" dirty="0">
                <a:latin typeface="Arial" charset="0"/>
                <a:cs typeface="Arial" charset="0"/>
              </a:rPr>
              <a:t>CA Forest Fire (Level 3)</a:t>
            </a:r>
            <a:endParaRPr lang="en-US" sz="1000" dirty="0">
              <a:latin typeface="Arial" charset="0"/>
              <a:cs typeface="Arial" charset="0"/>
            </a:endParaRPr>
          </a:p>
          <a:p>
            <a:pPr marL="228600" indent="-228600" eaLnBrk="1" hangingPunct="1">
              <a:lnSpc>
                <a:spcPts val="1320"/>
              </a:lnSpc>
              <a:spcBef>
                <a:spcPts val="200"/>
              </a:spcBef>
              <a:spcAft>
                <a:spcPts val="200"/>
              </a:spcAft>
              <a:buFont typeface="Calibri" pitchFamily="34" charset="0"/>
              <a:buAutoNum type="arabicPeriod"/>
            </a:pPr>
            <a:endParaRPr lang="en-US" sz="800" dirty="0">
              <a:latin typeface="Arial" charset="0"/>
              <a:cs typeface="Arial" charset="0"/>
            </a:endParaRPr>
          </a:p>
          <a:p>
            <a:pPr marL="228600" indent="-228600" eaLnBrk="1" hangingPunct="1">
              <a:lnSpc>
                <a:spcPts val="1320"/>
              </a:lnSpc>
              <a:spcBef>
                <a:spcPts val="200"/>
              </a:spcBef>
              <a:spcAft>
                <a:spcPts val="200"/>
              </a:spcAft>
              <a:buFont typeface="Calibri" pitchFamily="34" charset="0"/>
              <a:buAutoNum type="arabicPeriod"/>
            </a:pPr>
            <a:endParaRPr lang="en-US" sz="1100" dirty="0">
              <a:latin typeface="Arial" charset="0"/>
              <a:cs typeface="Arial" charset="0"/>
            </a:endParaRPr>
          </a:p>
          <a:p>
            <a:pPr marL="228600" indent="-228600" eaLnBrk="1" hangingPunct="1">
              <a:lnSpc>
                <a:spcPts val="132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32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320"/>
              </a:lnSpc>
              <a:spcBef>
                <a:spcPct val="0"/>
              </a:spcBef>
              <a:buFont typeface="Calibri" pitchFamily="34" charset="0"/>
              <a:buAutoNum type="arabicPeriod"/>
            </a:pPr>
            <a:endParaRPr lang="en-US" sz="900" dirty="0">
              <a:latin typeface="Arial" charset="0"/>
              <a:cs typeface="Arial" charset="0"/>
            </a:endParaRPr>
          </a:p>
        </p:txBody>
      </p:sp>
      <p:sp>
        <p:nvSpPr>
          <p:cNvPr id="31" name="Oval 30"/>
          <p:cNvSpPr>
            <a:spLocks noChangeArrowheads="1"/>
          </p:cNvSpPr>
          <p:nvPr/>
        </p:nvSpPr>
        <p:spPr bwMode="auto">
          <a:xfrm>
            <a:off x="8132792" y="378749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4</a:t>
            </a:r>
          </a:p>
        </p:txBody>
      </p:sp>
      <p:sp>
        <p:nvSpPr>
          <p:cNvPr id="34" name="Oval 33"/>
          <p:cNvSpPr>
            <a:spLocks noChangeArrowheads="1"/>
          </p:cNvSpPr>
          <p:nvPr/>
        </p:nvSpPr>
        <p:spPr bwMode="auto">
          <a:xfrm>
            <a:off x="7106389" y="394855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a:t>
            </a:r>
          </a:p>
        </p:txBody>
      </p:sp>
      <p:sp>
        <p:nvSpPr>
          <p:cNvPr id="37" name="Oval 36"/>
          <p:cNvSpPr>
            <a:spLocks noChangeArrowheads="1"/>
          </p:cNvSpPr>
          <p:nvPr/>
        </p:nvSpPr>
        <p:spPr bwMode="auto">
          <a:xfrm>
            <a:off x="7864702" y="331166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3</a:t>
            </a:r>
          </a:p>
        </p:txBody>
      </p:sp>
      <p:sp>
        <p:nvSpPr>
          <p:cNvPr id="38" name="Oval 37"/>
          <p:cNvSpPr>
            <a:spLocks noChangeArrowheads="1"/>
          </p:cNvSpPr>
          <p:nvPr/>
        </p:nvSpPr>
        <p:spPr bwMode="auto">
          <a:xfrm>
            <a:off x="6792073" y="186037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6</a:t>
            </a:r>
          </a:p>
        </p:txBody>
      </p:sp>
      <p:sp>
        <p:nvSpPr>
          <p:cNvPr id="40" name="Oval 39"/>
          <p:cNvSpPr>
            <a:spLocks noChangeArrowheads="1"/>
          </p:cNvSpPr>
          <p:nvPr/>
        </p:nvSpPr>
        <p:spPr bwMode="auto">
          <a:xfrm>
            <a:off x="8035898" y="2738496"/>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10</a:t>
            </a:r>
          </a:p>
        </p:txBody>
      </p:sp>
      <p:sp>
        <p:nvSpPr>
          <p:cNvPr id="43" name="Oval 42"/>
          <p:cNvSpPr>
            <a:spLocks noChangeArrowheads="1"/>
          </p:cNvSpPr>
          <p:nvPr/>
        </p:nvSpPr>
        <p:spPr bwMode="auto">
          <a:xfrm>
            <a:off x="8422407" y="348692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5</a:t>
            </a:r>
          </a:p>
        </p:txBody>
      </p:sp>
      <p:sp>
        <p:nvSpPr>
          <p:cNvPr id="23" name="Oval 22"/>
          <p:cNvSpPr>
            <a:spLocks noChangeArrowheads="1"/>
          </p:cNvSpPr>
          <p:nvPr/>
        </p:nvSpPr>
        <p:spPr bwMode="auto">
          <a:xfrm>
            <a:off x="6892379" y="2250604"/>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12</a:t>
            </a:r>
          </a:p>
        </p:txBody>
      </p:sp>
      <p:sp>
        <p:nvSpPr>
          <p:cNvPr id="41" name="Oval 40">
            <a:extLst>
              <a:ext uri="{FF2B5EF4-FFF2-40B4-BE49-F238E27FC236}">
                <a16:creationId xmlns:a16="http://schemas.microsoft.com/office/drawing/2014/main" id="{0320B7CB-E32B-4D37-82FB-EB0A7534FB8E}"/>
              </a:ext>
            </a:extLst>
          </p:cNvPr>
          <p:cNvSpPr>
            <a:spLocks noChangeArrowheads="1"/>
          </p:cNvSpPr>
          <p:nvPr/>
        </p:nvSpPr>
        <p:spPr bwMode="auto">
          <a:xfrm>
            <a:off x="9009953" y="2186835"/>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8</a:t>
            </a:r>
          </a:p>
        </p:txBody>
      </p:sp>
      <p:sp>
        <p:nvSpPr>
          <p:cNvPr id="84" name="Oval 83">
            <a:extLst>
              <a:ext uri="{FF2B5EF4-FFF2-40B4-BE49-F238E27FC236}">
                <a16:creationId xmlns:a16="http://schemas.microsoft.com/office/drawing/2014/main" id="{98357041-BBA4-4298-A4C4-DFEC4B22CDB4}"/>
              </a:ext>
            </a:extLst>
          </p:cNvPr>
          <p:cNvSpPr>
            <a:spLocks noChangeArrowheads="1"/>
          </p:cNvSpPr>
          <p:nvPr/>
        </p:nvSpPr>
        <p:spPr bwMode="auto">
          <a:xfrm>
            <a:off x="8500409" y="4576491"/>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11</a:t>
            </a:r>
          </a:p>
        </p:txBody>
      </p:sp>
      <p:sp>
        <p:nvSpPr>
          <p:cNvPr id="89" name="Oval 88">
            <a:extLst>
              <a:ext uri="{FF2B5EF4-FFF2-40B4-BE49-F238E27FC236}">
                <a16:creationId xmlns:a16="http://schemas.microsoft.com/office/drawing/2014/main" id="{25BBB87B-190D-42DE-A985-85AF09E6791F}"/>
              </a:ext>
            </a:extLst>
          </p:cNvPr>
          <p:cNvSpPr>
            <a:spLocks noChangeArrowheads="1"/>
          </p:cNvSpPr>
          <p:nvPr/>
        </p:nvSpPr>
        <p:spPr bwMode="auto">
          <a:xfrm>
            <a:off x="7787976" y="2267947"/>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9</a:t>
            </a:r>
          </a:p>
        </p:txBody>
      </p:sp>
      <p:sp>
        <p:nvSpPr>
          <p:cNvPr id="90" name="Oval 89">
            <a:extLst>
              <a:ext uri="{FF2B5EF4-FFF2-40B4-BE49-F238E27FC236}">
                <a16:creationId xmlns:a16="http://schemas.microsoft.com/office/drawing/2014/main" id="{E1F2800E-78E6-4B7D-BF91-FD727A37DD05}"/>
              </a:ext>
            </a:extLst>
          </p:cNvPr>
          <p:cNvSpPr>
            <a:spLocks noChangeArrowheads="1"/>
          </p:cNvSpPr>
          <p:nvPr/>
        </p:nvSpPr>
        <p:spPr bwMode="auto">
          <a:xfrm>
            <a:off x="8931533" y="33755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5" name="Oval 54">
            <a:extLst>
              <a:ext uri="{FF2B5EF4-FFF2-40B4-BE49-F238E27FC236}">
                <a16:creationId xmlns:a16="http://schemas.microsoft.com/office/drawing/2014/main" id="{ABBB3EEF-624B-4740-A698-B0875DFD7E3C}"/>
              </a:ext>
            </a:extLst>
          </p:cNvPr>
          <p:cNvSpPr>
            <a:spLocks noChangeArrowheads="1"/>
          </p:cNvSpPr>
          <p:nvPr/>
        </p:nvSpPr>
        <p:spPr bwMode="auto">
          <a:xfrm>
            <a:off x="6516096" y="4003051"/>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7</a:t>
            </a:r>
          </a:p>
        </p:txBody>
      </p:sp>
      <p:sp>
        <p:nvSpPr>
          <p:cNvPr id="63" name="Oval 62">
            <a:extLst>
              <a:ext uri="{FF2B5EF4-FFF2-40B4-BE49-F238E27FC236}">
                <a16:creationId xmlns:a16="http://schemas.microsoft.com/office/drawing/2014/main" id="{32F79DDB-0E7C-45F6-BA18-5FF05EEE8E6F}"/>
              </a:ext>
            </a:extLst>
          </p:cNvPr>
          <p:cNvSpPr>
            <a:spLocks noChangeArrowheads="1"/>
          </p:cNvSpPr>
          <p:nvPr/>
        </p:nvSpPr>
        <p:spPr bwMode="auto">
          <a:xfrm>
            <a:off x="7579610" y="3725848"/>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2</a:t>
            </a:r>
          </a:p>
        </p:txBody>
      </p:sp>
      <p:sp>
        <p:nvSpPr>
          <p:cNvPr id="32" name="Oval 31">
            <a:extLst>
              <a:ext uri="{FF2B5EF4-FFF2-40B4-BE49-F238E27FC236}">
                <a16:creationId xmlns:a16="http://schemas.microsoft.com/office/drawing/2014/main" id="{691BA327-288F-4212-ABDB-334139895948}"/>
              </a:ext>
            </a:extLst>
          </p:cNvPr>
          <p:cNvSpPr>
            <a:spLocks noChangeArrowheads="1"/>
          </p:cNvSpPr>
          <p:nvPr/>
        </p:nvSpPr>
        <p:spPr bwMode="auto">
          <a:xfrm>
            <a:off x="8334205" y="294032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5" name="Oval 44">
            <a:extLst>
              <a:ext uri="{FF2B5EF4-FFF2-40B4-BE49-F238E27FC236}">
                <a16:creationId xmlns:a16="http://schemas.microsoft.com/office/drawing/2014/main" id="{7CB75903-419A-47DD-89D4-6F061459AFB3}"/>
              </a:ext>
            </a:extLst>
          </p:cNvPr>
          <p:cNvSpPr>
            <a:spLocks noChangeArrowheads="1"/>
          </p:cNvSpPr>
          <p:nvPr/>
        </p:nvSpPr>
        <p:spPr bwMode="auto">
          <a:xfrm>
            <a:off x="8218470" y="320587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6" name="Oval 45">
            <a:extLst>
              <a:ext uri="{FF2B5EF4-FFF2-40B4-BE49-F238E27FC236}">
                <a16:creationId xmlns:a16="http://schemas.microsoft.com/office/drawing/2014/main" id="{63B078DC-AECC-4E7A-84E5-16DE9169B270}"/>
              </a:ext>
            </a:extLst>
          </p:cNvPr>
          <p:cNvSpPr>
            <a:spLocks noChangeArrowheads="1"/>
          </p:cNvSpPr>
          <p:nvPr/>
        </p:nvSpPr>
        <p:spPr bwMode="auto">
          <a:xfrm>
            <a:off x="7454844" y="24282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9" name="Oval 48">
            <a:extLst>
              <a:ext uri="{FF2B5EF4-FFF2-40B4-BE49-F238E27FC236}">
                <a16:creationId xmlns:a16="http://schemas.microsoft.com/office/drawing/2014/main" id="{D0DDB670-96C7-454C-9453-521D0719C6A5}"/>
              </a:ext>
            </a:extLst>
          </p:cNvPr>
          <p:cNvSpPr>
            <a:spLocks noChangeArrowheads="1"/>
          </p:cNvSpPr>
          <p:nvPr/>
        </p:nvSpPr>
        <p:spPr bwMode="auto">
          <a:xfrm>
            <a:off x="7213419" y="37161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2" name="Oval 51">
            <a:extLst>
              <a:ext uri="{FF2B5EF4-FFF2-40B4-BE49-F238E27FC236}">
                <a16:creationId xmlns:a16="http://schemas.microsoft.com/office/drawing/2014/main" id="{80275880-DB1B-42CC-938D-00DA2FA4F753}"/>
              </a:ext>
            </a:extLst>
          </p:cNvPr>
          <p:cNvSpPr>
            <a:spLocks noChangeArrowheads="1"/>
          </p:cNvSpPr>
          <p:nvPr/>
        </p:nvSpPr>
        <p:spPr bwMode="auto">
          <a:xfrm>
            <a:off x="5073378" y="271973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4" name="Oval 53">
            <a:extLst>
              <a:ext uri="{FF2B5EF4-FFF2-40B4-BE49-F238E27FC236}">
                <a16:creationId xmlns:a16="http://schemas.microsoft.com/office/drawing/2014/main" id="{D43CE11D-7F68-4831-AB4A-346BF9C65182}"/>
              </a:ext>
            </a:extLst>
          </p:cNvPr>
          <p:cNvSpPr>
            <a:spLocks noChangeArrowheads="1"/>
          </p:cNvSpPr>
          <p:nvPr/>
        </p:nvSpPr>
        <p:spPr bwMode="auto">
          <a:xfrm>
            <a:off x="8229286" y="37228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6" name="Oval 55">
            <a:extLst>
              <a:ext uri="{FF2B5EF4-FFF2-40B4-BE49-F238E27FC236}">
                <a16:creationId xmlns:a16="http://schemas.microsoft.com/office/drawing/2014/main" id="{0A7CD875-EC7F-44AB-923B-C4FE37BC26A9}"/>
              </a:ext>
            </a:extLst>
          </p:cNvPr>
          <p:cNvSpPr>
            <a:spLocks noChangeArrowheads="1"/>
          </p:cNvSpPr>
          <p:nvPr/>
        </p:nvSpPr>
        <p:spPr bwMode="auto">
          <a:xfrm>
            <a:off x="4540342" y="27381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2" name="Oval 61">
            <a:extLst>
              <a:ext uri="{FF2B5EF4-FFF2-40B4-BE49-F238E27FC236}">
                <a16:creationId xmlns:a16="http://schemas.microsoft.com/office/drawing/2014/main" id="{17D77D17-B6A4-422D-9A78-E55D063DDA1A}"/>
              </a:ext>
            </a:extLst>
          </p:cNvPr>
          <p:cNvSpPr>
            <a:spLocks noChangeArrowheads="1"/>
          </p:cNvSpPr>
          <p:nvPr/>
        </p:nvSpPr>
        <p:spPr bwMode="auto">
          <a:xfrm>
            <a:off x="7588710" y="242609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2" name="Oval 71">
            <a:extLst>
              <a:ext uri="{FF2B5EF4-FFF2-40B4-BE49-F238E27FC236}">
                <a16:creationId xmlns:a16="http://schemas.microsoft.com/office/drawing/2014/main" id="{515F5BE3-F043-4063-AA58-03B8EE10949D}"/>
              </a:ext>
            </a:extLst>
          </p:cNvPr>
          <p:cNvSpPr>
            <a:spLocks noChangeArrowheads="1"/>
          </p:cNvSpPr>
          <p:nvPr/>
        </p:nvSpPr>
        <p:spPr bwMode="auto">
          <a:xfrm>
            <a:off x="6375400" y="414943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0" name="Oval 29">
            <a:extLst>
              <a:ext uri="{FF2B5EF4-FFF2-40B4-BE49-F238E27FC236}">
                <a16:creationId xmlns:a16="http://schemas.microsoft.com/office/drawing/2014/main" id="{2F1BAB8F-77A2-4D17-8140-B6B0FF7D5A66}"/>
              </a:ext>
            </a:extLst>
          </p:cNvPr>
          <p:cNvSpPr>
            <a:spLocks noChangeArrowheads="1"/>
          </p:cNvSpPr>
          <p:nvPr/>
        </p:nvSpPr>
        <p:spPr bwMode="auto">
          <a:xfrm>
            <a:off x="5131748" y="342900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13</a:t>
            </a:r>
          </a:p>
        </p:txBody>
      </p:sp>
      <p:sp>
        <p:nvSpPr>
          <p:cNvPr id="33" name="Oval 32">
            <a:extLst>
              <a:ext uri="{FF2B5EF4-FFF2-40B4-BE49-F238E27FC236}">
                <a16:creationId xmlns:a16="http://schemas.microsoft.com/office/drawing/2014/main" id="{79F4934A-9D48-4A3C-AFC4-A0945291E2FD}"/>
              </a:ext>
            </a:extLst>
          </p:cNvPr>
          <p:cNvSpPr>
            <a:spLocks noChangeArrowheads="1"/>
          </p:cNvSpPr>
          <p:nvPr/>
        </p:nvSpPr>
        <p:spPr bwMode="auto">
          <a:xfrm>
            <a:off x="4249477" y="3342083"/>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16</a:t>
            </a:r>
          </a:p>
        </p:txBody>
      </p:sp>
      <p:sp>
        <p:nvSpPr>
          <p:cNvPr id="35" name="Oval 34">
            <a:extLst>
              <a:ext uri="{FF2B5EF4-FFF2-40B4-BE49-F238E27FC236}">
                <a16:creationId xmlns:a16="http://schemas.microsoft.com/office/drawing/2014/main" id="{DB8E0A36-6BD0-4EF6-A800-EC1410B1BD28}"/>
              </a:ext>
            </a:extLst>
          </p:cNvPr>
          <p:cNvSpPr>
            <a:spLocks noChangeArrowheads="1"/>
          </p:cNvSpPr>
          <p:nvPr/>
        </p:nvSpPr>
        <p:spPr bwMode="auto">
          <a:xfrm>
            <a:off x="6695952" y="4314756"/>
            <a:ext cx="460873" cy="42017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15</a:t>
            </a:r>
          </a:p>
        </p:txBody>
      </p:sp>
      <p:sp>
        <p:nvSpPr>
          <p:cNvPr id="36" name="Oval 35">
            <a:extLst>
              <a:ext uri="{FF2B5EF4-FFF2-40B4-BE49-F238E27FC236}">
                <a16:creationId xmlns:a16="http://schemas.microsoft.com/office/drawing/2014/main" id="{D4DC48F2-C81E-4F2A-BFFF-F9016A7DAF62}"/>
              </a:ext>
            </a:extLst>
          </p:cNvPr>
          <p:cNvSpPr>
            <a:spLocks noChangeArrowheads="1"/>
          </p:cNvSpPr>
          <p:nvPr/>
        </p:nvSpPr>
        <p:spPr bwMode="auto">
          <a:xfrm>
            <a:off x="7168250" y="4302140"/>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14</a:t>
            </a:r>
          </a:p>
        </p:txBody>
      </p:sp>
      <p:sp>
        <p:nvSpPr>
          <p:cNvPr id="39" name="Oval 38">
            <a:extLst>
              <a:ext uri="{FF2B5EF4-FFF2-40B4-BE49-F238E27FC236}">
                <a16:creationId xmlns:a16="http://schemas.microsoft.com/office/drawing/2014/main" id="{811E860E-5EB8-4D6B-A12D-7530A54E733A}"/>
              </a:ext>
            </a:extLst>
          </p:cNvPr>
          <p:cNvSpPr>
            <a:spLocks noChangeArrowheads="1"/>
          </p:cNvSpPr>
          <p:nvPr/>
        </p:nvSpPr>
        <p:spPr bwMode="auto">
          <a:xfrm>
            <a:off x="8688191" y="357030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2" name="Oval 41">
            <a:extLst>
              <a:ext uri="{FF2B5EF4-FFF2-40B4-BE49-F238E27FC236}">
                <a16:creationId xmlns:a16="http://schemas.microsoft.com/office/drawing/2014/main" id="{16E2793A-7EC2-4AF3-A9B4-C2274D4119B7}"/>
              </a:ext>
            </a:extLst>
          </p:cNvPr>
          <p:cNvSpPr>
            <a:spLocks noChangeArrowheads="1"/>
          </p:cNvSpPr>
          <p:nvPr/>
        </p:nvSpPr>
        <p:spPr bwMode="auto">
          <a:xfrm>
            <a:off x="7208558" y="238003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4" name="Oval 43">
            <a:extLst>
              <a:ext uri="{FF2B5EF4-FFF2-40B4-BE49-F238E27FC236}">
                <a16:creationId xmlns:a16="http://schemas.microsoft.com/office/drawing/2014/main" id="{D497D834-D0C7-4798-A79F-DA4FBF04573B}"/>
              </a:ext>
            </a:extLst>
          </p:cNvPr>
          <p:cNvSpPr>
            <a:spLocks noChangeArrowheads="1"/>
          </p:cNvSpPr>
          <p:nvPr/>
        </p:nvSpPr>
        <p:spPr bwMode="auto">
          <a:xfrm>
            <a:off x="8865667" y="289125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7" name="Oval 46">
            <a:extLst>
              <a:ext uri="{FF2B5EF4-FFF2-40B4-BE49-F238E27FC236}">
                <a16:creationId xmlns:a16="http://schemas.microsoft.com/office/drawing/2014/main" id="{A522B656-2F0B-4DBA-B376-FAC480E3293D}"/>
              </a:ext>
            </a:extLst>
          </p:cNvPr>
          <p:cNvSpPr>
            <a:spLocks noChangeArrowheads="1"/>
          </p:cNvSpPr>
          <p:nvPr/>
        </p:nvSpPr>
        <p:spPr bwMode="auto">
          <a:xfrm>
            <a:off x="8300442" y="373813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8" name="Oval 47">
            <a:extLst>
              <a:ext uri="{FF2B5EF4-FFF2-40B4-BE49-F238E27FC236}">
                <a16:creationId xmlns:a16="http://schemas.microsoft.com/office/drawing/2014/main" id="{989CB8BA-0AA4-440C-AA50-D50ABEEBA502}"/>
              </a:ext>
            </a:extLst>
          </p:cNvPr>
          <p:cNvSpPr>
            <a:spLocks noChangeArrowheads="1"/>
          </p:cNvSpPr>
          <p:nvPr/>
        </p:nvSpPr>
        <p:spPr bwMode="auto">
          <a:xfrm>
            <a:off x="6971282" y="27214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0" name="Oval 49">
            <a:extLst>
              <a:ext uri="{FF2B5EF4-FFF2-40B4-BE49-F238E27FC236}">
                <a16:creationId xmlns:a16="http://schemas.microsoft.com/office/drawing/2014/main" id="{EF0E02F3-8F90-4DB9-B9F3-784313EFBB6A}"/>
              </a:ext>
            </a:extLst>
          </p:cNvPr>
          <p:cNvSpPr>
            <a:spLocks noChangeArrowheads="1"/>
          </p:cNvSpPr>
          <p:nvPr/>
        </p:nvSpPr>
        <p:spPr bwMode="auto">
          <a:xfrm>
            <a:off x="7042658" y="270026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1" name="Oval 50">
            <a:extLst>
              <a:ext uri="{FF2B5EF4-FFF2-40B4-BE49-F238E27FC236}">
                <a16:creationId xmlns:a16="http://schemas.microsoft.com/office/drawing/2014/main" id="{F7C30AB6-DA49-432A-8F49-92D361B70068}"/>
              </a:ext>
            </a:extLst>
          </p:cNvPr>
          <p:cNvSpPr>
            <a:spLocks noChangeArrowheads="1"/>
          </p:cNvSpPr>
          <p:nvPr/>
        </p:nvSpPr>
        <p:spPr bwMode="auto">
          <a:xfrm>
            <a:off x="7134327" y="23059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3" name="Oval 52">
            <a:extLst>
              <a:ext uri="{FF2B5EF4-FFF2-40B4-BE49-F238E27FC236}">
                <a16:creationId xmlns:a16="http://schemas.microsoft.com/office/drawing/2014/main" id="{DE3D037A-5742-40A2-9B64-CF3D5B951C83}"/>
              </a:ext>
            </a:extLst>
          </p:cNvPr>
          <p:cNvSpPr>
            <a:spLocks noChangeArrowheads="1"/>
          </p:cNvSpPr>
          <p:nvPr/>
        </p:nvSpPr>
        <p:spPr bwMode="auto">
          <a:xfrm>
            <a:off x="8743208" y="31393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7" name="Oval 56">
            <a:extLst>
              <a:ext uri="{FF2B5EF4-FFF2-40B4-BE49-F238E27FC236}">
                <a16:creationId xmlns:a16="http://schemas.microsoft.com/office/drawing/2014/main" id="{6E5C06C0-DBDB-41C0-B409-19B5CE84332A}"/>
              </a:ext>
            </a:extLst>
          </p:cNvPr>
          <p:cNvSpPr>
            <a:spLocks noChangeArrowheads="1"/>
          </p:cNvSpPr>
          <p:nvPr/>
        </p:nvSpPr>
        <p:spPr bwMode="auto">
          <a:xfrm>
            <a:off x="8521361" y="27206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8" name="Oval 57">
            <a:extLst>
              <a:ext uri="{FF2B5EF4-FFF2-40B4-BE49-F238E27FC236}">
                <a16:creationId xmlns:a16="http://schemas.microsoft.com/office/drawing/2014/main" id="{A75146F3-902B-4AA5-8A88-01AD9DDB172D}"/>
              </a:ext>
            </a:extLst>
          </p:cNvPr>
          <p:cNvSpPr>
            <a:spLocks noChangeArrowheads="1"/>
          </p:cNvSpPr>
          <p:nvPr/>
        </p:nvSpPr>
        <p:spPr bwMode="auto">
          <a:xfrm>
            <a:off x="5329353" y="181413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9" name="Oval 58">
            <a:extLst>
              <a:ext uri="{FF2B5EF4-FFF2-40B4-BE49-F238E27FC236}">
                <a16:creationId xmlns:a16="http://schemas.microsoft.com/office/drawing/2014/main" id="{D3D853AD-1B9E-4588-9FFE-E1DF71971BB6}"/>
              </a:ext>
            </a:extLst>
          </p:cNvPr>
          <p:cNvSpPr>
            <a:spLocks noChangeArrowheads="1"/>
          </p:cNvSpPr>
          <p:nvPr/>
        </p:nvSpPr>
        <p:spPr bwMode="auto">
          <a:xfrm>
            <a:off x="6683592" y="195303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0" name="Oval 59">
            <a:extLst>
              <a:ext uri="{FF2B5EF4-FFF2-40B4-BE49-F238E27FC236}">
                <a16:creationId xmlns:a16="http://schemas.microsoft.com/office/drawing/2014/main" id="{36B0F76F-9D64-493E-89B8-9CC54B127EBA}"/>
              </a:ext>
            </a:extLst>
          </p:cNvPr>
          <p:cNvSpPr>
            <a:spLocks noChangeArrowheads="1"/>
          </p:cNvSpPr>
          <p:nvPr/>
        </p:nvSpPr>
        <p:spPr bwMode="auto">
          <a:xfrm>
            <a:off x="8118853" y="421009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1" name="Oval 60">
            <a:extLst>
              <a:ext uri="{FF2B5EF4-FFF2-40B4-BE49-F238E27FC236}">
                <a16:creationId xmlns:a16="http://schemas.microsoft.com/office/drawing/2014/main" id="{4371809C-B173-458F-836C-7D2632A4C5F9}"/>
              </a:ext>
            </a:extLst>
          </p:cNvPr>
          <p:cNvSpPr>
            <a:spLocks noChangeArrowheads="1"/>
          </p:cNvSpPr>
          <p:nvPr/>
        </p:nvSpPr>
        <p:spPr bwMode="auto">
          <a:xfrm>
            <a:off x="3905665" y="29253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4" name="Oval 63">
            <a:extLst>
              <a:ext uri="{FF2B5EF4-FFF2-40B4-BE49-F238E27FC236}">
                <a16:creationId xmlns:a16="http://schemas.microsoft.com/office/drawing/2014/main" id="{0314F536-E8D0-49B4-8421-A9AF35FA197D}"/>
              </a:ext>
            </a:extLst>
          </p:cNvPr>
          <p:cNvSpPr>
            <a:spLocks noChangeArrowheads="1"/>
          </p:cNvSpPr>
          <p:nvPr/>
        </p:nvSpPr>
        <p:spPr bwMode="auto">
          <a:xfrm>
            <a:off x="9033254" y="256649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5" name="Oval 64">
            <a:extLst>
              <a:ext uri="{FF2B5EF4-FFF2-40B4-BE49-F238E27FC236}">
                <a16:creationId xmlns:a16="http://schemas.microsoft.com/office/drawing/2014/main" id="{3D0809CF-9509-4DE7-B447-DD1EC7ABF310}"/>
              </a:ext>
            </a:extLst>
          </p:cNvPr>
          <p:cNvSpPr>
            <a:spLocks noChangeArrowheads="1"/>
          </p:cNvSpPr>
          <p:nvPr/>
        </p:nvSpPr>
        <p:spPr bwMode="auto">
          <a:xfrm>
            <a:off x="5850213" y="302948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6" name="Oval 65">
            <a:extLst>
              <a:ext uri="{FF2B5EF4-FFF2-40B4-BE49-F238E27FC236}">
                <a16:creationId xmlns:a16="http://schemas.microsoft.com/office/drawing/2014/main" id="{651A44FE-4D10-4736-91F8-68A4110AF1F8}"/>
              </a:ext>
            </a:extLst>
          </p:cNvPr>
          <p:cNvSpPr>
            <a:spLocks noChangeArrowheads="1"/>
          </p:cNvSpPr>
          <p:nvPr/>
        </p:nvSpPr>
        <p:spPr bwMode="auto">
          <a:xfrm>
            <a:off x="8118856" y="37471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7" name="Oval 66">
            <a:extLst>
              <a:ext uri="{FF2B5EF4-FFF2-40B4-BE49-F238E27FC236}">
                <a16:creationId xmlns:a16="http://schemas.microsoft.com/office/drawing/2014/main" id="{1F912A17-68D1-4F17-95ED-CEDF2CE55E4C}"/>
              </a:ext>
            </a:extLst>
          </p:cNvPr>
          <p:cNvSpPr>
            <a:spLocks noChangeArrowheads="1"/>
          </p:cNvSpPr>
          <p:nvPr/>
        </p:nvSpPr>
        <p:spPr bwMode="auto">
          <a:xfrm>
            <a:off x="8547115" y="399018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8" name="Oval 67">
            <a:extLst>
              <a:ext uri="{FF2B5EF4-FFF2-40B4-BE49-F238E27FC236}">
                <a16:creationId xmlns:a16="http://schemas.microsoft.com/office/drawing/2014/main" id="{D6F7E159-AF6E-4BF9-8596-260CC0D8C374}"/>
              </a:ext>
            </a:extLst>
          </p:cNvPr>
          <p:cNvSpPr>
            <a:spLocks noChangeArrowheads="1"/>
          </p:cNvSpPr>
          <p:nvPr/>
        </p:nvSpPr>
        <p:spPr bwMode="auto">
          <a:xfrm>
            <a:off x="4195040" y="331884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9" name="Oval 68">
            <a:extLst>
              <a:ext uri="{FF2B5EF4-FFF2-40B4-BE49-F238E27FC236}">
                <a16:creationId xmlns:a16="http://schemas.microsoft.com/office/drawing/2014/main" id="{DC9086C8-5C89-4405-B8B0-66D4A0B0F621}"/>
              </a:ext>
            </a:extLst>
          </p:cNvPr>
          <p:cNvSpPr>
            <a:spLocks noChangeArrowheads="1"/>
          </p:cNvSpPr>
          <p:nvPr/>
        </p:nvSpPr>
        <p:spPr bwMode="auto">
          <a:xfrm>
            <a:off x="7736887" y="351561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0" name="Oval 69">
            <a:extLst>
              <a:ext uri="{FF2B5EF4-FFF2-40B4-BE49-F238E27FC236}">
                <a16:creationId xmlns:a16="http://schemas.microsoft.com/office/drawing/2014/main" id="{18C4E0CF-C92B-4881-B2C5-44976C826654}"/>
              </a:ext>
            </a:extLst>
          </p:cNvPr>
          <p:cNvSpPr>
            <a:spLocks noChangeArrowheads="1"/>
          </p:cNvSpPr>
          <p:nvPr/>
        </p:nvSpPr>
        <p:spPr bwMode="auto">
          <a:xfrm>
            <a:off x="4009841" y="29831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1" name="Oval 70">
            <a:extLst>
              <a:ext uri="{FF2B5EF4-FFF2-40B4-BE49-F238E27FC236}">
                <a16:creationId xmlns:a16="http://schemas.microsoft.com/office/drawing/2014/main" id="{D7120817-E138-44A1-8D74-35BDA4537007}"/>
              </a:ext>
            </a:extLst>
          </p:cNvPr>
          <p:cNvSpPr>
            <a:spLocks noChangeArrowheads="1"/>
          </p:cNvSpPr>
          <p:nvPr/>
        </p:nvSpPr>
        <p:spPr bwMode="auto">
          <a:xfrm>
            <a:off x="7563268" y="238129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3" name="Oval 72">
            <a:extLst>
              <a:ext uri="{FF2B5EF4-FFF2-40B4-BE49-F238E27FC236}">
                <a16:creationId xmlns:a16="http://schemas.microsoft.com/office/drawing/2014/main" id="{E2D63BA6-A3E7-4AB2-8D16-A1C4FD1306AB}"/>
              </a:ext>
            </a:extLst>
          </p:cNvPr>
          <p:cNvSpPr>
            <a:spLocks noChangeArrowheads="1"/>
          </p:cNvSpPr>
          <p:nvPr/>
        </p:nvSpPr>
        <p:spPr bwMode="auto">
          <a:xfrm>
            <a:off x="7123433" y="316837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4" name="Oval 73">
            <a:extLst>
              <a:ext uri="{FF2B5EF4-FFF2-40B4-BE49-F238E27FC236}">
                <a16:creationId xmlns:a16="http://schemas.microsoft.com/office/drawing/2014/main" id="{5C21EC82-B6C3-46C6-8E72-5CB37A2D3834}"/>
              </a:ext>
            </a:extLst>
          </p:cNvPr>
          <p:cNvSpPr>
            <a:spLocks noChangeArrowheads="1"/>
          </p:cNvSpPr>
          <p:nvPr/>
        </p:nvSpPr>
        <p:spPr bwMode="auto">
          <a:xfrm>
            <a:off x="9067975" y="25896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5" name="Oval 74">
            <a:extLst>
              <a:ext uri="{FF2B5EF4-FFF2-40B4-BE49-F238E27FC236}">
                <a16:creationId xmlns:a16="http://schemas.microsoft.com/office/drawing/2014/main" id="{EBDE2BCD-76C5-44FB-907F-A15874AD3B30}"/>
              </a:ext>
            </a:extLst>
          </p:cNvPr>
          <p:cNvSpPr>
            <a:spLocks noChangeArrowheads="1"/>
          </p:cNvSpPr>
          <p:nvPr/>
        </p:nvSpPr>
        <p:spPr bwMode="auto">
          <a:xfrm>
            <a:off x="8975380" y="270538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6" name="Oval 75">
            <a:extLst>
              <a:ext uri="{FF2B5EF4-FFF2-40B4-BE49-F238E27FC236}">
                <a16:creationId xmlns:a16="http://schemas.microsoft.com/office/drawing/2014/main" id="{D3005895-5727-4470-83E8-8A9DDB1DB50B}"/>
              </a:ext>
            </a:extLst>
          </p:cNvPr>
          <p:cNvSpPr>
            <a:spLocks noChangeArrowheads="1"/>
          </p:cNvSpPr>
          <p:nvPr/>
        </p:nvSpPr>
        <p:spPr bwMode="auto">
          <a:xfrm>
            <a:off x="4032990" y="265909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7" name="Oval 76">
            <a:extLst>
              <a:ext uri="{FF2B5EF4-FFF2-40B4-BE49-F238E27FC236}">
                <a16:creationId xmlns:a16="http://schemas.microsoft.com/office/drawing/2014/main" id="{378BA095-E2BA-4DCC-BE34-E983E9E8ADFD}"/>
              </a:ext>
            </a:extLst>
          </p:cNvPr>
          <p:cNvSpPr>
            <a:spLocks noChangeArrowheads="1"/>
          </p:cNvSpPr>
          <p:nvPr/>
        </p:nvSpPr>
        <p:spPr bwMode="auto">
          <a:xfrm>
            <a:off x="5121010" y="276327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8" name="Oval 77">
            <a:extLst>
              <a:ext uri="{FF2B5EF4-FFF2-40B4-BE49-F238E27FC236}">
                <a16:creationId xmlns:a16="http://schemas.microsoft.com/office/drawing/2014/main" id="{997DA7D0-EB93-4F16-B920-0853C30E3592}"/>
              </a:ext>
            </a:extLst>
          </p:cNvPr>
          <p:cNvSpPr>
            <a:spLocks noChangeArrowheads="1"/>
          </p:cNvSpPr>
          <p:nvPr/>
        </p:nvSpPr>
        <p:spPr bwMode="auto">
          <a:xfrm>
            <a:off x="8709166" y="265909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80" name="Oval 79">
            <a:extLst>
              <a:ext uri="{FF2B5EF4-FFF2-40B4-BE49-F238E27FC236}">
                <a16:creationId xmlns:a16="http://schemas.microsoft.com/office/drawing/2014/main" id="{26D8A346-0FFC-4C65-8EBA-E8FB421034A3}"/>
              </a:ext>
            </a:extLst>
          </p:cNvPr>
          <p:cNvSpPr>
            <a:spLocks noChangeArrowheads="1"/>
          </p:cNvSpPr>
          <p:nvPr/>
        </p:nvSpPr>
        <p:spPr bwMode="auto">
          <a:xfrm>
            <a:off x="8616560" y="452261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81" name="Oval 80">
            <a:extLst>
              <a:ext uri="{FF2B5EF4-FFF2-40B4-BE49-F238E27FC236}">
                <a16:creationId xmlns:a16="http://schemas.microsoft.com/office/drawing/2014/main" id="{FDF217E0-7C2C-4649-AD2D-E8A6993D1D09}"/>
              </a:ext>
            </a:extLst>
          </p:cNvPr>
          <p:cNvSpPr>
            <a:spLocks noChangeArrowheads="1"/>
          </p:cNvSpPr>
          <p:nvPr/>
        </p:nvSpPr>
        <p:spPr bwMode="auto">
          <a:xfrm>
            <a:off x="9067978" y="27053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82" name="Oval 81">
            <a:extLst>
              <a:ext uri="{FF2B5EF4-FFF2-40B4-BE49-F238E27FC236}">
                <a16:creationId xmlns:a16="http://schemas.microsoft.com/office/drawing/2014/main" id="{85018624-BB01-4226-A446-D68333DBFE3F}"/>
              </a:ext>
            </a:extLst>
          </p:cNvPr>
          <p:cNvSpPr>
            <a:spLocks noChangeArrowheads="1"/>
          </p:cNvSpPr>
          <p:nvPr/>
        </p:nvSpPr>
        <p:spPr bwMode="auto">
          <a:xfrm>
            <a:off x="4195032" y="34577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83" name="Oval 82">
            <a:extLst>
              <a:ext uri="{FF2B5EF4-FFF2-40B4-BE49-F238E27FC236}">
                <a16:creationId xmlns:a16="http://schemas.microsoft.com/office/drawing/2014/main" id="{D5B1010C-90AE-45D8-BD62-F0E817886A42}"/>
              </a:ext>
            </a:extLst>
          </p:cNvPr>
          <p:cNvSpPr>
            <a:spLocks noChangeArrowheads="1"/>
          </p:cNvSpPr>
          <p:nvPr/>
        </p:nvSpPr>
        <p:spPr bwMode="auto">
          <a:xfrm>
            <a:off x="9357340" y="236971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85" name="Oval 84">
            <a:extLst>
              <a:ext uri="{FF2B5EF4-FFF2-40B4-BE49-F238E27FC236}">
                <a16:creationId xmlns:a16="http://schemas.microsoft.com/office/drawing/2014/main" id="{6807485B-4E32-4B88-8475-5A644F866CBA}"/>
              </a:ext>
            </a:extLst>
          </p:cNvPr>
          <p:cNvSpPr>
            <a:spLocks noChangeArrowheads="1"/>
          </p:cNvSpPr>
          <p:nvPr/>
        </p:nvSpPr>
        <p:spPr bwMode="auto">
          <a:xfrm>
            <a:off x="8917511" y="253177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86" name="Oval 85">
            <a:extLst>
              <a:ext uri="{FF2B5EF4-FFF2-40B4-BE49-F238E27FC236}">
                <a16:creationId xmlns:a16="http://schemas.microsoft.com/office/drawing/2014/main" id="{28AFF318-03D2-4281-8DD3-A11808F06651}"/>
              </a:ext>
            </a:extLst>
          </p:cNvPr>
          <p:cNvSpPr>
            <a:spLocks noChangeArrowheads="1"/>
          </p:cNvSpPr>
          <p:nvPr/>
        </p:nvSpPr>
        <p:spPr bwMode="auto">
          <a:xfrm>
            <a:off x="7551692" y="279798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87" name="Oval 86">
            <a:extLst>
              <a:ext uri="{FF2B5EF4-FFF2-40B4-BE49-F238E27FC236}">
                <a16:creationId xmlns:a16="http://schemas.microsoft.com/office/drawing/2014/main" id="{6E9D02D7-7A7A-46C3-B9D6-5870D8AA65D3}"/>
              </a:ext>
            </a:extLst>
          </p:cNvPr>
          <p:cNvSpPr>
            <a:spLocks noChangeArrowheads="1"/>
          </p:cNvSpPr>
          <p:nvPr/>
        </p:nvSpPr>
        <p:spPr bwMode="auto">
          <a:xfrm>
            <a:off x="7065561" y="223082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88" name="Oval 87">
            <a:extLst>
              <a:ext uri="{FF2B5EF4-FFF2-40B4-BE49-F238E27FC236}">
                <a16:creationId xmlns:a16="http://schemas.microsoft.com/office/drawing/2014/main" id="{CD457422-0C6C-4ACD-AFC4-9C59EC55B017}"/>
              </a:ext>
            </a:extLst>
          </p:cNvPr>
          <p:cNvSpPr>
            <a:spLocks noChangeArrowheads="1"/>
          </p:cNvSpPr>
          <p:nvPr/>
        </p:nvSpPr>
        <p:spPr bwMode="auto">
          <a:xfrm>
            <a:off x="8107278" y="379341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1" name="Oval 90">
            <a:extLst>
              <a:ext uri="{FF2B5EF4-FFF2-40B4-BE49-F238E27FC236}">
                <a16:creationId xmlns:a16="http://schemas.microsoft.com/office/drawing/2014/main" id="{BC5EE099-B4CC-42E4-AC20-35FA2627D685}"/>
              </a:ext>
            </a:extLst>
          </p:cNvPr>
          <p:cNvSpPr>
            <a:spLocks noChangeArrowheads="1"/>
          </p:cNvSpPr>
          <p:nvPr/>
        </p:nvSpPr>
        <p:spPr bwMode="auto">
          <a:xfrm>
            <a:off x="8037834" y="313365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2" name="Oval 91">
            <a:extLst>
              <a:ext uri="{FF2B5EF4-FFF2-40B4-BE49-F238E27FC236}">
                <a16:creationId xmlns:a16="http://schemas.microsoft.com/office/drawing/2014/main" id="{17BC145E-D44E-42D0-98E4-384ADEB9FCE2}"/>
              </a:ext>
            </a:extLst>
          </p:cNvPr>
          <p:cNvSpPr>
            <a:spLocks noChangeArrowheads="1"/>
          </p:cNvSpPr>
          <p:nvPr/>
        </p:nvSpPr>
        <p:spPr bwMode="auto">
          <a:xfrm>
            <a:off x="8454517" y="326097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3" name="Oval 92">
            <a:extLst>
              <a:ext uri="{FF2B5EF4-FFF2-40B4-BE49-F238E27FC236}">
                <a16:creationId xmlns:a16="http://schemas.microsoft.com/office/drawing/2014/main" id="{6F254337-24A3-4D8A-A4BB-36FE610F1EBA}"/>
              </a:ext>
            </a:extLst>
          </p:cNvPr>
          <p:cNvSpPr>
            <a:spLocks noChangeArrowheads="1"/>
          </p:cNvSpPr>
          <p:nvPr/>
        </p:nvSpPr>
        <p:spPr bwMode="auto">
          <a:xfrm>
            <a:off x="8523965" y="275168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4" name="Oval 93">
            <a:extLst>
              <a:ext uri="{FF2B5EF4-FFF2-40B4-BE49-F238E27FC236}">
                <a16:creationId xmlns:a16="http://schemas.microsoft.com/office/drawing/2014/main" id="{86C82F7B-7834-4E64-A250-09D53ADD3309}"/>
              </a:ext>
            </a:extLst>
          </p:cNvPr>
          <p:cNvSpPr>
            <a:spLocks noChangeArrowheads="1"/>
          </p:cNvSpPr>
          <p:nvPr/>
        </p:nvSpPr>
        <p:spPr bwMode="auto">
          <a:xfrm>
            <a:off x="8107281" y="25664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5" name="Oval 94">
            <a:extLst>
              <a:ext uri="{FF2B5EF4-FFF2-40B4-BE49-F238E27FC236}">
                <a16:creationId xmlns:a16="http://schemas.microsoft.com/office/drawing/2014/main" id="{57E3966B-DB6A-4D4A-AA13-F488832598E6}"/>
              </a:ext>
            </a:extLst>
          </p:cNvPr>
          <p:cNvSpPr>
            <a:spLocks noChangeArrowheads="1"/>
          </p:cNvSpPr>
          <p:nvPr/>
        </p:nvSpPr>
        <p:spPr bwMode="auto">
          <a:xfrm>
            <a:off x="5213608" y="27979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6" name="Oval 95">
            <a:extLst>
              <a:ext uri="{FF2B5EF4-FFF2-40B4-BE49-F238E27FC236}">
                <a16:creationId xmlns:a16="http://schemas.microsoft.com/office/drawing/2014/main" id="{390B25A9-A60D-44E6-9D9E-9354E6A2B056}"/>
              </a:ext>
            </a:extLst>
          </p:cNvPr>
          <p:cNvSpPr>
            <a:spLocks noChangeArrowheads="1"/>
          </p:cNvSpPr>
          <p:nvPr/>
        </p:nvSpPr>
        <p:spPr bwMode="auto">
          <a:xfrm>
            <a:off x="8824912" y="312207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7" name="Oval 96">
            <a:extLst>
              <a:ext uri="{FF2B5EF4-FFF2-40B4-BE49-F238E27FC236}">
                <a16:creationId xmlns:a16="http://schemas.microsoft.com/office/drawing/2014/main" id="{C9BC7B33-2A35-46A2-94FE-0FB6D08E9948}"/>
              </a:ext>
            </a:extLst>
          </p:cNvPr>
          <p:cNvSpPr>
            <a:spLocks noChangeArrowheads="1"/>
          </p:cNvSpPr>
          <p:nvPr/>
        </p:nvSpPr>
        <p:spPr bwMode="auto">
          <a:xfrm>
            <a:off x="4495976" y="189516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8" name="Oval 97">
            <a:extLst>
              <a:ext uri="{FF2B5EF4-FFF2-40B4-BE49-F238E27FC236}">
                <a16:creationId xmlns:a16="http://schemas.microsoft.com/office/drawing/2014/main" id="{50D33B77-F3F4-494C-A31E-709FBD91DB41}"/>
              </a:ext>
            </a:extLst>
          </p:cNvPr>
          <p:cNvSpPr>
            <a:spLocks noChangeArrowheads="1"/>
          </p:cNvSpPr>
          <p:nvPr/>
        </p:nvSpPr>
        <p:spPr bwMode="auto">
          <a:xfrm>
            <a:off x="7898932" y="319152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99" name="Oval 98">
            <a:extLst>
              <a:ext uri="{FF2B5EF4-FFF2-40B4-BE49-F238E27FC236}">
                <a16:creationId xmlns:a16="http://schemas.microsoft.com/office/drawing/2014/main" id="{BC14F59F-13FF-43A1-881C-3F03A5FB80E6}"/>
              </a:ext>
            </a:extLst>
          </p:cNvPr>
          <p:cNvSpPr>
            <a:spLocks noChangeArrowheads="1"/>
          </p:cNvSpPr>
          <p:nvPr/>
        </p:nvSpPr>
        <p:spPr bwMode="auto">
          <a:xfrm>
            <a:off x="7540123" y="223082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0" name="Oval 99">
            <a:extLst>
              <a:ext uri="{FF2B5EF4-FFF2-40B4-BE49-F238E27FC236}">
                <a16:creationId xmlns:a16="http://schemas.microsoft.com/office/drawing/2014/main" id="{70F0C54B-57FF-4B3E-A23C-041B1ED7C47D}"/>
              </a:ext>
            </a:extLst>
          </p:cNvPr>
          <p:cNvSpPr>
            <a:spLocks noChangeArrowheads="1"/>
          </p:cNvSpPr>
          <p:nvPr/>
        </p:nvSpPr>
        <p:spPr bwMode="auto">
          <a:xfrm>
            <a:off x="6070136" y="37702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1" name="Oval 100">
            <a:extLst>
              <a:ext uri="{FF2B5EF4-FFF2-40B4-BE49-F238E27FC236}">
                <a16:creationId xmlns:a16="http://schemas.microsoft.com/office/drawing/2014/main" id="{6B196910-8C2C-412F-BB1A-C9840FC55D6E}"/>
              </a:ext>
            </a:extLst>
          </p:cNvPr>
          <p:cNvSpPr>
            <a:spLocks noChangeArrowheads="1"/>
          </p:cNvSpPr>
          <p:nvPr/>
        </p:nvSpPr>
        <p:spPr bwMode="auto">
          <a:xfrm>
            <a:off x="7783187" y="257807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2" name="Oval 101">
            <a:extLst>
              <a:ext uri="{FF2B5EF4-FFF2-40B4-BE49-F238E27FC236}">
                <a16:creationId xmlns:a16="http://schemas.microsoft.com/office/drawing/2014/main" id="{B4AFDC68-B890-4325-A13E-BA6E99A16E8A}"/>
              </a:ext>
            </a:extLst>
          </p:cNvPr>
          <p:cNvSpPr>
            <a:spLocks noChangeArrowheads="1"/>
          </p:cNvSpPr>
          <p:nvPr/>
        </p:nvSpPr>
        <p:spPr bwMode="auto">
          <a:xfrm>
            <a:off x="7516969" y="39786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3" name="Oval 102">
            <a:extLst>
              <a:ext uri="{FF2B5EF4-FFF2-40B4-BE49-F238E27FC236}">
                <a16:creationId xmlns:a16="http://schemas.microsoft.com/office/drawing/2014/main" id="{3961BC3E-43C3-4900-9607-52D38BE67322}"/>
              </a:ext>
            </a:extLst>
          </p:cNvPr>
          <p:cNvSpPr>
            <a:spLocks noChangeArrowheads="1"/>
          </p:cNvSpPr>
          <p:nvPr/>
        </p:nvSpPr>
        <p:spPr bwMode="auto">
          <a:xfrm>
            <a:off x="9368916" y="231185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4" name="Oval 103">
            <a:extLst>
              <a:ext uri="{FF2B5EF4-FFF2-40B4-BE49-F238E27FC236}">
                <a16:creationId xmlns:a16="http://schemas.microsoft.com/office/drawing/2014/main" id="{8B764CEB-E7B7-46F4-8C9D-AE7164FBDF0F}"/>
              </a:ext>
            </a:extLst>
          </p:cNvPr>
          <p:cNvSpPr>
            <a:spLocks noChangeArrowheads="1"/>
          </p:cNvSpPr>
          <p:nvPr/>
        </p:nvSpPr>
        <p:spPr bwMode="auto">
          <a:xfrm>
            <a:off x="8512391" y="43721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5" name="Oval 104">
            <a:extLst>
              <a:ext uri="{FF2B5EF4-FFF2-40B4-BE49-F238E27FC236}">
                <a16:creationId xmlns:a16="http://schemas.microsoft.com/office/drawing/2014/main" id="{E13C732F-29DD-4E93-9505-5AA8593E0F50}"/>
              </a:ext>
            </a:extLst>
          </p:cNvPr>
          <p:cNvSpPr>
            <a:spLocks noChangeArrowheads="1"/>
          </p:cNvSpPr>
          <p:nvPr/>
        </p:nvSpPr>
        <p:spPr bwMode="auto">
          <a:xfrm>
            <a:off x="8466092" y="429112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6" name="Oval 105">
            <a:extLst>
              <a:ext uri="{FF2B5EF4-FFF2-40B4-BE49-F238E27FC236}">
                <a16:creationId xmlns:a16="http://schemas.microsoft.com/office/drawing/2014/main" id="{C3712B50-A405-4769-9347-80D3B7C7952A}"/>
              </a:ext>
            </a:extLst>
          </p:cNvPr>
          <p:cNvSpPr>
            <a:spLocks noChangeArrowheads="1"/>
          </p:cNvSpPr>
          <p:nvPr/>
        </p:nvSpPr>
        <p:spPr bwMode="auto">
          <a:xfrm>
            <a:off x="7829493" y="324939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7" name="Oval 106">
            <a:extLst>
              <a:ext uri="{FF2B5EF4-FFF2-40B4-BE49-F238E27FC236}">
                <a16:creationId xmlns:a16="http://schemas.microsoft.com/office/drawing/2014/main" id="{1C443CFF-4975-4CB2-BFBF-140FEBDA48AB}"/>
              </a:ext>
            </a:extLst>
          </p:cNvPr>
          <p:cNvSpPr>
            <a:spLocks noChangeArrowheads="1"/>
          </p:cNvSpPr>
          <p:nvPr/>
        </p:nvSpPr>
        <p:spPr bwMode="auto">
          <a:xfrm>
            <a:off x="8211449" y="378183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8" name="Oval 107">
            <a:extLst>
              <a:ext uri="{FF2B5EF4-FFF2-40B4-BE49-F238E27FC236}">
                <a16:creationId xmlns:a16="http://schemas.microsoft.com/office/drawing/2014/main" id="{456A7199-52C6-4EC3-9AC0-42E7FB9FFC15}"/>
              </a:ext>
            </a:extLst>
          </p:cNvPr>
          <p:cNvSpPr>
            <a:spLocks noChangeArrowheads="1"/>
          </p:cNvSpPr>
          <p:nvPr/>
        </p:nvSpPr>
        <p:spPr bwMode="auto">
          <a:xfrm>
            <a:off x="9021680" y="267066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09" name="Oval 108">
            <a:extLst>
              <a:ext uri="{FF2B5EF4-FFF2-40B4-BE49-F238E27FC236}">
                <a16:creationId xmlns:a16="http://schemas.microsoft.com/office/drawing/2014/main" id="{0F3A80E1-FFC5-4E8A-93BD-CEF6381611B9}"/>
              </a:ext>
            </a:extLst>
          </p:cNvPr>
          <p:cNvSpPr>
            <a:spLocks noChangeArrowheads="1"/>
          </p:cNvSpPr>
          <p:nvPr/>
        </p:nvSpPr>
        <p:spPr bwMode="auto">
          <a:xfrm>
            <a:off x="7341426" y="312015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0" name="Oval 109">
            <a:extLst>
              <a:ext uri="{FF2B5EF4-FFF2-40B4-BE49-F238E27FC236}">
                <a16:creationId xmlns:a16="http://schemas.microsoft.com/office/drawing/2014/main" id="{9799786C-05E4-4BE0-B5ED-3417E20DE010}"/>
              </a:ext>
            </a:extLst>
          </p:cNvPr>
          <p:cNvSpPr>
            <a:spLocks noChangeArrowheads="1"/>
          </p:cNvSpPr>
          <p:nvPr/>
        </p:nvSpPr>
        <p:spPr bwMode="auto">
          <a:xfrm>
            <a:off x="8973451" y="265716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1" name="Oval 110">
            <a:extLst>
              <a:ext uri="{FF2B5EF4-FFF2-40B4-BE49-F238E27FC236}">
                <a16:creationId xmlns:a16="http://schemas.microsoft.com/office/drawing/2014/main" id="{60F3A32B-D961-4596-950C-85367D28F709}"/>
              </a:ext>
            </a:extLst>
          </p:cNvPr>
          <p:cNvSpPr>
            <a:spLocks noChangeArrowheads="1"/>
          </p:cNvSpPr>
          <p:nvPr/>
        </p:nvSpPr>
        <p:spPr bwMode="auto">
          <a:xfrm>
            <a:off x="5049630" y="384934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2" name="Oval 111">
            <a:extLst>
              <a:ext uri="{FF2B5EF4-FFF2-40B4-BE49-F238E27FC236}">
                <a16:creationId xmlns:a16="http://schemas.microsoft.com/office/drawing/2014/main" id="{266AEF0E-A036-459D-B005-65D930E996E8}"/>
              </a:ext>
            </a:extLst>
          </p:cNvPr>
          <p:cNvSpPr>
            <a:spLocks noChangeArrowheads="1"/>
          </p:cNvSpPr>
          <p:nvPr/>
        </p:nvSpPr>
        <p:spPr bwMode="auto">
          <a:xfrm>
            <a:off x="8822979" y="266873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3" name="Oval 112">
            <a:extLst>
              <a:ext uri="{FF2B5EF4-FFF2-40B4-BE49-F238E27FC236}">
                <a16:creationId xmlns:a16="http://schemas.microsoft.com/office/drawing/2014/main" id="{AC72F9E8-E8D8-4B86-BC3B-B84E65638C7C}"/>
              </a:ext>
            </a:extLst>
          </p:cNvPr>
          <p:cNvSpPr>
            <a:spLocks noChangeArrowheads="1"/>
          </p:cNvSpPr>
          <p:nvPr/>
        </p:nvSpPr>
        <p:spPr bwMode="auto">
          <a:xfrm>
            <a:off x="7399293" y="227519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4" name="Oval 113">
            <a:extLst>
              <a:ext uri="{FF2B5EF4-FFF2-40B4-BE49-F238E27FC236}">
                <a16:creationId xmlns:a16="http://schemas.microsoft.com/office/drawing/2014/main" id="{A5107147-69A9-4F3A-9E41-163CB607E7E4}"/>
              </a:ext>
            </a:extLst>
          </p:cNvPr>
          <p:cNvSpPr>
            <a:spLocks noChangeArrowheads="1"/>
          </p:cNvSpPr>
          <p:nvPr/>
        </p:nvSpPr>
        <p:spPr bwMode="auto">
          <a:xfrm>
            <a:off x="6612214" y="393037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5" name="Oval 114">
            <a:extLst>
              <a:ext uri="{FF2B5EF4-FFF2-40B4-BE49-F238E27FC236}">
                <a16:creationId xmlns:a16="http://schemas.microsoft.com/office/drawing/2014/main" id="{2F363C3C-524C-4230-A011-93D9186FF47D}"/>
              </a:ext>
            </a:extLst>
          </p:cNvPr>
          <p:cNvSpPr>
            <a:spLocks noChangeArrowheads="1"/>
          </p:cNvSpPr>
          <p:nvPr/>
        </p:nvSpPr>
        <p:spPr bwMode="auto">
          <a:xfrm>
            <a:off x="9077623" y="261086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6" name="Oval 115">
            <a:extLst>
              <a:ext uri="{FF2B5EF4-FFF2-40B4-BE49-F238E27FC236}">
                <a16:creationId xmlns:a16="http://schemas.microsoft.com/office/drawing/2014/main" id="{59DA2B84-FDED-4521-8BD3-1DA518FD3DE6}"/>
              </a:ext>
            </a:extLst>
          </p:cNvPr>
          <p:cNvSpPr>
            <a:spLocks noChangeArrowheads="1"/>
          </p:cNvSpPr>
          <p:nvPr/>
        </p:nvSpPr>
        <p:spPr bwMode="auto">
          <a:xfrm>
            <a:off x="4401447" y="47058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7" name="Oval 116">
            <a:extLst>
              <a:ext uri="{FF2B5EF4-FFF2-40B4-BE49-F238E27FC236}">
                <a16:creationId xmlns:a16="http://schemas.microsoft.com/office/drawing/2014/main" id="{FFF3DD0E-A4BE-449C-93D2-82184827D27A}"/>
              </a:ext>
            </a:extLst>
          </p:cNvPr>
          <p:cNvSpPr>
            <a:spLocks noChangeArrowheads="1"/>
          </p:cNvSpPr>
          <p:nvPr/>
        </p:nvSpPr>
        <p:spPr bwMode="auto">
          <a:xfrm>
            <a:off x="9285967" y="235622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118" name="Oval 117">
            <a:extLst>
              <a:ext uri="{FF2B5EF4-FFF2-40B4-BE49-F238E27FC236}">
                <a16:creationId xmlns:a16="http://schemas.microsoft.com/office/drawing/2014/main" id="{1299C386-63C8-4D1C-B95A-D82E43D1333E}"/>
              </a:ext>
            </a:extLst>
          </p:cNvPr>
          <p:cNvSpPr>
            <a:spLocks noChangeArrowheads="1"/>
          </p:cNvSpPr>
          <p:nvPr/>
        </p:nvSpPr>
        <p:spPr bwMode="auto">
          <a:xfrm>
            <a:off x="7665509" y="284235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Tree>
    <p:extLst>
      <p:ext uri="{BB962C8B-B14F-4D97-AF65-F5344CB8AC3E}">
        <p14:creationId xmlns:p14="http://schemas.microsoft.com/office/powerpoint/2010/main" val="362339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52" y="687327"/>
            <a:ext cx="8381999" cy="762000"/>
          </a:xfrm>
        </p:spPr>
        <p:txBody>
          <a:bodyPr wrap="square" numCol="1" anchorCtr="0" compatLnSpc="1">
            <a:prstTxWarp prst="textNoShape">
              <a:avLst/>
            </a:prstTxWarp>
          </a:bodyPr>
          <a:lstStyle/>
          <a:p>
            <a:pPr algn="ctr" eaLnBrk="1" hangingPunct="1">
              <a:defRPr/>
            </a:pPr>
            <a:r>
              <a:rPr lang="en-US" sz="3800">
                <a:solidFill>
                  <a:srgbClr val="ED1B24"/>
                </a:solidFill>
                <a:latin typeface="Arial" charset="0"/>
                <a:cs typeface="Arial" charset="0"/>
              </a:rPr>
              <a:t>Q4 Domestic Response Totals</a:t>
            </a:r>
            <a:endParaRPr lang="en-US" sz="3800" baseline="36000">
              <a:solidFill>
                <a:srgbClr val="ED1B24"/>
              </a:solidFill>
              <a:latin typeface="Arial" charset="0"/>
              <a:cs typeface="Arial" charset="0"/>
            </a:endParaRPr>
          </a:p>
        </p:txBody>
      </p:sp>
      <p:sp>
        <p:nvSpPr>
          <p:cNvPr id="25" name="Text Placeholder 3"/>
          <p:cNvSpPr txBox="1">
            <a:spLocks/>
          </p:cNvSpPr>
          <p:nvPr/>
        </p:nvSpPr>
        <p:spPr>
          <a:xfrm>
            <a:off x="1132061" y="3945644"/>
            <a:ext cx="1295400" cy="449262"/>
          </a:xfrm>
          <a:prstGeom prst="rect">
            <a:avLst/>
          </a:prstGeom>
        </p:spPr>
        <p:txBody>
          <a:bodyPr/>
          <a:lstStyle/>
          <a:p>
            <a:pPr algn="ctr">
              <a:spcBef>
                <a:spcPct val="20000"/>
              </a:spcBef>
              <a:buFont typeface="Arial" charset="0"/>
              <a:buNone/>
            </a:pPr>
            <a:r>
              <a:rPr lang="en-US" sz="1400" b="1">
                <a:solidFill>
                  <a:srgbClr val="ED1B24"/>
                </a:solidFill>
                <a:cs typeface="Arial" charset="0"/>
              </a:rPr>
              <a:t> </a:t>
            </a:r>
          </a:p>
        </p:txBody>
      </p:sp>
      <p:sp>
        <p:nvSpPr>
          <p:cNvPr id="27" name="Text Placeholder 3"/>
          <p:cNvSpPr txBox="1">
            <a:spLocks/>
          </p:cNvSpPr>
          <p:nvPr/>
        </p:nvSpPr>
        <p:spPr>
          <a:xfrm>
            <a:off x="4081858" y="3898308"/>
            <a:ext cx="1295400"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28" name="Text Placeholder 3"/>
          <p:cNvSpPr txBox="1">
            <a:spLocks/>
          </p:cNvSpPr>
          <p:nvPr/>
        </p:nvSpPr>
        <p:spPr>
          <a:xfrm>
            <a:off x="5466188" y="3889439"/>
            <a:ext cx="1295400"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19" name="Rectangle 30"/>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717073"/>
                </a:solidFill>
                <a:cs typeface="Arial" charset="0"/>
              </a:rPr>
              <a:t>FY20</a:t>
            </a:r>
          </a:p>
          <a:p>
            <a:pPr algn="ctr">
              <a:spcBef>
                <a:spcPts val="0"/>
              </a:spcBef>
            </a:pPr>
            <a:r>
              <a:rPr lang="en-US" sz="2100" b="1">
                <a:solidFill>
                  <a:srgbClr val="717073"/>
                </a:solidFill>
                <a:cs typeface="Arial" charset="0"/>
              </a:rPr>
              <a:t>Totals</a:t>
            </a:r>
          </a:p>
        </p:txBody>
      </p:sp>
      <p:sp>
        <p:nvSpPr>
          <p:cNvPr id="24" name="Rectangle 23"/>
          <p:cNvSpPr/>
          <p:nvPr/>
        </p:nvSpPr>
        <p:spPr>
          <a:xfrm>
            <a:off x="1342387" y="4802028"/>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 name="Picture 5"/>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383592" y="2476450"/>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469769" y="2601863"/>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472381" y="2681846"/>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9" cstate="screen">
            <a:duotone>
              <a:prstClr val="black"/>
              <a:schemeClr val="tx1">
                <a:lumMod val="65000"/>
                <a:lumOff val="35000"/>
                <a:tint val="45000"/>
                <a:satMod val="400000"/>
              </a:schemeClr>
            </a:duotone>
            <a:lum bright="30000" contrast="-40000"/>
            <a:extLst>
              <a:ext uri="{28A0092B-C50C-407E-A947-70E740481C1C}">
                <a14:useLocalDpi xmlns:a14="http://schemas.microsoft.com/office/drawing/2010/main"/>
              </a:ext>
            </a:extLst>
          </a:blip>
          <a:stretch>
            <a:fillRect/>
          </a:stretch>
        </p:blipFill>
        <p:spPr>
          <a:xfrm>
            <a:off x="8091519" y="2637530"/>
            <a:ext cx="731055" cy="688052"/>
          </a:xfrm>
          <a:prstGeom prst="rect">
            <a:avLst/>
          </a:prstGeom>
        </p:spPr>
      </p:pic>
      <p:sp>
        <p:nvSpPr>
          <p:cNvPr id="43" name="Text Placeholder 3"/>
          <p:cNvSpPr txBox="1">
            <a:spLocks/>
          </p:cNvSpPr>
          <p:nvPr/>
        </p:nvSpPr>
        <p:spPr>
          <a:xfrm>
            <a:off x="6791670" y="3807776"/>
            <a:ext cx="1437931"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44" name="Text Placeholder 3"/>
          <p:cNvSpPr txBox="1">
            <a:spLocks/>
          </p:cNvSpPr>
          <p:nvPr/>
        </p:nvSpPr>
        <p:spPr>
          <a:xfrm>
            <a:off x="8091520" y="3782768"/>
            <a:ext cx="1437931"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49" name="Text Placeholder 3"/>
          <p:cNvSpPr txBox="1">
            <a:spLocks/>
          </p:cNvSpPr>
          <p:nvPr/>
        </p:nvSpPr>
        <p:spPr bwMode="auto">
          <a:xfrm>
            <a:off x="4746020" y="4821822"/>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488,500</a:t>
            </a:r>
          </a:p>
        </p:txBody>
      </p:sp>
      <p:cxnSp>
        <p:nvCxnSpPr>
          <p:cNvPr id="30" name="Straight Connector 29"/>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200012" y="3510523"/>
            <a:ext cx="1695589" cy="1107996"/>
          </a:xfrm>
          <a:prstGeom prst="rect">
            <a:avLst/>
          </a:prstGeom>
          <a:noFill/>
        </p:spPr>
        <p:txBody>
          <a:bodyPr wrap="square" rtlCol="0">
            <a:spAutoFit/>
          </a:bodyPr>
          <a:lstStyle/>
          <a:p>
            <a:pPr algn="ctr">
              <a:spcBef>
                <a:spcPct val="20000"/>
              </a:spcBef>
              <a:buFont typeface="Arial" charset="0"/>
              <a:buNone/>
            </a:pPr>
            <a:r>
              <a:rPr lang="en-US" sz="2400" b="1">
                <a:solidFill>
                  <a:srgbClr val="ED1B24"/>
                </a:solidFill>
                <a:cs typeface="Arial" charset="0"/>
              </a:rPr>
              <a:t>152,000</a:t>
            </a:r>
          </a:p>
          <a:p>
            <a:pPr algn="ctr"/>
            <a:r>
              <a:rPr lang="en-US" sz="1400">
                <a:solidFill>
                  <a:srgbClr val="6D6E70"/>
                </a:solidFill>
              </a:rPr>
              <a:t>meals and snacks served with partners</a:t>
            </a:r>
          </a:p>
        </p:txBody>
      </p:sp>
      <p:sp>
        <p:nvSpPr>
          <p:cNvPr id="37" name="TextBox 36"/>
          <p:cNvSpPr txBox="1"/>
          <p:nvPr/>
        </p:nvSpPr>
        <p:spPr>
          <a:xfrm>
            <a:off x="2885581" y="3510523"/>
            <a:ext cx="1872842" cy="1107996"/>
          </a:xfrm>
          <a:prstGeom prst="rect">
            <a:avLst/>
          </a:prstGeom>
          <a:noFill/>
        </p:spPr>
        <p:txBody>
          <a:bodyPr wrap="square" rtlCol="0">
            <a:spAutoFit/>
          </a:bodyPr>
          <a:lstStyle/>
          <a:p>
            <a:pPr algn="ctr"/>
            <a:r>
              <a:rPr lang="en-US" sz="2400" b="1" dirty="0">
                <a:solidFill>
                  <a:srgbClr val="ED1B24"/>
                </a:solidFill>
                <a:cs typeface="Arial" charset="0"/>
              </a:rPr>
              <a:t>39,600</a:t>
            </a:r>
          </a:p>
          <a:p>
            <a:pPr algn="ctr"/>
            <a:r>
              <a:rPr lang="en-US" sz="1400" dirty="0">
                <a:solidFill>
                  <a:srgbClr val="6D6E70"/>
                </a:solidFill>
              </a:rPr>
              <a:t>overnight shelter and hotel stays provided with partners</a:t>
            </a:r>
          </a:p>
        </p:txBody>
      </p:sp>
      <p:sp>
        <p:nvSpPr>
          <p:cNvPr id="45" name="TextBox 44"/>
          <p:cNvSpPr txBox="1"/>
          <p:nvPr/>
        </p:nvSpPr>
        <p:spPr>
          <a:xfrm>
            <a:off x="4545115" y="3510523"/>
            <a:ext cx="1692959" cy="892552"/>
          </a:xfrm>
          <a:prstGeom prst="rect">
            <a:avLst/>
          </a:prstGeom>
          <a:noFill/>
        </p:spPr>
        <p:txBody>
          <a:bodyPr wrap="square" rtlCol="0">
            <a:spAutoFit/>
          </a:bodyPr>
          <a:lstStyle/>
          <a:p>
            <a:pPr algn="ctr"/>
            <a:r>
              <a:rPr lang="en-US" sz="2400" b="1" dirty="0">
                <a:solidFill>
                  <a:srgbClr val="ED1B24"/>
                </a:solidFill>
              </a:rPr>
              <a:t>31,900</a:t>
            </a:r>
          </a:p>
          <a:p>
            <a:pPr algn="ctr"/>
            <a:r>
              <a:rPr lang="en-US" sz="1400" dirty="0">
                <a:solidFill>
                  <a:srgbClr val="6D6E70"/>
                </a:solidFill>
              </a:rPr>
              <a:t>relief items distributed</a:t>
            </a:r>
          </a:p>
        </p:txBody>
      </p:sp>
      <p:sp>
        <p:nvSpPr>
          <p:cNvPr id="46" name="TextBox 45"/>
          <p:cNvSpPr txBox="1"/>
          <p:nvPr/>
        </p:nvSpPr>
        <p:spPr>
          <a:xfrm>
            <a:off x="6105296" y="3500728"/>
            <a:ext cx="1600200" cy="892552"/>
          </a:xfrm>
          <a:prstGeom prst="rect">
            <a:avLst/>
          </a:prstGeom>
          <a:noFill/>
        </p:spPr>
        <p:txBody>
          <a:bodyPr wrap="square" rtlCol="0">
            <a:spAutoFit/>
          </a:bodyPr>
          <a:lstStyle/>
          <a:p>
            <a:pPr algn="ctr"/>
            <a:r>
              <a:rPr lang="en-US" sz="2400" b="1">
                <a:solidFill>
                  <a:srgbClr val="ED1B24"/>
                </a:solidFill>
              </a:rPr>
              <a:t>21,200</a:t>
            </a:r>
          </a:p>
          <a:p>
            <a:pPr algn="ctr"/>
            <a:r>
              <a:rPr lang="en-US" sz="1400">
                <a:solidFill>
                  <a:srgbClr val="6D6E70"/>
                </a:solidFill>
              </a:rPr>
              <a:t>individual care contacts made</a:t>
            </a:r>
          </a:p>
        </p:txBody>
      </p:sp>
      <p:sp>
        <p:nvSpPr>
          <p:cNvPr id="53" name="TextBox 52"/>
          <p:cNvSpPr txBox="1"/>
          <p:nvPr/>
        </p:nvSpPr>
        <p:spPr>
          <a:xfrm>
            <a:off x="7682661" y="3483757"/>
            <a:ext cx="1600200" cy="1107996"/>
          </a:xfrm>
          <a:prstGeom prst="rect">
            <a:avLst/>
          </a:prstGeom>
          <a:noFill/>
        </p:spPr>
        <p:txBody>
          <a:bodyPr wrap="square" rtlCol="0">
            <a:spAutoFit/>
          </a:bodyPr>
          <a:lstStyle/>
          <a:p>
            <a:pPr algn="ctr"/>
            <a:r>
              <a:rPr lang="en-US" sz="2400" b="1" dirty="0">
                <a:solidFill>
                  <a:srgbClr val="ED1B24"/>
                </a:solidFill>
              </a:rPr>
              <a:t>5,400</a:t>
            </a:r>
            <a:endParaRPr lang="en-US" sz="1400" b="1" dirty="0">
              <a:solidFill>
                <a:srgbClr val="ED1B24"/>
              </a:solidFill>
            </a:endParaRPr>
          </a:p>
          <a:p>
            <a:pPr algn="ctr"/>
            <a:r>
              <a:rPr lang="en-US" sz="1400" dirty="0">
                <a:solidFill>
                  <a:srgbClr val="6D6E70"/>
                </a:solidFill>
              </a:rPr>
              <a:t>cases opened to provide recovery support</a:t>
            </a:r>
          </a:p>
        </p:txBody>
      </p:sp>
      <p:sp>
        <p:nvSpPr>
          <p:cNvPr id="54" name="Text Placeholder 3"/>
          <p:cNvSpPr txBox="1">
            <a:spLocks/>
          </p:cNvSpPr>
          <p:nvPr/>
        </p:nvSpPr>
        <p:spPr bwMode="auto">
          <a:xfrm>
            <a:off x="1371601" y="4842045"/>
            <a:ext cx="1427323" cy="569583"/>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900,100</a:t>
            </a:r>
          </a:p>
        </p:txBody>
      </p:sp>
      <p:sp>
        <p:nvSpPr>
          <p:cNvPr id="55" name="Text Placeholder 3"/>
          <p:cNvSpPr txBox="1">
            <a:spLocks/>
          </p:cNvSpPr>
          <p:nvPr/>
        </p:nvSpPr>
        <p:spPr bwMode="auto">
          <a:xfrm>
            <a:off x="3184042" y="4821821"/>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106,800</a:t>
            </a:r>
          </a:p>
        </p:txBody>
      </p:sp>
      <p:sp>
        <p:nvSpPr>
          <p:cNvPr id="56" name="Text Placeholder 3"/>
          <p:cNvSpPr txBox="1">
            <a:spLocks/>
          </p:cNvSpPr>
          <p:nvPr/>
        </p:nvSpPr>
        <p:spPr bwMode="auto">
          <a:xfrm>
            <a:off x="7855862" y="4821820"/>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23,800</a:t>
            </a:r>
          </a:p>
        </p:txBody>
      </p:sp>
      <p:sp>
        <p:nvSpPr>
          <p:cNvPr id="57" name="Text Placeholder 3"/>
          <p:cNvSpPr txBox="1">
            <a:spLocks/>
          </p:cNvSpPr>
          <p:nvPr/>
        </p:nvSpPr>
        <p:spPr bwMode="auto">
          <a:xfrm>
            <a:off x="6294247" y="4822035"/>
            <a:ext cx="1253798" cy="569583"/>
          </a:xfrm>
          <a:prstGeom prst="rect">
            <a:avLst/>
          </a:prstGeom>
          <a:noFill/>
          <a:ln w="9525">
            <a:noFill/>
            <a:miter lim="800000"/>
            <a:headEnd/>
            <a:tailEnd/>
          </a:ln>
        </p:spPr>
        <p:txBody>
          <a:bodyPr anchor="ctr" anchorCtr="0"/>
          <a:lstStyle/>
          <a:p>
            <a:pPr algn="ctr">
              <a:spcBef>
                <a:spcPct val="20000"/>
              </a:spcBef>
            </a:pPr>
            <a:r>
              <a:rPr lang="en-US" sz="2100" b="1">
                <a:solidFill>
                  <a:srgbClr val="717073"/>
                </a:solidFill>
                <a:cs typeface="Arial" charset="0"/>
              </a:rPr>
              <a:t>99,200</a:t>
            </a:r>
          </a:p>
        </p:txBody>
      </p:sp>
      <p:pic>
        <p:nvPicPr>
          <p:cNvPr id="29" name="Picture 28" descr="ReliefItems.png"/>
          <p:cNvPicPr>
            <a:picLocks noChangeAspect="1"/>
          </p:cNvPicPr>
          <p:nvPr/>
        </p:nvPicPr>
        <p:blipFill>
          <a:blip r:embed="rId10" cstate="email">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Effect>
                      <a14:brightnessContrast bright="-4000" contrast="-40000"/>
                    </a14:imgEffect>
                  </a14:imgLayer>
                </a14:imgProps>
              </a:ext>
              <a:ext uri="{28A0092B-C50C-407E-A947-70E740481C1C}">
                <a14:useLocalDpi xmlns:a14="http://schemas.microsoft.com/office/drawing/2010/main"/>
              </a:ext>
            </a:extLst>
          </a:blip>
          <a:stretch>
            <a:fillRect/>
          </a:stretch>
        </p:blipFill>
        <p:spPr>
          <a:xfrm>
            <a:off x="4980114" y="2496276"/>
            <a:ext cx="822960" cy="822960"/>
          </a:xfrm>
          <a:prstGeom prst="rect">
            <a:avLst/>
          </a:prstGeom>
        </p:spPr>
      </p:pic>
      <p:sp>
        <p:nvSpPr>
          <p:cNvPr id="32" name="Title 1">
            <a:extLst>
              <a:ext uri="{FF2B5EF4-FFF2-40B4-BE49-F238E27FC236}">
                <a16:creationId xmlns:a16="http://schemas.microsoft.com/office/drawing/2014/main" id="{B1FF9463-372B-46C2-A743-AC09F2E2BC7F}"/>
              </a:ext>
            </a:extLst>
          </p:cNvPr>
          <p:cNvSpPr txBox="1">
            <a:spLocks/>
          </p:cNvSpPr>
          <p:nvPr/>
        </p:nvSpPr>
        <p:spPr>
          <a:xfrm>
            <a:off x="1132062" y="1421752"/>
            <a:ext cx="7819935"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600"/>
              </a:spcBef>
              <a:tabLst>
                <a:tab pos="1198563" algn="l"/>
              </a:tabLst>
              <a:defRPr/>
            </a:pPr>
            <a:r>
              <a:rPr lang="en-US" sz="2000" dirty="0">
                <a:solidFill>
                  <a:srgbClr val="6D6E70"/>
                </a:solidFill>
                <a:latin typeface="Arial" charset="0"/>
                <a:cs typeface="Arial" charset="0"/>
              </a:rPr>
              <a:t>Over </a:t>
            </a:r>
            <a:r>
              <a:rPr lang="en-US" sz="2000" dirty="0">
                <a:solidFill>
                  <a:srgbClr val="ED1B24"/>
                </a:solidFill>
                <a:latin typeface="Arial" charset="0"/>
                <a:cs typeface="Arial" charset="0"/>
              </a:rPr>
              <a:t>3,300</a:t>
            </a:r>
            <a:r>
              <a:rPr lang="en-US" sz="2000" dirty="0">
                <a:solidFill>
                  <a:srgbClr val="717073"/>
                </a:solidFill>
              </a:rPr>
              <a:t> </a:t>
            </a:r>
            <a:r>
              <a:rPr lang="en-US" sz="2000" dirty="0">
                <a:solidFill>
                  <a:srgbClr val="717073"/>
                </a:solidFill>
                <a:latin typeface="Arial" charset="0"/>
                <a:cs typeface="Arial" charset="0"/>
              </a:rPr>
              <a:t>Red </a:t>
            </a:r>
            <a:r>
              <a:rPr lang="en-US" sz="2000" dirty="0">
                <a:solidFill>
                  <a:srgbClr val="6D6E70"/>
                </a:solidFill>
                <a:latin typeface="Arial" charset="0"/>
                <a:cs typeface="Arial" charset="0"/>
              </a:rPr>
              <a:t>Cross disaster workers and partners provided critical services across the country.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31" name="Rectangle 30">
            <a:extLst>
              <a:ext uri="{FF2B5EF4-FFF2-40B4-BE49-F238E27FC236}">
                <a16:creationId xmlns:a16="http://schemas.microsoft.com/office/drawing/2014/main" id="{17A45914-7C24-4BD5-B06F-E2F5B13DBD7C}"/>
              </a:ext>
            </a:extLst>
          </p:cNvPr>
          <p:cNvSpPr/>
          <p:nvPr/>
        </p:nvSpPr>
        <p:spPr>
          <a:xfrm>
            <a:off x="2341202" y="5712247"/>
            <a:ext cx="7292990" cy="333425"/>
          </a:xfrm>
          <a:prstGeom prst="rect">
            <a:avLst/>
          </a:prstGeom>
        </p:spPr>
        <p:txBody>
          <a:bodyPr wrap="square">
            <a:spAutoFit/>
          </a:bodyPr>
          <a:lstStyle/>
          <a:p>
            <a:pPr algn="r"/>
            <a:br>
              <a:rPr lang="en-US" sz="1000" baseline="30000" dirty="0">
                <a:solidFill>
                  <a:srgbClr val="717073"/>
                </a:solidFill>
                <a:cs typeface="Arial" charset="0"/>
              </a:rPr>
            </a:br>
            <a:r>
              <a:rPr lang="en-US" sz="900" dirty="0">
                <a:solidFill>
                  <a:srgbClr val="717073"/>
                </a:solidFill>
                <a:cs typeface="Arial" charset="0"/>
              </a:rPr>
              <a:t>Includes domestic disasters with costs of $10,000+ (i.e., level 2 and higher).  </a:t>
            </a:r>
          </a:p>
        </p:txBody>
      </p:sp>
    </p:spTree>
    <p:extLst>
      <p:ext uri="{BB962C8B-B14F-4D97-AF65-F5344CB8AC3E}">
        <p14:creationId xmlns:p14="http://schemas.microsoft.com/office/powerpoint/2010/main" val="261548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97421" y="2198890"/>
            <a:ext cx="1983978" cy="3058911"/>
          </a:xfrm>
        </p:spPr>
        <p:txBody>
          <a:bodyPr>
            <a:noAutofit/>
          </a:bodyPr>
          <a:lstStyle/>
          <a:p>
            <a:pPr marL="228600" indent="-228600" eaLnBrk="1" hangingPunct="1">
              <a:lnSpc>
                <a:spcPts val="1400"/>
              </a:lnSpc>
              <a:spcBef>
                <a:spcPts val="600"/>
              </a:spcBef>
              <a:spcAft>
                <a:spcPts val="300"/>
              </a:spcAft>
              <a:buFont typeface="Calibri" pitchFamily="34" charset="0"/>
              <a:buAutoNum type="arabicPeriod"/>
            </a:pPr>
            <a:endParaRPr lang="en-US" sz="1100">
              <a:latin typeface="Arial" charset="0"/>
              <a:cs typeface="Arial" charset="0"/>
            </a:endParaRPr>
          </a:p>
          <a:p>
            <a:pPr marL="228600" indent="-228600" eaLnBrk="1" hangingPunct="1">
              <a:lnSpc>
                <a:spcPts val="1400"/>
              </a:lnSpc>
              <a:spcBef>
                <a:spcPts val="600"/>
              </a:spcBef>
              <a:spcAft>
                <a:spcPts val="300"/>
              </a:spcAft>
              <a:buFont typeface="Calibri" pitchFamily="34" charset="0"/>
              <a:buAutoNum type="arabicPeriod"/>
            </a:pPr>
            <a:r>
              <a:rPr lang="en-US" sz="1100">
                <a:latin typeface="Arial" charset="0"/>
                <a:cs typeface="Arial" charset="0"/>
              </a:rPr>
              <a:t>Australia Wildfires</a:t>
            </a:r>
          </a:p>
          <a:p>
            <a:pPr marL="228600" indent="-228600" eaLnBrk="1" hangingPunct="1">
              <a:lnSpc>
                <a:spcPts val="1400"/>
              </a:lnSpc>
              <a:spcBef>
                <a:spcPts val="600"/>
              </a:spcBef>
              <a:spcAft>
                <a:spcPts val="300"/>
              </a:spcAft>
              <a:buFont typeface="Calibri" pitchFamily="34" charset="0"/>
              <a:buAutoNum type="arabicPeriod"/>
            </a:pPr>
            <a:r>
              <a:rPr lang="en-US" sz="1100">
                <a:latin typeface="Arial" charset="0"/>
                <a:cs typeface="Arial" charset="0"/>
              </a:rPr>
              <a:t>Kenya Floods</a:t>
            </a:r>
          </a:p>
          <a:p>
            <a:pPr marL="228600" indent="-228600" eaLnBrk="1" hangingPunct="1">
              <a:lnSpc>
                <a:spcPts val="1400"/>
              </a:lnSpc>
              <a:spcBef>
                <a:spcPts val="600"/>
              </a:spcBef>
              <a:spcAft>
                <a:spcPts val="300"/>
              </a:spcAft>
              <a:buFont typeface="Calibri" pitchFamily="34" charset="0"/>
              <a:buAutoNum type="arabicPeriod"/>
            </a:pPr>
            <a:r>
              <a:rPr lang="en-US" sz="1100">
                <a:latin typeface="Arial" charset="0"/>
                <a:cs typeface="Arial" charset="0"/>
              </a:rPr>
              <a:t>Global Coronavirus Outbreak</a:t>
            </a:r>
          </a:p>
          <a:p>
            <a:pPr marL="228600" indent="-228600" eaLnBrk="1" hangingPunct="1">
              <a:lnSpc>
                <a:spcPts val="1400"/>
              </a:lnSpc>
              <a:spcBef>
                <a:spcPts val="600"/>
              </a:spcBef>
              <a:spcAft>
                <a:spcPts val="300"/>
              </a:spcAft>
              <a:buFont typeface="Calibri" pitchFamily="34" charset="0"/>
              <a:buAutoNum type="arabicPeriod"/>
            </a:pPr>
            <a:r>
              <a:rPr lang="en-US" sz="1100">
                <a:latin typeface="Arial" charset="0"/>
                <a:cs typeface="Arial" charset="0"/>
              </a:rPr>
              <a:t>Bangladesh Tropical Cyclone Amphan</a:t>
            </a:r>
          </a:p>
          <a:p>
            <a:pPr marL="228600" indent="-228600" eaLnBrk="1" hangingPunct="1">
              <a:lnSpc>
                <a:spcPts val="1400"/>
              </a:lnSpc>
              <a:spcBef>
                <a:spcPts val="600"/>
              </a:spcBef>
              <a:spcAft>
                <a:spcPts val="300"/>
              </a:spcAft>
              <a:buFont typeface="Calibri" pitchFamily="34" charset="0"/>
              <a:buAutoNum type="arabicPeriod"/>
            </a:pPr>
            <a:r>
              <a:rPr lang="en-US" sz="1100">
                <a:latin typeface="Arial" charset="0"/>
                <a:cs typeface="Arial" charset="0"/>
              </a:rPr>
              <a:t>Southern African Drought and Flood</a:t>
            </a:r>
          </a:p>
        </p:txBody>
      </p:sp>
      <p:pic>
        <p:nvPicPr>
          <p:cNvPr id="18438" name="Picture 12" descr="Map for ARC.eps"/>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5601" y="1905000"/>
            <a:ext cx="6781800" cy="3578985"/>
          </a:xfrm>
          <a:prstGeom prst="rect">
            <a:avLst/>
          </a:prstGeom>
          <a:noFill/>
          <a:ln w="9525">
            <a:noFill/>
            <a:miter lim="800000"/>
            <a:headEnd/>
            <a:tailEnd/>
          </a:ln>
        </p:spPr>
      </p:pic>
      <p:sp>
        <p:nvSpPr>
          <p:cNvPr id="13" name="Oval 12"/>
          <p:cNvSpPr>
            <a:spLocks noChangeArrowheads="1"/>
          </p:cNvSpPr>
          <p:nvPr/>
        </p:nvSpPr>
        <p:spPr bwMode="auto">
          <a:xfrm>
            <a:off x="5140800" y="307228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3</a:t>
            </a:r>
          </a:p>
        </p:txBody>
      </p:sp>
      <p:sp>
        <p:nvSpPr>
          <p:cNvPr id="14" name="Oval 13"/>
          <p:cNvSpPr>
            <a:spLocks noChangeArrowheads="1"/>
          </p:cNvSpPr>
          <p:nvPr/>
        </p:nvSpPr>
        <p:spPr bwMode="auto">
          <a:xfrm>
            <a:off x="8247185" y="450585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a:t>
            </a:r>
          </a:p>
        </p:txBody>
      </p:sp>
      <p:sp>
        <p:nvSpPr>
          <p:cNvPr id="15" name="Oval 14"/>
          <p:cNvSpPr>
            <a:spLocks noChangeArrowheads="1"/>
          </p:cNvSpPr>
          <p:nvPr/>
        </p:nvSpPr>
        <p:spPr bwMode="auto">
          <a:xfrm>
            <a:off x="7396089" y="3520337"/>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4</a:t>
            </a:r>
          </a:p>
        </p:txBody>
      </p:sp>
      <p:sp>
        <p:nvSpPr>
          <p:cNvPr id="17" name="Oval 16"/>
          <p:cNvSpPr>
            <a:spLocks noChangeArrowheads="1"/>
          </p:cNvSpPr>
          <p:nvPr/>
        </p:nvSpPr>
        <p:spPr bwMode="auto">
          <a:xfrm>
            <a:off x="6400800" y="396839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2</a:t>
            </a:r>
          </a:p>
        </p:txBody>
      </p:sp>
      <p:sp>
        <p:nvSpPr>
          <p:cNvPr id="23" name="Title 1">
            <a:extLst>
              <a:ext uri="{FF2B5EF4-FFF2-40B4-BE49-F238E27FC236}">
                <a16:creationId xmlns:a16="http://schemas.microsoft.com/office/drawing/2014/main" id="{DE9B3185-634F-4977-BCE9-B8BF701542FD}"/>
              </a:ext>
            </a:extLst>
          </p:cNvPr>
          <p:cNvSpPr>
            <a:spLocks noGrp="1"/>
          </p:cNvSpPr>
          <p:nvPr>
            <p:ph type="title"/>
          </p:nvPr>
        </p:nvSpPr>
        <p:spPr>
          <a:xfrm>
            <a:off x="533400" y="900435"/>
            <a:ext cx="3429001" cy="990600"/>
          </a:xfrm>
        </p:spPr>
        <p:txBody>
          <a:bodyPr wrap="square" numCol="1" anchorCtr="0" compatLnSpc="1">
            <a:prstTxWarp prst="textNoShape">
              <a:avLst/>
            </a:prstTxWarp>
            <a:noAutofit/>
          </a:bodyPr>
          <a:lstStyle/>
          <a:p>
            <a:pPr eaLnBrk="1" hangingPunct="1">
              <a:lnSpc>
                <a:spcPts val="2000"/>
              </a:lnSpc>
              <a:defRPr/>
            </a:pPr>
            <a:r>
              <a:rPr lang="en-US" sz="1600">
                <a:solidFill>
                  <a:srgbClr val="ED1B24"/>
                </a:solidFill>
                <a:latin typeface="Arial" charset="0"/>
                <a:cs typeface="Arial" charset="0"/>
              </a:rPr>
              <a:t>During the quarter, the American Red Cross responded to or continued to respond to 5 major emergencies around the world. </a:t>
            </a:r>
          </a:p>
        </p:txBody>
      </p:sp>
      <p:sp>
        <p:nvSpPr>
          <p:cNvPr id="10" name="Oval 9">
            <a:extLst>
              <a:ext uri="{FF2B5EF4-FFF2-40B4-BE49-F238E27FC236}">
                <a16:creationId xmlns:a16="http://schemas.microsoft.com/office/drawing/2014/main" id="{7EA9C842-5D82-491F-A560-8EDE28DE6360}"/>
              </a:ext>
            </a:extLst>
          </p:cNvPr>
          <p:cNvSpPr>
            <a:spLocks noChangeArrowheads="1"/>
          </p:cNvSpPr>
          <p:nvPr/>
        </p:nvSpPr>
        <p:spPr bwMode="auto">
          <a:xfrm>
            <a:off x="6172200" y="447555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5</a:t>
            </a:r>
          </a:p>
        </p:txBody>
      </p:sp>
    </p:spTree>
    <p:extLst>
      <p:ext uri="{BB962C8B-B14F-4D97-AF65-F5344CB8AC3E}">
        <p14:creationId xmlns:p14="http://schemas.microsoft.com/office/powerpoint/2010/main" val="1153519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a72d68-eddd-44e1-847b-51506bb268af">
      <UserInfo>
        <DisplayName>Putt, Kira</DisplayName>
        <AccountId>3499</AccountId>
        <AccountType/>
      </UserInfo>
    </SharedWithUsers>
    <_ip_UnifiedCompliancePolicyUIAction xmlns="http://schemas.microsoft.com/sharepoint/v3" xsi:nil="true"/>
    <_Flow_SignoffStatus xmlns="dfb93c61-09fd-40ff-8f23-56ad7d9a9b29" xsi:nil="true"/>
    <_ip_UnifiedCompliancePolicyProperties xmlns="http://schemas.microsoft.com/sharepoint/v3" xsi:nil="true"/>
    <_dlc_DocId xmlns="15cf46a6-57b0-493a-b6e0-0817c4a110d6">Z7UVSJU4EYRE-43553385-139460</_dlc_DocId>
    <_dlc_DocIdUrl xmlns="15cf46a6-57b0-493a-b6e0-0817c4a110d6">
      <Url>https://americanredcross.sharepoint.com/sites/HumSvc/HSO/DevOps/_layouts/15/DocIdRedir.aspx?ID=Z7UVSJU4EYRE-43553385-139460</Url>
      <Description>Z7UVSJU4EYRE-43553385-139460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89" ma:contentTypeDescription="Create a new document." ma:contentTypeScope="" ma:versionID="069bb59df16f1936838f0af52348189e">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91a23cc269deb7e8bae2e4ebdfde9968"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869349-5852-4835-BB0E-39871B011A02}">
  <ds:schemaRefs>
    <ds:schemaRef ds:uri="http://schemas.openxmlformats.org/package/2006/metadata/core-properties"/>
    <ds:schemaRef ds:uri="http://schemas.microsoft.com/sharepoint/v3"/>
    <ds:schemaRef ds:uri="http://www.w3.org/XML/1998/namespace"/>
    <ds:schemaRef ds:uri="http://purl.org/dc/dcmitype/"/>
    <ds:schemaRef ds:uri="dfb93c61-09fd-40ff-8f23-56ad7d9a9b29"/>
    <ds:schemaRef ds:uri="http://schemas.microsoft.com/office/2006/documentManagement/types"/>
    <ds:schemaRef ds:uri="http://purl.org/dc/terms/"/>
    <ds:schemaRef ds:uri="http://schemas.microsoft.com/office/2006/metadata/properties"/>
    <ds:schemaRef ds:uri="http://schemas.microsoft.com/office/infopath/2007/PartnerControls"/>
    <ds:schemaRef ds:uri="3ba72d68-eddd-44e1-847b-51506bb268af"/>
    <ds:schemaRef ds:uri="15cf46a6-57b0-493a-b6e0-0817c4a110d6"/>
    <ds:schemaRef ds:uri="http://purl.org/dc/elements/1.1/"/>
  </ds:schemaRefs>
</ds:datastoreItem>
</file>

<file path=customXml/itemProps2.xml><?xml version="1.0" encoding="utf-8"?>
<ds:datastoreItem xmlns:ds="http://schemas.openxmlformats.org/officeDocument/2006/customXml" ds:itemID="{E762C596-618B-4E0D-B79E-D2EB920C1434}">
  <ds:schemaRefs>
    <ds:schemaRef ds:uri="http://schemas.microsoft.com/sharepoint/v3/contenttype/forms"/>
  </ds:schemaRefs>
</ds:datastoreItem>
</file>

<file path=customXml/itemProps3.xml><?xml version="1.0" encoding="utf-8"?>
<ds:datastoreItem xmlns:ds="http://schemas.openxmlformats.org/officeDocument/2006/customXml" ds:itemID="{D72DDA84-2AA8-4880-AAC9-A8561EB77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7E7E10-1C24-4ED4-863E-E9BEFFC11AB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41</TotalTime>
  <Words>1130</Words>
  <Application>Microsoft Office PowerPoint</Application>
  <PresentationFormat>Custom</PresentationFormat>
  <Paragraphs>161</Paragraphs>
  <Slides>13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Courier New</vt:lpstr>
      <vt:lpstr>Georgia</vt:lpstr>
      <vt:lpstr>Office Theme</vt:lpstr>
      <vt:lpstr>Custom Design</vt:lpstr>
      <vt:lpstr>1_Office Theme</vt:lpstr>
      <vt:lpstr>QUARTERLY DISASTER UPDATE: FY20 Q4 (April–June 2020)</vt:lpstr>
      <vt:lpstr>Quarterly Disaster Update FY20 Q4 (April–June 2020)</vt:lpstr>
      <vt:lpstr>PowerPoint Presentation</vt:lpstr>
      <vt:lpstr>PowerPoint Presentation</vt:lpstr>
      <vt:lpstr>PowerPoint Presentation</vt:lpstr>
      <vt:lpstr>PowerPoint Presentation</vt:lpstr>
      <vt:lpstr>During this quarter, the Red Cross responded to 91 significant disasters across the country, including 16 very large events.  At the same time, we responded to thousands of everyday disasters, like home fires.  </vt:lpstr>
      <vt:lpstr>Q4 Domestic Response Totals</vt:lpstr>
      <vt:lpstr>During the quarter, the American Red Cross responded to or continued to respond to 5 major emergencies around the world. </vt:lpstr>
      <vt:lpstr>The American Red Cross actively supported  disaster preparedness, relief and recovery work in 17 countries.  </vt:lpstr>
      <vt:lpstr>Your Benefits and Resources</vt:lpstr>
      <vt:lpstr>PowerPoint Presentation</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4</cp:revision>
  <cp:lastPrinted>2019-07-17T22:34:19Z</cp:lastPrinted>
  <dcterms:created xsi:type="dcterms:W3CDTF">2013-01-03T17:02:39Z</dcterms:created>
  <dcterms:modified xsi:type="dcterms:W3CDTF">2020-08-11T23:11:11Z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41ad3a9d-19a8-4140-83ee-73ec6b321501</vt:lpwstr>
  </property>
  <property fmtid="{D5CDD505-2E9C-101B-9397-08002B2CF9AE}" pid="5" name="AuthorIds_UIVersion_512">
    <vt:lpwstr>97</vt:lpwstr>
  </property>
</Properties>
</file>