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 id="2147483694" r:id="rId7"/>
  </p:sldMasterIdLst>
  <p:notesMasterIdLst>
    <p:notesMasterId r:id="rId22"/>
  </p:notesMasterIdLst>
  <p:handoutMasterIdLst>
    <p:handoutMasterId r:id="rId23"/>
  </p:handoutMasterIdLst>
  <p:sldIdLst>
    <p:sldId id="569" r:id="rId8"/>
    <p:sldId id="601" r:id="rId9"/>
    <p:sldId id="571" r:id="rId10"/>
    <p:sldId id="594" r:id="rId11"/>
    <p:sldId id="614" r:id="rId12"/>
    <p:sldId id="615" r:id="rId13"/>
    <p:sldId id="608" r:id="rId14"/>
    <p:sldId id="609" r:id="rId15"/>
    <p:sldId id="610" r:id="rId16"/>
    <p:sldId id="611" r:id="rId17"/>
    <p:sldId id="597" r:id="rId18"/>
    <p:sldId id="612" r:id="rId19"/>
    <p:sldId id="566" r:id="rId20"/>
    <p:sldId id="446" r:id="rId21"/>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1" name="LiorN" initials="L" lastIdx="6" clrIdx="1"/>
  <p:cmAuthor id="2" name="Christine Heim" initials="CH" lastIdx="4" clrIdx="2"/>
  <p:cmAuthor id="3" name="Mark Lynn Ferguson" initials="" lastIdx="58" clrIdx="3"/>
  <p:cmAuthor id="4" name="Danaceau, Jessica" initials="DJ" lastIdx="171" clrIdx="4"/>
  <p:cmAuthor id="5" name="Hickner, Lena" initials="HL" lastIdx="5" clrIdx="5"/>
  <p:cmAuthor id="6" name="Kara Bunte" initials="" lastIdx="2" clrIdx="6"/>
  <p:cmAuthor id="7" name="Lepof, Amanda" initials="LA" lastIdx="8" clrIdx="7">
    <p:extLst>
      <p:ext uri="{19B8F6BF-5375-455C-9EA6-DF929625EA0E}">
        <p15:presenceInfo xmlns:p15="http://schemas.microsoft.com/office/powerpoint/2012/main" userId="S::Amanda.Lepof@redcross.org::63b022e2-b478-4c9b-9dbb-fe829dae5fb8" providerId="AD"/>
      </p:ext>
    </p:extLst>
  </p:cmAuthor>
  <p:cmAuthor id="8" name="Saldivar, Natalie" initials="SN" lastIdx="124" clrIdx="8">
    <p:extLst>
      <p:ext uri="{19B8F6BF-5375-455C-9EA6-DF929625EA0E}">
        <p15:presenceInfo xmlns:p15="http://schemas.microsoft.com/office/powerpoint/2012/main" userId="S::natalie.saldivar@redcross.org::4e2f6ffb-d0f4-4bdc-b3ea-b69b85d4ca6e" providerId="AD"/>
      </p:ext>
    </p:extLst>
  </p:cmAuthor>
  <p:cmAuthor id="9" name="Ferguson, Mark L." initials="FML" lastIdx="122" clrIdx="9">
    <p:extLst>
      <p:ext uri="{19B8F6BF-5375-455C-9EA6-DF929625EA0E}">
        <p15:presenceInfo xmlns:p15="http://schemas.microsoft.com/office/powerpoint/2012/main" userId="S::mark.ferguson@redcross.org::6d025f89-8b83-4b56-b860-0b2f4db0f5ac" providerId="AD"/>
      </p:ext>
    </p:extLst>
  </p:cmAuthor>
  <p:cmAuthor id="10" name="Greimann, Steven" initials="GS" lastIdx="4" clrIdx="10">
    <p:extLst>
      <p:ext uri="{19B8F6BF-5375-455C-9EA6-DF929625EA0E}">
        <p15:presenceInfo xmlns:p15="http://schemas.microsoft.com/office/powerpoint/2012/main" userId="S::steven.greimann@redcross.org::029e6c11-fa6f-47aa-94f0-58d1b249e226" providerId="AD"/>
      </p:ext>
    </p:extLst>
  </p:cmAuthor>
  <p:cmAuthor id="11" name="Highland, Lena" initials="HL" lastIdx="2" clrIdx="11">
    <p:extLst>
      <p:ext uri="{19B8F6BF-5375-455C-9EA6-DF929625EA0E}">
        <p15:presenceInfo xmlns:p15="http://schemas.microsoft.com/office/powerpoint/2012/main" userId="S::lena.hickner@redcross.org::b5a989b0-6f9c-40ab-ab32-b91f77cc030c" providerId="AD"/>
      </p:ext>
    </p:extLst>
  </p:cmAuthor>
  <p:cmAuthor id="12" name="Highland, Lena" initials="HL [2]" lastIdx="28" clrIdx="12">
    <p:extLst>
      <p:ext uri="{19B8F6BF-5375-455C-9EA6-DF929625EA0E}">
        <p15:presenceInfo xmlns:p15="http://schemas.microsoft.com/office/powerpoint/2012/main" userId="S::lena.highland@redcross.org::b5a989b0-6f9c-40ab-ab32-b91f77cc030c" providerId="AD"/>
      </p:ext>
    </p:extLst>
  </p:cmAuthor>
  <p:cmAuthor id="13" name="Jessica" initials="J" lastIdx="9" clrIdx="13">
    <p:extLst>
      <p:ext uri="{19B8F6BF-5375-455C-9EA6-DF929625EA0E}">
        <p15:presenceInfo xmlns:p15="http://schemas.microsoft.com/office/powerpoint/2012/main" userId="S::Jessica.Danaceau@redcross.org::3ff65d48-838a-42df-94bb-165ab8ba4a2e" providerId="AD"/>
      </p:ext>
    </p:extLst>
  </p:cmAuthor>
  <p:cmAuthor id="14" name="Scott, Paris" initials="SP" lastIdx="10" clrIdx="14">
    <p:extLst>
      <p:ext uri="{19B8F6BF-5375-455C-9EA6-DF929625EA0E}">
        <p15:presenceInfo xmlns:p15="http://schemas.microsoft.com/office/powerpoint/2012/main" userId="S::paris.scott@redcross.org::1770630b-da13-4f7a-b628-1442aef61264" providerId="AD"/>
      </p:ext>
    </p:extLst>
  </p:cmAuthor>
  <p:cmAuthor id="15" name="Putt, Kira" initials="PK" lastIdx="2" clrIdx="15">
    <p:extLst>
      <p:ext uri="{19B8F6BF-5375-455C-9EA6-DF929625EA0E}">
        <p15:presenceInfo xmlns:p15="http://schemas.microsoft.com/office/powerpoint/2012/main" userId="S::kira.putt@redcross.org::d6f6b38c-1188-497b-86f2-e7b7e4a544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0"/>
    <a:srgbClr val="717073"/>
    <a:srgbClr val="7F7F7F"/>
    <a:srgbClr val="ED1B24"/>
    <a:srgbClr val="0033CC"/>
    <a:srgbClr val="00FF00"/>
    <a:srgbClr val="ED1B2E"/>
    <a:srgbClr val="776B67"/>
    <a:srgbClr val="5DD848"/>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302" y="72"/>
      </p:cViewPr>
      <p:guideLst>
        <p:guide orient="horz" pos="1697"/>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ceau, Jessica" userId="3ff65d48-838a-42df-94bb-165ab8ba4a2e" providerId="ADAL" clId="{B1474111-1D50-4A3F-9A65-1B1632C6D311}"/>
    <pc:docChg chg="custSel modSld">
      <pc:chgData name="Danaceau, Jessica" userId="3ff65d48-838a-42df-94bb-165ab8ba4a2e" providerId="ADAL" clId="{B1474111-1D50-4A3F-9A65-1B1632C6D311}" dt="2021-09-15T12:29:10.005" v="2" actId="478"/>
      <pc:docMkLst>
        <pc:docMk/>
      </pc:docMkLst>
      <pc:sldChg chg="delSp modSp mod">
        <pc:chgData name="Danaceau, Jessica" userId="3ff65d48-838a-42df-94bb-165ab8ba4a2e" providerId="ADAL" clId="{B1474111-1D50-4A3F-9A65-1B1632C6D311}" dt="2021-09-15T12:29:04.590" v="1"/>
        <pc:sldMkLst>
          <pc:docMk/>
          <pc:sldMk cId="2689713150" sldId="569"/>
        </pc:sldMkLst>
        <pc:spChg chg="mod">
          <ac:chgData name="Danaceau, Jessica" userId="3ff65d48-838a-42df-94bb-165ab8ba4a2e" providerId="ADAL" clId="{B1474111-1D50-4A3F-9A65-1B1632C6D311}" dt="2021-09-15T12:29:04.590" v="1"/>
          <ac:spMkLst>
            <pc:docMk/>
            <pc:sldMk cId="2689713150" sldId="569"/>
            <ac:spMk id="5" creationId="{00000000-0000-0000-0000-000000000000}"/>
          </ac:spMkLst>
        </pc:spChg>
        <pc:spChg chg="del">
          <ac:chgData name="Danaceau, Jessica" userId="3ff65d48-838a-42df-94bb-165ab8ba4a2e" providerId="ADAL" clId="{B1474111-1D50-4A3F-9A65-1B1632C6D311}" dt="2021-09-15T12:29:01.024" v="0" actId="478"/>
          <ac:spMkLst>
            <pc:docMk/>
            <pc:sldMk cId="2689713150" sldId="569"/>
            <ac:spMk id="6" creationId="{00000000-0000-0000-0000-000000000000}"/>
          </ac:spMkLst>
        </pc:spChg>
      </pc:sldChg>
      <pc:sldChg chg="delSp mod">
        <pc:chgData name="Danaceau, Jessica" userId="3ff65d48-838a-42df-94bb-165ab8ba4a2e" providerId="ADAL" clId="{B1474111-1D50-4A3F-9A65-1B1632C6D311}" dt="2021-09-15T12:29:10.005" v="2" actId="478"/>
        <pc:sldMkLst>
          <pc:docMk/>
          <pc:sldMk cId="1888796837" sldId="597"/>
        </pc:sldMkLst>
        <pc:spChg chg="del">
          <ac:chgData name="Danaceau, Jessica" userId="3ff65d48-838a-42df-94bb-165ab8ba4a2e" providerId="ADAL" clId="{B1474111-1D50-4A3F-9A65-1B1632C6D311}" dt="2021-09-15T12:29:10.005" v="2" actId="478"/>
          <ac:spMkLst>
            <pc:docMk/>
            <pc:sldMk cId="1888796837" sldId="597"/>
            <ac:spMk id="10" creationId="{489B64FA-9F23-4A09-98E9-C4ED0CC6A1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9/15/2021</a:t>
            </a:fld>
            <a:endParaRPr lang="en-US"/>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9/15/2021</a:t>
            </a:fld>
            <a:endParaRPr lang="en-US"/>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CBC12-2388-4F38-BE53-123CF1C0DB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98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1"/>
              <a:t>International team to update</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129365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11</a:t>
            </a:fld>
            <a:endParaRPr lang="en-US"/>
          </a:p>
        </p:txBody>
      </p:sp>
    </p:spTree>
    <p:extLst>
      <p:ext uri="{BB962C8B-B14F-4D97-AF65-F5344CB8AC3E}">
        <p14:creationId xmlns:p14="http://schemas.microsoft.com/office/powerpoint/2010/main" val="2690370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144490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13</a:t>
            </a:fld>
            <a:endParaRPr lang="en-US"/>
          </a:p>
        </p:txBody>
      </p:sp>
    </p:spTree>
    <p:extLst>
      <p:ext uri="{BB962C8B-B14F-4D97-AF65-F5344CB8AC3E}">
        <p14:creationId xmlns:p14="http://schemas.microsoft.com/office/powerpoint/2010/main" val="339130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12776-009</a:t>
            </a:r>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14</a:t>
            </a:fld>
            <a:endParaRPr lang="en-US"/>
          </a:p>
        </p:txBody>
      </p:sp>
    </p:spTree>
    <p:extLst>
      <p:ext uri="{BB962C8B-B14F-4D97-AF65-F5344CB8AC3E}">
        <p14:creationId xmlns:p14="http://schemas.microsoft.com/office/powerpoint/2010/main" val="412719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12804-195</a:t>
            </a:r>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2</a:t>
            </a:fld>
            <a:endParaRPr lang="en-US"/>
          </a:p>
        </p:txBody>
      </p:sp>
    </p:spTree>
    <p:extLst>
      <p:ext uri="{BB962C8B-B14F-4D97-AF65-F5344CB8AC3E}">
        <p14:creationId xmlns:p14="http://schemas.microsoft.com/office/powerpoint/2010/main" val="1538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a:p>
        </p:txBody>
      </p:sp>
    </p:spTree>
    <p:extLst>
      <p:ext uri="{BB962C8B-B14F-4D97-AF65-F5344CB8AC3E}">
        <p14:creationId xmlns:p14="http://schemas.microsoft.com/office/powerpoint/2010/main" val="36605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a:p>
        </p:txBody>
      </p:sp>
    </p:spTree>
    <p:extLst>
      <p:ext uri="{BB962C8B-B14F-4D97-AF65-F5344CB8AC3E}">
        <p14:creationId xmlns:p14="http://schemas.microsoft.com/office/powerpoint/2010/main" val="1237000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Photo 12521-047</a:t>
            </a:r>
          </a:p>
        </p:txBody>
      </p:sp>
      <p:sp>
        <p:nvSpPr>
          <p:cNvPr id="4" name="Slide Number Placeholder 3"/>
          <p:cNvSpPr>
            <a:spLocks noGrp="1"/>
          </p:cNvSpPr>
          <p:nvPr>
            <p:ph type="sldNum" sz="quarter" idx="5"/>
          </p:nvPr>
        </p:nvSpPr>
        <p:spPr/>
        <p:txBody>
          <a:bodyPr/>
          <a:lstStyle/>
          <a:p>
            <a:pPr>
              <a:defRPr/>
            </a:pPr>
            <a:fld id="{8E7CBC12-2388-4F38-BE53-123CF1C0DB6A}" type="slidenum">
              <a:rPr lang="en-US" smtClean="0"/>
              <a:pPr>
                <a:defRPr/>
              </a:pPr>
              <a:t>5</a:t>
            </a:fld>
            <a:endParaRPr lang="en-US"/>
          </a:p>
        </p:txBody>
      </p:sp>
    </p:spTree>
    <p:extLst>
      <p:ext uri="{BB962C8B-B14F-4D97-AF65-F5344CB8AC3E}">
        <p14:creationId xmlns:p14="http://schemas.microsoft.com/office/powerpoint/2010/main" val="2668116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6</a:t>
            </a:fld>
            <a:endParaRPr lang="en-US"/>
          </a:p>
        </p:txBody>
      </p:sp>
    </p:spTree>
    <p:extLst>
      <p:ext uri="{BB962C8B-B14F-4D97-AF65-F5344CB8AC3E}">
        <p14:creationId xmlns:p14="http://schemas.microsoft.com/office/powerpoint/2010/main" val="165846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r>
              <a:rPr lang="en-US" b="1"/>
              <a:t>Disaster Fundraising to update</a:t>
            </a: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311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191266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t>International Team to update</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9</a:t>
            </a:fld>
            <a:endParaRPr lang="en-US"/>
          </a:p>
        </p:txBody>
      </p:sp>
    </p:spTree>
    <p:extLst>
      <p:ext uri="{BB962C8B-B14F-4D97-AF65-F5344CB8AC3E}">
        <p14:creationId xmlns:p14="http://schemas.microsoft.com/office/powerpoint/2010/main" val="1964329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3F1B2B-AC4C-4143-85D5-A59ECB820F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8" t="2543" r="7309" b="6374"/>
          <a:stretch/>
        </p:blipFill>
        <p:spPr>
          <a:xfrm>
            <a:off x="5132" y="0"/>
            <a:ext cx="10058394" cy="5458691"/>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14746" y="5720166"/>
            <a:ext cx="3048000" cy="841940"/>
          </a:xfrm>
          <a:prstGeom prst="rect">
            <a:avLst/>
          </a:prstGeom>
          <a:noFill/>
          <a:ln w="9525">
            <a:noFill/>
            <a:miter lim="800000"/>
            <a:headEnd/>
            <a:tailEnd/>
          </a:ln>
        </p:spPr>
      </p:pic>
      <p:sp>
        <p:nvSpPr>
          <p:cNvPr id="11" name="Rectangle 4">
            <a:extLst>
              <a:ext uri="{FF2B5EF4-FFF2-40B4-BE49-F238E27FC236}">
                <a16:creationId xmlns:a16="http://schemas.microsoft.com/office/drawing/2014/main" id="{F2AB20A3-9A69-0C47-A09E-8C936E6495EC}"/>
              </a:ext>
            </a:extLst>
          </p:cNvPr>
          <p:cNvSpPr/>
          <p:nvPr userDrawn="1"/>
        </p:nvSpPr>
        <p:spPr>
          <a:xfrm>
            <a:off x="0" y="3594186"/>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3553791"/>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
        <p:nvSpPr>
          <p:cNvPr id="3" name="Subtitle 2"/>
          <p:cNvSpPr>
            <a:spLocks noGrp="1"/>
          </p:cNvSpPr>
          <p:nvPr>
            <p:ph type="subTitle" idx="1" hasCustomPrompt="1"/>
          </p:nvPr>
        </p:nvSpPr>
        <p:spPr>
          <a:xfrm>
            <a:off x="399988" y="4295301"/>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pic>
        <p:nvPicPr>
          <p:cNvPr id="8" name="Picture 6" descr="ARC_Logo_Bttn_HorizStkd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Tree>
    <p:extLst>
      <p:ext uri="{BB962C8B-B14F-4D97-AF65-F5344CB8AC3E}">
        <p14:creationId xmlns:p14="http://schemas.microsoft.com/office/powerpoint/2010/main" val="224613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05BEF7-D7CC-CE4F-9BEB-03E056EA6B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987" y="0"/>
            <a:ext cx="10077387" cy="5537493"/>
          </a:xfrm>
          <a:prstGeom prst="rect">
            <a:avLst/>
          </a:prstGeom>
        </p:spPr>
      </p:pic>
      <p:pic>
        <p:nvPicPr>
          <p:cNvPr id="8" name="Picture 6" descr="ARC_Logo_Bttn_HorizStkd_RGB.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228600" y="5697681"/>
            <a:ext cx="3560129" cy="930533"/>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SUBTITLE</a:t>
            </a:r>
          </a:p>
        </p:txBody>
      </p:sp>
      <p:sp>
        <p:nvSpPr>
          <p:cNvPr id="2" name="Title 1"/>
          <p:cNvSpPr>
            <a:spLocks noGrp="1"/>
          </p:cNvSpPr>
          <p:nvPr>
            <p:ph type="ctrTitle" hasCustomPrompt="1"/>
          </p:nvPr>
        </p:nvSpPr>
        <p:spPr>
          <a:xfrm>
            <a:off x="381001" y="4267200"/>
            <a:ext cx="7239000" cy="852497"/>
          </a:xfrm>
        </p:spPr>
        <p:txBody>
          <a:bodyPr>
            <a:noAutofit/>
          </a:bodyPr>
          <a:lstStyle>
            <a:lvl1pPr algn="l">
              <a:lnSpc>
                <a:spcPts val="4100"/>
              </a:lnSpc>
              <a:defRPr sz="2800" spc="-150">
                <a:solidFill>
                  <a:srgbClr val="FFFFFF"/>
                </a:solidFill>
              </a:defRPr>
            </a:lvl1pPr>
          </a:lstStyle>
          <a:p>
            <a:r>
              <a:rPr lang="en-US"/>
              <a:t>CLICK TO EDIT MASTER SLIDE</a:t>
            </a:r>
          </a:p>
        </p:txBody>
      </p:sp>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44730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9/15/2021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046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9/15/2021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extLst>
      <p:ext uri="{BB962C8B-B14F-4D97-AF65-F5344CB8AC3E}">
        <p14:creationId xmlns:p14="http://schemas.microsoft.com/office/powerpoint/2010/main" val="4197870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01019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extLst>
      <p:ext uri="{BB962C8B-B14F-4D97-AF65-F5344CB8AC3E}">
        <p14:creationId xmlns:p14="http://schemas.microsoft.com/office/powerpoint/2010/main" val="398201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extLst>
      <p:ext uri="{BB962C8B-B14F-4D97-AF65-F5344CB8AC3E}">
        <p14:creationId xmlns:p14="http://schemas.microsoft.com/office/powerpoint/2010/main" val="31591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6" descr="ADGP_Logo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a:solidFill>
                  <a:srgbClr val="FFFFFF"/>
                </a:solidFill>
                <a:latin typeface="Georgia"/>
                <a:cs typeface="Georgia"/>
              </a:rPr>
              <a:t>Annual Disaster Giving Program</a:t>
            </a:r>
            <a:endParaRPr lang="en-US" sz="100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9/15/2021</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9" r:id="rId1"/>
    <p:sldLayoutId id="2147483693" r:id="rId2"/>
    <p:sldLayoutId id="2147483673" r:id="rId3"/>
    <p:sldLayoutId id="2147483674" r:id="rId4"/>
    <p:sldLayoutId id="2147483678" r:id="rId5"/>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9/15/2021</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9/15/2021</a:t>
            </a:fld>
            <a:endParaRPr lang="en-US"/>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a:p>
        </p:txBody>
      </p:sp>
    </p:spTree>
    <p:extLst>
      <p:ext uri="{BB962C8B-B14F-4D97-AF65-F5344CB8AC3E}">
        <p14:creationId xmlns:p14="http://schemas.microsoft.com/office/powerpoint/2010/main" val="4890530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9.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3.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32521" y="4408226"/>
            <a:ext cx="9925879" cy="532301"/>
          </a:xfrm>
        </p:spPr>
        <p:txBody>
          <a:bodyPr>
            <a:noAutofit/>
          </a:bodyPr>
          <a:lstStyle>
            <a:lvl1pPr algn="l">
              <a:lnSpc>
                <a:spcPts val="4100"/>
              </a:lnSpc>
              <a:defRPr sz="2800" spc="-150">
                <a:solidFill>
                  <a:srgbClr val="FFFFFF"/>
                </a:solidFill>
              </a:defRPr>
            </a:lvl1pPr>
          </a:lstStyle>
          <a:p>
            <a:r>
              <a:rPr lang="en-US" sz="2400" kern="0" spc="100"/>
              <a:t>QUARTERLY DISASTER UPDATE: FY21 Q2 (</a:t>
            </a:r>
            <a:r>
              <a:rPr lang="en-US" sz="2400" kern="0" spc="100">
                <a:latin typeface="Arial" panose="020B0604020202020204" pitchFamily="34" charset="0"/>
                <a:cs typeface="Arial" panose="020B0604020202020204" pitchFamily="34" charset="0"/>
              </a:rPr>
              <a:t>Oct. – Dec. 2020</a:t>
            </a:r>
            <a:r>
              <a:rPr lang="en-US" sz="2400" kern="0" spc="100"/>
              <a:t>)</a:t>
            </a:r>
          </a:p>
        </p:txBody>
      </p:sp>
      <p:sp>
        <p:nvSpPr>
          <p:cNvPr id="5" name="Subtitle 2"/>
          <p:cNvSpPr>
            <a:spLocks noGrp="1"/>
          </p:cNvSpPr>
          <p:nvPr>
            <p:ph type="subTitle" idx="1"/>
          </p:nvPr>
        </p:nvSpPr>
        <p:spPr>
          <a:xfrm>
            <a:off x="176799" y="4977141"/>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ADGP MEMBERS</a:t>
            </a:r>
          </a:p>
        </p:txBody>
      </p:sp>
    </p:spTree>
    <p:extLst>
      <p:ext uri="{BB962C8B-B14F-4D97-AF65-F5344CB8AC3E}">
        <p14:creationId xmlns:p14="http://schemas.microsoft.com/office/powerpoint/2010/main" val="2689713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1033216"/>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a:solidFill>
                  <a:srgbClr val="6D6E70"/>
                </a:solidFill>
                <a:latin typeface="Arial" charset="0"/>
                <a:cs typeface="Arial" charset="0"/>
              </a:rPr>
              <a:t>The American Red Cross actively supported </a:t>
            </a:r>
            <a:br>
              <a:rPr lang="en-US" sz="2000">
                <a:solidFill>
                  <a:srgbClr val="6D6E70"/>
                </a:solidFill>
                <a:latin typeface="Arial" charset="0"/>
                <a:cs typeface="Arial" charset="0"/>
              </a:rPr>
            </a:br>
            <a:r>
              <a:rPr lang="en-US" sz="2000">
                <a:solidFill>
                  <a:srgbClr val="6D6E70"/>
                </a:solidFill>
                <a:latin typeface="Arial" charset="0"/>
                <a:cs typeface="Arial" charset="0"/>
              </a:rPr>
              <a:t>disaster preparedness, relief and recovery work in </a:t>
            </a:r>
            <a:r>
              <a:rPr lang="en-US" sz="2000" spc="-150">
                <a:solidFill>
                  <a:srgbClr val="ED1B24"/>
                </a:solidFill>
              </a:rPr>
              <a:t>13 countries</a:t>
            </a:r>
            <a:r>
              <a:rPr lang="en-US" sz="2000">
                <a:solidFill>
                  <a:srgbClr val="6D6E70"/>
                </a:solidFill>
                <a:latin typeface="Arial" charset="0"/>
                <a:cs typeface="Arial" charset="0"/>
              </a:rPr>
              <a:t>. </a:t>
            </a:r>
            <a:br>
              <a:rPr lang="en-US" sz="2000">
                <a:solidFill>
                  <a:srgbClr val="6D6E70"/>
                </a:solidFill>
                <a:latin typeface="Arial" charset="0"/>
                <a:cs typeface="Arial" charset="0"/>
              </a:rPr>
            </a:br>
            <a:endParaRPr lang="en-US" sz="2000" baseline="3600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a:t>
            </a:r>
            <a:r>
              <a:rPr lang="is-IS" sz="2400" b="1" spc="-150">
                <a:solidFill>
                  <a:srgbClr val="ED1B24"/>
                </a:solidFill>
                <a:latin typeface="Arial"/>
                <a:cs typeface="Arial"/>
              </a:rPr>
              <a:t>885,000</a:t>
            </a:r>
            <a:endParaRPr lang="en-US" sz="2400" b="1" spc="-150">
              <a:solidFill>
                <a:srgbClr val="ED1B24"/>
              </a:solidFill>
              <a:latin typeface="Arial"/>
              <a:cs typeface="Arial"/>
            </a:endParaRPr>
          </a:p>
          <a:p>
            <a:pPr algn="ctr">
              <a:spcBef>
                <a:spcPts val="0"/>
              </a:spcBef>
            </a:pPr>
            <a:r>
              <a:rPr lang="en-US" sz="1400">
                <a:solidFill>
                  <a:srgbClr val="6D6E70"/>
                </a:solidFill>
              </a:rPr>
              <a:t>funds donated*</a:t>
            </a:r>
          </a:p>
          <a:p>
            <a:pPr algn="ctr">
              <a:spcBef>
                <a:spcPts val="0"/>
              </a:spcBef>
            </a:pPr>
            <a:endParaRPr lang="en-US" sz="1400">
              <a:solidFill>
                <a:srgbClr val="6D6E70"/>
              </a:solidFill>
            </a:endParaRPr>
          </a:p>
          <a:p>
            <a:pPr algn="ctr">
              <a:spcBef>
                <a:spcPct val="20000"/>
              </a:spcBef>
              <a:buFont typeface="Arial" charset="0"/>
              <a:buNone/>
            </a:pPr>
            <a:r>
              <a:rPr lang="en-US" sz="1400" b="1">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7705810" y="2536836"/>
            <a:ext cx="836686" cy="1086597"/>
          </a:xfrm>
          <a:prstGeom prst="rect">
            <a:avLst/>
          </a:prstGeom>
          <a:noFill/>
          <a:ln w="9525">
            <a:noFill/>
            <a:miter lim="800000"/>
            <a:headEnd/>
            <a:tailEnd/>
          </a:ln>
        </p:spPr>
      </p:pic>
      <p:pic>
        <p:nvPicPr>
          <p:cNvPr id="3074" name="Picture 2"/>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492" name="Text Placeholder 3"/>
          <p:cNvSpPr txBox="1">
            <a:spLocks/>
          </p:cNvSpPr>
          <p:nvPr/>
        </p:nvSpPr>
        <p:spPr bwMode="auto">
          <a:xfrm>
            <a:off x="1543860" y="4899512"/>
            <a:ext cx="1738600" cy="449262"/>
          </a:xfrm>
          <a:prstGeom prst="rect">
            <a:avLst/>
          </a:prstGeom>
          <a:noFill/>
          <a:ln w="9525">
            <a:noFill/>
            <a:miter lim="800000"/>
            <a:headEnd/>
            <a:tailEnd/>
          </a:ln>
        </p:spPr>
        <p:txBody>
          <a:bodyPr/>
          <a:lstStyle/>
          <a:p>
            <a:pPr algn="ctr">
              <a:spcBef>
                <a:spcPct val="20000"/>
              </a:spcBef>
            </a:pPr>
            <a:r>
              <a:rPr lang="en-US" sz="2100" b="1">
                <a:solidFill>
                  <a:srgbClr val="6D6E70"/>
                </a:solidFill>
                <a:cs typeface="Arial" charset="0"/>
              </a:rPr>
              <a:t>$9,097,660</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a:solidFill>
                  <a:srgbClr val="6D6E70"/>
                </a:solidFill>
                <a:cs typeface="Arial" charset="0"/>
              </a:rPr>
              <a:t>4</a:t>
            </a:r>
          </a:p>
        </p:txBody>
      </p:sp>
      <p:sp>
        <p:nvSpPr>
          <p:cNvPr id="20495" name="Rectangle 29"/>
          <p:cNvSpPr>
            <a:spLocks noChangeArrowheads="1"/>
          </p:cNvSpPr>
          <p:nvPr/>
        </p:nvSpPr>
        <p:spPr bwMode="auto">
          <a:xfrm>
            <a:off x="7793928" y="4912973"/>
            <a:ext cx="660450" cy="415498"/>
          </a:xfrm>
          <a:prstGeom prst="rect">
            <a:avLst/>
          </a:prstGeom>
          <a:noFill/>
          <a:ln w="9525">
            <a:noFill/>
            <a:miter lim="800000"/>
            <a:headEnd/>
            <a:tailEnd/>
          </a:ln>
        </p:spPr>
        <p:txBody>
          <a:bodyPr wrap="square">
            <a:spAutoFit/>
          </a:bodyPr>
          <a:lstStyle/>
          <a:p>
            <a:pPr algn="ctr">
              <a:spcBef>
                <a:spcPct val="20000"/>
              </a:spcBef>
              <a:defRPr/>
            </a:pPr>
            <a:r>
              <a:rPr lang="en-US" sz="2100" b="1">
                <a:solidFill>
                  <a:srgbClr val="6D6E70"/>
                </a:solidFill>
                <a:cs typeface="Arial" charset="0"/>
              </a:rPr>
              <a:t>20</a:t>
            </a:r>
          </a:p>
        </p:txBody>
      </p:sp>
      <p:sp>
        <p:nvSpPr>
          <p:cNvPr id="21" name="Title 1"/>
          <p:cNvSpPr txBox="1">
            <a:spLocks/>
          </p:cNvSpPr>
          <p:nvPr/>
        </p:nvSpPr>
        <p:spPr>
          <a:xfrm>
            <a:off x="838201" y="7430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a:solidFill>
                  <a:srgbClr val="ED1B24"/>
                </a:solidFill>
                <a:latin typeface="Arial" charset="0"/>
                <a:cs typeface="Arial" charset="0"/>
              </a:rPr>
              <a:t>Q2 International Response Totals</a:t>
            </a:r>
            <a:endParaRPr lang="en-US" baseline="36000">
              <a:solidFill>
                <a:srgbClr val="ED1B24"/>
              </a:solidFill>
              <a:latin typeface="Arial" charset="0"/>
              <a:cs typeface="Arial" charset="0"/>
            </a:endParaRP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2</a:t>
            </a:r>
          </a:p>
          <a:p>
            <a:pPr algn="ctr">
              <a:spcBef>
                <a:spcPts val="0"/>
              </a:spcBef>
            </a:pPr>
            <a:r>
              <a:rPr lang="en-US" sz="1400">
                <a:solidFill>
                  <a:srgbClr val="6D6E70"/>
                </a:solidFill>
              </a:rPr>
              <a:t>people deployed</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a:solidFill>
                  <a:srgbClr val="ED1B24"/>
                </a:solidFill>
                <a:latin typeface="Arial"/>
                <a:cs typeface="Arial"/>
              </a:rPr>
              <a:t>20</a:t>
            </a:r>
          </a:p>
          <a:p>
            <a:pPr algn="ctr">
              <a:spcBef>
                <a:spcPts val="0"/>
              </a:spcBef>
            </a:pPr>
            <a:r>
              <a:rPr lang="en-US" sz="1400">
                <a:solidFill>
                  <a:srgbClr val="6D6E70"/>
                </a:solidFill>
              </a:rPr>
              <a:t>preparedness and risk reduction projects</a:t>
            </a:r>
          </a:p>
          <a:p>
            <a:pPr algn="ctr">
              <a:spcBef>
                <a:spcPct val="20000"/>
              </a:spcBef>
              <a:buFont typeface="Arial" charset="0"/>
              <a:buNone/>
            </a:pPr>
            <a:r>
              <a:rPr lang="en-US" sz="1400" b="1">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6D6E70"/>
                </a:solidFill>
                <a:cs typeface="Arial" charset="0"/>
              </a:rPr>
              <a:t>FY21</a:t>
            </a:r>
          </a:p>
          <a:p>
            <a:pPr algn="ctr">
              <a:spcBef>
                <a:spcPts val="0"/>
              </a:spcBef>
            </a:pPr>
            <a:r>
              <a:rPr lang="en-US" sz="2100" b="1">
                <a:solidFill>
                  <a:srgbClr val="6D6E70"/>
                </a:solidFill>
                <a:cs typeface="Arial" charset="0"/>
              </a:rPr>
              <a:t>Totals</a:t>
            </a:r>
          </a:p>
        </p:txBody>
      </p:sp>
      <p:sp>
        <p:nvSpPr>
          <p:cNvPr id="18" name="Rectangle 17">
            <a:extLst>
              <a:ext uri="{FF2B5EF4-FFF2-40B4-BE49-F238E27FC236}">
                <a16:creationId xmlns:a16="http://schemas.microsoft.com/office/drawing/2014/main" id="{0B9CDC60-437A-4CD3-B97B-6D985B21B725}"/>
              </a:ext>
            </a:extLst>
          </p:cNvPr>
          <p:cNvSpPr/>
          <p:nvPr/>
        </p:nvSpPr>
        <p:spPr>
          <a:xfrm>
            <a:off x="4550603" y="5530166"/>
            <a:ext cx="4953000" cy="507831"/>
          </a:xfrm>
          <a:prstGeom prst="rect">
            <a:avLst/>
          </a:prstGeom>
        </p:spPr>
        <p:txBody>
          <a:bodyPr wrap="square">
            <a:spAutoFit/>
          </a:bodyPr>
          <a:lstStyle/>
          <a:p>
            <a:pPr algn="r">
              <a:tabLst>
                <a:tab pos="169863" algn="l"/>
              </a:tabLst>
            </a:pPr>
            <a:r>
              <a:rPr lang="en-US" sz="900">
                <a:solidFill>
                  <a:srgbClr val="717073"/>
                </a:solidFill>
                <a:cs typeface="Arial" charset="0"/>
              </a:rPr>
              <a:t>*Reflects funds donated by American Red Cross to the International Federation of Red Cross and Red Crescent Societies, the International Committee of the Red Cross or Red Cross Red Crescent national societies following specific disasters.</a:t>
            </a:r>
          </a:p>
        </p:txBody>
      </p:sp>
    </p:spTree>
    <p:extLst>
      <p:ext uri="{BB962C8B-B14F-4D97-AF65-F5344CB8AC3E}">
        <p14:creationId xmlns:p14="http://schemas.microsoft.com/office/powerpoint/2010/main" val="228383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0"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315491"/>
            <a:ext cx="8419010" cy="790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algn="ctr">
              <a:spcAft>
                <a:spcPts val="2400"/>
              </a:spcAft>
              <a:buClr>
                <a:srgbClr val="ED1B24"/>
              </a:buClr>
              <a:defRPr/>
            </a:pPr>
            <a:r>
              <a:rPr lang="en-US" sz="2000" b="1">
                <a:solidFill>
                  <a:srgbClr val="6D6E70"/>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1" y="659344"/>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Your Benefits and Resources</a:t>
            </a:r>
            <a:endParaRPr lang="en-US" sz="3800" baseline="36000">
              <a:solidFill>
                <a:srgbClr val="ED1B24"/>
              </a:solidFill>
              <a:latin typeface="Arial" charset="0"/>
              <a:cs typeface="Arial" charset="0"/>
            </a:endParaRPr>
          </a:p>
        </p:txBody>
      </p:sp>
      <p:sp>
        <p:nvSpPr>
          <p:cNvPr id="15" name="TextBox 14">
            <a:extLst>
              <a:ext uri="{FF2B5EF4-FFF2-40B4-BE49-F238E27FC236}">
                <a16:creationId xmlns:a16="http://schemas.microsoft.com/office/drawing/2014/main" id="{29B4883D-F7A2-419B-A1D5-5B77A3C1CB11}"/>
              </a:ext>
            </a:extLst>
          </p:cNvPr>
          <p:cNvSpPr txBox="1"/>
          <p:nvPr/>
        </p:nvSpPr>
        <p:spPr>
          <a:xfrm>
            <a:off x="867799" y="2256020"/>
            <a:ext cx="5340494" cy="2977738"/>
          </a:xfrm>
          <a:prstGeom prst="rect">
            <a:avLst/>
          </a:prstGeom>
          <a:noFill/>
        </p:spPr>
        <p:txBody>
          <a:bodyPr wrap="square" rtlCol="0">
            <a:spAutoFit/>
          </a:bodyPr>
          <a:lstStyle/>
          <a:p>
            <a:pPr marL="285750" indent="-285750">
              <a:spcBef>
                <a:spcPts val="400"/>
              </a:spcBef>
              <a:spcAft>
                <a:spcPts val="400"/>
              </a:spcAft>
              <a:buClr>
                <a:srgbClr val="C00000"/>
              </a:buClr>
              <a:buFont typeface="Arial" panose="020B0604020202020204" pitchFamily="34" charset="0"/>
              <a:buChar char="•"/>
            </a:pPr>
            <a:r>
              <a:rPr lang="en-US" sz="1200">
                <a:solidFill>
                  <a:srgbClr val="6D6E70"/>
                </a:solidFill>
              </a:rPr>
              <a:t>Logo in </a:t>
            </a:r>
            <a:r>
              <a:rPr lang="en-US" sz="1200" b="1">
                <a:solidFill>
                  <a:srgbClr val="ED1B24"/>
                </a:solidFill>
              </a:rPr>
              <a:t>one full-page ad in</a:t>
            </a:r>
            <a:r>
              <a:rPr lang="en-US" sz="1200">
                <a:solidFill>
                  <a:srgbClr val="ED1B24"/>
                </a:solidFill>
              </a:rPr>
              <a:t> </a:t>
            </a:r>
            <a:r>
              <a:rPr lang="en-US" sz="1200" b="1">
                <a:solidFill>
                  <a:srgbClr val="ED1B24"/>
                </a:solidFill>
              </a:rPr>
              <a:t>Businessweek</a:t>
            </a:r>
            <a:r>
              <a:rPr lang="en-US" sz="1200" b="1">
                <a:solidFill>
                  <a:schemeClr val="tx1">
                    <a:lumMod val="50000"/>
                    <a:lumOff val="50000"/>
                  </a:schemeClr>
                </a:solidFill>
              </a:rPr>
              <a:t> </a:t>
            </a:r>
            <a:r>
              <a:rPr lang="en-US" sz="1200">
                <a:solidFill>
                  <a:srgbClr val="6D6E70"/>
                </a:solidFill>
              </a:rPr>
              <a:t>on Nov. 23, generating more than 500,000 impressions</a:t>
            </a:r>
          </a:p>
          <a:p>
            <a:pPr marL="285750" indent="-285750">
              <a:spcBef>
                <a:spcPts val="400"/>
              </a:spcBef>
              <a:spcAft>
                <a:spcPts val="400"/>
              </a:spcAft>
              <a:buClr>
                <a:srgbClr val="C00000"/>
              </a:buClr>
              <a:buFont typeface="Arial" panose="020B0604020202020204" pitchFamily="34" charset="0"/>
              <a:buChar char="•"/>
            </a:pPr>
            <a:r>
              <a:rPr lang="en-US" sz="1200" b="1">
                <a:solidFill>
                  <a:srgbClr val="ED1B24"/>
                </a:solidFill>
              </a:rPr>
              <a:t>Video with ADGP end-slate </a:t>
            </a:r>
            <a:r>
              <a:rPr lang="en-US" sz="1200">
                <a:solidFill>
                  <a:srgbClr val="6D6E70"/>
                </a:solidFill>
              </a:rPr>
              <a:t>highlighting the disaster work your investment helped us deliver throughout 2020</a:t>
            </a:r>
          </a:p>
          <a:p>
            <a:pPr marL="285750" indent="-285750">
              <a:spcBef>
                <a:spcPts val="400"/>
              </a:spcBef>
              <a:spcAft>
                <a:spcPts val="400"/>
              </a:spcAft>
              <a:buClr>
                <a:srgbClr val="C00000"/>
              </a:buClr>
              <a:buFont typeface="Arial" panose="020B0604020202020204" pitchFamily="34" charset="0"/>
              <a:buChar char="•"/>
            </a:pPr>
            <a:r>
              <a:rPr lang="en-US" sz="1200">
                <a:solidFill>
                  <a:srgbClr val="717073"/>
                </a:solidFill>
              </a:rPr>
              <a:t>Acknowledgement in </a:t>
            </a:r>
            <a:r>
              <a:rPr lang="en-US" sz="1200" b="1">
                <a:solidFill>
                  <a:srgbClr val="ED1B24"/>
                </a:solidFill>
              </a:rPr>
              <a:t>2020 Red Cross response recap news story</a:t>
            </a:r>
            <a:r>
              <a:rPr lang="en-US" sz="1200" b="1">
                <a:solidFill>
                  <a:schemeClr val="tx1">
                    <a:lumMod val="50000"/>
                    <a:lumOff val="50000"/>
                  </a:schemeClr>
                </a:solidFill>
              </a:rPr>
              <a:t> </a:t>
            </a:r>
            <a:r>
              <a:rPr lang="en-US" sz="1200">
                <a:solidFill>
                  <a:srgbClr val="717073"/>
                </a:solidFill>
              </a:rPr>
              <a:t>on</a:t>
            </a:r>
            <a:r>
              <a:rPr lang="en-US" sz="1200">
                <a:solidFill>
                  <a:schemeClr val="tx1">
                    <a:lumMod val="50000"/>
                    <a:lumOff val="50000"/>
                  </a:schemeClr>
                </a:solidFill>
              </a:rPr>
              <a:t> </a:t>
            </a:r>
            <a:r>
              <a:rPr lang="en-US" sz="1200">
                <a:solidFill>
                  <a:srgbClr val="717073"/>
                </a:solidFill>
              </a:rPr>
              <a:t>redcross.org posted Dec. 8 </a:t>
            </a:r>
          </a:p>
          <a:p>
            <a:pPr marL="285750" indent="-285750">
              <a:spcBef>
                <a:spcPts val="400"/>
              </a:spcBef>
              <a:spcAft>
                <a:spcPts val="400"/>
              </a:spcAft>
              <a:buClr>
                <a:srgbClr val="C00000"/>
              </a:buClr>
              <a:buFont typeface="Arial" panose="020B0604020202020204" pitchFamily="34" charset="0"/>
              <a:buChar char="•"/>
            </a:pPr>
            <a:r>
              <a:rPr lang="en-US" sz="1200" b="1">
                <a:solidFill>
                  <a:srgbClr val="ED1B24"/>
                </a:solidFill>
              </a:rPr>
              <a:t>Template communications materials</a:t>
            </a:r>
            <a:r>
              <a:rPr lang="en-US" sz="1200">
                <a:solidFill>
                  <a:srgbClr val="717073"/>
                </a:solidFill>
              </a:rPr>
              <a:t>, including social posts and articles, provided to align partnership with timely home fire and holiday safety messages</a:t>
            </a:r>
          </a:p>
          <a:p>
            <a:pPr marL="285750" indent="-285750">
              <a:spcBef>
                <a:spcPts val="250"/>
              </a:spcBef>
              <a:spcAft>
                <a:spcPts val="250"/>
              </a:spcAft>
              <a:buClr>
                <a:srgbClr val="C00000"/>
              </a:buClr>
              <a:buFont typeface="Arial" panose="020B0604020202020204" pitchFamily="34" charset="0"/>
              <a:buChar char="•"/>
            </a:pPr>
            <a:endParaRPr lang="en-US" sz="1100">
              <a:solidFill>
                <a:schemeClr val="tx1">
                  <a:lumMod val="50000"/>
                  <a:lumOff val="50000"/>
                </a:schemeClr>
              </a:solidFill>
            </a:endParaRPr>
          </a:p>
          <a:p>
            <a:pPr marL="287338" indent="-287338">
              <a:spcBef>
                <a:spcPts val="600"/>
              </a:spcBef>
              <a:spcAft>
                <a:spcPts val="600"/>
              </a:spcAft>
              <a:buClr>
                <a:srgbClr val="FF0000"/>
              </a:buClr>
              <a:buFont typeface="Arial" panose="020B0604020202020204" pitchFamily="34" charset="0"/>
              <a:buChar char="•"/>
            </a:pPr>
            <a:endParaRPr lang="en-US" sz="1400">
              <a:solidFill>
                <a:schemeClr val="tx1">
                  <a:lumMod val="50000"/>
                  <a:lumOff val="50000"/>
                </a:schemeClr>
              </a:solidFill>
            </a:endParaRPr>
          </a:p>
          <a:p>
            <a:pPr marL="285750" lvl="1" indent="-285750">
              <a:spcBef>
                <a:spcPts val="500"/>
              </a:spcBef>
              <a:spcAft>
                <a:spcPts val="500"/>
              </a:spcAft>
              <a:buClr>
                <a:srgbClr val="FF0000"/>
              </a:buClr>
              <a:buSzPct val="100000"/>
              <a:buFont typeface="Arial" panose="020B0604020202020204" pitchFamily="34" charset="0"/>
              <a:buChar char="•"/>
            </a:pPr>
            <a:endParaRPr lang="en-US" sz="1200">
              <a:solidFill>
                <a:srgbClr val="717073"/>
              </a:solidFill>
            </a:endParaRPr>
          </a:p>
        </p:txBody>
      </p:sp>
      <p:sp>
        <p:nvSpPr>
          <p:cNvPr id="16" name="Content Placeholder 8">
            <a:extLst>
              <a:ext uri="{FF2B5EF4-FFF2-40B4-BE49-F238E27FC236}">
                <a16:creationId xmlns:a16="http://schemas.microsoft.com/office/drawing/2014/main" id="{F28A766C-D240-4085-A73F-7991A515DCC0}"/>
              </a:ext>
            </a:extLst>
          </p:cNvPr>
          <p:cNvSpPr txBox="1">
            <a:spLocks/>
          </p:cNvSpPr>
          <p:nvPr/>
        </p:nvSpPr>
        <p:spPr bwMode="auto">
          <a:xfrm>
            <a:off x="709963" y="4337150"/>
            <a:ext cx="5340494"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400"/>
              </a:spcBef>
              <a:spcAft>
                <a:spcPts val="400"/>
              </a:spcAft>
              <a:buFont typeface="Arial" panose="020B0604020202020204" pitchFamily="34" charset="0"/>
              <a:buChar char="•"/>
            </a:pPr>
            <a:r>
              <a:rPr lang="en-US" sz="1200" b="1" i="1"/>
              <a:t>During major disaster responses: </a:t>
            </a:r>
          </a:p>
          <a:p>
            <a:pPr lvl="1">
              <a:spcBef>
                <a:spcPts val="400"/>
              </a:spcBef>
              <a:spcAft>
                <a:spcPts val="400"/>
              </a:spcAft>
              <a:buFont typeface="Courier New" panose="02070309020205020404" pitchFamily="49" charset="0"/>
              <a:buChar char="o"/>
            </a:pPr>
            <a:r>
              <a:rPr lang="en-US" sz="1200"/>
              <a:t>Acknowledgment in </a:t>
            </a:r>
            <a:r>
              <a:rPr lang="en-US" sz="1200" b="1">
                <a:solidFill>
                  <a:srgbClr val="ED1B24"/>
                </a:solidFill>
              </a:rPr>
              <a:t>two disaster news stories</a:t>
            </a:r>
            <a:r>
              <a:rPr lang="en-US" sz="1200" b="1"/>
              <a:t> </a:t>
            </a:r>
            <a:r>
              <a:rPr lang="en-US" sz="1200"/>
              <a:t>on redcross.org</a:t>
            </a:r>
            <a:r>
              <a:rPr lang="en-US" sz="1200" b="1"/>
              <a:t>, </a:t>
            </a:r>
            <a:r>
              <a:rPr lang="en-US" sz="1200"/>
              <a:t>generating more than 6,000 total page views</a:t>
            </a:r>
          </a:p>
          <a:p>
            <a:pPr lvl="1">
              <a:spcBef>
                <a:spcPts val="400"/>
              </a:spcBef>
              <a:spcAft>
                <a:spcPts val="400"/>
              </a:spcAft>
              <a:buFont typeface="Courier New" panose="02070309020205020404" pitchFamily="49" charset="0"/>
              <a:buChar char="o"/>
            </a:pPr>
            <a:r>
              <a:rPr lang="en-US" sz="1200"/>
              <a:t>Recognition in </a:t>
            </a:r>
            <a:r>
              <a:rPr lang="en-US" sz="1200" b="1">
                <a:solidFill>
                  <a:srgbClr val="ED1B24"/>
                </a:solidFill>
              </a:rPr>
              <a:t>seven disaster Information Update emails </a:t>
            </a:r>
            <a:r>
              <a:rPr lang="en-US" sz="1200"/>
              <a:t>shared with Red Cross supporters</a:t>
            </a:r>
          </a:p>
          <a:p>
            <a:pPr lvl="1">
              <a:spcBef>
                <a:spcPts val="400"/>
              </a:spcBef>
              <a:spcAft>
                <a:spcPts val="400"/>
              </a:spcAft>
              <a:buFont typeface="Courier New" panose="02070309020205020404" pitchFamily="49" charset="0"/>
              <a:buChar char="o"/>
            </a:pPr>
            <a:r>
              <a:rPr lang="en-US" sz="1200"/>
              <a:t>Invitation to </a:t>
            </a:r>
            <a:r>
              <a:rPr lang="en-US" sz="1200" b="1">
                <a:solidFill>
                  <a:srgbClr val="ED1B24"/>
                </a:solidFill>
              </a:rPr>
              <a:t>two disaster leadership update calls</a:t>
            </a:r>
            <a:r>
              <a:rPr lang="en-US" sz="1200"/>
              <a:t>, followed by detailed call summary</a:t>
            </a:r>
          </a:p>
          <a:p>
            <a:pPr lvl="1">
              <a:spcBef>
                <a:spcPts val="150"/>
              </a:spcBef>
              <a:spcAft>
                <a:spcPts val="25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pic>
        <p:nvPicPr>
          <p:cNvPr id="5" name="Picture 4" descr="Graphical user interface, website&#10;&#10;Description automatically generated">
            <a:extLst>
              <a:ext uri="{FF2B5EF4-FFF2-40B4-BE49-F238E27FC236}">
                <a16:creationId xmlns:a16="http://schemas.microsoft.com/office/drawing/2014/main" id="{40F3AEF9-F05C-4A20-8B91-06140B287F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65"/>
          <a:stretch/>
        </p:blipFill>
        <p:spPr>
          <a:xfrm>
            <a:off x="6415684" y="2352983"/>
            <a:ext cx="2763937" cy="3553885"/>
          </a:xfrm>
          <a:prstGeom prst="rect">
            <a:avLst/>
          </a:prstGeom>
          <a:ln>
            <a:solidFill>
              <a:srgbClr val="717073"/>
            </a:solidFill>
          </a:ln>
        </p:spPr>
      </p:pic>
    </p:spTree>
    <p:extLst>
      <p:ext uri="{BB962C8B-B14F-4D97-AF65-F5344CB8AC3E}">
        <p14:creationId xmlns:p14="http://schemas.microsoft.com/office/powerpoint/2010/main" val="188879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sp>
        <p:nvSpPr>
          <p:cNvPr id="12" name="TextBox 11">
            <a:extLst>
              <a:ext uri="{FF2B5EF4-FFF2-40B4-BE49-F238E27FC236}">
                <a16:creationId xmlns:a16="http://schemas.microsoft.com/office/drawing/2014/main" id="{FCAAFDA6-B6A4-4CAC-ACC6-EA98A06C46A3}"/>
              </a:ext>
            </a:extLst>
          </p:cNvPr>
          <p:cNvSpPr txBox="1"/>
          <p:nvPr/>
        </p:nvSpPr>
        <p:spPr>
          <a:xfrm>
            <a:off x="637012" y="2231535"/>
            <a:ext cx="8495684" cy="954107"/>
          </a:xfrm>
          <a:prstGeom prst="rect">
            <a:avLst/>
          </a:prstGeom>
          <a:noFill/>
        </p:spPr>
        <p:txBody>
          <a:bodyPr wrap="square" lIns="91440" tIns="45720" rIns="91440" bIns="45720" rtlCol="0" anchor="t">
            <a:spAutoFit/>
          </a:bodyPr>
          <a:lstStyle/>
          <a:p>
            <a:r>
              <a:rPr lang="en-US" sz="2800" b="1">
                <a:solidFill>
                  <a:srgbClr val="ED1B24"/>
                </a:solidFill>
                <a:latin typeface="Arial"/>
                <a:cs typeface="Arial"/>
              </a:rPr>
              <a:t>Our 2021 goal: </a:t>
            </a:r>
            <a:r>
              <a:rPr lang="en-US" sz="2000" b="1">
                <a:solidFill>
                  <a:srgbClr val="6D6E70"/>
                </a:solidFill>
                <a:latin typeface="Arial"/>
                <a:cs typeface="Arial"/>
              </a:rPr>
              <a:t>Prepare 100,000 people for home fires. </a:t>
            </a:r>
            <a:endParaRPr lang="en-US" sz="2000" b="1">
              <a:solidFill>
                <a:srgbClr val="6D6E70"/>
              </a:solidFill>
              <a:cs typeface="Arial"/>
            </a:endParaRPr>
          </a:p>
          <a:p>
            <a:endParaRPr lang="en-US" sz="1400">
              <a:solidFill>
                <a:srgbClr val="6D6E70"/>
              </a:solidFill>
            </a:endParaRPr>
          </a:p>
          <a:p>
            <a:endParaRPr lang="en-US" sz="1400">
              <a:solidFill>
                <a:schemeClr val="bg1">
                  <a:lumMod val="50000"/>
                </a:schemeClr>
              </a:solidFill>
              <a:cs typeface="Arial"/>
            </a:endParaRPr>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296455" y="2085594"/>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endParaRPr lang="en-US" sz="3800" baseline="36000">
              <a:latin typeface="Arial" charset="0"/>
              <a:cs typeface="Arial" charset="0"/>
            </a:endParaRPr>
          </a:p>
        </p:txBody>
      </p:sp>
      <p:pic>
        <p:nvPicPr>
          <p:cNvPr id="6" name="Picture 5">
            <a:extLst>
              <a:ext uri="{FF2B5EF4-FFF2-40B4-BE49-F238E27FC236}">
                <a16:creationId xmlns:a16="http://schemas.microsoft.com/office/drawing/2014/main" id="{B8EAEE61-FA09-4CBD-AF0D-06140ED2FF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63180" y="3338096"/>
            <a:ext cx="2513862" cy="2508173"/>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CBC3C9E5-15D1-47B2-9A27-13CE25ACD135}"/>
              </a:ext>
            </a:extLst>
          </p:cNvPr>
          <p:cNvSpPr/>
          <p:nvPr/>
        </p:nvSpPr>
        <p:spPr>
          <a:xfrm>
            <a:off x="651078" y="3173075"/>
            <a:ext cx="5654392" cy="953081"/>
          </a:xfrm>
          <a:prstGeom prst="rect">
            <a:avLst/>
          </a:prstGeom>
        </p:spPr>
        <p:txBody>
          <a:bodyPr wrap="square">
            <a:spAutoFit/>
          </a:bodyPr>
          <a:lstStyle/>
          <a:p>
            <a:pPr>
              <a:lnSpc>
                <a:spcPts val="2300"/>
              </a:lnSpc>
              <a:spcBef>
                <a:spcPts val="600"/>
              </a:spcBef>
            </a:pPr>
            <a:r>
              <a:rPr lang="en-US" sz="1700">
                <a:solidFill>
                  <a:srgbClr val="6D6E70"/>
                </a:solidFill>
                <a:latin typeface="Arial"/>
                <a:cs typeface="Arial"/>
              </a:rPr>
              <a:t>safety and helping them develop escape plans. With fire departments and home rehabilitation programs, we’re also selectively installing smoke alarms. </a:t>
            </a:r>
          </a:p>
        </p:txBody>
      </p:sp>
      <p:sp>
        <p:nvSpPr>
          <p:cNvPr id="14" name="Title 1">
            <a:extLst>
              <a:ext uri="{FF2B5EF4-FFF2-40B4-BE49-F238E27FC236}">
                <a16:creationId xmlns:a16="http://schemas.microsoft.com/office/drawing/2014/main" id="{7C78E72E-04F9-4D65-8AC9-E67A123D9FE9}"/>
              </a:ext>
            </a:extLst>
          </p:cNvPr>
          <p:cNvSpPr txBox="1">
            <a:spLocks/>
          </p:cNvSpPr>
          <p:nvPr/>
        </p:nvSpPr>
        <p:spPr>
          <a:xfrm>
            <a:off x="713509" y="536141"/>
            <a:ext cx="8640641"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800" i="1">
                <a:latin typeface="Arial" charset="0"/>
                <a:cs typeface="Arial" charset="0"/>
              </a:rPr>
              <a:t>Sound the Alarm </a:t>
            </a:r>
            <a:r>
              <a:rPr lang="en-US" sz="3800">
                <a:latin typeface="Arial" charset="0"/>
                <a:cs typeface="Arial" charset="0"/>
              </a:rPr>
              <a:t>2021</a:t>
            </a:r>
            <a:endParaRPr lang="en-US" sz="3800" baseline="36000">
              <a:latin typeface="Arial" charset="0"/>
              <a:cs typeface="Arial" charset="0"/>
            </a:endParaRPr>
          </a:p>
        </p:txBody>
      </p:sp>
      <p:sp>
        <p:nvSpPr>
          <p:cNvPr id="16" name="TextBox 15">
            <a:extLst>
              <a:ext uri="{FF2B5EF4-FFF2-40B4-BE49-F238E27FC236}">
                <a16:creationId xmlns:a16="http://schemas.microsoft.com/office/drawing/2014/main" id="{766B506C-4A43-42A7-BCDA-0C40737879C1}"/>
              </a:ext>
            </a:extLst>
          </p:cNvPr>
          <p:cNvSpPr txBox="1"/>
          <p:nvPr/>
        </p:nvSpPr>
        <p:spPr>
          <a:xfrm>
            <a:off x="781358" y="1251213"/>
            <a:ext cx="8495684" cy="923330"/>
          </a:xfrm>
          <a:prstGeom prst="rect">
            <a:avLst/>
          </a:prstGeom>
          <a:noFill/>
        </p:spPr>
        <p:txBody>
          <a:bodyPr wrap="square" lIns="91440" tIns="45720" rIns="91440" bIns="45720" rtlCol="0" anchor="t">
            <a:spAutoFit/>
          </a:bodyPr>
          <a:lstStyle/>
          <a:p>
            <a:pPr algn="ctr"/>
            <a:r>
              <a:rPr lang="en-US" sz="2000" b="1">
                <a:solidFill>
                  <a:srgbClr val="6D6E70"/>
                </a:solidFill>
                <a:latin typeface="Arial"/>
                <a:cs typeface="Arial"/>
              </a:rPr>
              <a:t>We’re again preparing families against home fires </a:t>
            </a:r>
          </a:p>
          <a:p>
            <a:pPr algn="ctr"/>
            <a:r>
              <a:rPr lang="en-US" sz="2000" b="1">
                <a:solidFill>
                  <a:srgbClr val="6D6E70"/>
                </a:solidFill>
                <a:latin typeface="Arial"/>
                <a:cs typeface="Arial"/>
              </a:rPr>
              <a:t>through our reimagined </a:t>
            </a:r>
            <a:r>
              <a:rPr lang="en-US" sz="2000" b="1" i="1">
                <a:solidFill>
                  <a:srgbClr val="6D6E70"/>
                </a:solidFill>
                <a:latin typeface="Arial"/>
                <a:cs typeface="Arial"/>
              </a:rPr>
              <a:t>Sound the Alarm </a:t>
            </a:r>
            <a:r>
              <a:rPr lang="en-US" sz="2000" b="1">
                <a:solidFill>
                  <a:srgbClr val="6D6E70"/>
                </a:solidFill>
                <a:latin typeface="Arial"/>
                <a:cs typeface="Arial"/>
              </a:rPr>
              <a:t>initiative.</a:t>
            </a:r>
            <a:endParaRPr lang="en-US" sz="1400">
              <a:solidFill>
                <a:srgbClr val="6D6E70"/>
              </a:solidFill>
            </a:endParaRPr>
          </a:p>
          <a:p>
            <a:endParaRPr lang="en-US" sz="1400">
              <a:solidFill>
                <a:srgbClr val="7F7F7F"/>
              </a:solidFill>
              <a:cs typeface="Arial"/>
            </a:endParaRPr>
          </a:p>
        </p:txBody>
      </p:sp>
      <p:cxnSp>
        <p:nvCxnSpPr>
          <p:cNvPr id="17" name="Straight Connector 16">
            <a:extLst>
              <a:ext uri="{FF2B5EF4-FFF2-40B4-BE49-F238E27FC236}">
                <a16:creationId xmlns:a16="http://schemas.microsoft.com/office/drawing/2014/main" id="{E6AC4169-AB12-478B-AAE7-45BC245BA7F6}"/>
              </a:ext>
            </a:extLst>
          </p:cNvPr>
          <p:cNvCxnSpPr/>
          <p:nvPr/>
        </p:nvCxnSpPr>
        <p:spPr>
          <a:xfrm>
            <a:off x="1148430" y="207715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547E8C7-F437-DA4C-8F0E-F5E4CF4AF187}"/>
              </a:ext>
            </a:extLst>
          </p:cNvPr>
          <p:cNvSpPr/>
          <p:nvPr/>
        </p:nvSpPr>
        <p:spPr>
          <a:xfrm>
            <a:off x="637012" y="2867893"/>
            <a:ext cx="8784376" cy="363176"/>
          </a:xfrm>
          <a:prstGeom prst="rect">
            <a:avLst/>
          </a:prstGeom>
        </p:spPr>
        <p:txBody>
          <a:bodyPr wrap="square">
            <a:spAutoFit/>
          </a:bodyPr>
          <a:lstStyle/>
          <a:p>
            <a:pPr>
              <a:lnSpc>
                <a:spcPts val="2300"/>
              </a:lnSpc>
            </a:pPr>
            <a:r>
              <a:rPr lang="en-US" sz="1700">
                <a:solidFill>
                  <a:srgbClr val="6D6E70"/>
                </a:solidFill>
                <a:latin typeface="Arial"/>
                <a:cs typeface="Arial"/>
              </a:rPr>
              <a:t>Through virtual education and digital engagement, we’re teaching families about fire</a:t>
            </a:r>
            <a:endParaRPr lang="en-US" sz="1700">
              <a:solidFill>
                <a:srgbClr val="6D6E70"/>
              </a:solidFill>
              <a:cs typeface="Arial"/>
            </a:endParaRPr>
          </a:p>
        </p:txBody>
      </p:sp>
      <p:sp>
        <p:nvSpPr>
          <p:cNvPr id="2" name="Rectangle 1">
            <a:extLst>
              <a:ext uri="{FF2B5EF4-FFF2-40B4-BE49-F238E27FC236}">
                <a16:creationId xmlns:a16="http://schemas.microsoft.com/office/drawing/2014/main" id="{9B183560-001F-794C-93F1-02D9FDBBE43C}"/>
              </a:ext>
            </a:extLst>
          </p:cNvPr>
          <p:cNvSpPr/>
          <p:nvPr/>
        </p:nvSpPr>
        <p:spPr>
          <a:xfrm>
            <a:off x="2777614" y="5637723"/>
            <a:ext cx="3666048" cy="400110"/>
          </a:xfrm>
          <a:prstGeom prst="rect">
            <a:avLst/>
          </a:prstGeom>
        </p:spPr>
        <p:txBody>
          <a:bodyPr wrap="square">
            <a:spAutoFit/>
          </a:bodyPr>
          <a:lstStyle/>
          <a:p>
            <a:pPr algn="r">
              <a:lnSpc>
                <a:spcPts val="1200"/>
              </a:lnSpc>
              <a:spcBef>
                <a:spcPts val="0"/>
              </a:spcBef>
            </a:pPr>
            <a:r>
              <a:rPr lang="en-US" sz="1200">
                <a:solidFill>
                  <a:srgbClr val="6D6E70"/>
                </a:solidFill>
              </a:rPr>
              <a:t>*Plans will be adapted at the community level in line with public health guidance.</a:t>
            </a:r>
          </a:p>
        </p:txBody>
      </p:sp>
      <p:sp>
        <p:nvSpPr>
          <p:cNvPr id="3" name="TextBox 2">
            <a:extLst>
              <a:ext uri="{FF2B5EF4-FFF2-40B4-BE49-F238E27FC236}">
                <a16:creationId xmlns:a16="http://schemas.microsoft.com/office/drawing/2014/main" id="{759EA736-F992-4FC1-8493-19761F7A5E91}"/>
              </a:ext>
            </a:extLst>
          </p:cNvPr>
          <p:cNvSpPr txBox="1"/>
          <p:nvPr/>
        </p:nvSpPr>
        <p:spPr>
          <a:xfrm>
            <a:off x="637009" y="4297127"/>
            <a:ext cx="5806653" cy="1248034"/>
          </a:xfrm>
          <a:prstGeom prst="rect">
            <a:avLst/>
          </a:prstGeom>
          <a:noFill/>
        </p:spPr>
        <p:txBody>
          <a:bodyPr wrap="square" rtlCol="0">
            <a:spAutoFit/>
          </a:bodyPr>
          <a:lstStyle/>
          <a:p>
            <a:pPr>
              <a:lnSpc>
                <a:spcPts val="2300"/>
              </a:lnSpc>
            </a:pPr>
            <a:r>
              <a:rPr lang="en-US" sz="1700">
                <a:solidFill>
                  <a:srgbClr val="6D6E70"/>
                </a:solidFill>
                <a:latin typeface="Arial"/>
                <a:cs typeface="Arial"/>
              </a:rPr>
              <a:t>These activities will be amplified in 50+ signature cities on </a:t>
            </a:r>
            <a:r>
              <a:rPr lang="en-US" sz="1700" b="1">
                <a:solidFill>
                  <a:srgbClr val="ED1B24"/>
                </a:solidFill>
                <a:latin typeface="Arial"/>
                <a:cs typeface="Arial"/>
              </a:rPr>
              <a:t>May 8, 2021, our</a:t>
            </a:r>
            <a:r>
              <a:rPr lang="en-US" sz="1700" b="1">
                <a:solidFill>
                  <a:schemeClr val="bg1">
                    <a:lumMod val="50000"/>
                  </a:schemeClr>
                </a:solidFill>
                <a:latin typeface="Arial"/>
                <a:cs typeface="Arial"/>
              </a:rPr>
              <a:t> </a:t>
            </a:r>
            <a:r>
              <a:rPr lang="en-US" sz="1700" b="1">
                <a:solidFill>
                  <a:srgbClr val="ED1B24"/>
                </a:solidFill>
                <a:latin typeface="Arial"/>
                <a:cs typeface="Arial"/>
              </a:rPr>
              <a:t>national Day of Action</a:t>
            </a:r>
            <a:r>
              <a:rPr lang="en-US" sz="1700">
                <a:solidFill>
                  <a:srgbClr val="6D6E70"/>
                </a:solidFill>
                <a:latin typeface="Arial"/>
                <a:cs typeface="Arial"/>
              </a:rPr>
              <a:t>. </a:t>
            </a:r>
            <a:r>
              <a:rPr lang="en-US" sz="1700">
                <a:solidFill>
                  <a:srgbClr val="6D6E70"/>
                </a:solidFill>
              </a:rPr>
              <a:t>Our volunteers plan to visit at-risk families outdoors — masked and from a safe distance — to discuss home fire safety.*  </a:t>
            </a:r>
            <a:r>
              <a:rPr lang="en-US" sz="1700">
                <a:solidFill>
                  <a:srgbClr val="6D6E70"/>
                </a:solidFill>
                <a:latin typeface="Arial"/>
                <a:cs typeface="Arial"/>
              </a:rPr>
              <a:t> </a:t>
            </a:r>
          </a:p>
        </p:txBody>
      </p:sp>
    </p:spTree>
    <p:extLst>
      <p:ext uri="{BB962C8B-B14F-4D97-AF65-F5344CB8AC3E}">
        <p14:creationId xmlns:p14="http://schemas.microsoft.com/office/powerpoint/2010/main" val="2521531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0"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9" name="Rectangle 7"/>
          <p:cNvSpPr>
            <a:spLocks noChangeArrowheads="1"/>
          </p:cNvSpPr>
          <p:nvPr/>
        </p:nvSpPr>
        <p:spPr bwMode="auto">
          <a:xfrm>
            <a:off x="1" y="14917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a:endParaRPr lang="en-US">
              <a:latin typeface="Arial" pitchFamily="34" charset="0"/>
              <a:cs typeface="Arial" pitchFamily="34" charset="0"/>
            </a:endParaRPr>
          </a:p>
        </p:txBody>
      </p:sp>
      <p:sp>
        <p:nvSpPr>
          <p:cNvPr id="12" name="TextBox 11">
            <a:extLst>
              <a:ext uri="{FF2B5EF4-FFF2-40B4-BE49-F238E27FC236}">
                <a16:creationId xmlns:a16="http://schemas.microsoft.com/office/drawing/2014/main" id="{FCAAFDA6-B6A4-4CAC-ACC6-EA98A06C46A3}"/>
              </a:ext>
            </a:extLst>
          </p:cNvPr>
          <p:cNvSpPr txBox="1"/>
          <p:nvPr/>
        </p:nvSpPr>
        <p:spPr>
          <a:xfrm>
            <a:off x="1103647" y="1302082"/>
            <a:ext cx="7976381" cy="646331"/>
          </a:xfrm>
          <a:prstGeom prst="rect">
            <a:avLst/>
          </a:prstGeom>
          <a:noFill/>
        </p:spPr>
        <p:txBody>
          <a:bodyPr wrap="square" lIns="91440" tIns="45720" rIns="91440" bIns="45720" rtlCol="0" anchor="t">
            <a:spAutoFit/>
          </a:bodyPr>
          <a:lstStyle/>
          <a:p>
            <a:r>
              <a:rPr lang="en-US" b="1">
                <a:solidFill>
                  <a:srgbClr val="6D6E70"/>
                </a:solidFill>
                <a:latin typeface="Arial"/>
                <a:cs typeface="Arial"/>
              </a:rPr>
              <a:t>As an ADGP member, you can </a:t>
            </a:r>
          </a:p>
          <a:p>
            <a:r>
              <a:rPr lang="en-US" b="1">
                <a:solidFill>
                  <a:srgbClr val="6D6E70"/>
                </a:solidFill>
                <a:latin typeface="Arial"/>
                <a:cs typeface="Arial"/>
              </a:rPr>
              <a:t>engage your employees through </a:t>
            </a:r>
            <a:r>
              <a:rPr lang="en-US" b="1" i="1">
                <a:solidFill>
                  <a:srgbClr val="6D6E70"/>
                </a:solidFill>
                <a:latin typeface="Arial"/>
                <a:cs typeface="Arial"/>
              </a:rPr>
              <a:t>Sound the Alarm</a:t>
            </a:r>
            <a:r>
              <a:rPr lang="en-US" b="1">
                <a:solidFill>
                  <a:srgbClr val="6D6E70"/>
                </a:solidFill>
                <a:latin typeface="Arial"/>
                <a:cs typeface="Arial"/>
              </a:rPr>
              <a:t>. </a:t>
            </a:r>
            <a:endParaRPr lang="en-US" b="1">
              <a:solidFill>
                <a:srgbClr val="6D6E70"/>
              </a:solidFill>
              <a:cs typeface="Arial"/>
            </a:endParaRPr>
          </a:p>
        </p:txBody>
      </p:sp>
      <p:pic>
        <p:nvPicPr>
          <p:cNvPr id="6" name="Picture 5">
            <a:extLst>
              <a:ext uri="{FF2B5EF4-FFF2-40B4-BE49-F238E27FC236}">
                <a16:creationId xmlns:a16="http://schemas.microsoft.com/office/drawing/2014/main" id="{228DDBF2-DC34-40B9-880E-3BDF4DE951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22643" y="468753"/>
            <a:ext cx="1657385" cy="1472523"/>
          </a:xfrm>
          <a:prstGeom prst="rect">
            <a:avLst/>
          </a:prstGeom>
        </p:spPr>
      </p:pic>
      <p:sp>
        <p:nvSpPr>
          <p:cNvPr id="8" name="Title 7">
            <a:extLst>
              <a:ext uri="{FF2B5EF4-FFF2-40B4-BE49-F238E27FC236}">
                <a16:creationId xmlns:a16="http://schemas.microsoft.com/office/drawing/2014/main" id="{7CF920B7-ACB2-4F1B-86A8-B16F7DAC9492}"/>
              </a:ext>
            </a:extLst>
          </p:cNvPr>
          <p:cNvSpPr>
            <a:spLocks noGrp="1"/>
          </p:cNvSpPr>
          <p:nvPr>
            <p:ph type="title"/>
          </p:nvPr>
        </p:nvSpPr>
        <p:spPr>
          <a:xfrm>
            <a:off x="759151" y="789066"/>
            <a:ext cx="8495684" cy="592713"/>
          </a:xfrm>
        </p:spPr>
        <p:txBody>
          <a:bodyPr>
            <a:normAutofit fontScale="90000"/>
          </a:bodyPr>
          <a:lstStyle/>
          <a:p>
            <a:pPr algn="ctr">
              <a:lnSpc>
                <a:spcPct val="100000"/>
              </a:lnSpc>
            </a:pPr>
            <a:br>
              <a:rPr lang="en-US" sz="3750" i="1"/>
            </a:br>
            <a:br>
              <a:rPr lang="en-US" sz="2000" i="1">
                <a:latin typeface="Arial" panose="020B0604020202020204" pitchFamily="34" charset="0"/>
                <a:cs typeface="Arial" panose="020B0604020202020204" pitchFamily="34" charset="0"/>
              </a:rPr>
            </a:br>
            <a:br>
              <a:rPr lang="en-US" sz="2000">
                <a:latin typeface="Arial" panose="020B0604020202020204" pitchFamily="34" charset="0"/>
                <a:cs typeface="Arial" panose="020B0604020202020204" pitchFamily="34" charset="0"/>
              </a:rPr>
            </a:br>
            <a:endParaRPr lang="en-US" sz="2000" i="1">
              <a:solidFill>
                <a:srgbClr val="717073"/>
              </a:solidFill>
            </a:endParaRPr>
          </a:p>
        </p:txBody>
      </p:sp>
      <p:sp>
        <p:nvSpPr>
          <p:cNvPr id="19" name="Title 1">
            <a:extLst>
              <a:ext uri="{FF2B5EF4-FFF2-40B4-BE49-F238E27FC236}">
                <a16:creationId xmlns:a16="http://schemas.microsoft.com/office/drawing/2014/main" id="{23EE7749-8590-4D0B-8B75-12BC78874B85}"/>
              </a:ext>
            </a:extLst>
          </p:cNvPr>
          <p:cNvSpPr txBox="1">
            <a:spLocks/>
          </p:cNvSpPr>
          <p:nvPr/>
        </p:nvSpPr>
        <p:spPr>
          <a:xfrm>
            <a:off x="1103647" y="564278"/>
            <a:ext cx="8250503"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190" rtl="0" eaLnBrk="0" fontAlgn="base" hangingPunct="0">
              <a:lnSpc>
                <a:spcPts val="3860"/>
              </a:lnSpc>
              <a:spcBef>
                <a:spcPct val="0"/>
              </a:spcBef>
              <a:spcAft>
                <a:spcPct val="0"/>
              </a:spcAft>
              <a:defRPr sz="3799" b="1" kern="1200" spc="-100">
                <a:solidFill>
                  <a:srgbClr val="ED1B2E"/>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a:lstStyle>
          <a:p>
            <a:pPr eaLnBrk="1" hangingPunct="1">
              <a:defRPr/>
            </a:pPr>
            <a:r>
              <a:rPr lang="en-US" sz="3800">
                <a:latin typeface="Arial" charset="0"/>
                <a:cs typeface="Arial" charset="0"/>
              </a:rPr>
              <a:t>Join Us!</a:t>
            </a:r>
            <a:endParaRPr lang="en-US" sz="3800" baseline="36000">
              <a:latin typeface="Arial" charset="0"/>
              <a:cs typeface="Arial" charset="0"/>
            </a:endParaRPr>
          </a:p>
        </p:txBody>
      </p:sp>
      <p:cxnSp>
        <p:nvCxnSpPr>
          <p:cNvPr id="14" name="Straight Connector 13">
            <a:extLst>
              <a:ext uri="{FF2B5EF4-FFF2-40B4-BE49-F238E27FC236}">
                <a16:creationId xmlns:a16="http://schemas.microsoft.com/office/drawing/2014/main" id="{978F74B3-CE7F-43F2-AC3D-CCAFA43C3042}"/>
              </a:ext>
            </a:extLst>
          </p:cNvPr>
          <p:cNvCxnSpPr/>
          <p:nvPr/>
        </p:nvCxnSpPr>
        <p:spPr>
          <a:xfrm>
            <a:off x="1148430" y="207715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DF680DC-3C1B-4847-A6C7-2E3A72DE3D6E}"/>
              </a:ext>
            </a:extLst>
          </p:cNvPr>
          <p:cNvSpPr txBox="1"/>
          <p:nvPr/>
        </p:nvSpPr>
        <p:spPr>
          <a:xfrm>
            <a:off x="1103648" y="2226061"/>
            <a:ext cx="8060788" cy="3698000"/>
          </a:xfrm>
          <a:prstGeom prst="rect">
            <a:avLst/>
          </a:prstGeom>
          <a:noFill/>
        </p:spPr>
        <p:txBody>
          <a:bodyPr wrap="square" rtlCol="0">
            <a:spAutoFit/>
          </a:bodyPr>
          <a:lstStyle/>
          <a:p>
            <a:pPr marL="342900" lvl="0" indent="-342900">
              <a:lnSpc>
                <a:spcPts val="2120"/>
              </a:lnSpc>
              <a:spcBef>
                <a:spcPts val="1300"/>
              </a:spcBef>
              <a:buClr>
                <a:srgbClr val="ED1B24"/>
              </a:buClr>
              <a:buFont typeface="+mj-lt"/>
              <a:buAutoNum type="arabicPeriod"/>
            </a:pPr>
            <a:r>
              <a:rPr lang="en-US" sz="1600">
                <a:solidFill>
                  <a:srgbClr val="6D6E70"/>
                </a:solidFill>
              </a:rPr>
              <a:t>Invite employees to prepare for home fires using a self-guided, co-branded “Pledge to Prepare” webpage. Your page will feature a custom introduction and trackable URL, making it easy to target your messaging and see participation rates.</a:t>
            </a:r>
          </a:p>
          <a:p>
            <a:pPr marL="342900" indent="-342900">
              <a:lnSpc>
                <a:spcPts val="2120"/>
              </a:lnSpc>
              <a:spcBef>
                <a:spcPts val="1300"/>
              </a:spcBef>
              <a:buClr>
                <a:srgbClr val="ED1B24"/>
              </a:buClr>
              <a:buFont typeface="+mj-lt"/>
              <a:buAutoNum type="arabicPeriod"/>
            </a:pPr>
            <a:r>
              <a:rPr lang="en-US" sz="1600">
                <a:solidFill>
                  <a:srgbClr val="6D6E70"/>
                </a:solidFill>
              </a:rPr>
              <a:t>Go a step further by offering live, virtual Be Red Cross Ready</a:t>
            </a:r>
            <a:r>
              <a:rPr lang="en-US" sz="1600" i="1">
                <a:solidFill>
                  <a:srgbClr val="6D6E70"/>
                </a:solidFill>
              </a:rPr>
              <a:t> </a:t>
            </a:r>
            <a:r>
              <a:rPr lang="en-US" sz="1600">
                <a:solidFill>
                  <a:srgbClr val="6D6E70"/>
                </a:solidFill>
              </a:rPr>
              <a:t>presentations. During them, we’ll help your employees prepare for and prevent home fires.  </a:t>
            </a:r>
          </a:p>
          <a:p>
            <a:pPr marL="342900" lvl="0" indent="-342900">
              <a:lnSpc>
                <a:spcPts val="2120"/>
              </a:lnSpc>
              <a:spcBef>
                <a:spcPts val="1300"/>
              </a:spcBef>
              <a:buClr>
                <a:srgbClr val="ED1B24"/>
              </a:buClr>
              <a:buFont typeface="+mj-lt"/>
              <a:buAutoNum type="arabicPeriod"/>
            </a:pPr>
            <a:r>
              <a:rPr lang="en-US" sz="1600">
                <a:solidFill>
                  <a:srgbClr val="6D6E70"/>
                </a:solidFill>
              </a:rPr>
              <a:t>Limited opportunities in our signature cities will be available for employees to volunteer for either doorstep home fire education or telephone follow-up with residents who’ve had alarms installed. </a:t>
            </a:r>
            <a:endParaRPr lang="en-US" sz="1600">
              <a:solidFill>
                <a:srgbClr val="6D6E70"/>
              </a:solidFill>
              <a:cs typeface="Arial"/>
            </a:endParaRPr>
          </a:p>
          <a:p>
            <a:pPr>
              <a:lnSpc>
                <a:spcPts val="2120"/>
              </a:lnSpc>
              <a:spcBef>
                <a:spcPts val="1300"/>
              </a:spcBef>
            </a:pPr>
            <a:r>
              <a:rPr lang="en-US" sz="1500" b="1" u="sng">
                <a:solidFill>
                  <a:srgbClr val="ED1B24"/>
                </a:solidFill>
                <a:latin typeface="Arial"/>
                <a:cs typeface="Arial"/>
              </a:rPr>
              <a:t>By February 15</a:t>
            </a:r>
            <a:r>
              <a:rPr lang="en-US" sz="1500" b="1">
                <a:solidFill>
                  <a:srgbClr val="ED1B24"/>
                </a:solidFill>
                <a:latin typeface="Arial"/>
                <a:cs typeface="Arial"/>
              </a:rPr>
              <a:t>: </a:t>
            </a:r>
            <a:r>
              <a:rPr lang="en-US" sz="1500">
                <a:solidFill>
                  <a:srgbClr val="6D6E70"/>
                </a:solidFill>
              </a:rPr>
              <a:t>More information about these opportunities and identified signature cities will be shared with you.</a:t>
            </a:r>
          </a:p>
          <a:p>
            <a:pPr>
              <a:lnSpc>
                <a:spcPts val="2120"/>
              </a:lnSpc>
              <a:spcBef>
                <a:spcPts val="1300"/>
              </a:spcBef>
            </a:pPr>
            <a:r>
              <a:rPr lang="en-US" sz="1500" b="1" u="sng">
                <a:solidFill>
                  <a:srgbClr val="ED1B24"/>
                </a:solidFill>
                <a:latin typeface="Arial"/>
                <a:cs typeface="Arial"/>
              </a:rPr>
              <a:t>By March 1</a:t>
            </a:r>
            <a:r>
              <a:rPr lang="en-US" sz="1500" b="1">
                <a:solidFill>
                  <a:srgbClr val="FF0000"/>
                </a:solidFill>
                <a:latin typeface="Arial"/>
                <a:cs typeface="Arial"/>
              </a:rPr>
              <a:t>: </a:t>
            </a:r>
            <a:r>
              <a:rPr lang="en-US" sz="1500">
                <a:solidFill>
                  <a:srgbClr val="6D6E70"/>
                </a:solidFill>
                <a:latin typeface="Arial"/>
                <a:cs typeface="Arial"/>
              </a:rPr>
              <a:t>Please l</a:t>
            </a:r>
            <a:r>
              <a:rPr lang="en-US" sz="1500">
                <a:solidFill>
                  <a:srgbClr val="6D6E70"/>
                </a:solidFill>
              </a:rPr>
              <a:t>et your relationship manager know which interest you</a:t>
            </a:r>
            <a:r>
              <a:rPr lang="en-US" sz="1500" i="1">
                <a:solidFill>
                  <a:srgbClr val="6D6E70"/>
                </a:solidFill>
              </a:rPr>
              <a:t>.</a:t>
            </a:r>
            <a:endParaRPr lang="en-US" sz="1400">
              <a:solidFill>
                <a:srgbClr val="6D6E70"/>
              </a:solidFill>
              <a:cs typeface="Arial"/>
            </a:endParaRPr>
          </a:p>
        </p:txBody>
      </p:sp>
    </p:spTree>
    <p:extLst>
      <p:ext uri="{BB962C8B-B14F-4D97-AF65-F5344CB8AC3E}">
        <p14:creationId xmlns:p14="http://schemas.microsoft.com/office/powerpoint/2010/main" val="188618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3535912"/>
            <a:ext cx="9677400" cy="795664"/>
          </a:xfrm>
        </p:spPr>
        <p:txBody>
          <a:bodyPr>
            <a:noAutofit/>
          </a:bodyPr>
          <a:lstStyle>
            <a:lvl1pPr algn="l">
              <a:lnSpc>
                <a:spcPts val="4100"/>
              </a:lnSpc>
              <a:defRPr sz="2800" spc="-150">
                <a:solidFill>
                  <a:srgbClr val="FFFFFF"/>
                </a:solidFill>
              </a:defRPr>
            </a:lvl1pPr>
          </a:lstStyle>
          <a:p>
            <a:r>
              <a:rPr lang="en-US" sz="2901" kern="0" spc="100"/>
              <a:t>THANK YOU</a:t>
            </a:r>
          </a:p>
        </p:txBody>
      </p:sp>
      <p:sp>
        <p:nvSpPr>
          <p:cNvPr id="10" name="Subtitle 2"/>
          <p:cNvSpPr txBox="1">
            <a:spLocks/>
          </p:cNvSpPr>
          <p:nvPr/>
        </p:nvSpPr>
        <p:spPr bwMode="auto">
          <a:xfrm>
            <a:off x="354264" y="4237608"/>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190500" y="5591205"/>
            <a:ext cx="9568097" cy="1143000"/>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4763">
              <a:lnSpc>
                <a:spcPts val="2700"/>
              </a:lnSpc>
              <a:spcBef>
                <a:spcPts val="300"/>
              </a:spcBef>
              <a:spcAft>
                <a:spcPts val="0"/>
              </a:spcAft>
            </a:pPr>
            <a:r>
              <a:rPr lang="en-US" sz="2000">
                <a:solidFill>
                  <a:srgbClr val="6D6E70"/>
                </a:solidFill>
              </a:rPr>
              <a:t>2020 was unprecedented in so many ways. While we couldn’t control the challenges faced by our nation and communities, we were prepared to serve people when they needed us most — thanks to generous ADGP members like you. </a:t>
            </a:r>
            <a:endParaRPr lang="en-US" sz="2000">
              <a:solidFill>
                <a:srgbClr val="6D6E70"/>
              </a:solidFill>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47D95F-A790-442F-9842-3D3A8908A5FD}"/>
              </a:ext>
            </a:extLst>
          </p:cNvPr>
          <p:cNvSpPr>
            <a:spLocks noGrp="1"/>
          </p:cNvSpPr>
          <p:nvPr>
            <p:ph type="title"/>
          </p:nvPr>
        </p:nvSpPr>
        <p:spPr>
          <a:xfrm>
            <a:off x="610350" y="619496"/>
            <a:ext cx="5011189" cy="1143000"/>
          </a:xfrm>
        </p:spPr>
        <p:txBody>
          <a:bodyPr>
            <a:normAutofit/>
          </a:bodyPr>
          <a:lstStyle/>
          <a:p>
            <a:pPr>
              <a:lnSpc>
                <a:spcPts val="3600"/>
              </a:lnSpc>
            </a:pPr>
            <a:r>
              <a:rPr lang="en-US" sz="3200">
                <a:solidFill>
                  <a:srgbClr val="ED1B24"/>
                </a:solidFill>
              </a:rPr>
              <a:t>Quarterly Disaster Update</a:t>
            </a:r>
            <a:br>
              <a:rPr lang="en-US" sz="3600">
                <a:solidFill>
                  <a:srgbClr val="ED1B24"/>
                </a:solidFill>
              </a:rPr>
            </a:br>
            <a:r>
              <a:rPr lang="en-US" sz="2400">
                <a:solidFill>
                  <a:srgbClr val="ED1B24"/>
                </a:solidFill>
              </a:rPr>
              <a:t>FY21 Q2 (Oct. – Dec. 2020)</a:t>
            </a:r>
            <a:endParaRPr lang="en-US" sz="3600">
              <a:solidFill>
                <a:srgbClr val="ED1B24"/>
              </a:solidFill>
            </a:endParaRPr>
          </a:p>
        </p:txBody>
      </p:sp>
      <p:cxnSp>
        <p:nvCxnSpPr>
          <p:cNvPr id="9" name="Straight Connector 8">
            <a:extLst>
              <a:ext uri="{FF2B5EF4-FFF2-40B4-BE49-F238E27FC236}">
                <a16:creationId xmlns:a16="http://schemas.microsoft.com/office/drawing/2014/main" id="{DC8B2BD8-1204-4194-8672-187A0786F05E}"/>
              </a:ext>
            </a:extLst>
          </p:cNvPr>
          <p:cNvCxnSpPr>
            <a:cxnSpLocks/>
          </p:cNvCxnSpPr>
          <p:nvPr/>
        </p:nvCxnSpPr>
        <p:spPr>
          <a:xfrm>
            <a:off x="713024" y="2521526"/>
            <a:ext cx="4797678"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B0F94304-E934-4908-97F6-673CD915DC77}"/>
              </a:ext>
            </a:extLst>
          </p:cNvPr>
          <p:cNvSpPr>
            <a:spLocks noGrp="1"/>
          </p:cNvSpPr>
          <p:nvPr>
            <p:ph idx="1"/>
          </p:nvPr>
        </p:nvSpPr>
        <p:spPr>
          <a:xfrm>
            <a:off x="623777" y="2050557"/>
            <a:ext cx="1617253" cy="3962459"/>
          </a:xfrm>
        </p:spPr>
        <p:txBody>
          <a:bodyPr/>
          <a:lstStyle/>
          <a:p>
            <a:r>
              <a:rPr lang="en-US"/>
              <a:t>CONTENTS</a:t>
            </a:r>
          </a:p>
          <a:p>
            <a:endParaRPr lang="en-US"/>
          </a:p>
          <a:p>
            <a:endParaRPr lang="en-US" sz="900"/>
          </a:p>
          <a:p>
            <a:r>
              <a:rPr lang="en-US" sz="1800"/>
              <a:t>Slide 3:	</a:t>
            </a:r>
            <a:endParaRPr lang="en-US" sz="1800" b="0"/>
          </a:p>
          <a:p>
            <a:endParaRPr lang="en-US" sz="1800" b="0"/>
          </a:p>
          <a:p>
            <a:r>
              <a:rPr lang="en-US" sz="1800"/>
              <a:t>Slide 9:	</a:t>
            </a:r>
            <a:endParaRPr lang="en-US" sz="1800" b="0"/>
          </a:p>
          <a:p>
            <a:endParaRPr lang="en-US" sz="1800" b="0"/>
          </a:p>
          <a:p>
            <a:r>
              <a:rPr lang="en-US" sz="1800"/>
              <a:t>Slide 11:</a:t>
            </a:r>
            <a:r>
              <a:rPr lang="en-US" sz="1800" b="0"/>
              <a:t>	</a:t>
            </a:r>
          </a:p>
          <a:p>
            <a:endParaRPr lang="en-US" sz="1800" b="0"/>
          </a:p>
          <a:p>
            <a:r>
              <a:rPr lang="en-US" sz="1800"/>
              <a:t>Slide 12:	</a:t>
            </a:r>
          </a:p>
        </p:txBody>
      </p:sp>
      <p:sp>
        <p:nvSpPr>
          <p:cNvPr id="6" name="Content Placeholder 2">
            <a:extLst>
              <a:ext uri="{FF2B5EF4-FFF2-40B4-BE49-F238E27FC236}">
                <a16:creationId xmlns:a16="http://schemas.microsoft.com/office/drawing/2014/main" id="{F055471B-DB4C-46D5-B8AB-E1C11372DBB1}"/>
              </a:ext>
            </a:extLst>
          </p:cNvPr>
          <p:cNvSpPr txBox="1">
            <a:spLocks/>
          </p:cNvSpPr>
          <p:nvPr/>
        </p:nvSpPr>
        <p:spPr bwMode="auto">
          <a:xfrm>
            <a:off x="2068922" y="2050557"/>
            <a:ext cx="3486749" cy="39624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None/>
              <a:defRPr sz="2000" b="1"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None/>
              <a:defRPr sz="1601"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None/>
              <a:defRPr sz="1601"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None/>
              <a:defRPr sz="1601"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None/>
              <a:defRPr sz="1601"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a:p>
            <a:endParaRPr lang="en-US"/>
          </a:p>
          <a:p>
            <a:endParaRPr lang="en-US" sz="900"/>
          </a:p>
          <a:p>
            <a:r>
              <a:rPr lang="en-US" sz="1800" b="0"/>
              <a:t>Domestic Disaster Response</a:t>
            </a:r>
          </a:p>
          <a:p>
            <a:endParaRPr lang="en-US" sz="1800" b="0"/>
          </a:p>
          <a:p>
            <a:r>
              <a:rPr lang="en-US" sz="1800" b="0"/>
              <a:t>International Disaster Response</a:t>
            </a:r>
          </a:p>
          <a:p>
            <a:endParaRPr lang="en-US" sz="1800" b="0"/>
          </a:p>
          <a:p>
            <a:r>
              <a:rPr lang="en-US" sz="1800" b="0"/>
              <a:t>Your Benefits and Resources</a:t>
            </a:r>
          </a:p>
          <a:p>
            <a:endParaRPr lang="en-US" sz="1800" b="0"/>
          </a:p>
          <a:p>
            <a:r>
              <a:rPr lang="en-US" sz="1800" b="0"/>
              <a:t>Additional Ways to Join Us</a:t>
            </a:r>
            <a:endParaRPr lang="en-US" sz="1800"/>
          </a:p>
        </p:txBody>
      </p:sp>
      <p:pic>
        <p:nvPicPr>
          <p:cNvPr id="10" name="Picture 9">
            <a:extLst>
              <a:ext uri="{FF2B5EF4-FFF2-40B4-BE49-F238E27FC236}">
                <a16:creationId xmlns:a16="http://schemas.microsoft.com/office/drawing/2014/main" id="{7465D4F7-4BED-AF46-BBD6-399004DA7DF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96489" y="323288"/>
            <a:ext cx="4064143" cy="5824728"/>
          </a:xfrm>
          <a:prstGeom prst="rect">
            <a:avLst/>
          </a:prstGeom>
        </p:spPr>
      </p:pic>
    </p:spTree>
    <p:extLst>
      <p:ext uri="{BB962C8B-B14F-4D97-AF65-F5344CB8AC3E}">
        <p14:creationId xmlns:p14="http://schemas.microsoft.com/office/powerpoint/2010/main" val="342526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588796" y="4158881"/>
            <a:ext cx="8983829" cy="1783693"/>
          </a:xfrm>
          <a:prstGeom prst="rect">
            <a:avLst/>
          </a:prstGeom>
          <a:noFill/>
        </p:spPr>
        <p:txBody>
          <a:bodyPr wrap="square" rtlCol="0">
            <a:spAutoFit/>
          </a:bodyPr>
          <a:lstStyle/>
          <a:p>
            <a:pPr>
              <a:lnSpc>
                <a:spcPts val="2700"/>
              </a:lnSpc>
            </a:pPr>
            <a:r>
              <a:rPr lang="en-US" sz="1900" b="1">
                <a:solidFill>
                  <a:srgbClr val="ED1B24"/>
                </a:solidFill>
              </a:rPr>
              <a:t>This quarter, amid the COVID-19 pandemic</a:t>
            </a:r>
            <a:r>
              <a:rPr lang="en-US" sz="1600">
                <a:solidFill>
                  <a:srgbClr val="6D6E70"/>
                </a:solidFill>
                <a:latin typeface="Arial" panose="020B0604020202020204" pitchFamily="34" charset="0"/>
                <a:cs typeface="Arial" panose="020B0604020202020204" pitchFamily="34" charset="0"/>
              </a:rPr>
              <a:t>, the Red Cross continued responding to major disasters from coast to coast. Primarily wildfires and hurricanes, they included Hurricane Delta, which devastated Louisiana communities that had just begun rebuilding from Hurricane Laura. Before any of these disasters struck, we were ready to mobilize supplies, equipment and trained workers thanks to Annual Disaster Giving Program (ADGP) members like you.</a:t>
            </a:r>
            <a:endParaRPr lang="en-US" sz="1600">
              <a:solidFill>
                <a:srgbClr val="6D6E70"/>
              </a:solidFill>
            </a:endParaRPr>
          </a:p>
        </p:txBody>
      </p:sp>
      <p:pic>
        <p:nvPicPr>
          <p:cNvPr id="6" name="Picture 5">
            <a:extLst>
              <a:ext uri="{FF2B5EF4-FFF2-40B4-BE49-F238E27FC236}">
                <a16:creationId xmlns:a16="http://schemas.microsoft.com/office/drawing/2014/main" id="{0162BD72-6369-CF42-8852-62D69FA63B6E}"/>
              </a:ext>
            </a:extLst>
          </p:cNvPr>
          <p:cNvPicPr>
            <a:picLocks noChangeAspect="1"/>
          </p:cNvPicPr>
          <p:nvPr/>
        </p:nvPicPr>
        <p:blipFill rotWithShape="1">
          <a:blip r:embed="rId3">
            <a:extLst>
              <a:ext uri="{28A0092B-C50C-407E-A947-70E740481C1C}">
                <a14:useLocalDpi xmlns:a14="http://schemas.microsoft.com/office/drawing/2010/main"/>
              </a:ext>
            </a:extLst>
          </a:blip>
          <a:srcRect r="-249"/>
          <a:stretch/>
        </p:blipFill>
        <p:spPr>
          <a:xfrm>
            <a:off x="320612" y="354129"/>
            <a:ext cx="9445752" cy="3661872"/>
          </a:xfrm>
          <a:prstGeom prst="rect">
            <a:avLst/>
          </a:prstGeom>
        </p:spPr>
      </p:pic>
    </p:spTree>
    <p:extLst>
      <p:ext uri="{BB962C8B-B14F-4D97-AF65-F5344CB8AC3E}">
        <p14:creationId xmlns:p14="http://schemas.microsoft.com/office/powerpoint/2010/main" val="5826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583695" y="4175644"/>
            <a:ext cx="8862873" cy="1783693"/>
          </a:xfrm>
          <a:prstGeom prst="rect">
            <a:avLst/>
          </a:prstGeom>
          <a:noFill/>
        </p:spPr>
        <p:txBody>
          <a:bodyPr wrap="square" rtlCol="0">
            <a:spAutoFit/>
          </a:bodyPr>
          <a:lstStyle/>
          <a:p>
            <a:pPr>
              <a:lnSpc>
                <a:spcPts val="2700"/>
              </a:lnSpc>
            </a:pPr>
            <a:r>
              <a:rPr lang="en-US" sz="1900" b="1">
                <a:solidFill>
                  <a:srgbClr val="ED1B24"/>
                </a:solidFill>
              </a:rPr>
              <a:t>Red Cross aid meant everything to families </a:t>
            </a:r>
            <a:r>
              <a:rPr lang="en-US" sz="1600">
                <a:solidFill>
                  <a:srgbClr val="6D6E70"/>
                </a:solidFill>
              </a:rPr>
              <a:t>seeking refuge, nourishing meals and emotional support after disasters. Fall hurricanes and wildfires had a lingering impact, leaving thousands of residents in dire circumstances. They continued to count on the Red Cross for emergency lodging and other basics through December. Their needs were, of course, exacerbated by the pandemic. </a:t>
            </a:r>
          </a:p>
        </p:txBody>
      </p:sp>
      <p:pic>
        <p:nvPicPr>
          <p:cNvPr id="6" name="Picture 5">
            <a:extLst>
              <a:ext uri="{FF2B5EF4-FFF2-40B4-BE49-F238E27FC236}">
                <a16:creationId xmlns:a16="http://schemas.microsoft.com/office/drawing/2014/main" id="{46C38539-0DD6-F94D-9628-9169CC3FF01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8569"/>
          <a:stretch/>
        </p:blipFill>
        <p:spPr>
          <a:xfrm>
            <a:off x="297178" y="337624"/>
            <a:ext cx="9464039" cy="3691451"/>
          </a:xfrm>
          <a:prstGeom prst="rect">
            <a:avLst/>
          </a:prstGeom>
        </p:spPr>
      </p:pic>
    </p:spTree>
    <p:extLst>
      <p:ext uri="{BB962C8B-B14F-4D97-AF65-F5344CB8AC3E}">
        <p14:creationId xmlns:p14="http://schemas.microsoft.com/office/powerpoint/2010/main" val="2004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ED7B5E1-CFCD-409C-A713-6FED641E8086}"/>
              </a:ext>
            </a:extLst>
          </p:cNvPr>
          <p:cNvSpPr/>
          <p:nvPr/>
        </p:nvSpPr>
        <p:spPr>
          <a:xfrm>
            <a:off x="580148" y="4121636"/>
            <a:ext cx="8835315" cy="1908728"/>
          </a:xfrm>
          <a:prstGeom prst="rect">
            <a:avLst/>
          </a:prstGeom>
        </p:spPr>
        <p:txBody>
          <a:bodyPr wrap="square">
            <a:spAutoFit/>
          </a:bodyPr>
          <a:lstStyle/>
          <a:p>
            <a:pPr lvl="0">
              <a:lnSpc>
                <a:spcPts val="2400"/>
              </a:lnSpc>
            </a:pPr>
            <a:r>
              <a:rPr lang="en-US" sz="2000" b="1">
                <a:solidFill>
                  <a:srgbClr val="ED1B24"/>
                </a:solidFill>
              </a:rPr>
              <a:t>Home fires continued to impact families every single day</a:t>
            </a:r>
            <a:r>
              <a:rPr lang="en-US" sz="1600">
                <a:solidFill>
                  <a:srgbClr val="6D6E70"/>
                </a:solidFill>
                <a:latin typeface="Arial" panose="020B0604020202020204" pitchFamily="34" charset="0"/>
                <a:cs typeface="Arial" panose="020B0604020202020204" pitchFamily="34" charset="0"/>
              </a:rPr>
              <a:t>,</a:t>
            </a:r>
            <a:r>
              <a:rPr lang="en-US" sz="1600" b="1">
                <a:solidFill>
                  <a:srgbClr val="6D6E70"/>
                </a:solidFill>
              </a:rPr>
              <a:t> </a:t>
            </a:r>
            <a:r>
              <a:rPr lang="en-US" sz="1600">
                <a:solidFill>
                  <a:srgbClr val="6D6E70"/>
                </a:solidFill>
              </a:rPr>
              <a:t>including over 10,000 that destroyed lives over the holidays. More home fires occur in the winter than other season. In December alone, we responded to nearly 30% more fires than our monthly average. Trained Red Cross volunteers provided affected families with immediate essentials — everything from nourishing meals to warm places to sleep. They even stuck by survivors as they began the long-term recovery process.</a:t>
            </a:r>
          </a:p>
        </p:txBody>
      </p:sp>
      <p:pic>
        <p:nvPicPr>
          <p:cNvPr id="6" name="Picture 5">
            <a:extLst>
              <a:ext uri="{FF2B5EF4-FFF2-40B4-BE49-F238E27FC236}">
                <a16:creationId xmlns:a16="http://schemas.microsoft.com/office/drawing/2014/main" id="{C6590879-3930-9C43-935F-BACB809162B5}"/>
              </a:ext>
            </a:extLst>
          </p:cNvPr>
          <p:cNvPicPr>
            <a:picLocks noChangeAspect="1"/>
          </p:cNvPicPr>
          <p:nvPr/>
        </p:nvPicPr>
        <p:blipFill rotWithShape="1">
          <a:blip r:embed="rId3">
            <a:extLst>
              <a:ext uri="{28A0092B-C50C-407E-A947-70E740481C1C}">
                <a14:useLocalDpi xmlns:a14="http://schemas.microsoft.com/office/drawing/2010/main"/>
              </a:ext>
            </a:extLst>
          </a:blip>
          <a:srcRect l="-1" r="-173" b="1664"/>
          <a:stretch/>
        </p:blipFill>
        <p:spPr>
          <a:xfrm>
            <a:off x="316784" y="348210"/>
            <a:ext cx="9445752" cy="3671528"/>
          </a:xfrm>
          <a:prstGeom prst="rect">
            <a:avLst/>
          </a:prstGeom>
        </p:spPr>
      </p:pic>
    </p:spTree>
    <p:extLst>
      <p:ext uri="{BB962C8B-B14F-4D97-AF65-F5344CB8AC3E}">
        <p14:creationId xmlns:p14="http://schemas.microsoft.com/office/powerpoint/2010/main" val="371508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1F09D7-C82C-4902-949A-2147DBBAB872}"/>
              </a:ext>
            </a:extLst>
          </p:cNvPr>
          <p:cNvSpPr/>
          <p:nvPr/>
        </p:nvSpPr>
        <p:spPr>
          <a:xfrm>
            <a:off x="5275385" y="737645"/>
            <a:ext cx="4192172" cy="4966681"/>
          </a:xfrm>
          <a:prstGeom prst="rect">
            <a:avLst/>
          </a:prstGeom>
        </p:spPr>
        <p:txBody>
          <a:bodyPr wrap="square">
            <a:spAutoFit/>
          </a:bodyPr>
          <a:lstStyle/>
          <a:p>
            <a:pPr>
              <a:lnSpc>
                <a:spcPts val="3200"/>
              </a:lnSpc>
            </a:pPr>
            <a:r>
              <a:rPr lang="en-US" sz="1900" b="1">
                <a:solidFill>
                  <a:srgbClr val="ED1B24"/>
                </a:solidFill>
              </a:rPr>
              <a:t>With demand for our services growing, the Red Cross must be ready to help on a larger scale and faster than ever</a:t>
            </a:r>
            <a:r>
              <a:rPr lang="en-US" sz="1900">
                <a:solidFill>
                  <a:srgbClr val="6D6E70"/>
                </a:solidFill>
              </a:rPr>
              <a:t>.</a:t>
            </a:r>
            <a:r>
              <a:rPr lang="en-US">
                <a:solidFill>
                  <a:srgbClr val="717073"/>
                </a:solidFill>
              </a:rPr>
              <a:t> </a:t>
            </a:r>
            <a:r>
              <a:rPr lang="en-US">
                <a:solidFill>
                  <a:srgbClr val="6D6E70"/>
                </a:solidFill>
              </a:rPr>
              <a:t>In December, we launched RC Care, our new client management system, which serves as a central database for all of our recovery support. It’s helping us… </a:t>
            </a:r>
          </a:p>
          <a:p>
            <a:pPr marL="285750" indent="-285750">
              <a:lnSpc>
                <a:spcPts val="3200"/>
              </a:lnSpc>
              <a:buClr>
                <a:srgbClr val="ED1B24"/>
              </a:buClr>
              <a:buFont typeface="Arial" panose="020B0604020202020204" pitchFamily="34" charset="0"/>
              <a:buChar char="•"/>
            </a:pPr>
            <a:r>
              <a:rPr lang="en-US">
                <a:solidFill>
                  <a:srgbClr val="6D6E70"/>
                </a:solidFill>
              </a:rPr>
              <a:t>Reach more people </a:t>
            </a:r>
          </a:p>
          <a:p>
            <a:pPr marL="285750" indent="-285750">
              <a:lnSpc>
                <a:spcPts val="3200"/>
              </a:lnSpc>
              <a:buClr>
                <a:srgbClr val="ED1B24"/>
              </a:buClr>
              <a:buFont typeface="Arial" panose="020B0604020202020204" pitchFamily="34" charset="0"/>
              <a:buChar char="•"/>
            </a:pPr>
            <a:r>
              <a:rPr lang="en-US">
                <a:solidFill>
                  <a:srgbClr val="6D6E70"/>
                </a:solidFill>
              </a:rPr>
              <a:t>Deliver aid faster </a:t>
            </a:r>
          </a:p>
          <a:p>
            <a:pPr marL="285750" indent="-285750">
              <a:lnSpc>
                <a:spcPts val="3200"/>
              </a:lnSpc>
              <a:buClr>
                <a:srgbClr val="ED1B24"/>
              </a:buClr>
              <a:buFont typeface="Arial" panose="020B0604020202020204" pitchFamily="34" charset="0"/>
              <a:buChar char="•"/>
            </a:pPr>
            <a:r>
              <a:rPr lang="en-US">
                <a:solidFill>
                  <a:srgbClr val="6D6E70"/>
                </a:solidFill>
              </a:rPr>
              <a:t>Strengthen partner collaboration</a:t>
            </a:r>
          </a:p>
          <a:p>
            <a:pPr marL="285750" indent="-285750">
              <a:lnSpc>
                <a:spcPts val="3200"/>
              </a:lnSpc>
              <a:buClr>
                <a:srgbClr val="ED1B24"/>
              </a:buClr>
              <a:buFont typeface="Arial" panose="020B0604020202020204" pitchFamily="34" charset="0"/>
              <a:buChar char="•"/>
            </a:pPr>
            <a:r>
              <a:rPr lang="en-US">
                <a:solidFill>
                  <a:srgbClr val="6D6E70"/>
                </a:solidFill>
              </a:rPr>
              <a:t>Improve the client experience</a:t>
            </a:r>
          </a:p>
        </p:txBody>
      </p:sp>
      <p:pic>
        <p:nvPicPr>
          <p:cNvPr id="2" name="Picture 1">
            <a:extLst>
              <a:ext uri="{FF2B5EF4-FFF2-40B4-BE49-F238E27FC236}">
                <a16:creationId xmlns:a16="http://schemas.microsoft.com/office/drawing/2014/main" id="{89A23B1A-12EA-4C36-B0C0-6743C7FB2F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670" t="488" r="7336" b="-488"/>
          <a:stretch/>
        </p:blipFill>
        <p:spPr>
          <a:xfrm>
            <a:off x="823210" y="1398670"/>
            <a:ext cx="3917602" cy="3672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322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C594B71-6C95-4983-847D-986D2756ADFC}"/>
              </a:ext>
            </a:extLst>
          </p:cNvPr>
          <p:cNvSpPr/>
          <p:nvPr/>
        </p:nvSpPr>
        <p:spPr>
          <a:xfrm>
            <a:off x="3972673" y="5353471"/>
            <a:ext cx="5638800" cy="733534"/>
          </a:xfrm>
          <a:prstGeom prst="rect">
            <a:avLst/>
          </a:prstGeom>
        </p:spPr>
        <p:txBody>
          <a:bodyPr wrap="square">
            <a:spAutoFit/>
          </a:bodyPr>
          <a:lstStyle/>
          <a:p>
            <a:pPr algn="r"/>
            <a:br>
              <a:rPr lang="en-US" sz="1000" baseline="30000">
                <a:solidFill>
                  <a:srgbClr val="717073"/>
                </a:solidFill>
                <a:cs typeface="Arial" charset="0"/>
              </a:rPr>
            </a:br>
            <a:r>
              <a:rPr lang="en-US" sz="800">
                <a:solidFill>
                  <a:schemeClr val="bg1">
                    <a:lumMod val="50000"/>
                  </a:schemeClr>
                </a:solidFill>
                <a:cs typeface="Arial" charset="0"/>
              </a:rPr>
              <a:t>Includes domestic disasters with costs of $10,000+ (i.e., level 2 and higher).</a:t>
            </a:r>
          </a:p>
          <a:p>
            <a:pPr algn="r"/>
            <a:r>
              <a:rPr lang="en-US" sz="800">
                <a:solidFill>
                  <a:schemeClr val="bg1">
                    <a:lumMod val="50000"/>
                  </a:schemeClr>
                </a:solidFill>
                <a:cs typeface="Arial" charset="0"/>
              </a:rPr>
              <a:t>Level 3 disasters have costs of $50,000-$250,000.</a:t>
            </a:r>
          </a:p>
          <a:p>
            <a:pPr algn="r"/>
            <a:r>
              <a:rPr lang="en-US" sz="800">
                <a:solidFill>
                  <a:schemeClr val="bg1">
                    <a:lumMod val="50000"/>
                  </a:schemeClr>
                </a:solidFill>
                <a:cs typeface="Arial" charset="0"/>
              </a:rPr>
              <a:t>Level 4 and higher disasters have costs of $250,000+.</a:t>
            </a:r>
            <a:endParaRPr lang="en-US" sz="800">
              <a:solidFill>
                <a:schemeClr val="bg1">
                  <a:lumMod val="50000"/>
                </a:schemeClr>
              </a:solidFill>
            </a:endParaRPr>
          </a:p>
          <a:p>
            <a:r>
              <a:rPr lang="en-US" sz="1100">
                <a:solidFill>
                  <a:srgbClr val="717073"/>
                </a:solidFill>
                <a:cs typeface="Arial" charset="0"/>
              </a:rPr>
              <a:t>  </a:t>
            </a:r>
          </a:p>
        </p:txBody>
      </p:sp>
      <p:sp>
        <p:nvSpPr>
          <p:cNvPr id="2" name="Title 1"/>
          <p:cNvSpPr>
            <a:spLocks noGrp="1"/>
          </p:cNvSpPr>
          <p:nvPr>
            <p:ph type="title"/>
          </p:nvPr>
        </p:nvSpPr>
        <p:spPr>
          <a:xfrm>
            <a:off x="457200" y="340096"/>
            <a:ext cx="3386460" cy="2425900"/>
          </a:xfrm>
        </p:spPr>
        <p:txBody>
          <a:bodyPr>
            <a:normAutofit/>
          </a:bodyPr>
          <a:lstStyle/>
          <a:p>
            <a:pPr eaLnBrk="1" fontAlgn="auto" hangingPunct="1">
              <a:lnSpc>
                <a:spcPts val="2000"/>
              </a:lnSpc>
              <a:spcAft>
                <a:spcPts val="0"/>
              </a:spcAft>
              <a:defRPr/>
            </a:pPr>
            <a:r>
              <a:rPr lang="en-US" sz="1600">
                <a:solidFill>
                  <a:srgbClr val="ED1B24"/>
                </a:solidFill>
              </a:rPr>
              <a:t>During this quarter, the Red Cross responded to 51 significant disasters across the country, including 13 very large events.  At the same time, we responded to thousands of everyday disasters, like home fires. </a:t>
            </a:r>
            <a:br>
              <a:rPr lang="en-US" sz="1500"/>
            </a:br>
            <a:endParaRPr lang="en-US"/>
          </a:p>
        </p:txBody>
      </p:sp>
      <p:pic>
        <p:nvPicPr>
          <p:cNvPr id="14339" name="Picture 3" descr="1000px-Blank_US_Map.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9133" y="2394906"/>
            <a:ext cx="3111963" cy="3378671"/>
          </a:xfrm>
        </p:spPr>
        <p:txBody>
          <a:bodyPr>
            <a:noAutofit/>
          </a:bodyPr>
          <a:lstStyle/>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LA Hurricane Delta (Level 5)</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AL/MS Hurricane Delta (Level 4)</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LA Hurricane Zeta (Level 4)</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AL/MS Hurricane Zeta (Level 4)</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Southern CA Forest Fire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NC Hurricane Zeta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GA Hurricane Zeta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FL Tropical Storm Eta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Carolinas Storm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CA Mountain View Fire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Arlington TX Storm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Southeast AK Winter Storm (Level 3)</a:t>
            </a:r>
          </a:p>
          <a:p>
            <a:pPr marL="228600" indent="-228600" eaLnBrk="1" hangingPunct="1">
              <a:lnSpc>
                <a:spcPts val="1400"/>
              </a:lnSpc>
              <a:spcBef>
                <a:spcPts val="500"/>
              </a:spcBef>
              <a:spcAft>
                <a:spcPts val="200"/>
              </a:spcAft>
              <a:buFont typeface="Calibri" pitchFamily="34" charset="0"/>
              <a:buAutoNum type="arabicPeriod"/>
            </a:pPr>
            <a:r>
              <a:rPr lang="en-US" sz="1200">
                <a:latin typeface="Arial" charset="0"/>
                <a:cs typeface="Arial" charset="0"/>
              </a:rPr>
              <a:t>Orange County CA Fire (Level 3)</a:t>
            </a:r>
          </a:p>
          <a:p>
            <a:pPr marL="228600" indent="-228600" eaLnBrk="1" hangingPunct="1">
              <a:lnSpc>
                <a:spcPts val="1400"/>
              </a:lnSpc>
              <a:spcBef>
                <a:spcPts val="500"/>
              </a:spcBef>
              <a:spcAft>
                <a:spcPts val="200"/>
              </a:spcAft>
              <a:buFont typeface="Calibri" pitchFamily="34" charset="0"/>
              <a:buAutoNum type="arabicPeriod"/>
            </a:pPr>
            <a:endParaRPr lang="en-US" sz="1100">
              <a:latin typeface="Arial" charset="0"/>
              <a:cs typeface="Arial" charset="0"/>
            </a:endParaRPr>
          </a:p>
          <a:p>
            <a:pPr marL="0" indent="0" eaLnBrk="1" hangingPunct="1">
              <a:lnSpc>
                <a:spcPts val="1100"/>
              </a:lnSpc>
              <a:spcBef>
                <a:spcPts val="600"/>
              </a:spcBef>
              <a:spcAft>
                <a:spcPts val="200"/>
              </a:spcAft>
              <a:buNone/>
            </a:pPr>
            <a:endParaRPr lang="en-US" sz="1000">
              <a:latin typeface="Arial" charset="0"/>
              <a:cs typeface="Arial" charset="0"/>
            </a:endParaRPr>
          </a:p>
          <a:p>
            <a:pPr marL="228600" indent="-228600" eaLnBrk="1" hangingPunct="1">
              <a:lnSpc>
                <a:spcPts val="1100"/>
              </a:lnSpc>
              <a:spcBef>
                <a:spcPts val="600"/>
              </a:spcBef>
              <a:spcAft>
                <a:spcPts val="200"/>
              </a:spcAft>
              <a:buFont typeface="Calibri" pitchFamily="34" charset="0"/>
              <a:buAutoNum type="arabicPeriod"/>
            </a:pPr>
            <a:endParaRPr lang="en-US" sz="1000">
              <a:latin typeface="Arial" charset="0"/>
              <a:cs typeface="Arial" charset="0"/>
            </a:endParaRPr>
          </a:p>
          <a:p>
            <a:pPr marL="228600" indent="-228600" eaLnBrk="1" hangingPunct="1">
              <a:lnSpc>
                <a:spcPts val="1100"/>
              </a:lnSpc>
              <a:spcBef>
                <a:spcPts val="200"/>
              </a:spcBef>
              <a:spcAft>
                <a:spcPts val="200"/>
              </a:spcAft>
              <a:buFont typeface="Calibri" pitchFamily="34" charset="0"/>
              <a:buAutoNum type="arabicPeriod"/>
            </a:pPr>
            <a:endParaRPr lang="en-US" sz="80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a:latin typeface="Arial" charset="0"/>
              <a:cs typeface="Arial" charset="0"/>
            </a:endParaRPr>
          </a:p>
        </p:txBody>
      </p:sp>
      <p:sp>
        <p:nvSpPr>
          <p:cNvPr id="31" name="Oval 30"/>
          <p:cNvSpPr>
            <a:spLocks noChangeArrowheads="1"/>
          </p:cNvSpPr>
          <p:nvPr/>
        </p:nvSpPr>
        <p:spPr bwMode="auto">
          <a:xfrm>
            <a:off x="7832242" y="414164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4</a:t>
            </a:r>
          </a:p>
        </p:txBody>
      </p:sp>
      <p:sp>
        <p:nvSpPr>
          <p:cNvPr id="34" name="Oval 33"/>
          <p:cNvSpPr>
            <a:spLocks noChangeArrowheads="1"/>
          </p:cNvSpPr>
          <p:nvPr/>
        </p:nvSpPr>
        <p:spPr bwMode="auto">
          <a:xfrm>
            <a:off x="6981252" y="4174181"/>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37" name="Oval 36"/>
          <p:cNvSpPr>
            <a:spLocks noChangeArrowheads="1"/>
          </p:cNvSpPr>
          <p:nvPr/>
        </p:nvSpPr>
        <p:spPr bwMode="auto">
          <a:xfrm>
            <a:off x="7371369" y="427113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38" name="Oval 37"/>
          <p:cNvSpPr>
            <a:spLocks noChangeArrowheads="1"/>
          </p:cNvSpPr>
          <p:nvPr/>
        </p:nvSpPr>
        <p:spPr bwMode="auto">
          <a:xfrm>
            <a:off x="8668135" y="328679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6</a:t>
            </a:r>
          </a:p>
        </p:txBody>
      </p:sp>
      <p:sp>
        <p:nvSpPr>
          <p:cNvPr id="40" name="Oval 39"/>
          <p:cNvSpPr>
            <a:spLocks noChangeArrowheads="1"/>
          </p:cNvSpPr>
          <p:nvPr/>
        </p:nvSpPr>
        <p:spPr bwMode="auto">
          <a:xfrm>
            <a:off x="3815716" y="2772975"/>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10</a:t>
            </a:r>
          </a:p>
        </p:txBody>
      </p:sp>
      <p:sp>
        <p:nvSpPr>
          <p:cNvPr id="43" name="Oval 42"/>
          <p:cNvSpPr>
            <a:spLocks noChangeArrowheads="1"/>
          </p:cNvSpPr>
          <p:nvPr/>
        </p:nvSpPr>
        <p:spPr bwMode="auto">
          <a:xfrm>
            <a:off x="4228252" y="320629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5</a:t>
            </a:r>
          </a:p>
        </p:txBody>
      </p:sp>
      <p:sp>
        <p:nvSpPr>
          <p:cNvPr id="23" name="Oval 22"/>
          <p:cNvSpPr>
            <a:spLocks noChangeArrowheads="1"/>
          </p:cNvSpPr>
          <p:nvPr/>
        </p:nvSpPr>
        <p:spPr bwMode="auto">
          <a:xfrm>
            <a:off x="4267332" y="451759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12</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8641556" y="464202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8</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6376863" y="4045253"/>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11</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8134629" y="3378389"/>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9</a:t>
            </a: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8594529" y="435718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8206194" y="378750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7</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7498042" y="395147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7567087" y="242540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3855262" y="274894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8363229" y="382462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9" name="Oval 48">
            <a:extLst>
              <a:ext uri="{FF2B5EF4-FFF2-40B4-BE49-F238E27FC236}">
                <a16:creationId xmlns:a16="http://schemas.microsoft.com/office/drawing/2014/main" id="{D0DDB670-96C7-454C-9453-521D0719C6A5}"/>
              </a:ext>
            </a:extLst>
          </p:cNvPr>
          <p:cNvSpPr>
            <a:spLocks noChangeArrowheads="1"/>
          </p:cNvSpPr>
          <p:nvPr/>
        </p:nvSpPr>
        <p:spPr bwMode="auto">
          <a:xfrm>
            <a:off x="8300303" y="38768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6678714" y="19523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4" name="Oval 53">
            <a:extLst>
              <a:ext uri="{FF2B5EF4-FFF2-40B4-BE49-F238E27FC236}">
                <a16:creationId xmlns:a16="http://schemas.microsoft.com/office/drawing/2014/main" id="{D43CE11D-7F68-4831-AB4A-346BF9C65182}"/>
              </a:ext>
            </a:extLst>
          </p:cNvPr>
          <p:cNvSpPr>
            <a:spLocks noChangeArrowheads="1"/>
          </p:cNvSpPr>
          <p:nvPr/>
        </p:nvSpPr>
        <p:spPr bwMode="auto">
          <a:xfrm>
            <a:off x="9047565" y="33783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8841871" y="28586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8253501" y="37359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8166723" y="379808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3" name="Oval 32">
            <a:extLst>
              <a:ext uri="{FF2B5EF4-FFF2-40B4-BE49-F238E27FC236}">
                <a16:creationId xmlns:a16="http://schemas.microsoft.com/office/drawing/2014/main" id="{336296FF-E390-4D5C-A061-AA045171D1C8}"/>
              </a:ext>
            </a:extLst>
          </p:cNvPr>
          <p:cNvSpPr>
            <a:spLocks noChangeArrowheads="1"/>
          </p:cNvSpPr>
          <p:nvPr/>
        </p:nvSpPr>
        <p:spPr bwMode="auto">
          <a:xfrm>
            <a:off x="3843660" y="3206295"/>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13</a:t>
            </a:r>
          </a:p>
        </p:txBody>
      </p:sp>
      <p:sp>
        <p:nvSpPr>
          <p:cNvPr id="30" name="Oval 29">
            <a:extLst>
              <a:ext uri="{FF2B5EF4-FFF2-40B4-BE49-F238E27FC236}">
                <a16:creationId xmlns:a16="http://schemas.microsoft.com/office/drawing/2014/main" id="{85A5B88C-56D7-4BA2-AA53-D2089608228D}"/>
              </a:ext>
            </a:extLst>
          </p:cNvPr>
          <p:cNvSpPr>
            <a:spLocks noChangeArrowheads="1"/>
          </p:cNvSpPr>
          <p:nvPr/>
        </p:nvSpPr>
        <p:spPr bwMode="auto">
          <a:xfrm>
            <a:off x="8221587" y="424775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5" name="Oval 34">
            <a:extLst>
              <a:ext uri="{FF2B5EF4-FFF2-40B4-BE49-F238E27FC236}">
                <a16:creationId xmlns:a16="http://schemas.microsoft.com/office/drawing/2014/main" id="{BFC33EA3-9549-451A-AFD4-550A820EC10F}"/>
              </a:ext>
            </a:extLst>
          </p:cNvPr>
          <p:cNvSpPr>
            <a:spLocks noChangeArrowheads="1"/>
          </p:cNvSpPr>
          <p:nvPr/>
        </p:nvSpPr>
        <p:spPr bwMode="auto">
          <a:xfrm>
            <a:off x="7596220" y="254143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6" name="Oval 35">
            <a:extLst>
              <a:ext uri="{FF2B5EF4-FFF2-40B4-BE49-F238E27FC236}">
                <a16:creationId xmlns:a16="http://schemas.microsoft.com/office/drawing/2014/main" id="{510812E5-C74C-4442-ACF3-E5EA005C35A3}"/>
              </a:ext>
            </a:extLst>
          </p:cNvPr>
          <p:cNvSpPr>
            <a:spLocks noChangeArrowheads="1"/>
          </p:cNvSpPr>
          <p:nvPr/>
        </p:nvSpPr>
        <p:spPr bwMode="auto">
          <a:xfrm>
            <a:off x="9047565" y="27111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39" name="Oval 38">
            <a:extLst>
              <a:ext uri="{FF2B5EF4-FFF2-40B4-BE49-F238E27FC236}">
                <a16:creationId xmlns:a16="http://schemas.microsoft.com/office/drawing/2014/main" id="{170E9CF2-904F-46DE-8D11-E71D58906AAA}"/>
              </a:ext>
            </a:extLst>
          </p:cNvPr>
          <p:cNvSpPr>
            <a:spLocks noChangeArrowheads="1"/>
          </p:cNvSpPr>
          <p:nvPr/>
        </p:nvSpPr>
        <p:spPr bwMode="auto">
          <a:xfrm>
            <a:off x="8370064" y="37148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2" name="Oval 41">
            <a:extLst>
              <a:ext uri="{FF2B5EF4-FFF2-40B4-BE49-F238E27FC236}">
                <a16:creationId xmlns:a16="http://schemas.microsoft.com/office/drawing/2014/main" id="{97F1B4CD-9438-4603-AA2A-85F69463CB5B}"/>
              </a:ext>
            </a:extLst>
          </p:cNvPr>
          <p:cNvSpPr>
            <a:spLocks noChangeArrowheads="1"/>
          </p:cNvSpPr>
          <p:nvPr/>
        </p:nvSpPr>
        <p:spPr bwMode="auto">
          <a:xfrm>
            <a:off x="8574584" y="347321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4" name="Oval 43">
            <a:extLst>
              <a:ext uri="{FF2B5EF4-FFF2-40B4-BE49-F238E27FC236}">
                <a16:creationId xmlns:a16="http://schemas.microsoft.com/office/drawing/2014/main" id="{7BA7DDE3-2208-44A2-BC29-955E72A99775}"/>
              </a:ext>
            </a:extLst>
          </p:cNvPr>
          <p:cNvSpPr>
            <a:spLocks noChangeArrowheads="1"/>
          </p:cNvSpPr>
          <p:nvPr/>
        </p:nvSpPr>
        <p:spPr bwMode="auto">
          <a:xfrm>
            <a:off x="8647315" y="374873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7" name="Oval 46">
            <a:extLst>
              <a:ext uri="{FF2B5EF4-FFF2-40B4-BE49-F238E27FC236}">
                <a16:creationId xmlns:a16="http://schemas.microsoft.com/office/drawing/2014/main" id="{59ED0663-8BD1-4318-A796-374FF1440FF2}"/>
              </a:ext>
            </a:extLst>
          </p:cNvPr>
          <p:cNvSpPr>
            <a:spLocks noChangeArrowheads="1"/>
          </p:cNvSpPr>
          <p:nvPr/>
        </p:nvSpPr>
        <p:spPr bwMode="auto">
          <a:xfrm>
            <a:off x="6695028" y="207640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48" name="Oval 47">
            <a:extLst>
              <a:ext uri="{FF2B5EF4-FFF2-40B4-BE49-F238E27FC236}">
                <a16:creationId xmlns:a16="http://schemas.microsoft.com/office/drawing/2014/main" id="{4BEA7F31-F5C1-4174-9F83-164450B4EE4C}"/>
              </a:ext>
            </a:extLst>
          </p:cNvPr>
          <p:cNvSpPr>
            <a:spLocks noChangeArrowheads="1"/>
          </p:cNvSpPr>
          <p:nvPr/>
        </p:nvSpPr>
        <p:spPr bwMode="auto">
          <a:xfrm>
            <a:off x="9102429" y="258751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0" name="Oval 49">
            <a:extLst>
              <a:ext uri="{FF2B5EF4-FFF2-40B4-BE49-F238E27FC236}">
                <a16:creationId xmlns:a16="http://schemas.microsoft.com/office/drawing/2014/main" id="{5C4390DC-90C9-448D-BF5C-02FE5C6CEC32}"/>
              </a:ext>
            </a:extLst>
          </p:cNvPr>
          <p:cNvSpPr>
            <a:spLocks noChangeArrowheads="1"/>
          </p:cNvSpPr>
          <p:nvPr/>
        </p:nvSpPr>
        <p:spPr bwMode="auto">
          <a:xfrm>
            <a:off x="8096343" y="288051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1" name="Oval 50">
            <a:extLst>
              <a:ext uri="{FF2B5EF4-FFF2-40B4-BE49-F238E27FC236}">
                <a16:creationId xmlns:a16="http://schemas.microsoft.com/office/drawing/2014/main" id="{DAC21E4A-DBD9-4915-A444-8C65B4971387}"/>
              </a:ext>
            </a:extLst>
          </p:cNvPr>
          <p:cNvSpPr>
            <a:spLocks noChangeArrowheads="1"/>
          </p:cNvSpPr>
          <p:nvPr/>
        </p:nvSpPr>
        <p:spPr bwMode="auto">
          <a:xfrm>
            <a:off x="3855262" y="262720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3" name="Oval 52">
            <a:extLst>
              <a:ext uri="{FF2B5EF4-FFF2-40B4-BE49-F238E27FC236}">
                <a16:creationId xmlns:a16="http://schemas.microsoft.com/office/drawing/2014/main" id="{2A8645ED-DCED-4EC6-B3D9-D5E189D4A399}"/>
              </a:ext>
            </a:extLst>
          </p:cNvPr>
          <p:cNvSpPr>
            <a:spLocks noChangeArrowheads="1"/>
          </p:cNvSpPr>
          <p:nvPr/>
        </p:nvSpPr>
        <p:spPr bwMode="auto">
          <a:xfrm>
            <a:off x="8937837" y="289457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7" name="Oval 56">
            <a:extLst>
              <a:ext uri="{FF2B5EF4-FFF2-40B4-BE49-F238E27FC236}">
                <a16:creationId xmlns:a16="http://schemas.microsoft.com/office/drawing/2014/main" id="{DF2992FF-E593-41D7-B944-77192E5AB104}"/>
              </a:ext>
            </a:extLst>
          </p:cNvPr>
          <p:cNvSpPr>
            <a:spLocks noChangeArrowheads="1"/>
          </p:cNvSpPr>
          <p:nvPr/>
        </p:nvSpPr>
        <p:spPr bwMode="auto">
          <a:xfrm>
            <a:off x="8150855" y="265094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8" name="Oval 57">
            <a:extLst>
              <a:ext uri="{FF2B5EF4-FFF2-40B4-BE49-F238E27FC236}">
                <a16:creationId xmlns:a16="http://schemas.microsoft.com/office/drawing/2014/main" id="{9ABA90C2-6B89-4083-8EB6-2FEADC305B80}"/>
              </a:ext>
            </a:extLst>
          </p:cNvPr>
          <p:cNvSpPr>
            <a:spLocks noChangeArrowheads="1"/>
          </p:cNvSpPr>
          <p:nvPr/>
        </p:nvSpPr>
        <p:spPr bwMode="auto">
          <a:xfrm>
            <a:off x="8718502" y="346732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59" name="Oval 58">
            <a:extLst>
              <a:ext uri="{FF2B5EF4-FFF2-40B4-BE49-F238E27FC236}">
                <a16:creationId xmlns:a16="http://schemas.microsoft.com/office/drawing/2014/main" id="{108040BE-B636-4CA6-85B6-45BF59F85000}"/>
              </a:ext>
            </a:extLst>
          </p:cNvPr>
          <p:cNvSpPr>
            <a:spLocks noChangeArrowheads="1"/>
          </p:cNvSpPr>
          <p:nvPr/>
        </p:nvSpPr>
        <p:spPr bwMode="auto">
          <a:xfrm>
            <a:off x="8544346" y="277874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0" name="Oval 59">
            <a:extLst>
              <a:ext uri="{FF2B5EF4-FFF2-40B4-BE49-F238E27FC236}">
                <a16:creationId xmlns:a16="http://schemas.microsoft.com/office/drawing/2014/main" id="{8CC5351B-3307-4EC9-98AA-DBA0E761B624}"/>
              </a:ext>
            </a:extLst>
          </p:cNvPr>
          <p:cNvSpPr>
            <a:spLocks noChangeArrowheads="1"/>
          </p:cNvSpPr>
          <p:nvPr/>
        </p:nvSpPr>
        <p:spPr bwMode="auto">
          <a:xfrm>
            <a:off x="3773478" y="267743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1" name="Oval 60">
            <a:extLst>
              <a:ext uri="{FF2B5EF4-FFF2-40B4-BE49-F238E27FC236}">
                <a16:creationId xmlns:a16="http://schemas.microsoft.com/office/drawing/2014/main" id="{70DF7BF4-B47C-4CF4-AB43-890FB9C44FE9}"/>
              </a:ext>
            </a:extLst>
          </p:cNvPr>
          <p:cNvSpPr>
            <a:spLocks noChangeArrowheads="1"/>
          </p:cNvSpPr>
          <p:nvPr/>
        </p:nvSpPr>
        <p:spPr bwMode="auto">
          <a:xfrm>
            <a:off x="7596470" y="267685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4" name="Oval 63">
            <a:extLst>
              <a:ext uri="{FF2B5EF4-FFF2-40B4-BE49-F238E27FC236}">
                <a16:creationId xmlns:a16="http://schemas.microsoft.com/office/drawing/2014/main" id="{5A514979-9C48-4892-AB24-138C6CE56501}"/>
              </a:ext>
            </a:extLst>
          </p:cNvPr>
          <p:cNvSpPr>
            <a:spLocks noChangeArrowheads="1"/>
          </p:cNvSpPr>
          <p:nvPr/>
        </p:nvSpPr>
        <p:spPr bwMode="auto">
          <a:xfrm>
            <a:off x="5724555" y="318292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5" name="Oval 64">
            <a:extLst>
              <a:ext uri="{FF2B5EF4-FFF2-40B4-BE49-F238E27FC236}">
                <a16:creationId xmlns:a16="http://schemas.microsoft.com/office/drawing/2014/main" id="{592C867D-36C5-47EB-A882-AA97FA00D2E2}"/>
              </a:ext>
            </a:extLst>
          </p:cNvPr>
          <p:cNvSpPr>
            <a:spLocks noChangeArrowheads="1"/>
          </p:cNvSpPr>
          <p:nvPr/>
        </p:nvSpPr>
        <p:spPr bwMode="auto">
          <a:xfrm>
            <a:off x="4347927" y="15530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6" name="Oval 65">
            <a:extLst>
              <a:ext uri="{FF2B5EF4-FFF2-40B4-BE49-F238E27FC236}">
                <a16:creationId xmlns:a16="http://schemas.microsoft.com/office/drawing/2014/main" id="{F70C0F3B-806C-4FBE-B321-022FB510AA34}"/>
              </a:ext>
            </a:extLst>
          </p:cNvPr>
          <p:cNvSpPr>
            <a:spLocks noChangeArrowheads="1"/>
          </p:cNvSpPr>
          <p:nvPr/>
        </p:nvSpPr>
        <p:spPr bwMode="auto">
          <a:xfrm>
            <a:off x="7901420" y="34814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7" name="Oval 66">
            <a:extLst>
              <a:ext uri="{FF2B5EF4-FFF2-40B4-BE49-F238E27FC236}">
                <a16:creationId xmlns:a16="http://schemas.microsoft.com/office/drawing/2014/main" id="{FD03149F-3EF9-45A5-BF4F-A23E2823F1B9}"/>
              </a:ext>
            </a:extLst>
          </p:cNvPr>
          <p:cNvSpPr>
            <a:spLocks noChangeArrowheads="1"/>
          </p:cNvSpPr>
          <p:nvPr/>
        </p:nvSpPr>
        <p:spPr bwMode="auto">
          <a:xfrm>
            <a:off x="7584201" y="278983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8" name="Oval 67">
            <a:extLst>
              <a:ext uri="{FF2B5EF4-FFF2-40B4-BE49-F238E27FC236}">
                <a16:creationId xmlns:a16="http://schemas.microsoft.com/office/drawing/2014/main" id="{BE7E8514-ACAA-41EA-A790-2E2A2F360161}"/>
              </a:ext>
            </a:extLst>
          </p:cNvPr>
          <p:cNvSpPr>
            <a:spLocks noChangeArrowheads="1"/>
          </p:cNvSpPr>
          <p:nvPr/>
        </p:nvSpPr>
        <p:spPr bwMode="auto">
          <a:xfrm>
            <a:off x="4271111" y="349843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69" name="Oval 68">
            <a:extLst>
              <a:ext uri="{FF2B5EF4-FFF2-40B4-BE49-F238E27FC236}">
                <a16:creationId xmlns:a16="http://schemas.microsoft.com/office/drawing/2014/main" id="{67E25EDF-E742-40E9-ADA9-2F437F5EC3F0}"/>
              </a:ext>
            </a:extLst>
          </p:cNvPr>
          <p:cNvSpPr>
            <a:spLocks noChangeArrowheads="1"/>
          </p:cNvSpPr>
          <p:nvPr/>
        </p:nvSpPr>
        <p:spPr bwMode="auto">
          <a:xfrm>
            <a:off x="8947009" y="280381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0" name="Oval 69">
            <a:extLst>
              <a:ext uri="{FF2B5EF4-FFF2-40B4-BE49-F238E27FC236}">
                <a16:creationId xmlns:a16="http://schemas.microsoft.com/office/drawing/2014/main" id="{E145D2B9-DB58-45CA-B4BD-127EEC109854}"/>
              </a:ext>
            </a:extLst>
          </p:cNvPr>
          <p:cNvSpPr>
            <a:spLocks noChangeArrowheads="1"/>
          </p:cNvSpPr>
          <p:nvPr/>
        </p:nvSpPr>
        <p:spPr bwMode="auto">
          <a:xfrm>
            <a:off x="8674611" y="336307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1" name="Oval 70">
            <a:extLst>
              <a:ext uri="{FF2B5EF4-FFF2-40B4-BE49-F238E27FC236}">
                <a16:creationId xmlns:a16="http://schemas.microsoft.com/office/drawing/2014/main" id="{C17B85F8-458F-4942-86B0-4512B3AB2D67}"/>
              </a:ext>
            </a:extLst>
          </p:cNvPr>
          <p:cNvSpPr>
            <a:spLocks noChangeArrowheads="1"/>
          </p:cNvSpPr>
          <p:nvPr/>
        </p:nvSpPr>
        <p:spPr bwMode="auto">
          <a:xfrm>
            <a:off x="8480414" y="380359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3" name="Oval 72">
            <a:extLst>
              <a:ext uri="{FF2B5EF4-FFF2-40B4-BE49-F238E27FC236}">
                <a16:creationId xmlns:a16="http://schemas.microsoft.com/office/drawing/2014/main" id="{DDE81193-39AC-497F-8E33-F9519C368B41}"/>
              </a:ext>
            </a:extLst>
          </p:cNvPr>
          <p:cNvSpPr>
            <a:spLocks noChangeArrowheads="1"/>
          </p:cNvSpPr>
          <p:nvPr/>
        </p:nvSpPr>
        <p:spPr bwMode="auto">
          <a:xfrm>
            <a:off x="4441965" y="349726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4" name="Oval 73">
            <a:extLst>
              <a:ext uri="{FF2B5EF4-FFF2-40B4-BE49-F238E27FC236}">
                <a16:creationId xmlns:a16="http://schemas.microsoft.com/office/drawing/2014/main" id="{6319505C-36E9-4BEA-B58A-0C6480B720E5}"/>
              </a:ext>
            </a:extLst>
          </p:cNvPr>
          <p:cNvSpPr>
            <a:spLocks noChangeArrowheads="1"/>
          </p:cNvSpPr>
          <p:nvPr/>
        </p:nvSpPr>
        <p:spPr bwMode="auto">
          <a:xfrm>
            <a:off x="6871774" y="31201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
        <p:nvSpPr>
          <p:cNvPr id="75" name="Oval 74">
            <a:extLst>
              <a:ext uri="{FF2B5EF4-FFF2-40B4-BE49-F238E27FC236}">
                <a16:creationId xmlns:a16="http://schemas.microsoft.com/office/drawing/2014/main" id="{7027F625-C64E-4427-98A3-01D9851C40D3}"/>
              </a:ext>
            </a:extLst>
          </p:cNvPr>
          <p:cNvSpPr>
            <a:spLocks noChangeArrowheads="1"/>
          </p:cNvSpPr>
          <p:nvPr/>
        </p:nvSpPr>
        <p:spPr bwMode="auto">
          <a:xfrm>
            <a:off x="7779815" y="344982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a:solidFill>
                <a:schemeClr val="bg1"/>
              </a:solidFill>
              <a:latin typeface="Arial"/>
              <a:cs typeface="Arial"/>
            </a:endParaRPr>
          </a:p>
        </p:txBody>
      </p:sp>
    </p:spTree>
    <p:extLst>
      <p:ext uri="{BB962C8B-B14F-4D97-AF65-F5344CB8AC3E}">
        <p14:creationId xmlns:p14="http://schemas.microsoft.com/office/powerpoint/2010/main" val="120632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652" y="615887"/>
            <a:ext cx="8381999" cy="762000"/>
          </a:xfrm>
        </p:spPr>
        <p:txBody>
          <a:bodyPr wrap="square" numCol="1" anchorCtr="0" compatLnSpc="1">
            <a:prstTxWarp prst="textNoShape">
              <a:avLst/>
            </a:prstTxWarp>
          </a:bodyPr>
          <a:lstStyle/>
          <a:p>
            <a:pPr algn="ctr" eaLnBrk="1" hangingPunct="1">
              <a:defRPr/>
            </a:pPr>
            <a:r>
              <a:rPr lang="en-US" sz="3800">
                <a:solidFill>
                  <a:srgbClr val="ED1B24"/>
                </a:solidFill>
                <a:latin typeface="Arial" charset="0"/>
                <a:cs typeface="Arial" charset="0"/>
              </a:rPr>
              <a:t>FY21 Q2 Domestic Response Totals</a:t>
            </a:r>
            <a:endParaRPr lang="en-US" sz="3800" baseline="36000">
              <a:solidFill>
                <a:srgbClr val="ED1B24"/>
              </a:solidFill>
              <a:latin typeface="Arial" charset="0"/>
              <a:cs typeface="Arial" charset="0"/>
            </a:endParaRPr>
          </a:p>
        </p:txBody>
      </p:sp>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a:solidFill>
                  <a:srgbClr val="6D6E70"/>
                </a:solidFill>
                <a:cs typeface="Arial" charset="0"/>
              </a:rPr>
              <a:t>FY21</a:t>
            </a:r>
          </a:p>
          <a:p>
            <a:pPr algn="ctr">
              <a:spcBef>
                <a:spcPts val="0"/>
              </a:spcBef>
            </a:pPr>
            <a:r>
              <a:rPr lang="en-US" sz="2100" b="1">
                <a:solidFill>
                  <a:srgbClr val="6D6E70"/>
                </a:solidFill>
                <a:cs typeface="Arial" charset="0"/>
              </a:rPr>
              <a:t>Totals</a:t>
            </a:r>
          </a:p>
        </p:txBody>
      </p:sp>
      <p:sp>
        <p:nvSpPr>
          <p:cNvPr id="24" name="Rectangle 23"/>
          <p:cNvSpPr/>
          <p:nvPr/>
        </p:nvSpPr>
        <p:spPr>
          <a:xfrm>
            <a:off x="1342387" y="4802028"/>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 name="Picture 5"/>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3421009" y="2586620"/>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643848" y="2698670"/>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emai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523247" y="2756860"/>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cstate="email">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079430" y="2738024"/>
            <a:ext cx="731055" cy="688052"/>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a:solidFill>
                <a:srgbClr val="ED1B24"/>
              </a:solidFill>
              <a:cs typeface="Arial" charset="0"/>
            </a:endParaRPr>
          </a:p>
        </p:txBody>
      </p:sp>
      <p:sp>
        <p:nvSpPr>
          <p:cNvPr id="49" name="Text Placeholder 3"/>
          <p:cNvSpPr txBox="1">
            <a:spLocks/>
          </p:cNvSpPr>
          <p:nvPr/>
        </p:nvSpPr>
        <p:spPr bwMode="auto">
          <a:xfrm>
            <a:off x="4835285" y="4810263"/>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6D6E70"/>
                </a:solidFill>
                <a:cs typeface="Arial" charset="0"/>
              </a:rPr>
              <a:t>400,600</a:t>
            </a:r>
          </a:p>
        </p:txBody>
      </p:sp>
      <p:cxnSp>
        <p:nvCxnSpPr>
          <p:cNvPr id="30" name="Straight Connector 29"/>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342387" y="3525977"/>
            <a:ext cx="1596639" cy="1107996"/>
          </a:xfrm>
          <a:prstGeom prst="rect">
            <a:avLst/>
          </a:prstGeom>
          <a:noFill/>
        </p:spPr>
        <p:txBody>
          <a:bodyPr wrap="square" rtlCol="0">
            <a:spAutoFit/>
          </a:bodyPr>
          <a:lstStyle/>
          <a:p>
            <a:pPr algn="ctr">
              <a:spcBef>
                <a:spcPct val="20000"/>
              </a:spcBef>
              <a:buFont typeface="Arial" charset="0"/>
              <a:buNone/>
            </a:pPr>
            <a:r>
              <a:rPr lang="en-US" sz="2400" b="1">
                <a:solidFill>
                  <a:srgbClr val="ED1B24"/>
                </a:solidFill>
                <a:cs typeface="Arial" charset="0"/>
              </a:rPr>
              <a:t>175,200</a:t>
            </a:r>
          </a:p>
          <a:p>
            <a:pPr algn="ctr"/>
            <a:r>
              <a:rPr lang="en-US" sz="1400">
                <a:solidFill>
                  <a:srgbClr val="6D6E70"/>
                </a:solidFill>
              </a:rPr>
              <a:t>meals and snacks served with partners</a:t>
            </a:r>
          </a:p>
        </p:txBody>
      </p:sp>
      <p:sp>
        <p:nvSpPr>
          <p:cNvPr id="37" name="TextBox 36"/>
          <p:cNvSpPr txBox="1"/>
          <p:nvPr/>
        </p:nvSpPr>
        <p:spPr>
          <a:xfrm>
            <a:off x="2863957" y="3528330"/>
            <a:ext cx="1927160" cy="1107996"/>
          </a:xfrm>
          <a:prstGeom prst="rect">
            <a:avLst/>
          </a:prstGeom>
          <a:noFill/>
        </p:spPr>
        <p:txBody>
          <a:bodyPr wrap="square" rtlCol="0">
            <a:spAutoFit/>
          </a:bodyPr>
          <a:lstStyle/>
          <a:p>
            <a:pPr algn="ctr"/>
            <a:r>
              <a:rPr lang="en-US" sz="2400" b="1">
                <a:solidFill>
                  <a:srgbClr val="ED1B24"/>
                </a:solidFill>
                <a:cs typeface="Arial" charset="0"/>
              </a:rPr>
              <a:t>549,800</a:t>
            </a:r>
          </a:p>
          <a:p>
            <a:pPr algn="ctr"/>
            <a:r>
              <a:rPr lang="en-US" sz="1400">
                <a:solidFill>
                  <a:srgbClr val="6D6E70"/>
                </a:solidFill>
              </a:rPr>
              <a:t>overnight stays in emergency lodging provided with partners</a:t>
            </a:r>
          </a:p>
        </p:txBody>
      </p:sp>
      <p:sp>
        <p:nvSpPr>
          <p:cNvPr id="45" name="TextBox 44"/>
          <p:cNvSpPr txBox="1"/>
          <p:nvPr/>
        </p:nvSpPr>
        <p:spPr>
          <a:xfrm>
            <a:off x="4589626" y="3531453"/>
            <a:ext cx="1692959" cy="892552"/>
          </a:xfrm>
          <a:prstGeom prst="rect">
            <a:avLst/>
          </a:prstGeom>
          <a:noFill/>
        </p:spPr>
        <p:txBody>
          <a:bodyPr wrap="square" rtlCol="0">
            <a:spAutoFit/>
          </a:bodyPr>
          <a:lstStyle/>
          <a:p>
            <a:pPr algn="ctr"/>
            <a:r>
              <a:rPr lang="en-US" sz="2400" b="1">
                <a:solidFill>
                  <a:srgbClr val="ED1B24"/>
                </a:solidFill>
              </a:rPr>
              <a:t>40,000</a:t>
            </a:r>
          </a:p>
          <a:p>
            <a:pPr algn="ctr"/>
            <a:r>
              <a:rPr lang="en-US" sz="1400">
                <a:solidFill>
                  <a:srgbClr val="6D6E70"/>
                </a:solidFill>
              </a:rPr>
              <a:t>relief items distributed</a:t>
            </a:r>
          </a:p>
        </p:txBody>
      </p:sp>
      <p:sp>
        <p:nvSpPr>
          <p:cNvPr id="46" name="TextBox 45"/>
          <p:cNvSpPr txBox="1"/>
          <p:nvPr/>
        </p:nvSpPr>
        <p:spPr>
          <a:xfrm>
            <a:off x="6157275" y="3506483"/>
            <a:ext cx="1600200" cy="892552"/>
          </a:xfrm>
          <a:prstGeom prst="rect">
            <a:avLst/>
          </a:prstGeom>
          <a:noFill/>
        </p:spPr>
        <p:txBody>
          <a:bodyPr wrap="square" rtlCol="0">
            <a:spAutoFit/>
          </a:bodyPr>
          <a:lstStyle/>
          <a:p>
            <a:pPr algn="ctr"/>
            <a:r>
              <a:rPr lang="en-US" sz="2400" b="1">
                <a:solidFill>
                  <a:srgbClr val="ED1B24"/>
                </a:solidFill>
              </a:rPr>
              <a:t>6,500</a:t>
            </a:r>
          </a:p>
          <a:p>
            <a:pPr algn="ctr"/>
            <a:r>
              <a:rPr lang="en-US" sz="1400">
                <a:solidFill>
                  <a:srgbClr val="6D6E70"/>
                </a:solidFill>
              </a:rPr>
              <a:t>individual care contacts made</a:t>
            </a:r>
          </a:p>
        </p:txBody>
      </p:sp>
      <p:sp>
        <p:nvSpPr>
          <p:cNvPr id="54" name="Text Placeholder 3"/>
          <p:cNvSpPr txBox="1">
            <a:spLocks/>
          </p:cNvSpPr>
          <p:nvPr/>
        </p:nvSpPr>
        <p:spPr bwMode="auto">
          <a:xfrm>
            <a:off x="1441819" y="4817485"/>
            <a:ext cx="1524000" cy="569583"/>
          </a:xfrm>
          <a:prstGeom prst="rect">
            <a:avLst/>
          </a:prstGeom>
          <a:noFill/>
          <a:ln w="9525">
            <a:noFill/>
            <a:miter lim="800000"/>
            <a:headEnd/>
            <a:tailEnd/>
          </a:ln>
        </p:spPr>
        <p:txBody>
          <a:bodyPr anchor="ctr" anchorCtr="0"/>
          <a:lstStyle/>
          <a:p>
            <a:pPr algn="ctr">
              <a:spcBef>
                <a:spcPct val="20000"/>
              </a:spcBef>
            </a:pPr>
            <a:r>
              <a:rPr lang="en-US" sz="2100" b="1">
                <a:solidFill>
                  <a:srgbClr val="6D6E70"/>
                </a:solidFill>
                <a:cs typeface="Arial" charset="0"/>
              </a:rPr>
              <a:t>3.3 million</a:t>
            </a:r>
          </a:p>
        </p:txBody>
      </p:sp>
      <p:sp>
        <p:nvSpPr>
          <p:cNvPr id="55" name="Text Placeholder 3"/>
          <p:cNvSpPr txBox="1">
            <a:spLocks/>
          </p:cNvSpPr>
          <p:nvPr/>
        </p:nvSpPr>
        <p:spPr bwMode="auto">
          <a:xfrm>
            <a:off x="3095128" y="4816096"/>
            <a:ext cx="1524000" cy="569583"/>
          </a:xfrm>
          <a:prstGeom prst="rect">
            <a:avLst/>
          </a:prstGeom>
          <a:noFill/>
          <a:ln w="9525">
            <a:noFill/>
            <a:miter lim="800000"/>
            <a:headEnd/>
            <a:tailEnd/>
          </a:ln>
        </p:spPr>
        <p:txBody>
          <a:bodyPr anchor="ctr" anchorCtr="0"/>
          <a:lstStyle/>
          <a:p>
            <a:pPr algn="ctr">
              <a:spcBef>
                <a:spcPct val="20000"/>
              </a:spcBef>
            </a:pPr>
            <a:r>
              <a:rPr lang="en-US" sz="2100" b="1">
                <a:solidFill>
                  <a:srgbClr val="6D6E70"/>
                </a:solidFill>
                <a:cs typeface="Arial" charset="0"/>
              </a:rPr>
              <a:t>1.4 million</a:t>
            </a:r>
          </a:p>
        </p:txBody>
      </p:sp>
      <p:sp>
        <p:nvSpPr>
          <p:cNvPr id="56" name="Text Placeholder 3"/>
          <p:cNvSpPr txBox="1">
            <a:spLocks/>
          </p:cNvSpPr>
          <p:nvPr/>
        </p:nvSpPr>
        <p:spPr bwMode="auto">
          <a:xfrm>
            <a:off x="7855862" y="4807735"/>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6D6E70"/>
                </a:solidFill>
                <a:cs typeface="Arial" charset="0"/>
              </a:rPr>
              <a:t>23,400</a:t>
            </a:r>
          </a:p>
        </p:txBody>
      </p:sp>
      <p:sp>
        <p:nvSpPr>
          <p:cNvPr id="57" name="Text Placeholder 3"/>
          <p:cNvSpPr txBox="1">
            <a:spLocks/>
          </p:cNvSpPr>
          <p:nvPr/>
        </p:nvSpPr>
        <p:spPr bwMode="auto">
          <a:xfrm>
            <a:off x="6319308" y="4807949"/>
            <a:ext cx="1253798" cy="569583"/>
          </a:xfrm>
          <a:prstGeom prst="rect">
            <a:avLst/>
          </a:prstGeom>
          <a:noFill/>
          <a:ln w="9525">
            <a:noFill/>
            <a:miter lim="800000"/>
            <a:headEnd/>
            <a:tailEnd/>
          </a:ln>
        </p:spPr>
        <p:txBody>
          <a:bodyPr anchor="ctr" anchorCtr="0"/>
          <a:lstStyle/>
          <a:p>
            <a:pPr algn="ctr">
              <a:spcBef>
                <a:spcPct val="20000"/>
              </a:spcBef>
            </a:pPr>
            <a:r>
              <a:rPr lang="en-US" sz="2100" b="1">
                <a:solidFill>
                  <a:srgbClr val="6D6E70"/>
                </a:solidFill>
                <a:cs typeface="Arial" charset="0"/>
              </a:rPr>
              <a:t>149,500</a:t>
            </a:r>
          </a:p>
        </p:txBody>
      </p:sp>
      <p:pic>
        <p:nvPicPr>
          <p:cNvPr id="29" name="Picture 28" descr="ReliefItems.png"/>
          <p:cNvPicPr>
            <a:picLocks noChangeAspect="1"/>
          </p:cNvPicPr>
          <p:nvPr/>
        </p:nvPicPr>
        <p:blipFill>
          <a:blip r:embed="rId10" cstate="email">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5012359" y="2595288"/>
            <a:ext cx="822960" cy="822960"/>
          </a:xfrm>
          <a:prstGeom prst="rect">
            <a:avLst/>
          </a:prstGeom>
        </p:spPr>
      </p:pic>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1" y="1322153"/>
            <a:ext cx="7819936"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1900">
                <a:solidFill>
                  <a:srgbClr val="6D6E70"/>
                </a:solidFill>
                <a:latin typeface="Arial" charset="0"/>
                <a:cs typeface="Arial" charset="0"/>
              </a:rPr>
              <a:t>This quarter, over </a:t>
            </a:r>
            <a:r>
              <a:rPr lang="en-US" sz="1900">
                <a:solidFill>
                  <a:srgbClr val="ED1B24"/>
                </a:solidFill>
                <a:latin typeface="Arial" charset="0"/>
                <a:cs typeface="Arial" charset="0"/>
              </a:rPr>
              <a:t>3,300</a:t>
            </a:r>
            <a:r>
              <a:rPr lang="en-US" sz="1900">
                <a:solidFill>
                  <a:srgbClr val="6D6E70"/>
                </a:solidFill>
              </a:rPr>
              <a:t> </a:t>
            </a:r>
            <a:r>
              <a:rPr lang="en-US" sz="1900">
                <a:solidFill>
                  <a:srgbClr val="6D6E70"/>
                </a:solidFill>
                <a:latin typeface="Arial" charset="0"/>
                <a:cs typeface="Arial" charset="0"/>
              </a:rPr>
              <a:t>Red Cross disaster workers provided critical services across the U.S. During 2020, f</a:t>
            </a:r>
            <a:r>
              <a:rPr lang="en-US" sz="1900">
                <a:solidFill>
                  <a:srgbClr val="6D6E70"/>
                </a:solidFill>
              </a:rPr>
              <a:t>amilies spent more nights in emergency lodging than any other year in a decade.</a:t>
            </a:r>
            <a:br>
              <a:rPr lang="en-US" sz="2000">
                <a:solidFill>
                  <a:srgbClr val="6D6E70"/>
                </a:solidFill>
                <a:latin typeface="Arial" charset="0"/>
                <a:cs typeface="Arial" charset="0"/>
              </a:rPr>
            </a:br>
            <a:endParaRPr lang="en-US" sz="2000" baseline="36000">
              <a:solidFill>
                <a:srgbClr val="6D6E70"/>
              </a:solidFill>
              <a:latin typeface="Arial" charset="0"/>
              <a:cs typeface="Arial" charset="0"/>
            </a:endParaRPr>
          </a:p>
        </p:txBody>
      </p:sp>
      <p:sp>
        <p:nvSpPr>
          <p:cNvPr id="34" name="TextBox 33">
            <a:extLst>
              <a:ext uri="{FF2B5EF4-FFF2-40B4-BE49-F238E27FC236}">
                <a16:creationId xmlns:a16="http://schemas.microsoft.com/office/drawing/2014/main" id="{09DB3F63-0A7B-4C63-ABA8-F6A68F2FDD96}"/>
              </a:ext>
            </a:extLst>
          </p:cNvPr>
          <p:cNvSpPr txBox="1"/>
          <p:nvPr/>
        </p:nvSpPr>
        <p:spPr>
          <a:xfrm>
            <a:off x="7682661" y="3483757"/>
            <a:ext cx="1600200" cy="1107996"/>
          </a:xfrm>
          <a:prstGeom prst="rect">
            <a:avLst/>
          </a:prstGeom>
          <a:noFill/>
        </p:spPr>
        <p:txBody>
          <a:bodyPr wrap="square" rtlCol="0">
            <a:spAutoFit/>
          </a:bodyPr>
          <a:lstStyle/>
          <a:p>
            <a:pPr algn="ctr"/>
            <a:r>
              <a:rPr lang="en-US" sz="2400" b="1">
                <a:solidFill>
                  <a:srgbClr val="ED1B24"/>
                </a:solidFill>
              </a:rPr>
              <a:t>15,100</a:t>
            </a:r>
            <a:endParaRPr lang="en-US" sz="1400" b="1">
              <a:solidFill>
                <a:srgbClr val="ED1B24"/>
              </a:solidFill>
            </a:endParaRPr>
          </a:p>
          <a:p>
            <a:pPr algn="ctr"/>
            <a:r>
              <a:rPr lang="en-US" sz="1400">
                <a:solidFill>
                  <a:srgbClr val="6D6E70"/>
                </a:solidFill>
              </a:rPr>
              <a:t>households provided recovery support</a:t>
            </a:r>
          </a:p>
        </p:txBody>
      </p:sp>
      <p:sp>
        <p:nvSpPr>
          <p:cNvPr id="31" name="Rectangle 30">
            <a:extLst>
              <a:ext uri="{FF2B5EF4-FFF2-40B4-BE49-F238E27FC236}">
                <a16:creationId xmlns:a16="http://schemas.microsoft.com/office/drawing/2014/main" id="{2455CD0C-C974-4523-889C-E55F901E2EB7}"/>
              </a:ext>
            </a:extLst>
          </p:cNvPr>
          <p:cNvSpPr/>
          <p:nvPr/>
        </p:nvSpPr>
        <p:spPr>
          <a:xfrm>
            <a:off x="2140705" y="5630595"/>
            <a:ext cx="7292990" cy="333425"/>
          </a:xfrm>
          <a:prstGeom prst="rect">
            <a:avLst/>
          </a:prstGeom>
        </p:spPr>
        <p:txBody>
          <a:bodyPr wrap="square">
            <a:spAutoFit/>
          </a:bodyPr>
          <a:lstStyle/>
          <a:p>
            <a:pPr algn="r"/>
            <a:br>
              <a:rPr lang="en-US" sz="1000" baseline="30000">
                <a:solidFill>
                  <a:srgbClr val="717073"/>
                </a:solidFill>
                <a:cs typeface="Arial" charset="0"/>
              </a:rPr>
            </a:br>
            <a:r>
              <a:rPr lang="en-US" sz="900">
                <a:solidFill>
                  <a:srgbClr val="717073"/>
                </a:solidFill>
                <a:cs typeface="Arial" charset="0"/>
              </a:rPr>
              <a:t>Includes domestic disasters with costs of $10,000+ (i.e., level 2 and higher).  </a:t>
            </a:r>
          </a:p>
        </p:txBody>
      </p:sp>
    </p:spTree>
    <p:extLst>
      <p:ext uri="{BB962C8B-B14F-4D97-AF65-F5344CB8AC3E}">
        <p14:creationId xmlns:p14="http://schemas.microsoft.com/office/powerpoint/2010/main" val="49031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198890"/>
            <a:ext cx="2451394" cy="3058911"/>
          </a:xfrm>
        </p:spPr>
        <p:txBody>
          <a:bodyPr>
            <a:noAutofit/>
          </a:bodyPr>
          <a:lstStyle/>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Global Coronavirus Outbreak</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Hurricanes Eta and Iota</a:t>
            </a:r>
          </a:p>
          <a:p>
            <a:pPr marL="228600" indent="-228600" eaLnBrk="1" hangingPunct="1">
              <a:lnSpc>
                <a:spcPts val="1400"/>
              </a:lnSpc>
              <a:spcBef>
                <a:spcPts val="600"/>
              </a:spcBef>
              <a:spcAft>
                <a:spcPts val="300"/>
              </a:spcAft>
              <a:buFont typeface="Calibri" pitchFamily="34" charset="0"/>
              <a:buAutoNum type="arabicPeriod"/>
            </a:pPr>
            <a:r>
              <a:rPr lang="en-US" sz="1100">
                <a:latin typeface="Arial" charset="0"/>
                <a:cs typeface="Arial" charset="0"/>
              </a:rPr>
              <a:t>Sudan Floods</a:t>
            </a:r>
          </a:p>
        </p:txBody>
      </p:sp>
      <p:pic>
        <p:nvPicPr>
          <p:cNvPr id="18438" name="Picture 12" descr="Map for ARC.ep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6344389" y="37283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3</a:t>
            </a:r>
          </a:p>
        </p:txBody>
      </p:sp>
      <p:sp>
        <p:nvSpPr>
          <p:cNvPr id="14" name="Oval 13"/>
          <p:cNvSpPr>
            <a:spLocks noChangeArrowheads="1"/>
          </p:cNvSpPr>
          <p:nvPr/>
        </p:nvSpPr>
        <p:spPr bwMode="auto">
          <a:xfrm>
            <a:off x="5051685" y="955810"/>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1</a:t>
            </a:r>
          </a:p>
        </p:txBody>
      </p:sp>
      <p:sp>
        <p:nvSpPr>
          <p:cNvPr id="17" name="Oval 16"/>
          <p:cNvSpPr>
            <a:spLocks noChangeArrowheads="1"/>
          </p:cNvSpPr>
          <p:nvPr/>
        </p:nvSpPr>
        <p:spPr bwMode="auto">
          <a:xfrm>
            <a:off x="4131893" y="37283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400" y="900435"/>
            <a:ext cx="3429001" cy="990600"/>
          </a:xfrm>
        </p:spPr>
        <p:txBody>
          <a:bodyPr wrap="square" numCol="1" anchorCtr="0" compatLnSpc="1">
            <a:prstTxWarp prst="textNoShape">
              <a:avLst/>
            </a:prstTxWarp>
            <a:noAutofit/>
          </a:bodyPr>
          <a:lstStyle/>
          <a:p>
            <a:pPr eaLnBrk="1" hangingPunct="1">
              <a:lnSpc>
                <a:spcPts val="2000"/>
              </a:lnSpc>
              <a:defRPr/>
            </a:pPr>
            <a:r>
              <a:rPr lang="en-US" sz="1600">
                <a:solidFill>
                  <a:srgbClr val="ED1B24"/>
                </a:solidFill>
                <a:latin typeface="Arial" charset="0"/>
                <a:cs typeface="Arial" charset="0"/>
              </a:rPr>
              <a:t>During the quarter, the American Red Cross responded to or continued to respond to 3 major emergencies around the world. </a:t>
            </a:r>
          </a:p>
        </p:txBody>
      </p:sp>
    </p:spTree>
    <p:extLst>
      <p:ext uri="{BB962C8B-B14F-4D97-AF65-F5344CB8AC3E}">
        <p14:creationId xmlns:p14="http://schemas.microsoft.com/office/powerpoint/2010/main" val="196762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ba72d68-eddd-44e1-847b-51506bb268af">
      <UserInfo>
        <DisplayName>Putt, Kira</DisplayName>
        <AccountId>3499</AccountId>
        <AccountType/>
      </UserInfo>
    </SharedWithUsers>
    <_ip_UnifiedCompliancePolicyUIAction xmlns="http://schemas.microsoft.com/sharepoint/v3" xsi:nil="true"/>
    <_Flow_SignoffStatus xmlns="dfb93c61-09fd-40ff-8f23-56ad7d9a9b29" xsi:nil="true"/>
    <_ip_UnifiedCompliancePolicyProperties xmlns="http://schemas.microsoft.com/sharepoint/v3" xsi:nil="true"/>
    <_dlc_DocId xmlns="15cf46a6-57b0-493a-b6e0-0817c4a110d6">Z7UVSJU4EYRE-43553385-147907</_dlc_DocId>
    <_dlc_DocIdUrl xmlns="15cf46a6-57b0-493a-b6e0-0817c4a110d6">
      <Url>https://americanredcross.sharepoint.com/sites/HumSvc/HSO/DevOps/_layouts/15/DocIdRedir.aspx?ID=Z7UVSJU4EYRE-43553385-147907</Url>
      <Description>Z7UVSJU4EYRE-43553385-147907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66" ma:contentTypeDescription="Create a new document." ma:contentTypeScope="" ma:versionID="02257d321727c06a356035f659517f7b">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d2eb9c7b0631da47ccd8a751e9fe6dfc"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869349-5852-4835-BB0E-39871B011A02}">
  <ds:schemaRefs>
    <ds:schemaRef ds:uri="http://schemas.openxmlformats.org/package/2006/metadata/core-properties"/>
    <ds:schemaRef ds:uri="http://purl.org/dc/elements/1.1/"/>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purl.org/dc/dcmitype/"/>
    <ds:schemaRef ds:uri="3ba72d68-eddd-44e1-847b-51506bb268af"/>
    <ds:schemaRef ds:uri="http://purl.org/dc/terms/"/>
    <ds:schemaRef ds:uri="dfb93c61-09fd-40ff-8f23-56ad7d9a9b29"/>
    <ds:schemaRef ds:uri="15cf46a6-57b0-493a-b6e0-0817c4a110d6"/>
    <ds:schemaRef ds:uri="http://www.w3.org/XML/1998/namespace"/>
  </ds:schemaRefs>
</ds:datastoreItem>
</file>

<file path=customXml/itemProps2.xml><?xml version="1.0" encoding="utf-8"?>
<ds:datastoreItem xmlns:ds="http://schemas.openxmlformats.org/officeDocument/2006/customXml" ds:itemID="{E6A774C4-2963-4149-86D8-97315E450E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7894C-7A4B-445F-BCF1-18F43F497FC0}">
  <ds:schemaRefs>
    <ds:schemaRef ds:uri="http://schemas.microsoft.com/sharepoint/events"/>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1263</Words>
  <Application>Microsoft Office PowerPoint</Application>
  <PresentationFormat>Custom</PresentationFormat>
  <Paragraphs>165</Paragraphs>
  <Slides>14</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Courier New</vt:lpstr>
      <vt:lpstr>Georgia</vt:lpstr>
      <vt:lpstr>Office Theme</vt:lpstr>
      <vt:lpstr>Custom Design</vt:lpstr>
      <vt:lpstr>1_Office Theme</vt:lpstr>
      <vt:lpstr>QUARTERLY DISASTER UPDATE: FY21 Q2 (Oct. – Dec. 2020)</vt:lpstr>
      <vt:lpstr>Quarterly Disaster Update FY21 Q2 (Oct. – Dec. 2020)</vt:lpstr>
      <vt:lpstr>PowerPoint Presentation</vt:lpstr>
      <vt:lpstr>PowerPoint Presentation</vt:lpstr>
      <vt:lpstr>PowerPoint Presentation</vt:lpstr>
      <vt:lpstr>PowerPoint Presentation</vt:lpstr>
      <vt:lpstr>During this quarter, the Red Cross responded to 51 significant disasters across the country, including 13 very large events.  At the same time, we responded to thousands of everyday disasters, like home fires.  </vt:lpstr>
      <vt:lpstr>FY21 Q2 Domestic Response Totals</vt:lpstr>
      <vt:lpstr>During the quarter, the American Red Cross responded to or continued to respond to 3 major emergencies around the world. </vt:lpstr>
      <vt:lpstr>The American Red Cross actively supported  disaster preparedness, relief and recovery work in 13 countries.  </vt:lpstr>
      <vt:lpstr>Your Benefits and Resources</vt:lpstr>
      <vt:lpstr>PowerPoint Presentation</vt:lpstr>
      <vt:lpstr>   </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2</cp:revision>
  <cp:lastPrinted>2019-07-17T22:34:19Z</cp:lastPrinted>
  <dcterms:created xsi:type="dcterms:W3CDTF">2013-01-03T17:02:39Z</dcterms:created>
  <dcterms:modified xsi:type="dcterms:W3CDTF">2021-09-15T12:29:13Z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f0982ea9-b153-42ed-bc42-e6ce9370ad0c</vt:lpwstr>
  </property>
  <property fmtid="{D5CDD505-2E9C-101B-9397-08002B2CF9AE}" pid="5" name="AuthorIds_UIVersion_512">
    <vt:lpwstr>97</vt:lpwstr>
  </property>
</Properties>
</file>