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 id="2147483694" r:id="rId7"/>
  </p:sldMasterIdLst>
  <p:notesMasterIdLst>
    <p:notesMasterId r:id="rId22"/>
  </p:notesMasterIdLst>
  <p:handoutMasterIdLst>
    <p:handoutMasterId r:id="rId23"/>
  </p:handoutMasterIdLst>
  <p:sldIdLst>
    <p:sldId id="569" r:id="rId8"/>
    <p:sldId id="570" r:id="rId9"/>
    <p:sldId id="571" r:id="rId10"/>
    <p:sldId id="562" r:id="rId11"/>
    <p:sldId id="539" r:id="rId12"/>
    <p:sldId id="540" r:id="rId13"/>
    <p:sldId id="556" r:id="rId14"/>
    <p:sldId id="568" r:id="rId15"/>
    <p:sldId id="563" r:id="rId16"/>
    <p:sldId id="564" r:id="rId17"/>
    <p:sldId id="558" r:id="rId18"/>
    <p:sldId id="566" r:id="rId19"/>
    <p:sldId id="567" r:id="rId20"/>
    <p:sldId id="446" r:id="rId21"/>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7" name="Lepof, Amanda" initials="LA" lastIdx="5" clrIdx="7">
    <p:extLst>
      <p:ext uri="{19B8F6BF-5375-455C-9EA6-DF929625EA0E}">
        <p15:presenceInfo xmlns:p15="http://schemas.microsoft.com/office/powerpoint/2012/main" userId="S::Amanda.Lepof@redcross.org::63b022e2-b478-4c9b-9dbb-fe829dae5fb8" providerId="AD"/>
      </p:ext>
    </p:extLst>
  </p:cmAuthor>
  <p:cmAuthor id="1" name="LiorN" initials="L" lastIdx="6" clrIdx="1"/>
  <p:cmAuthor id="8" name="Saldivar, Natalie" initials="SN" lastIdx="22" clrIdx="8">
    <p:extLst>
      <p:ext uri="{19B8F6BF-5375-455C-9EA6-DF929625EA0E}">
        <p15:presenceInfo xmlns:p15="http://schemas.microsoft.com/office/powerpoint/2012/main" userId="S::natalie.saldivar@redcross.org::4e2f6ffb-d0f4-4bdc-b3ea-b69b85d4ca6e" providerId="AD"/>
      </p:ext>
    </p:extLst>
  </p:cmAuthor>
  <p:cmAuthor id="2" name="Christine Heim" initials="CH" lastIdx="4" clrIdx="2"/>
  <p:cmAuthor id="9" name="Ferguson, Mark L." initials="FML" lastIdx="21" clrIdx="9">
    <p:extLst>
      <p:ext uri="{19B8F6BF-5375-455C-9EA6-DF929625EA0E}">
        <p15:presenceInfo xmlns:p15="http://schemas.microsoft.com/office/powerpoint/2012/main" userId="S::mark.ferguson@redcross.org::6d025f89-8b83-4b56-b860-0b2f4db0f5ac" providerId="AD"/>
      </p:ext>
    </p:extLst>
  </p:cmAuthor>
  <p:cmAuthor id="3" name="Mark Lynn Ferguson" initials="" lastIdx="58" clrIdx="3"/>
  <p:cmAuthor id="10" name="Greimann, Steven" initials="GS" lastIdx="4" clrIdx="10">
    <p:extLst>
      <p:ext uri="{19B8F6BF-5375-455C-9EA6-DF929625EA0E}">
        <p15:presenceInfo xmlns:p15="http://schemas.microsoft.com/office/powerpoint/2012/main" userId="S::steven.greimann@redcross.org::029e6c11-fa6f-47aa-94f0-58d1b249e226" providerId="AD"/>
      </p:ext>
    </p:extLst>
  </p:cmAuthor>
  <p:cmAuthor id="4" name="Danaceau, Jessica" initials="DJ" lastIdx="35" clrIdx="4"/>
  <p:cmAuthor id="5" name="Hickner, Lena" initials="HL" lastIdx="5" clrIdx="5"/>
  <p:cmAuthor id="6" name="Kara Bunte"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5DD848"/>
    <a:srgbClr val="ED1B24"/>
    <a:srgbClr val="00FF00"/>
    <a:srgbClr val="003366"/>
    <a:srgbClr val="D33234"/>
    <a:srgbClr val="D33334"/>
    <a:srgbClr val="0033CC"/>
    <a:srgbClr val="4784B5"/>
    <a:srgbClr val="B4A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snapToGrid="0">
      <p:cViewPr varScale="1">
        <p:scale>
          <a:sx n="69" d="100"/>
          <a:sy n="69" d="100"/>
        </p:scale>
        <p:origin x="1134" y="42"/>
      </p:cViewPr>
      <p:guideLst>
        <p:guide orient="horz" pos="1697"/>
        <p:guide pos="316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2/14/2020</a:t>
            </a:fld>
            <a:endParaRPr lang="en-US"/>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2/14/2020</a:t>
            </a:fld>
            <a:endParaRPr lang="en-US"/>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a:t>
            </a:r>
            <a:r>
              <a:rPr lang="en-US" sz="1200" b="0" i="0" kern="1200">
                <a:solidFill>
                  <a:schemeClr val="tx1"/>
                </a:solidFill>
                <a:effectLst/>
                <a:latin typeface="+mn-lt"/>
                <a:ea typeface="+mn-ea"/>
                <a:cs typeface="+mn-cs"/>
              </a:rPr>
              <a:t>12708-027</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October 31, 2019. Santa Rosa, California. Santa Rosa resident </a:t>
            </a:r>
            <a:r>
              <a:rPr lang="en-US" sz="1200" b="0" i="0" kern="1200" err="1">
                <a:solidFill>
                  <a:schemeClr val="tx1"/>
                </a:solidFill>
                <a:effectLst/>
                <a:latin typeface="+mn-lt"/>
                <a:ea typeface="+mn-ea"/>
                <a:cs typeface="+mn-cs"/>
              </a:rPr>
              <a:t>Dawnell</a:t>
            </a:r>
            <a:r>
              <a:rPr lang="en-US" sz="1200" b="0" i="0" kern="1200">
                <a:solidFill>
                  <a:schemeClr val="tx1"/>
                </a:solidFill>
                <a:effectLst/>
                <a:latin typeface="+mn-lt"/>
                <a:ea typeface="+mn-ea"/>
                <a:cs typeface="+mn-cs"/>
              </a:rPr>
              <a:t> Binkley was surprised to learn that there was a shelter where she could sleep with her 3 quails and two Weimaraner dogs. She and Red Cross volunteer Tim Stoll take a moment to enjoy the animals.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CBC12-2388-4F38-BE53-123CF1C0DB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98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11</a:t>
            </a:fld>
            <a:endParaRPr lang="en-US"/>
          </a:p>
        </p:txBody>
      </p:sp>
    </p:spTree>
    <p:extLst>
      <p:ext uri="{BB962C8B-B14F-4D97-AF65-F5344CB8AC3E}">
        <p14:creationId xmlns:p14="http://schemas.microsoft.com/office/powerpoint/2010/main" val="269037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339130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190894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Photo 12547-065</a:t>
            </a:r>
            <a:endParaRPr lang="en-US"/>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14</a:t>
            </a:fld>
            <a:endParaRPr lang="en-US"/>
          </a:p>
        </p:txBody>
      </p:sp>
    </p:spTree>
    <p:extLst>
      <p:ext uri="{BB962C8B-B14F-4D97-AF65-F5344CB8AC3E}">
        <p14:creationId xmlns:p14="http://schemas.microsoft.com/office/powerpoint/2010/main" val="41271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a:t>Photo </a:t>
            </a:r>
            <a:r>
              <a:rPr lang="en-US" sz="1200" b="0" i="0" kern="1200">
                <a:solidFill>
                  <a:schemeClr val="tx1"/>
                </a:solidFill>
                <a:effectLst/>
                <a:latin typeface="+mn-lt"/>
                <a:ea typeface="+mn-ea"/>
                <a:cs typeface="+mn-cs"/>
              </a:rPr>
              <a:t>12707-071</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November 3, 2019. Windsor, California. Red Cross volunteer Kelly Broomall loads a van with rakes and cleanup supplies. These items will be distributed free of charge to families affected by the </a:t>
            </a:r>
            <a:r>
              <a:rPr lang="en-US" sz="1200" b="0" i="0" kern="1200" err="1">
                <a:solidFill>
                  <a:schemeClr val="tx1"/>
                </a:solidFill>
                <a:effectLst/>
                <a:latin typeface="+mn-lt"/>
                <a:ea typeface="+mn-ea"/>
                <a:cs typeface="+mn-cs"/>
              </a:rPr>
              <a:t>Kincade</a:t>
            </a:r>
            <a:r>
              <a:rPr lang="en-US" sz="1200" b="0" i="0" kern="1200">
                <a:solidFill>
                  <a:schemeClr val="tx1"/>
                </a:solidFill>
                <a:effectLst/>
                <a:latin typeface="+mn-lt"/>
                <a:ea typeface="+mn-ea"/>
                <a:cs typeface="+mn-cs"/>
              </a:rPr>
              <a:t> Fire. </a:t>
            </a:r>
            <a:endParaRPr lang="en-US"/>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a:p>
        </p:txBody>
      </p:sp>
    </p:spTree>
    <p:extLst>
      <p:ext uri="{BB962C8B-B14F-4D97-AF65-F5344CB8AC3E}">
        <p14:creationId xmlns:p14="http://schemas.microsoft.com/office/powerpoint/2010/main" val="33143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Photo </a:t>
            </a:r>
            <a:r>
              <a:rPr lang="en-US" sz="1200" b="0" i="0" kern="1200">
                <a:solidFill>
                  <a:schemeClr val="tx1"/>
                </a:solidFill>
                <a:effectLst/>
                <a:latin typeface="+mn-lt"/>
                <a:ea typeface="+mn-ea"/>
                <a:cs typeface="+mn-cs"/>
              </a:rPr>
              <a:t>12707-065</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October 31, 2019. Santa Rosa, California. Medical Student Samuel </a:t>
            </a:r>
            <a:r>
              <a:rPr lang="en-US" sz="1200" b="0" i="0" kern="1200" err="1">
                <a:solidFill>
                  <a:schemeClr val="tx1"/>
                </a:solidFill>
                <a:effectLst/>
                <a:latin typeface="+mn-lt"/>
                <a:ea typeface="+mn-ea"/>
                <a:cs typeface="+mn-cs"/>
              </a:rPr>
              <a:t>Goana</a:t>
            </a:r>
            <a:r>
              <a:rPr lang="en-US" sz="1200" b="0" i="0" kern="1200">
                <a:solidFill>
                  <a:schemeClr val="tx1"/>
                </a:solidFill>
                <a:effectLst/>
                <a:latin typeface="+mn-lt"/>
                <a:ea typeface="+mn-ea"/>
                <a:cs typeface="+mn-cs"/>
              </a:rPr>
              <a:t> provided medical assistance to Santa Rosa resident Elva </a:t>
            </a:r>
            <a:r>
              <a:rPr lang="en-US" sz="1200" b="0" i="0" kern="1200" err="1">
                <a:solidFill>
                  <a:schemeClr val="tx1"/>
                </a:solidFill>
                <a:effectLst/>
                <a:latin typeface="+mn-lt"/>
                <a:ea typeface="+mn-ea"/>
                <a:cs typeface="+mn-cs"/>
              </a:rPr>
              <a:t>Valdespino</a:t>
            </a:r>
            <a:r>
              <a:rPr lang="en-US" sz="1200" b="0" i="0" kern="1200">
                <a:solidFill>
                  <a:schemeClr val="tx1"/>
                </a:solidFill>
                <a:effectLst/>
                <a:latin typeface="+mn-lt"/>
                <a:ea typeface="+mn-ea"/>
                <a:cs typeface="+mn-cs"/>
              </a:rPr>
              <a:t>. Red Cross nurse and volunteer Lori </a:t>
            </a:r>
            <a:r>
              <a:rPr lang="en-US" sz="1200" b="0" i="0" kern="1200" err="1">
                <a:solidFill>
                  <a:schemeClr val="tx1"/>
                </a:solidFill>
                <a:effectLst/>
                <a:latin typeface="+mn-lt"/>
                <a:ea typeface="+mn-ea"/>
                <a:cs typeface="+mn-cs"/>
              </a:rPr>
              <a:t>Benevanto</a:t>
            </a:r>
            <a:r>
              <a:rPr lang="en-US" sz="1200" b="0" i="0" kern="1200">
                <a:solidFill>
                  <a:schemeClr val="tx1"/>
                </a:solidFill>
                <a:effectLst/>
                <a:latin typeface="+mn-lt"/>
                <a:ea typeface="+mn-ea"/>
                <a:cs typeface="+mn-cs"/>
              </a:rPr>
              <a:t> comforted Elva as she had her vitals taken.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a:p>
        </p:txBody>
      </p:sp>
    </p:spTree>
    <p:extLst>
      <p:ext uri="{BB962C8B-B14F-4D97-AF65-F5344CB8AC3E}">
        <p14:creationId xmlns:p14="http://schemas.microsoft.com/office/powerpoint/2010/main" val="399885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b="1"/>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311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91266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Photo 12521-047</a:t>
            </a:r>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7</a:t>
            </a:fld>
            <a:endParaRPr lang="en-US"/>
          </a:p>
        </p:txBody>
      </p:sp>
    </p:spTree>
    <p:extLst>
      <p:ext uri="{BB962C8B-B14F-4D97-AF65-F5344CB8AC3E}">
        <p14:creationId xmlns:p14="http://schemas.microsoft.com/office/powerpoint/2010/main" val="266811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8</a:t>
            </a:fld>
            <a:endParaRPr lang="en-US"/>
          </a:p>
        </p:txBody>
      </p:sp>
    </p:spTree>
    <p:extLst>
      <p:ext uri="{BB962C8B-B14F-4D97-AF65-F5344CB8AC3E}">
        <p14:creationId xmlns:p14="http://schemas.microsoft.com/office/powerpoint/2010/main" val="304095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96432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1"/>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1293651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522933-1010-490E-8E73-7DDC893DE6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 y="0"/>
            <a:ext cx="10077381" cy="5613991"/>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D46400-3526-4B25-8DE9-A611D806A5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6096000"/>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224613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8A70C-87AD-4B00-89BB-179FBD604B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5562600"/>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pic>
        <p:nvPicPr>
          <p:cNvPr id="6" name="Picture 5">
            <a:extLst>
              <a:ext uri="{FF2B5EF4-FFF2-40B4-BE49-F238E27FC236}">
                <a16:creationId xmlns:a16="http://schemas.microsoft.com/office/drawing/2014/main" id="{B8C4CA20-8FF1-4AD4-9A89-8C9893CDE9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001" y="5757654"/>
            <a:ext cx="3565477" cy="906563"/>
          </a:xfrm>
          <a:prstGeom prst="rect">
            <a:avLst/>
          </a:prstGeom>
        </p:spPr>
      </p:pic>
    </p:spTree>
    <p:extLst>
      <p:ext uri="{BB962C8B-B14F-4D97-AF65-F5344CB8AC3E}">
        <p14:creationId xmlns:p14="http://schemas.microsoft.com/office/powerpoint/2010/main" val="14473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8A70C-87AD-4B00-89BB-179FBD604B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5562600"/>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59538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2/14/2020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462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01019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98201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extLst>
      <p:ext uri="{BB962C8B-B14F-4D97-AF65-F5344CB8AC3E}">
        <p14:creationId xmlns:p14="http://schemas.microsoft.com/office/powerpoint/2010/main" val="31591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2/14/2020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pic>
        <p:nvPicPr>
          <p:cNvPr id="3" name="Picture 2">
            <a:extLst>
              <a:ext uri="{FF2B5EF4-FFF2-40B4-BE49-F238E27FC236}">
                <a16:creationId xmlns:a16="http://schemas.microsoft.com/office/drawing/2014/main" id="{DEF01E9A-88E1-4FA9-A262-E3852FCC6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008" y="6152295"/>
            <a:ext cx="2549225" cy="64816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2/14/2020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2/14/2020</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2/14/2020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extLst>
      <p:ext uri="{BB962C8B-B14F-4D97-AF65-F5344CB8AC3E}">
        <p14:creationId xmlns:p14="http://schemas.microsoft.com/office/powerpoint/2010/main" val="4890530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26.pn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21.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56311" y="4254048"/>
            <a:ext cx="9677400" cy="795664"/>
          </a:xfrm>
        </p:spPr>
        <p:txBody>
          <a:bodyPr>
            <a:noAutofit/>
          </a:bodyPr>
          <a:lstStyle>
            <a:lvl1pPr algn="l">
              <a:lnSpc>
                <a:spcPts val="4100"/>
              </a:lnSpc>
              <a:defRPr sz="2800" spc="-150">
                <a:solidFill>
                  <a:srgbClr val="FFFFFF"/>
                </a:solidFill>
              </a:defRPr>
            </a:lvl1pPr>
          </a:lstStyle>
          <a:p>
            <a:r>
              <a:rPr lang="en-US" sz="2400" kern="0" spc="100" dirty="0"/>
              <a:t>QUARTERLY DISASTER UPDATE: FY20 Q2 (Oct.-Dec. 2019)</a:t>
            </a:r>
          </a:p>
        </p:txBody>
      </p:sp>
      <p:sp>
        <p:nvSpPr>
          <p:cNvPr id="5" name="Subtitle 2"/>
          <p:cNvSpPr>
            <a:spLocks noGrp="1"/>
          </p:cNvSpPr>
          <p:nvPr>
            <p:ph type="subTitle" idx="1"/>
          </p:nvPr>
        </p:nvSpPr>
        <p:spPr>
          <a:xfrm>
            <a:off x="256311" y="4977141"/>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DISASTER RESPONDER PROGRAM MEMBERS</a:t>
            </a:r>
          </a:p>
        </p:txBody>
      </p:sp>
    </p:spTree>
    <p:extLst>
      <p:ext uri="{BB962C8B-B14F-4D97-AF65-F5344CB8AC3E}">
        <p14:creationId xmlns:p14="http://schemas.microsoft.com/office/powerpoint/2010/main" val="268971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1033216"/>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a:solidFill>
                  <a:srgbClr val="6D6E70"/>
                </a:solidFill>
                <a:latin typeface="Arial" charset="0"/>
                <a:cs typeface="Arial" charset="0"/>
              </a:rPr>
              <a:t>The American Red Cross actively supported </a:t>
            </a:r>
            <a:br>
              <a:rPr lang="en-US" sz="2000">
                <a:solidFill>
                  <a:srgbClr val="6D6E70"/>
                </a:solidFill>
                <a:latin typeface="Arial" charset="0"/>
                <a:cs typeface="Arial" charset="0"/>
              </a:rPr>
            </a:br>
            <a:r>
              <a:rPr lang="en-US" sz="2000">
                <a:solidFill>
                  <a:srgbClr val="6D6E70"/>
                </a:solidFill>
                <a:latin typeface="Arial" charset="0"/>
                <a:cs typeface="Arial" charset="0"/>
              </a:rPr>
              <a:t>disaster preparedness, relief and recovery work in </a:t>
            </a:r>
            <a:r>
              <a:rPr lang="en-US" sz="2000" spc="-150">
                <a:solidFill>
                  <a:srgbClr val="ED1B24"/>
                </a:solidFill>
              </a:rPr>
              <a:t>13 countries</a:t>
            </a:r>
            <a:r>
              <a:rPr lang="en-US" sz="2000">
                <a:solidFill>
                  <a:srgbClr val="6D6E70"/>
                </a:solidFill>
                <a:latin typeface="Arial" charset="0"/>
                <a:cs typeface="Arial" charset="0"/>
              </a:rPr>
              <a:t>. </a:t>
            </a:r>
            <a:br>
              <a:rPr lang="en-US" sz="2000">
                <a:solidFill>
                  <a:srgbClr val="6D6E70"/>
                </a:solidFill>
                <a:latin typeface="Arial" charset="0"/>
                <a:cs typeface="Arial" charset="0"/>
              </a:rPr>
            </a:br>
            <a:endParaRPr lang="en-US" sz="2000" baseline="3600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$7,506,500</a:t>
            </a:r>
          </a:p>
          <a:p>
            <a:pPr algn="ctr">
              <a:spcBef>
                <a:spcPts val="0"/>
              </a:spcBef>
            </a:pPr>
            <a:r>
              <a:rPr lang="en-US" sz="1400">
                <a:solidFill>
                  <a:srgbClr val="6D6E70"/>
                </a:solidFill>
              </a:rPr>
              <a:t>funds donated*</a:t>
            </a:r>
          </a:p>
          <a:p>
            <a:pPr algn="ctr">
              <a:spcBef>
                <a:spcPts val="0"/>
              </a:spcBef>
            </a:pPr>
            <a:endParaRPr lang="en-US" sz="1400">
              <a:solidFill>
                <a:srgbClr val="6D6E70"/>
              </a:solidFill>
            </a:endParaRPr>
          </a:p>
          <a:p>
            <a:pPr algn="ctr">
              <a:spcBef>
                <a:spcPct val="20000"/>
              </a:spcBef>
              <a:buFont typeface="Arial" charset="0"/>
              <a:buNone/>
            </a:pPr>
            <a:r>
              <a:rPr lang="en-US" sz="1400" b="1">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05810" y="2536836"/>
            <a:ext cx="836686" cy="1086597"/>
          </a:xfrm>
          <a:prstGeom prst="rect">
            <a:avLst/>
          </a:prstGeom>
          <a:noFill/>
          <a:ln w="9525">
            <a:noFill/>
            <a:miter lim="800000"/>
            <a:headEnd/>
            <a:tailEnd/>
          </a:ln>
        </p:spPr>
      </p:pic>
      <p:pic>
        <p:nvPicPr>
          <p:cNvPr id="3074"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2" name="Text Placeholder 3"/>
          <p:cNvSpPr txBox="1">
            <a:spLocks/>
          </p:cNvSpPr>
          <p:nvPr/>
        </p:nvSpPr>
        <p:spPr bwMode="auto">
          <a:xfrm>
            <a:off x="1614200" y="4899512"/>
            <a:ext cx="1738600" cy="449262"/>
          </a:xfrm>
          <a:prstGeom prst="rect">
            <a:avLst/>
          </a:prstGeom>
          <a:noFill/>
          <a:ln w="9525">
            <a:noFill/>
            <a:miter lim="800000"/>
            <a:headEnd/>
            <a:tailEnd/>
          </a:ln>
        </p:spPr>
        <p:txBody>
          <a:bodyPr/>
          <a:lstStyle/>
          <a:p>
            <a:pPr algn="ctr">
              <a:spcBef>
                <a:spcPct val="20000"/>
              </a:spcBef>
            </a:pPr>
            <a:r>
              <a:rPr lang="en-US" sz="2100" b="1">
                <a:solidFill>
                  <a:srgbClr val="717073"/>
                </a:solidFill>
                <a:cs typeface="Arial" charset="0"/>
              </a:rPr>
              <a:t>$17,136,100</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a:solidFill>
                  <a:srgbClr val="717073"/>
                </a:solidFill>
                <a:cs typeface="Arial" charset="0"/>
              </a:rPr>
              <a:t>51</a:t>
            </a:r>
          </a:p>
        </p:txBody>
      </p:sp>
      <p:sp>
        <p:nvSpPr>
          <p:cNvPr id="20495" name="Rectangle 29"/>
          <p:cNvSpPr>
            <a:spLocks noChangeArrowheads="1"/>
          </p:cNvSpPr>
          <p:nvPr/>
        </p:nvSpPr>
        <p:spPr bwMode="auto">
          <a:xfrm>
            <a:off x="7793928" y="4912973"/>
            <a:ext cx="660450" cy="415498"/>
          </a:xfrm>
          <a:prstGeom prst="rect">
            <a:avLst/>
          </a:prstGeom>
          <a:noFill/>
          <a:ln w="9525">
            <a:noFill/>
            <a:miter lim="800000"/>
            <a:headEnd/>
            <a:tailEnd/>
          </a:ln>
        </p:spPr>
        <p:txBody>
          <a:bodyPr wrap="square">
            <a:spAutoFit/>
          </a:bodyPr>
          <a:lstStyle/>
          <a:p>
            <a:pPr algn="ctr">
              <a:spcBef>
                <a:spcPct val="20000"/>
              </a:spcBef>
              <a:defRPr/>
            </a:pPr>
            <a:r>
              <a:rPr lang="en-US" sz="2100" b="1">
                <a:solidFill>
                  <a:srgbClr val="717073"/>
                </a:solidFill>
                <a:cs typeface="Arial" charset="0"/>
              </a:rPr>
              <a:t>19</a:t>
            </a:r>
          </a:p>
        </p:txBody>
      </p:sp>
      <p:sp>
        <p:nvSpPr>
          <p:cNvPr id="21" name="Title 1"/>
          <p:cNvSpPr txBox="1">
            <a:spLocks/>
          </p:cNvSpPr>
          <p:nvPr/>
        </p:nvSpPr>
        <p:spPr>
          <a:xfrm>
            <a:off x="838201" y="7430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a:solidFill>
                  <a:srgbClr val="ED1B24"/>
                </a:solidFill>
                <a:latin typeface="Arial" charset="0"/>
                <a:cs typeface="Arial" charset="0"/>
              </a:rPr>
              <a:t>Q2 International Response Totals</a:t>
            </a:r>
            <a:endParaRPr lang="en-US" baseline="36000">
              <a:solidFill>
                <a:srgbClr val="ED1B24"/>
              </a:solidFill>
              <a:latin typeface="Arial" charset="0"/>
              <a:cs typeface="Arial" charset="0"/>
            </a:endParaRP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22</a:t>
            </a:r>
          </a:p>
          <a:p>
            <a:pPr algn="ctr">
              <a:spcBef>
                <a:spcPts val="0"/>
              </a:spcBef>
            </a:pPr>
            <a:r>
              <a:rPr lang="en-US" sz="1400">
                <a:solidFill>
                  <a:srgbClr val="6D6E70"/>
                </a:solidFill>
              </a:rPr>
              <a:t>people deployed</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18</a:t>
            </a:r>
          </a:p>
          <a:p>
            <a:pPr algn="ctr">
              <a:spcBef>
                <a:spcPts val="0"/>
              </a:spcBef>
            </a:pPr>
            <a:r>
              <a:rPr lang="en-US" sz="1400">
                <a:solidFill>
                  <a:srgbClr val="6D6E70"/>
                </a:solidFill>
              </a:rPr>
              <a:t>preparedness and risk reduction projects</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18" name="Rectangle 17">
            <a:extLst>
              <a:ext uri="{FF2B5EF4-FFF2-40B4-BE49-F238E27FC236}">
                <a16:creationId xmlns:a16="http://schemas.microsoft.com/office/drawing/2014/main" id="{0B9CDC60-437A-4CD3-B97B-6D985B21B725}"/>
              </a:ext>
            </a:extLst>
          </p:cNvPr>
          <p:cNvSpPr/>
          <p:nvPr/>
        </p:nvSpPr>
        <p:spPr>
          <a:xfrm>
            <a:off x="4572001" y="5588169"/>
            <a:ext cx="4953000" cy="507831"/>
          </a:xfrm>
          <a:prstGeom prst="rect">
            <a:avLst/>
          </a:prstGeom>
        </p:spPr>
        <p:txBody>
          <a:bodyPr wrap="square">
            <a:spAutoFit/>
          </a:bodyPr>
          <a:lstStyle/>
          <a:p>
            <a:pPr algn="r">
              <a:tabLst>
                <a:tab pos="169863" algn="l"/>
              </a:tabLst>
            </a:pPr>
            <a:r>
              <a:rPr lang="en-US" sz="900">
                <a:solidFill>
                  <a:srgbClr val="717073"/>
                </a:solidFill>
                <a:cs typeface="Arial" charset="0"/>
              </a:rPr>
              <a:t>*Reflects funds donated by American Red Cross to the International Federation of Red Cross and Red Crescent Societies, the International Committee of the Red Cross or Red Cross Red Crescent national societies following specific disasters.</a:t>
            </a:r>
          </a:p>
        </p:txBody>
      </p:sp>
    </p:spTree>
    <p:extLst>
      <p:ext uri="{BB962C8B-B14F-4D97-AF65-F5344CB8AC3E}">
        <p14:creationId xmlns:p14="http://schemas.microsoft.com/office/powerpoint/2010/main" val="238235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0"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315491"/>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spcAft>
                <a:spcPts val="2400"/>
              </a:spcAft>
              <a:buClr>
                <a:srgbClr val="ED1B24"/>
              </a:buClr>
              <a:defRPr/>
            </a:pPr>
            <a:r>
              <a:rPr lang="en-US" sz="2000" b="1">
                <a:solidFill>
                  <a:srgbClr val="717073"/>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1" y="659344"/>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Your Benefits and Resources</a:t>
            </a:r>
            <a:endParaRPr lang="en-US" sz="3800" baseline="36000">
              <a:solidFill>
                <a:srgbClr val="ED1B24"/>
              </a:solidFill>
              <a:latin typeface="Arial" charset="0"/>
              <a:cs typeface="Arial" charset="0"/>
            </a:endParaRPr>
          </a:p>
        </p:txBody>
      </p:sp>
      <p:sp>
        <p:nvSpPr>
          <p:cNvPr id="4" name="TextBox 3"/>
          <p:cNvSpPr txBox="1"/>
          <p:nvPr/>
        </p:nvSpPr>
        <p:spPr>
          <a:xfrm>
            <a:off x="474250" y="2286000"/>
            <a:ext cx="5926550" cy="3059812"/>
          </a:xfrm>
          <a:prstGeom prst="rect">
            <a:avLst/>
          </a:prstGeom>
          <a:noFill/>
        </p:spPr>
        <p:txBody>
          <a:bodyPr wrap="square" rtlCol="0">
            <a:spAutoFit/>
          </a:bodyPr>
          <a:lstStyle/>
          <a:p>
            <a:pPr marL="285750" indent="-285750">
              <a:spcBef>
                <a:spcPts val="150"/>
              </a:spcBef>
              <a:spcAft>
                <a:spcPts val="250"/>
              </a:spcAft>
              <a:buClr>
                <a:srgbClr val="C00000"/>
              </a:buClr>
              <a:buFont typeface="Arial" panose="020B0604020202020204" pitchFamily="34" charset="0"/>
              <a:buChar char="•"/>
            </a:pPr>
            <a:r>
              <a:rPr lang="en-US" sz="1200" dirty="0">
                <a:solidFill>
                  <a:schemeClr val="tx1">
                    <a:lumMod val="50000"/>
                    <a:lumOff val="50000"/>
                  </a:schemeClr>
                </a:solidFill>
              </a:rPr>
              <a:t>Logo in </a:t>
            </a:r>
            <a:r>
              <a:rPr lang="en-US" sz="1200" b="1" dirty="0">
                <a:solidFill>
                  <a:srgbClr val="ED1B24"/>
                </a:solidFill>
              </a:rPr>
              <a:t>one full-page ad in</a:t>
            </a:r>
            <a:r>
              <a:rPr lang="en-US" sz="1200" dirty="0">
                <a:solidFill>
                  <a:srgbClr val="ED1B24"/>
                </a:solidFill>
              </a:rPr>
              <a:t> </a:t>
            </a:r>
            <a:r>
              <a:rPr lang="en-US" sz="1200" b="1" dirty="0">
                <a:solidFill>
                  <a:srgbClr val="ED1B24"/>
                </a:solidFill>
              </a:rPr>
              <a:t>Businessweek</a:t>
            </a:r>
            <a:r>
              <a:rPr lang="en-US" sz="1200" dirty="0">
                <a:solidFill>
                  <a:schemeClr val="tx1">
                    <a:lumMod val="50000"/>
                    <a:lumOff val="50000"/>
                  </a:schemeClr>
                </a:solidFill>
              </a:rPr>
              <a:t>, on newsstands for two weeks beginning Nov. 18 and generating 600,000 impressions</a:t>
            </a:r>
          </a:p>
          <a:p>
            <a:pPr marL="285750" indent="-285750">
              <a:spcBef>
                <a:spcPts val="150"/>
              </a:spcBef>
              <a:spcAft>
                <a:spcPts val="250"/>
              </a:spcAft>
              <a:buClr>
                <a:srgbClr val="C00000"/>
              </a:buClr>
              <a:buFont typeface="Arial" panose="020B0604020202020204" pitchFamily="34" charset="0"/>
              <a:buChar char="•"/>
            </a:pPr>
            <a:r>
              <a:rPr lang="en-US" sz="1200" dirty="0">
                <a:solidFill>
                  <a:schemeClr val="tx1">
                    <a:lumMod val="50000"/>
                    <a:lumOff val="50000"/>
                  </a:schemeClr>
                </a:solidFill>
              </a:rPr>
              <a:t>Acknowledgement in </a:t>
            </a:r>
            <a:r>
              <a:rPr lang="en-US" sz="1200" b="1" dirty="0">
                <a:solidFill>
                  <a:srgbClr val="ED1B24"/>
                </a:solidFill>
              </a:rPr>
              <a:t>holiday safety news story on redcross.org</a:t>
            </a:r>
            <a:r>
              <a:rPr lang="en-US" sz="1200" dirty="0">
                <a:solidFill>
                  <a:schemeClr val="tx1">
                    <a:lumMod val="50000"/>
                    <a:lumOff val="50000"/>
                  </a:schemeClr>
                </a:solidFill>
              </a:rPr>
              <a:t>, published on Nov. 20</a:t>
            </a:r>
          </a:p>
          <a:p>
            <a:pPr marL="285750" indent="-285750">
              <a:spcBef>
                <a:spcPts val="150"/>
              </a:spcBef>
              <a:spcAft>
                <a:spcPts val="250"/>
              </a:spcAft>
              <a:buClr>
                <a:srgbClr val="C00000"/>
              </a:buClr>
              <a:buFont typeface="Arial" panose="020B0604020202020204" pitchFamily="34" charset="0"/>
              <a:buChar char="•"/>
            </a:pPr>
            <a:r>
              <a:rPr lang="en-US" sz="1200" b="1" dirty="0">
                <a:solidFill>
                  <a:srgbClr val="ED1B24"/>
                </a:solidFill>
              </a:rPr>
              <a:t>One-minute video </a:t>
            </a:r>
            <a:r>
              <a:rPr lang="en-US" sz="1200" dirty="0">
                <a:solidFill>
                  <a:srgbClr val="717073"/>
                </a:solidFill>
              </a:rPr>
              <a:t>highlighting the disaster work your investment helped us deliver throughout 2019</a:t>
            </a:r>
          </a:p>
          <a:p>
            <a:pPr marL="285750" indent="-285750">
              <a:spcBef>
                <a:spcPts val="150"/>
              </a:spcBef>
              <a:spcAft>
                <a:spcPts val="250"/>
              </a:spcAft>
              <a:buClr>
                <a:srgbClr val="C00000"/>
              </a:buClr>
              <a:buFont typeface="Arial" panose="020B0604020202020204" pitchFamily="34" charset="0"/>
              <a:buChar char="•"/>
            </a:pPr>
            <a:r>
              <a:rPr lang="en-US" sz="1200" dirty="0">
                <a:solidFill>
                  <a:schemeClr val="tx1">
                    <a:lumMod val="50000"/>
                    <a:lumOff val="50000"/>
                  </a:schemeClr>
                </a:solidFill>
              </a:rPr>
              <a:t>Acknowledgement in </a:t>
            </a:r>
            <a:r>
              <a:rPr lang="en-US" sz="1200" b="1" dirty="0">
                <a:solidFill>
                  <a:srgbClr val="ED1B24"/>
                </a:solidFill>
              </a:rPr>
              <a:t>2019 Disaster Year in Review press release</a:t>
            </a:r>
            <a:r>
              <a:rPr lang="en-US" sz="1200" dirty="0">
                <a:solidFill>
                  <a:schemeClr val="tx1">
                    <a:lumMod val="50000"/>
                    <a:lumOff val="50000"/>
                  </a:schemeClr>
                </a:solidFill>
              </a:rPr>
              <a:t>, which was issued on Dec.10 and picked up by 137 broadcast and print outlets</a:t>
            </a:r>
          </a:p>
          <a:p>
            <a:pPr marL="285750" indent="-285750">
              <a:spcBef>
                <a:spcPts val="150"/>
              </a:spcBef>
              <a:spcAft>
                <a:spcPts val="250"/>
              </a:spcAft>
              <a:buClr>
                <a:srgbClr val="C00000"/>
              </a:buClr>
              <a:buFont typeface="Arial" panose="020B0604020202020204" pitchFamily="34" charset="0"/>
              <a:buChar char="•"/>
            </a:pPr>
            <a:r>
              <a:rPr lang="en-US" sz="1200" b="1" dirty="0">
                <a:solidFill>
                  <a:srgbClr val="ED1B24"/>
                </a:solidFill>
              </a:rPr>
              <a:t>Template communications materials</a:t>
            </a:r>
            <a:r>
              <a:rPr lang="en-US" sz="1200" dirty="0">
                <a:solidFill>
                  <a:schemeClr val="tx1">
                    <a:lumMod val="50000"/>
                    <a:lumOff val="50000"/>
                  </a:schemeClr>
                </a:solidFill>
              </a:rPr>
              <a:t>, including social posts and articles, provided to align partnership with timely home fire and holiday safety messages</a:t>
            </a:r>
          </a:p>
          <a:p>
            <a:pPr marL="285750" indent="-285750">
              <a:spcBef>
                <a:spcPts val="250"/>
              </a:spcBef>
              <a:spcAft>
                <a:spcPts val="250"/>
              </a:spcAft>
              <a:buClr>
                <a:srgbClr val="C00000"/>
              </a:buClr>
              <a:buFont typeface="Arial" panose="020B0604020202020204" pitchFamily="34" charset="0"/>
              <a:buChar char="•"/>
            </a:pPr>
            <a:endParaRPr lang="en-US" sz="1050" dirty="0">
              <a:solidFill>
                <a:schemeClr val="tx1">
                  <a:lumMod val="50000"/>
                  <a:lumOff val="50000"/>
                </a:schemeClr>
              </a:solidFill>
            </a:endParaRPr>
          </a:p>
          <a:p>
            <a:pPr marL="287338" indent="-287338">
              <a:spcBef>
                <a:spcPts val="600"/>
              </a:spcBef>
              <a:spcAft>
                <a:spcPts val="600"/>
              </a:spcAft>
              <a:buClr>
                <a:srgbClr val="FF0000"/>
              </a:buClr>
              <a:buFont typeface="Arial" panose="020B0604020202020204" pitchFamily="34" charset="0"/>
              <a:buChar char="•"/>
            </a:pPr>
            <a:endParaRPr lang="en-US" sz="1200" dirty="0">
              <a:solidFill>
                <a:schemeClr val="tx1">
                  <a:lumMod val="50000"/>
                  <a:lumOff val="50000"/>
                </a:schemeClr>
              </a:solidFill>
            </a:endParaRPr>
          </a:p>
          <a:p>
            <a:pPr marL="285750" lvl="1" indent="-285750">
              <a:spcBef>
                <a:spcPts val="500"/>
              </a:spcBef>
              <a:spcAft>
                <a:spcPts val="500"/>
              </a:spcAft>
              <a:buClr>
                <a:srgbClr val="FF0000"/>
              </a:buClr>
              <a:buSzPct val="100000"/>
              <a:buFont typeface="Arial" panose="020B0604020202020204" pitchFamily="34" charset="0"/>
              <a:buChar char="•"/>
            </a:pPr>
            <a:endParaRPr lang="en-US" sz="1200" dirty="0">
              <a:solidFill>
                <a:srgbClr val="717073"/>
              </a:solidFill>
            </a:endParaRPr>
          </a:p>
        </p:txBody>
      </p:sp>
      <p:sp>
        <p:nvSpPr>
          <p:cNvPr id="9" name="Content Placeholder 8"/>
          <p:cNvSpPr>
            <a:spLocks noGrp="1"/>
          </p:cNvSpPr>
          <p:nvPr>
            <p:ph idx="4294967295"/>
          </p:nvPr>
        </p:nvSpPr>
        <p:spPr>
          <a:xfrm>
            <a:off x="304800" y="4495800"/>
            <a:ext cx="6248400" cy="1787435"/>
          </a:xfrm>
          <a:noFill/>
        </p:spPr>
        <p:txBody>
          <a:bodyPr>
            <a:noAutofit/>
          </a:bodyPr>
          <a:lstStyle/>
          <a:p>
            <a:pPr marL="452438" lvl="1">
              <a:spcBef>
                <a:spcPts val="200"/>
              </a:spcBef>
              <a:spcAft>
                <a:spcPts val="250"/>
              </a:spcAft>
              <a:buFont typeface="Arial" panose="020B0604020202020204" pitchFamily="34" charset="0"/>
              <a:buChar char="•"/>
            </a:pPr>
            <a:r>
              <a:rPr lang="en-US" sz="1200" b="1" i="1" dirty="0">
                <a:solidFill>
                  <a:schemeClr val="tx1">
                    <a:lumMod val="50000"/>
                    <a:lumOff val="50000"/>
                  </a:schemeClr>
                </a:solidFill>
              </a:rPr>
              <a:t>During major disaster responses: </a:t>
            </a:r>
          </a:p>
          <a:p>
            <a:pPr lvl="1">
              <a:spcBef>
                <a:spcPts val="200"/>
              </a:spcBef>
              <a:spcAft>
                <a:spcPts val="250"/>
              </a:spcAft>
              <a:buFont typeface="Courier New" panose="02070309020205020404" pitchFamily="49" charset="0"/>
              <a:buChar char="o"/>
            </a:pPr>
            <a:r>
              <a:rPr lang="en-US" sz="1200" dirty="0">
                <a:solidFill>
                  <a:srgbClr val="717073"/>
                </a:solidFill>
              </a:rPr>
              <a:t>Acknowledgment in </a:t>
            </a:r>
            <a:r>
              <a:rPr lang="en-US" sz="1200" b="1" dirty="0">
                <a:solidFill>
                  <a:srgbClr val="ED1B24"/>
                </a:solidFill>
              </a:rPr>
              <a:t>two disaster news stories</a:t>
            </a:r>
            <a:r>
              <a:rPr lang="en-US" sz="1200" b="1" dirty="0">
                <a:solidFill>
                  <a:srgbClr val="717073"/>
                </a:solidFill>
              </a:rPr>
              <a:t> </a:t>
            </a:r>
            <a:r>
              <a:rPr lang="en-US" sz="1200" dirty="0">
                <a:solidFill>
                  <a:srgbClr val="717073"/>
                </a:solidFill>
              </a:rPr>
              <a:t>on redcross.org</a:t>
            </a:r>
            <a:r>
              <a:rPr lang="en-US" sz="1200" b="1" dirty="0">
                <a:solidFill>
                  <a:srgbClr val="717073"/>
                </a:solidFill>
              </a:rPr>
              <a:t>, </a:t>
            </a:r>
            <a:r>
              <a:rPr lang="en-US" sz="1200" dirty="0">
                <a:solidFill>
                  <a:srgbClr val="717073"/>
                </a:solidFill>
              </a:rPr>
              <a:t>generating more than 5,500 total page views</a:t>
            </a:r>
          </a:p>
          <a:p>
            <a:pPr lvl="1">
              <a:spcBef>
                <a:spcPts val="200"/>
              </a:spcBef>
              <a:spcAft>
                <a:spcPts val="250"/>
              </a:spcAft>
              <a:buFont typeface="Courier New" panose="02070309020205020404" pitchFamily="49" charset="0"/>
              <a:buChar char="o"/>
            </a:pPr>
            <a:r>
              <a:rPr lang="en-US" sz="1200" dirty="0">
                <a:solidFill>
                  <a:schemeClr val="tx1">
                    <a:lumMod val="50000"/>
                    <a:lumOff val="50000"/>
                  </a:schemeClr>
                </a:solidFill>
              </a:rPr>
              <a:t>Recognition in </a:t>
            </a:r>
            <a:r>
              <a:rPr lang="en-US" sz="1200" b="1" dirty="0">
                <a:solidFill>
                  <a:srgbClr val="ED1B24"/>
                </a:solidFill>
              </a:rPr>
              <a:t>seven disaster Information Update emails </a:t>
            </a:r>
            <a:r>
              <a:rPr lang="en-US" sz="1200" dirty="0">
                <a:solidFill>
                  <a:schemeClr val="tx1">
                    <a:lumMod val="50000"/>
                    <a:lumOff val="50000"/>
                  </a:schemeClr>
                </a:solidFill>
              </a:rPr>
              <a:t>shared with Red Cross supporters</a:t>
            </a:r>
          </a:p>
          <a:p>
            <a:pPr lvl="1">
              <a:spcBef>
                <a:spcPts val="200"/>
              </a:spcBef>
              <a:spcAft>
                <a:spcPts val="250"/>
              </a:spcAft>
              <a:buFont typeface="Courier New" panose="02070309020205020404" pitchFamily="49" charset="0"/>
              <a:buChar char="o"/>
            </a:pPr>
            <a:r>
              <a:rPr lang="en-US" sz="1200" dirty="0">
                <a:solidFill>
                  <a:schemeClr val="tx1">
                    <a:lumMod val="50000"/>
                    <a:lumOff val="50000"/>
                  </a:schemeClr>
                </a:solidFill>
              </a:rPr>
              <a:t>Invitation to </a:t>
            </a:r>
            <a:r>
              <a:rPr lang="en-US" sz="1200" b="1" dirty="0">
                <a:solidFill>
                  <a:srgbClr val="ED1B24"/>
                </a:solidFill>
              </a:rPr>
              <a:t>one disaster leadership update call</a:t>
            </a:r>
            <a:r>
              <a:rPr lang="en-US" sz="1200" dirty="0">
                <a:solidFill>
                  <a:schemeClr val="tx1">
                    <a:lumMod val="50000"/>
                    <a:lumOff val="50000"/>
                  </a:schemeClr>
                </a:solidFill>
              </a:rPr>
              <a:t>, followed by detailed call summary</a:t>
            </a:r>
          </a:p>
          <a:p>
            <a:pPr lvl="1">
              <a:spcBef>
                <a:spcPts val="150"/>
              </a:spcBef>
              <a:spcAft>
                <a:spcPts val="250"/>
              </a:spcAft>
              <a:buFont typeface="Courier New" panose="02070309020205020404" pitchFamily="49" charset="0"/>
              <a:buChar char="o"/>
            </a:pPr>
            <a:endParaRPr lang="en-US" sz="1100" dirty="0">
              <a:solidFill>
                <a:schemeClr val="tx1">
                  <a:lumMod val="50000"/>
                  <a:lumOff val="50000"/>
                </a:schemeClr>
              </a:solidFill>
            </a:endParaRPr>
          </a:p>
          <a:p>
            <a:pPr marL="401638" lvl="1" indent="-234950">
              <a:spcBef>
                <a:spcPts val="0"/>
              </a:spcBef>
              <a:spcAft>
                <a:spcPts val="800"/>
              </a:spcAft>
            </a:pPr>
            <a:endParaRPr lang="en-US" sz="1300" dirty="0"/>
          </a:p>
        </p:txBody>
      </p:sp>
      <p:pic>
        <p:nvPicPr>
          <p:cNvPr id="3" name="Picture 2">
            <a:extLst>
              <a:ext uri="{FF2B5EF4-FFF2-40B4-BE49-F238E27FC236}">
                <a16:creationId xmlns:a16="http://schemas.microsoft.com/office/drawing/2014/main" id="{72CFADB1-3D3C-4B65-8470-D145CDD0B1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8795" y="2320636"/>
            <a:ext cx="2773419" cy="3657600"/>
          </a:xfrm>
          <a:prstGeom prst="rect">
            <a:avLst/>
          </a:prstGeom>
          <a:ln>
            <a:solidFill>
              <a:schemeClr val="tx1">
                <a:lumMod val="85000"/>
                <a:lumOff val="15000"/>
              </a:schemeClr>
            </a:solidFill>
          </a:ln>
        </p:spPr>
      </p:pic>
    </p:spTree>
    <p:extLst>
      <p:ext uri="{BB962C8B-B14F-4D97-AF65-F5344CB8AC3E}">
        <p14:creationId xmlns:p14="http://schemas.microsoft.com/office/powerpoint/2010/main" val="169366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cxnSp>
        <p:nvCxnSpPr>
          <p:cNvPr id="32" name="Straight Connector 31">
            <a:extLst>
              <a:ext uri="{FF2B5EF4-FFF2-40B4-BE49-F238E27FC236}">
                <a16:creationId xmlns:a16="http://schemas.microsoft.com/office/drawing/2014/main" id="{515B067B-504F-4097-B149-6D16A83E2FC0}"/>
              </a:ext>
            </a:extLst>
          </p:cNvPr>
          <p:cNvCxnSpPr/>
          <p:nvPr/>
        </p:nvCxnSpPr>
        <p:spPr>
          <a:xfrm>
            <a:off x="1148430" y="2119361"/>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CAAFDA6-B6A4-4CAC-ACC6-EA98A06C46A3}"/>
              </a:ext>
            </a:extLst>
          </p:cNvPr>
          <p:cNvSpPr txBox="1"/>
          <p:nvPr/>
        </p:nvSpPr>
        <p:spPr>
          <a:xfrm>
            <a:off x="713509" y="2299003"/>
            <a:ext cx="4759036" cy="2862322"/>
          </a:xfrm>
          <a:prstGeom prst="rect">
            <a:avLst/>
          </a:prstGeom>
          <a:noFill/>
        </p:spPr>
        <p:txBody>
          <a:bodyPr wrap="square" rtlCol="0">
            <a:spAutoFit/>
          </a:bodyPr>
          <a:lstStyle/>
          <a:p>
            <a:r>
              <a:rPr lang="en-US" sz="2000" b="1" dirty="0">
                <a:solidFill>
                  <a:srgbClr val="717073"/>
                </a:solidFill>
              </a:rPr>
              <a:t>Help us install 100,000 smoke alarms. </a:t>
            </a:r>
          </a:p>
          <a:p>
            <a:endParaRPr lang="en-US" sz="1600" dirty="0">
              <a:solidFill>
                <a:srgbClr val="717073"/>
              </a:solidFill>
            </a:endParaRPr>
          </a:p>
          <a:p>
            <a:r>
              <a:rPr lang="en-US" sz="1600" dirty="0">
                <a:solidFill>
                  <a:srgbClr val="717073"/>
                </a:solidFill>
              </a:rPr>
              <a:t>On average, seven people die every day from a home fire. But you can help protect families against these tragedies. Join us as we </a:t>
            </a:r>
            <a:r>
              <a:rPr lang="en-US" sz="1600" i="1" dirty="0">
                <a:solidFill>
                  <a:srgbClr val="717073"/>
                </a:solidFill>
              </a:rPr>
              <a:t>Sound the Alarm </a:t>
            </a:r>
            <a:r>
              <a:rPr lang="en-US" sz="1600" dirty="0">
                <a:solidFill>
                  <a:srgbClr val="717073"/>
                </a:solidFill>
              </a:rPr>
              <a:t>this spring and make homes safer in 100+ at-risk communities nationwide. </a:t>
            </a:r>
          </a:p>
          <a:p>
            <a:endParaRPr lang="en-US" sz="1600" dirty="0">
              <a:solidFill>
                <a:srgbClr val="717073"/>
              </a:solidFill>
            </a:endParaRPr>
          </a:p>
          <a:p>
            <a:r>
              <a:rPr lang="en-US" sz="1600" dirty="0">
                <a:solidFill>
                  <a:srgbClr val="717073"/>
                </a:solidFill>
              </a:rPr>
              <a:t>We’ll work with you—as a Disaster Responder member—to engage your employees as Red Cross volunteers in multiple markets. </a:t>
            </a:r>
          </a:p>
        </p:txBody>
      </p:sp>
      <p:pic>
        <p:nvPicPr>
          <p:cNvPr id="6" name="Picture 5">
            <a:extLst>
              <a:ext uri="{FF2B5EF4-FFF2-40B4-BE49-F238E27FC236}">
                <a16:creationId xmlns:a16="http://schemas.microsoft.com/office/drawing/2014/main" id="{228DDBF2-DC34-40B9-880E-3BDF4DE95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1763" y="4794060"/>
            <a:ext cx="1382387" cy="1228198"/>
          </a:xfrm>
          <a:prstGeom prst="rect">
            <a:avLst/>
          </a:prstGeom>
        </p:spPr>
      </p:pic>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a:xfrm>
            <a:off x="759151" y="592120"/>
            <a:ext cx="8495684" cy="1527241"/>
          </a:xfrm>
        </p:spPr>
        <p:txBody>
          <a:bodyPr>
            <a:normAutofit fontScale="90000"/>
          </a:bodyPr>
          <a:lstStyle/>
          <a:p>
            <a:pPr algn="ctr">
              <a:lnSpc>
                <a:spcPct val="100000"/>
              </a:lnSpc>
            </a:pPr>
            <a:br>
              <a:rPr lang="en-US" i="1"/>
            </a:br>
            <a:r>
              <a:rPr lang="en-US" sz="3100" i="1"/>
              <a:t>Sound the Alarm </a:t>
            </a:r>
            <a:r>
              <a:rPr lang="en-US" sz="3100"/>
              <a:t>to Save Lives from Home Fires</a:t>
            </a:r>
            <a:br>
              <a:rPr lang="en-US" sz="2000" i="1">
                <a:solidFill>
                  <a:srgbClr val="ED1B24"/>
                </a:solidFill>
                <a:latin typeface="Arial" panose="020B0604020202020204" pitchFamily="34" charset="0"/>
                <a:cs typeface="Arial" panose="020B0604020202020204" pitchFamily="34" charset="0"/>
              </a:rPr>
            </a:br>
            <a:r>
              <a:rPr lang="en-US" sz="2700">
                <a:solidFill>
                  <a:srgbClr val="717073"/>
                </a:solidFill>
                <a:latin typeface="Arial" panose="020B0604020202020204" pitchFamily="34" charset="0"/>
                <a:cs typeface="Arial" panose="020B0604020202020204" pitchFamily="34" charset="0"/>
              </a:rPr>
              <a:t>April 18</a:t>
            </a:r>
            <a:r>
              <a:rPr lang="en-US" sz="2700">
                <a:solidFill>
                  <a:srgbClr val="717073"/>
                </a:solidFill>
              </a:rPr>
              <a:t>—</a:t>
            </a:r>
            <a:r>
              <a:rPr lang="en-US" sz="2700">
                <a:solidFill>
                  <a:srgbClr val="717073"/>
                </a:solidFill>
                <a:latin typeface="Arial" panose="020B0604020202020204" pitchFamily="34" charset="0"/>
                <a:cs typeface="Arial" panose="020B0604020202020204" pitchFamily="34" charset="0"/>
              </a:rPr>
              <a:t>May 3, 2020</a:t>
            </a:r>
            <a:br>
              <a:rPr lang="en-US" sz="2000">
                <a:solidFill>
                  <a:srgbClr val="ED1B24"/>
                </a:solidFill>
                <a:latin typeface="Arial" panose="020B0604020202020204" pitchFamily="34" charset="0"/>
                <a:cs typeface="Arial" panose="020B0604020202020204" pitchFamily="34" charset="0"/>
              </a:rPr>
            </a:br>
            <a:endParaRPr lang="en-US" sz="2000" i="1">
              <a:solidFill>
                <a:srgbClr val="717073"/>
              </a:solidFill>
            </a:endParaRPr>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713509" y="409534"/>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800">
                <a:latin typeface="Arial" charset="0"/>
                <a:cs typeface="Arial" charset="0"/>
              </a:rPr>
              <a:t>Join Us!</a:t>
            </a:r>
            <a:endParaRPr lang="en-US" sz="3800" baseline="36000">
              <a:latin typeface="Arial" charset="0"/>
              <a:cs typeface="Arial" charset="0"/>
            </a:endParaRPr>
          </a:p>
        </p:txBody>
      </p:sp>
      <p:pic>
        <p:nvPicPr>
          <p:cNvPr id="11" name="Picture 10">
            <a:extLst>
              <a:ext uri="{FF2B5EF4-FFF2-40B4-BE49-F238E27FC236}">
                <a16:creationId xmlns:a16="http://schemas.microsoft.com/office/drawing/2014/main" id="{34D41C58-B2C3-4EAB-B711-63986E1151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825" y="2386830"/>
            <a:ext cx="3805180" cy="2346900"/>
          </a:xfrm>
          <a:prstGeom prst="rect">
            <a:avLst/>
          </a:prstGeom>
        </p:spPr>
      </p:pic>
      <p:sp>
        <p:nvSpPr>
          <p:cNvPr id="24" name="TextBox 23">
            <a:extLst>
              <a:ext uri="{FF2B5EF4-FFF2-40B4-BE49-F238E27FC236}">
                <a16:creationId xmlns:a16="http://schemas.microsoft.com/office/drawing/2014/main" id="{2CB094B2-B280-4C0C-B4DC-AA2265C2040B}"/>
              </a:ext>
            </a:extLst>
          </p:cNvPr>
          <p:cNvSpPr txBox="1"/>
          <p:nvPr/>
        </p:nvSpPr>
        <p:spPr>
          <a:xfrm>
            <a:off x="628549" y="5343924"/>
            <a:ext cx="8034407" cy="738664"/>
          </a:xfrm>
          <a:prstGeom prst="rect">
            <a:avLst/>
          </a:prstGeom>
          <a:noFill/>
        </p:spPr>
        <p:txBody>
          <a:bodyPr wrap="square" rtlCol="0">
            <a:spAutoFit/>
          </a:bodyPr>
          <a:lstStyle/>
          <a:p>
            <a:pPr algn="ctr"/>
            <a:r>
              <a:rPr lang="en-US" sz="1400" b="1" u="sng" dirty="0">
                <a:solidFill>
                  <a:srgbClr val="FF0000"/>
                </a:solidFill>
              </a:rPr>
              <a:t>By February 14</a:t>
            </a:r>
            <a:r>
              <a:rPr lang="en-US" sz="1400" b="1" dirty="0">
                <a:solidFill>
                  <a:srgbClr val="FF0000"/>
                </a:solidFill>
              </a:rPr>
              <a:t>: </a:t>
            </a:r>
          </a:p>
          <a:p>
            <a:pPr algn="ctr"/>
            <a:r>
              <a:rPr lang="en-US" sz="1400" dirty="0">
                <a:solidFill>
                  <a:srgbClr val="717073"/>
                </a:solidFill>
              </a:rPr>
              <a:t>Let us know if you’re interested in engaging your employees for </a:t>
            </a:r>
            <a:r>
              <a:rPr lang="en-US" sz="1400" i="1" dirty="0">
                <a:solidFill>
                  <a:srgbClr val="717073"/>
                </a:solidFill>
              </a:rPr>
              <a:t>Sound the Alarm</a:t>
            </a:r>
            <a:r>
              <a:rPr lang="en-US" sz="1400" dirty="0">
                <a:solidFill>
                  <a:srgbClr val="717073"/>
                </a:solidFill>
              </a:rPr>
              <a:t>.</a:t>
            </a:r>
          </a:p>
          <a:p>
            <a:pPr algn="ctr"/>
            <a:r>
              <a:rPr lang="en-US" sz="1400" dirty="0">
                <a:solidFill>
                  <a:srgbClr val="717073"/>
                </a:solidFill>
              </a:rPr>
              <a:t>Contact your relationship manager to learn more</a:t>
            </a:r>
            <a:r>
              <a:rPr lang="en-US" sz="1400" i="1" dirty="0">
                <a:solidFill>
                  <a:srgbClr val="717073"/>
                </a:solidFill>
              </a:rPr>
              <a:t>.</a:t>
            </a:r>
          </a:p>
        </p:txBody>
      </p:sp>
    </p:spTree>
    <p:extLst>
      <p:ext uri="{BB962C8B-B14F-4D97-AF65-F5344CB8AC3E}">
        <p14:creationId xmlns:p14="http://schemas.microsoft.com/office/powerpoint/2010/main" val="188618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cxnSp>
        <p:nvCxnSpPr>
          <p:cNvPr id="32" name="Straight Connector 31">
            <a:extLst>
              <a:ext uri="{FF2B5EF4-FFF2-40B4-BE49-F238E27FC236}">
                <a16:creationId xmlns:a16="http://schemas.microsoft.com/office/drawing/2014/main" id="{515B067B-504F-4097-B149-6D16A83E2FC0}"/>
              </a:ext>
            </a:extLst>
          </p:cNvPr>
          <p:cNvCxnSpPr/>
          <p:nvPr/>
        </p:nvCxnSpPr>
        <p:spPr>
          <a:xfrm>
            <a:off x="1148430" y="2119361"/>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CAAFDA6-B6A4-4CAC-ACC6-EA98A06C46A3}"/>
              </a:ext>
            </a:extLst>
          </p:cNvPr>
          <p:cNvSpPr txBox="1"/>
          <p:nvPr/>
        </p:nvSpPr>
        <p:spPr>
          <a:xfrm>
            <a:off x="713509" y="2279473"/>
            <a:ext cx="4890403" cy="3277820"/>
          </a:xfrm>
          <a:prstGeom prst="rect">
            <a:avLst/>
          </a:prstGeom>
          <a:noFill/>
        </p:spPr>
        <p:txBody>
          <a:bodyPr wrap="square" rtlCol="0">
            <a:spAutoFit/>
          </a:bodyPr>
          <a:lstStyle/>
          <a:p>
            <a:r>
              <a:rPr lang="en-US" sz="2000" b="1" dirty="0">
                <a:solidFill>
                  <a:srgbClr val="717073"/>
                </a:solidFill>
              </a:rPr>
              <a:t>Help us address a different type of emergency—the need for blood. </a:t>
            </a:r>
          </a:p>
          <a:p>
            <a:endParaRPr lang="en-US" sz="1600" dirty="0">
              <a:solidFill>
                <a:srgbClr val="717073"/>
              </a:solidFill>
            </a:endParaRPr>
          </a:p>
          <a:p>
            <a:pPr lvl="0">
              <a:defRPr/>
            </a:pPr>
            <a:r>
              <a:rPr lang="en-US" sz="1500" dirty="0">
                <a:solidFill>
                  <a:srgbClr val="717073"/>
                </a:solidFill>
              </a:rPr>
              <a:t>The Red Cross and leading companies will again remove the letters A, B and O from their brands and invite the public to fill the need for missing blood types.</a:t>
            </a:r>
          </a:p>
          <a:p>
            <a:pPr lvl="0">
              <a:defRPr/>
            </a:pPr>
            <a:endParaRPr lang="en-US" sz="1500" dirty="0">
              <a:solidFill>
                <a:srgbClr val="717073"/>
              </a:solidFill>
            </a:endParaRPr>
          </a:p>
          <a:p>
            <a:pPr lvl="0">
              <a:defRPr/>
            </a:pPr>
            <a:r>
              <a:rPr lang="en-US" sz="1500" dirty="0">
                <a:solidFill>
                  <a:srgbClr val="717073"/>
                </a:solidFill>
              </a:rPr>
              <a:t>Disaster Responder members can receive robust Lead Partner benefits without an additional donation. Simply remove the A, B and O letter(s) from your logo, share that logo through your channels and engage in your choice of several other activations.</a:t>
            </a:r>
          </a:p>
          <a:p>
            <a:endParaRPr lang="en-US" sz="1600" dirty="0">
              <a:solidFill>
                <a:srgbClr val="717073"/>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a:xfrm>
            <a:off x="759151" y="592120"/>
            <a:ext cx="8495684" cy="1527241"/>
          </a:xfrm>
        </p:spPr>
        <p:txBody>
          <a:bodyPr>
            <a:normAutofit fontScale="90000"/>
          </a:bodyPr>
          <a:lstStyle/>
          <a:p>
            <a:pPr algn="ctr">
              <a:lnSpc>
                <a:spcPct val="100000"/>
              </a:lnSpc>
            </a:pPr>
            <a:br>
              <a:rPr lang="en-US" i="1"/>
            </a:br>
            <a:r>
              <a:rPr lang="en-US" i="1"/>
              <a:t>Missing Types </a:t>
            </a:r>
            <a:r>
              <a:rPr lang="en-US"/>
              <a:t>Blood Campaign</a:t>
            </a:r>
            <a:br>
              <a:rPr lang="en-US" sz="2000" i="1">
                <a:solidFill>
                  <a:srgbClr val="ED1B24"/>
                </a:solidFill>
                <a:latin typeface="Arial" panose="020B0604020202020204" pitchFamily="34" charset="0"/>
                <a:cs typeface="Arial" panose="020B0604020202020204" pitchFamily="34" charset="0"/>
              </a:rPr>
            </a:br>
            <a:r>
              <a:rPr lang="en-US" sz="2700">
                <a:solidFill>
                  <a:srgbClr val="717073"/>
                </a:solidFill>
                <a:latin typeface="Arial" panose="020B0604020202020204" pitchFamily="34" charset="0"/>
                <a:cs typeface="Arial" panose="020B0604020202020204" pitchFamily="34" charset="0"/>
              </a:rPr>
              <a:t>June 9</a:t>
            </a:r>
            <a:r>
              <a:rPr lang="en-US" sz="2700">
                <a:solidFill>
                  <a:srgbClr val="717073"/>
                </a:solidFill>
              </a:rPr>
              <a:t>—</a:t>
            </a:r>
            <a:r>
              <a:rPr lang="en-US" sz="2700">
                <a:solidFill>
                  <a:srgbClr val="717073"/>
                </a:solidFill>
                <a:latin typeface="Arial" panose="020B0604020202020204" pitchFamily="34" charset="0"/>
                <a:cs typeface="Arial" panose="020B0604020202020204" pitchFamily="34" charset="0"/>
              </a:rPr>
              <a:t>June 30, 2020</a:t>
            </a:r>
            <a:br>
              <a:rPr lang="en-US" sz="2000">
                <a:solidFill>
                  <a:srgbClr val="ED1B24"/>
                </a:solidFill>
                <a:latin typeface="Arial" panose="020B0604020202020204" pitchFamily="34" charset="0"/>
                <a:cs typeface="Arial" panose="020B0604020202020204" pitchFamily="34" charset="0"/>
              </a:rPr>
            </a:br>
            <a:endParaRPr lang="en-US" sz="2000" i="1">
              <a:solidFill>
                <a:srgbClr val="717073"/>
              </a:solidFill>
            </a:endParaRPr>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713509" y="409534"/>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800">
                <a:latin typeface="Arial" charset="0"/>
                <a:cs typeface="Arial" charset="0"/>
              </a:rPr>
              <a:t>Join Us!</a:t>
            </a:r>
            <a:endParaRPr lang="en-US" sz="3800" baseline="36000">
              <a:latin typeface="Arial" charset="0"/>
              <a:cs typeface="Arial" charset="0"/>
            </a:endParaRPr>
          </a:p>
        </p:txBody>
      </p:sp>
      <p:pic>
        <p:nvPicPr>
          <p:cNvPr id="13" name="Picture 12">
            <a:extLst>
              <a:ext uri="{FF2B5EF4-FFF2-40B4-BE49-F238E27FC236}">
                <a16:creationId xmlns:a16="http://schemas.microsoft.com/office/drawing/2014/main" id="{4B48611E-7A97-432D-A532-D7DBCE226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241" y="4033339"/>
            <a:ext cx="3265594" cy="1490507"/>
          </a:xfrm>
          <a:prstGeom prst="rect">
            <a:avLst/>
          </a:prstGeom>
        </p:spPr>
      </p:pic>
      <p:pic>
        <p:nvPicPr>
          <p:cNvPr id="16" name="Picture 15">
            <a:extLst>
              <a:ext uri="{FF2B5EF4-FFF2-40B4-BE49-F238E27FC236}">
                <a16:creationId xmlns:a16="http://schemas.microsoft.com/office/drawing/2014/main" id="{8471D9C9-E3A0-4074-8A71-94695225BE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0383" y="2402518"/>
            <a:ext cx="3364452" cy="1559882"/>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29A7D83-1182-477A-A0D2-8268269BF2AA}"/>
              </a:ext>
            </a:extLst>
          </p:cNvPr>
          <p:cNvSpPr txBox="1"/>
          <p:nvPr/>
        </p:nvSpPr>
        <p:spPr>
          <a:xfrm>
            <a:off x="1546407" y="5324989"/>
            <a:ext cx="7421958" cy="738664"/>
          </a:xfrm>
          <a:prstGeom prst="rect">
            <a:avLst/>
          </a:prstGeom>
          <a:noFill/>
        </p:spPr>
        <p:txBody>
          <a:bodyPr wrap="square" rtlCol="0">
            <a:spAutoFit/>
          </a:bodyPr>
          <a:lstStyle/>
          <a:p>
            <a:pPr algn="ctr"/>
            <a:r>
              <a:rPr lang="en-US" sz="1400" b="1" u="sng" dirty="0">
                <a:solidFill>
                  <a:srgbClr val="FF0000"/>
                </a:solidFill>
              </a:rPr>
              <a:t>By March 1</a:t>
            </a:r>
            <a:r>
              <a:rPr lang="en-US" sz="1400" b="1" dirty="0">
                <a:solidFill>
                  <a:srgbClr val="FF0000"/>
                </a:solidFill>
              </a:rPr>
              <a:t>: </a:t>
            </a:r>
          </a:p>
          <a:p>
            <a:pPr algn="ctr"/>
            <a:r>
              <a:rPr lang="en-US" sz="1400" dirty="0">
                <a:solidFill>
                  <a:srgbClr val="717073"/>
                </a:solidFill>
              </a:rPr>
              <a:t>Commit to Lead Partner to appear in campaign media pitching. </a:t>
            </a:r>
          </a:p>
          <a:p>
            <a:pPr algn="ctr"/>
            <a:r>
              <a:rPr lang="en-US" sz="1400" dirty="0">
                <a:solidFill>
                  <a:srgbClr val="717073"/>
                </a:solidFill>
              </a:rPr>
              <a:t>Contact your relationship manager to learn more</a:t>
            </a:r>
            <a:r>
              <a:rPr lang="en-US" sz="1400" i="1" dirty="0">
                <a:solidFill>
                  <a:srgbClr val="717073"/>
                </a:solidFill>
              </a:rPr>
              <a:t>.</a:t>
            </a:r>
          </a:p>
        </p:txBody>
      </p:sp>
    </p:spTree>
    <p:extLst>
      <p:ext uri="{BB962C8B-B14F-4D97-AF65-F5344CB8AC3E}">
        <p14:creationId xmlns:p14="http://schemas.microsoft.com/office/powerpoint/2010/main" val="403717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4297812"/>
            <a:ext cx="9677400" cy="795664"/>
          </a:xfrm>
        </p:spPr>
        <p:txBody>
          <a:bodyPr>
            <a:noAutofit/>
          </a:bodyPr>
          <a:lstStyle>
            <a:lvl1pPr algn="l">
              <a:lnSpc>
                <a:spcPts val="4100"/>
              </a:lnSpc>
              <a:defRPr sz="2800" spc="-150">
                <a:solidFill>
                  <a:srgbClr val="FFFFFF"/>
                </a:solidFill>
              </a:defRPr>
            </a:lvl1pPr>
          </a:lstStyle>
          <a:p>
            <a:r>
              <a:rPr lang="en-US" sz="2901" kern="0" spc="100"/>
              <a:t>THANK YOU</a:t>
            </a:r>
          </a:p>
        </p:txBody>
      </p:sp>
      <p:sp>
        <p:nvSpPr>
          <p:cNvPr id="10" name="Subtitle 2"/>
          <p:cNvSpPr txBox="1">
            <a:spLocks/>
          </p:cNvSpPr>
          <p:nvPr/>
        </p:nvSpPr>
        <p:spPr bwMode="auto">
          <a:xfrm>
            <a:off x="381004" y="4906660"/>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268675" y="5811255"/>
            <a:ext cx="9521050" cy="950490"/>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600"/>
              </a:lnSpc>
              <a:spcBef>
                <a:spcPts val="200"/>
              </a:spcBef>
            </a:pPr>
            <a:r>
              <a:rPr lang="en-US" sz="1500" dirty="0">
                <a:solidFill>
                  <a:srgbClr val="717073"/>
                </a:solidFill>
              </a:rPr>
              <a:t>Disaster Responder Program members ensure that that Red Cross is ready to deliver dependable aid and help that can’t wait. With your support, we can provide safe shelter, nourishing food, comfort and more to disaster survivors.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2C0E-5F29-420B-9172-73AC38345D46}"/>
              </a:ext>
            </a:extLst>
          </p:cNvPr>
          <p:cNvSpPr>
            <a:spLocks noGrp="1"/>
          </p:cNvSpPr>
          <p:nvPr>
            <p:ph type="title"/>
          </p:nvPr>
        </p:nvSpPr>
        <p:spPr>
          <a:xfrm>
            <a:off x="655320" y="619496"/>
            <a:ext cx="5011189" cy="1143000"/>
          </a:xfrm>
        </p:spPr>
        <p:txBody>
          <a:bodyPr>
            <a:normAutofit/>
          </a:bodyPr>
          <a:lstStyle/>
          <a:p>
            <a:pPr>
              <a:lnSpc>
                <a:spcPts val="3600"/>
              </a:lnSpc>
            </a:pPr>
            <a:r>
              <a:rPr lang="en-US" sz="3200" dirty="0"/>
              <a:t>Quarterly Disaster Update</a:t>
            </a:r>
            <a:br>
              <a:rPr lang="en-US" sz="3600" dirty="0"/>
            </a:br>
            <a:r>
              <a:rPr lang="en-US" sz="2400" dirty="0"/>
              <a:t>FY20 Q2 (Oct.-Dec. 2019)</a:t>
            </a:r>
            <a:endParaRPr lang="en-US" sz="3600" dirty="0"/>
          </a:p>
        </p:txBody>
      </p:sp>
      <p:sp>
        <p:nvSpPr>
          <p:cNvPr id="3" name="Content Placeholder 2">
            <a:extLst>
              <a:ext uri="{FF2B5EF4-FFF2-40B4-BE49-F238E27FC236}">
                <a16:creationId xmlns:a16="http://schemas.microsoft.com/office/drawing/2014/main" id="{00EB3009-293F-48F7-8F59-E07802EDB61E}"/>
              </a:ext>
            </a:extLst>
          </p:cNvPr>
          <p:cNvSpPr>
            <a:spLocks noGrp="1"/>
          </p:cNvSpPr>
          <p:nvPr>
            <p:ph idx="1"/>
          </p:nvPr>
        </p:nvSpPr>
        <p:spPr>
          <a:xfrm>
            <a:off x="655320" y="2042556"/>
            <a:ext cx="4914207" cy="3510644"/>
          </a:xfrm>
        </p:spPr>
        <p:txBody>
          <a:bodyPr/>
          <a:lstStyle/>
          <a:p>
            <a:r>
              <a:rPr lang="en-US" dirty="0"/>
              <a:t>CONTENTS</a:t>
            </a:r>
          </a:p>
          <a:p>
            <a:endParaRPr lang="en-US" dirty="0"/>
          </a:p>
          <a:p>
            <a:r>
              <a:rPr lang="en-US" sz="1800" b="0" dirty="0"/>
              <a:t>Page 3:		Domestic Disaster Response</a:t>
            </a:r>
          </a:p>
          <a:p>
            <a:endParaRPr lang="en-US" sz="1800" b="0" dirty="0"/>
          </a:p>
          <a:p>
            <a:r>
              <a:rPr lang="en-US" sz="1800" b="0" dirty="0"/>
              <a:t>Page 8:		Home Fire Campaign</a:t>
            </a:r>
          </a:p>
          <a:p>
            <a:endParaRPr lang="en-US" sz="1800" b="0" dirty="0"/>
          </a:p>
          <a:p>
            <a:r>
              <a:rPr lang="en-US" sz="1800" b="0" dirty="0"/>
              <a:t>Page 9:		International Disaster Response</a:t>
            </a:r>
          </a:p>
          <a:p>
            <a:endParaRPr lang="en-US" sz="1800" b="0" dirty="0"/>
          </a:p>
          <a:p>
            <a:r>
              <a:rPr lang="en-US" sz="1800" b="0" dirty="0"/>
              <a:t>Page 11: 	Your Benefits and Resources</a:t>
            </a:r>
          </a:p>
          <a:p>
            <a:endParaRPr lang="en-US" sz="1800" b="0" dirty="0"/>
          </a:p>
          <a:p>
            <a:r>
              <a:rPr lang="en-US" sz="1800" b="0" dirty="0"/>
              <a:t>Page 12:	Additional Ways to Join Us</a:t>
            </a:r>
          </a:p>
          <a:p>
            <a:endParaRPr lang="en-US" sz="1800" dirty="0"/>
          </a:p>
          <a:p>
            <a:endParaRPr lang="en-US" dirty="0"/>
          </a:p>
        </p:txBody>
      </p:sp>
      <p:pic>
        <p:nvPicPr>
          <p:cNvPr id="1026" name="Picture 2" descr="http://media.redcross.org/CIP/preview/image/portals-general-access/60771;jsessionid=3268F9819566CC38F9ABD9873335E103?maxsize=512&amp;showtransparencygrid=true">
            <a:extLst>
              <a:ext uri="{FF2B5EF4-FFF2-40B4-BE49-F238E27FC236}">
                <a16:creationId xmlns:a16="http://schemas.microsoft.com/office/drawing/2014/main" id="{FFDA9E20-DD09-46B9-A529-DE911840C6F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40582" y="325580"/>
            <a:ext cx="3685309" cy="58396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BFDDAE6-EF43-4526-90EB-7CA70A0708C8}"/>
              </a:ext>
            </a:extLst>
          </p:cNvPr>
          <p:cNvCxnSpPr>
            <a:cxnSpLocks/>
          </p:cNvCxnSpPr>
          <p:nvPr/>
        </p:nvCxnSpPr>
        <p:spPr>
          <a:xfrm>
            <a:off x="757994" y="2521526"/>
            <a:ext cx="4797678"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4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541118" y="4419600"/>
            <a:ext cx="9115500" cy="1695336"/>
          </a:xfrm>
          <a:prstGeom prst="rect">
            <a:avLst/>
          </a:prstGeom>
          <a:noFill/>
        </p:spPr>
        <p:txBody>
          <a:bodyPr wrap="square" rtlCol="0">
            <a:spAutoFit/>
          </a:bodyPr>
          <a:lstStyle/>
          <a:p>
            <a:pPr>
              <a:lnSpc>
                <a:spcPts val="2500"/>
              </a:lnSpc>
            </a:pPr>
            <a:r>
              <a:rPr lang="en-US" sz="2000" b="1" dirty="0">
                <a:solidFill>
                  <a:srgbClr val="ED1B24"/>
                </a:solidFill>
              </a:rPr>
              <a:t>As 2019 came to a close</a:t>
            </a:r>
            <a:r>
              <a:rPr lang="en-US" sz="1600" b="1" dirty="0">
                <a:solidFill>
                  <a:srgbClr val="717073"/>
                </a:solidFill>
              </a:rPr>
              <a:t>, </a:t>
            </a:r>
            <a:r>
              <a:rPr lang="en-US" sz="1600" dirty="0">
                <a:solidFill>
                  <a:srgbClr val="717073"/>
                </a:solidFill>
              </a:rPr>
              <a:t>American Red Cross volunteers helped people impacted by disasters across the country—from back-to-back wildfires in California, severe storms across the Southeast, flooding and tornadoes in Texas and everyday disasters like home fires. Because of your </a:t>
            </a:r>
            <a:r>
              <a:rPr lang="en-US" sz="1600">
                <a:solidFill>
                  <a:srgbClr val="717073"/>
                </a:solidFill>
              </a:rPr>
              <a:t>Disaster Responder Program </a:t>
            </a:r>
            <a:r>
              <a:rPr lang="en-US" sz="1600" dirty="0">
                <a:solidFill>
                  <a:srgbClr val="717073"/>
                </a:solidFill>
              </a:rPr>
              <a:t>commitment and the generous donations given in anticipation of disaster, we were able to provide immediate relief and comfort to disaster survivors. </a:t>
            </a:r>
          </a:p>
        </p:txBody>
      </p:sp>
      <p:pic>
        <p:nvPicPr>
          <p:cNvPr id="3" name="Picture 2" descr="A person in a car&#10;&#10;Description automatically generated">
            <a:extLst>
              <a:ext uri="{FF2B5EF4-FFF2-40B4-BE49-F238E27FC236}">
                <a16:creationId xmlns:a16="http://schemas.microsoft.com/office/drawing/2014/main" id="{1C704A91-66A0-4F64-9F1E-6BF24292F4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04800"/>
            <a:ext cx="9448800" cy="4038600"/>
          </a:xfrm>
          <a:prstGeom prst="rect">
            <a:avLst/>
          </a:prstGeom>
        </p:spPr>
      </p:pic>
    </p:spTree>
    <p:extLst>
      <p:ext uri="{BB962C8B-B14F-4D97-AF65-F5344CB8AC3E}">
        <p14:creationId xmlns:p14="http://schemas.microsoft.com/office/powerpoint/2010/main" val="5826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498765" y="4533378"/>
            <a:ext cx="8977744" cy="1374735"/>
          </a:xfrm>
          <a:prstGeom prst="rect">
            <a:avLst/>
          </a:prstGeom>
          <a:noFill/>
        </p:spPr>
        <p:txBody>
          <a:bodyPr wrap="square" rtlCol="0">
            <a:spAutoFit/>
          </a:bodyPr>
          <a:lstStyle/>
          <a:p>
            <a:pPr>
              <a:lnSpc>
                <a:spcPts val="2500"/>
              </a:lnSpc>
            </a:pPr>
            <a:r>
              <a:rPr lang="en-US" sz="2000" b="1">
                <a:solidFill>
                  <a:srgbClr val="ED1B24"/>
                </a:solidFill>
              </a:rPr>
              <a:t>The Red Cross provided vital care </a:t>
            </a:r>
            <a:r>
              <a:rPr lang="en-US" sz="1600">
                <a:solidFill>
                  <a:srgbClr val="717073"/>
                </a:solidFill>
              </a:rPr>
              <a:t>to people like Elva </a:t>
            </a:r>
            <a:r>
              <a:rPr lang="en-US" sz="1600" err="1">
                <a:solidFill>
                  <a:srgbClr val="717073"/>
                </a:solidFill>
              </a:rPr>
              <a:t>Valdespino</a:t>
            </a:r>
            <a:r>
              <a:rPr lang="en-US" sz="1600">
                <a:solidFill>
                  <a:srgbClr val="717073"/>
                </a:solidFill>
              </a:rPr>
              <a:t>, of Santa Rosa, CA. After evacuating from a wildfire, Elva wasn’t sure how she would monitor her heart and blood pressure like she was supposed to do. “I was surprised when I found out there was medical staff at the shelter that could help me!”</a:t>
            </a:r>
          </a:p>
        </p:txBody>
      </p:sp>
      <p:pic>
        <p:nvPicPr>
          <p:cNvPr id="3" name="Picture 2" descr="A picture containing person, sitting, man, table&#10;&#10;Description automatically generated">
            <a:extLst>
              <a:ext uri="{FF2B5EF4-FFF2-40B4-BE49-F238E27FC236}">
                <a16:creationId xmlns:a16="http://schemas.microsoft.com/office/drawing/2014/main" id="{35B4BDCE-D41E-42F8-BF68-E6960F5EAC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04800"/>
            <a:ext cx="9448800" cy="3962400"/>
          </a:xfrm>
          <a:prstGeom prst="rect">
            <a:avLst/>
          </a:prstGeom>
        </p:spPr>
      </p:pic>
    </p:spTree>
    <p:extLst>
      <p:ext uri="{BB962C8B-B14F-4D97-AF65-F5344CB8AC3E}">
        <p14:creationId xmlns:p14="http://schemas.microsoft.com/office/powerpoint/2010/main" val="95257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026"/>
            <a:ext cx="3386460" cy="2425900"/>
          </a:xfrm>
        </p:spPr>
        <p:txBody>
          <a:bodyPr>
            <a:normAutofit/>
          </a:bodyPr>
          <a:lstStyle/>
          <a:p>
            <a:pPr eaLnBrk="1" fontAlgn="auto" hangingPunct="1">
              <a:lnSpc>
                <a:spcPts val="2000"/>
              </a:lnSpc>
              <a:spcAft>
                <a:spcPts val="0"/>
              </a:spcAft>
              <a:defRPr/>
            </a:pPr>
            <a:r>
              <a:rPr lang="en-US" sz="1600">
                <a:solidFill>
                  <a:srgbClr val="ED1B24"/>
                </a:solidFill>
              </a:rPr>
              <a:t>During this quarter, the Red Cross responded to 50 significant disasters across the country, including 10 very large events.  At the same time, we responded to thousands of everyday disasters, like home fires. </a:t>
            </a:r>
            <a:br>
              <a:rPr lang="en-US" sz="1500"/>
            </a:br>
            <a:endParaRPr lang="en-US"/>
          </a:p>
        </p:txBody>
      </p:sp>
      <p:pic>
        <p:nvPicPr>
          <p:cNvPr id="14339" name="Picture 3" descr="1000px-Blank_US_Ma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9133" y="2484846"/>
            <a:ext cx="3326096" cy="3378671"/>
          </a:xfrm>
        </p:spPr>
        <p:txBody>
          <a:bodyPr>
            <a:noAutofit/>
          </a:bodyPr>
          <a:lstStyle/>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Sandalwood, CA Wildfire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Dallas, TX Tornado (level 3) </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TN Storms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CA </a:t>
            </a:r>
            <a:r>
              <a:rPr lang="en-US" sz="1200" dirty="0" err="1">
                <a:latin typeface="Arial" charset="0"/>
                <a:cs typeface="Arial" charset="0"/>
              </a:rPr>
              <a:t>Kincade</a:t>
            </a:r>
            <a:r>
              <a:rPr lang="en-US" sz="1200" dirty="0">
                <a:latin typeface="Arial" charset="0"/>
                <a:cs typeface="Arial" charset="0"/>
              </a:rPr>
              <a:t> Wildfire (level 4)</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TN Storms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NY Floods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TX Explosion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NY Sewage Flooding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MS Storms (level 3)</a:t>
            </a:r>
          </a:p>
          <a:p>
            <a:pPr marL="228600" indent="-228600" eaLnBrk="1" hangingPunct="1">
              <a:lnSpc>
                <a:spcPts val="1400"/>
              </a:lnSpc>
              <a:spcBef>
                <a:spcPts val="500"/>
              </a:spcBef>
              <a:spcAft>
                <a:spcPts val="600"/>
              </a:spcAft>
              <a:buFont typeface="Calibri" pitchFamily="34" charset="0"/>
              <a:buAutoNum type="arabicPeriod"/>
            </a:pPr>
            <a:r>
              <a:rPr lang="en-US" sz="1200" dirty="0">
                <a:latin typeface="Arial" charset="0"/>
                <a:cs typeface="Arial" charset="0"/>
              </a:rPr>
              <a:t>Minneapolis, MN Drake Hotel Fire (level 3)</a:t>
            </a:r>
          </a:p>
          <a:p>
            <a:pPr marL="0" indent="0" eaLnBrk="1" hangingPunct="1">
              <a:lnSpc>
                <a:spcPts val="1100"/>
              </a:lnSpc>
              <a:spcBef>
                <a:spcPts val="600"/>
              </a:spcBef>
              <a:spcAft>
                <a:spcPts val="200"/>
              </a:spcAft>
              <a:buNone/>
            </a:pPr>
            <a:endParaRPr lang="en-US" sz="1000" dirty="0">
              <a:latin typeface="Arial" charset="0"/>
              <a:cs typeface="Arial" charset="0"/>
            </a:endParaRPr>
          </a:p>
          <a:p>
            <a:pPr marL="228600" indent="-228600" eaLnBrk="1" hangingPunct="1">
              <a:lnSpc>
                <a:spcPts val="1100"/>
              </a:lnSpc>
              <a:spcBef>
                <a:spcPts val="600"/>
              </a:spcBef>
              <a:spcAft>
                <a:spcPts val="200"/>
              </a:spcAft>
              <a:buFont typeface="Calibri" pitchFamily="34" charset="0"/>
              <a:buAutoNum type="arabicPeriod"/>
            </a:pPr>
            <a:endParaRPr lang="en-US" sz="1000" dirty="0">
              <a:latin typeface="Arial" charset="0"/>
              <a:cs typeface="Arial" charset="0"/>
            </a:endParaRPr>
          </a:p>
          <a:p>
            <a:pPr marL="228600" indent="-228600" eaLnBrk="1" hangingPunct="1">
              <a:lnSpc>
                <a:spcPts val="110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4064009" y="309363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34" name="Oval 33"/>
          <p:cNvSpPr>
            <a:spLocks noChangeArrowheads="1"/>
          </p:cNvSpPr>
          <p:nvPr/>
        </p:nvSpPr>
        <p:spPr bwMode="auto">
          <a:xfrm>
            <a:off x="3976081" y="264822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37" name="Oval 36"/>
          <p:cNvSpPr>
            <a:spLocks noChangeArrowheads="1"/>
          </p:cNvSpPr>
          <p:nvPr/>
        </p:nvSpPr>
        <p:spPr bwMode="auto">
          <a:xfrm>
            <a:off x="7662738" y="328526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38" name="Oval 37"/>
          <p:cNvSpPr>
            <a:spLocks noChangeArrowheads="1"/>
          </p:cNvSpPr>
          <p:nvPr/>
        </p:nvSpPr>
        <p:spPr bwMode="auto">
          <a:xfrm>
            <a:off x="8763239" y="222409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6</a:t>
            </a:r>
          </a:p>
        </p:txBody>
      </p:sp>
      <p:sp>
        <p:nvSpPr>
          <p:cNvPr id="40" name="Oval 39"/>
          <p:cNvSpPr>
            <a:spLocks noChangeArrowheads="1"/>
          </p:cNvSpPr>
          <p:nvPr/>
        </p:nvSpPr>
        <p:spPr bwMode="auto">
          <a:xfrm>
            <a:off x="6838146" y="2088810"/>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10</a:t>
            </a:r>
          </a:p>
        </p:txBody>
      </p:sp>
      <p:sp>
        <p:nvSpPr>
          <p:cNvPr id="43" name="Oval 42"/>
          <p:cNvSpPr>
            <a:spLocks noChangeArrowheads="1"/>
          </p:cNvSpPr>
          <p:nvPr/>
        </p:nvSpPr>
        <p:spPr bwMode="auto">
          <a:xfrm>
            <a:off x="8018685" y="328526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8962766" y="250049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8</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7583130" y="3994763"/>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9</a:t>
            </a: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9392079" y="23079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6838146" y="417289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7</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6373180" y="384809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22" name="Rectangle 21">
            <a:extLst>
              <a:ext uri="{FF2B5EF4-FFF2-40B4-BE49-F238E27FC236}">
                <a16:creationId xmlns:a16="http://schemas.microsoft.com/office/drawing/2014/main" id="{0DFB9290-D7E6-486E-8657-C52918BD4B27}"/>
              </a:ext>
            </a:extLst>
          </p:cNvPr>
          <p:cNvSpPr/>
          <p:nvPr/>
        </p:nvSpPr>
        <p:spPr>
          <a:xfrm>
            <a:off x="3976081" y="5478839"/>
            <a:ext cx="5638800" cy="733534"/>
          </a:xfrm>
          <a:prstGeom prst="rect">
            <a:avLst/>
          </a:prstGeom>
        </p:spPr>
        <p:txBody>
          <a:bodyPr wrap="square">
            <a:spAutoFit/>
          </a:bodyPr>
          <a:lstStyle/>
          <a:p>
            <a:pPr algn="r"/>
            <a:br>
              <a:rPr lang="en-US" sz="1000" baseline="30000">
                <a:solidFill>
                  <a:srgbClr val="717073"/>
                </a:solidFill>
                <a:cs typeface="Arial" charset="0"/>
              </a:rPr>
            </a:br>
            <a:r>
              <a:rPr lang="en-US" sz="80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cs typeface="Arial" charset="0"/>
            </a:endParaRPr>
          </a:p>
          <a:p>
            <a:pPr algn="r"/>
            <a:r>
              <a:rPr lang="en-US" sz="800" dirty="0">
                <a:solidFill>
                  <a:schemeClr val="bg1">
                    <a:lumMod val="50000"/>
                  </a:schemeClr>
                </a:solidFill>
                <a:cs typeface="Arial" charset="0"/>
              </a:rPr>
              <a:t>Level 3 disasters have costs of $50,000-$250,000.</a:t>
            </a:r>
          </a:p>
          <a:p>
            <a:pPr algn="r"/>
            <a:r>
              <a:rPr lang="en-US" sz="800" dirty="0">
                <a:solidFill>
                  <a:schemeClr val="bg1">
                    <a:lumMod val="50000"/>
                  </a:schemeClr>
                </a:solidFill>
                <a:cs typeface="Arial" charset="0"/>
              </a:rPr>
              <a:t>Level 4 and higher disasters have costs of $250,000+.</a:t>
            </a:r>
            <a:endParaRPr lang="en-US" sz="800" dirty="0">
              <a:solidFill>
                <a:schemeClr val="bg1">
                  <a:lumMod val="50000"/>
                </a:schemeClr>
              </a:solidFill>
            </a:endParaRPr>
          </a:p>
          <a:p>
            <a:r>
              <a:rPr lang="en-US" sz="1100">
                <a:solidFill>
                  <a:srgbClr val="717073"/>
                </a:solidFill>
                <a:cs typeface="Arial" charset="0"/>
              </a:rPr>
              <a:t>  </a:t>
            </a: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8324263" y="26062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4264000" y="35881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7844793" y="294082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8483348" y="42449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7423970" y="43415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8630911" y="453953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7806086" y="25640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29" name="Oval 28">
            <a:extLst>
              <a:ext uri="{FF2B5EF4-FFF2-40B4-BE49-F238E27FC236}">
                <a16:creationId xmlns:a16="http://schemas.microsoft.com/office/drawing/2014/main" id="{FBA116D1-D196-4B5C-92C4-137AE200EA38}"/>
              </a:ext>
            </a:extLst>
          </p:cNvPr>
          <p:cNvSpPr>
            <a:spLocks noChangeArrowheads="1"/>
          </p:cNvSpPr>
          <p:nvPr/>
        </p:nvSpPr>
        <p:spPr bwMode="auto">
          <a:xfrm>
            <a:off x="9297581" y="24639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0" name="Oval 29">
            <a:extLst>
              <a:ext uri="{FF2B5EF4-FFF2-40B4-BE49-F238E27FC236}">
                <a16:creationId xmlns:a16="http://schemas.microsoft.com/office/drawing/2014/main" id="{358EC954-DEDA-412B-ABFF-B02CE3DD69D9}"/>
              </a:ext>
            </a:extLst>
          </p:cNvPr>
          <p:cNvSpPr>
            <a:spLocks noChangeArrowheads="1"/>
          </p:cNvSpPr>
          <p:nvPr/>
        </p:nvSpPr>
        <p:spPr bwMode="auto">
          <a:xfrm>
            <a:off x="8139394" y="255358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3" name="Oval 32">
            <a:extLst>
              <a:ext uri="{FF2B5EF4-FFF2-40B4-BE49-F238E27FC236}">
                <a16:creationId xmlns:a16="http://schemas.microsoft.com/office/drawing/2014/main" id="{8010CE5A-042F-49EF-8D65-2BF1D4729F29}"/>
              </a:ext>
            </a:extLst>
          </p:cNvPr>
          <p:cNvSpPr>
            <a:spLocks noChangeArrowheads="1"/>
          </p:cNvSpPr>
          <p:nvPr/>
        </p:nvSpPr>
        <p:spPr bwMode="auto">
          <a:xfrm>
            <a:off x="9025895" y="274462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5" name="Oval 34">
            <a:extLst>
              <a:ext uri="{FF2B5EF4-FFF2-40B4-BE49-F238E27FC236}">
                <a16:creationId xmlns:a16="http://schemas.microsoft.com/office/drawing/2014/main" id="{B4860BF1-8B23-4AB3-AA48-F7694C705CE8}"/>
              </a:ext>
            </a:extLst>
          </p:cNvPr>
          <p:cNvSpPr>
            <a:spLocks noChangeArrowheads="1"/>
          </p:cNvSpPr>
          <p:nvPr/>
        </p:nvSpPr>
        <p:spPr bwMode="auto">
          <a:xfrm>
            <a:off x="4330895" y="35409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6" name="Oval 35">
            <a:extLst>
              <a:ext uri="{FF2B5EF4-FFF2-40B4-BE49-F238E27FC236}">
                <a16:creationId xmlns:a16="http://schemas.microsoft.com/office/drawing/2014/main" id="{258B184A-F3A3-4148-B0A9-38213F81D855}"/>
              </a:ext>
            </a:extLst>
          </p:cNvPr>
          <p:cNvSpPr>
            <a:spLocks noChangeArrowheads="1"/>
          </p:cNvSpPr>
          <p:nvPr/>
        </p:nvSpPr>
        <p:spPr bwMode="auto">
          <a:xfrm>
            <a:off x="7007553" y="352593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9" name="Oval 38">
            <a:extLst>
              <a:ext uri="{FF2B5EF4-FFF2-40B4-BE49-F238E27FC236}">
                <a16:creationId xmlns:a16="http://schemas.microsoft.com/office/drawing/2014/main" id="{717544FF-4B2F-4C41-A514-71EDE38FCA82}"/>
              </a:ext>
            </a:extLst>
          </p:cNvPr>
          <p:cNvSpPr>
            <a:spLocks noChangeArrowheads="1"/>
          </p:cNvSpPr>
          <p:nvPr/>
        </p:nvSpPr>
        <p:spPr bwMode="auto">
          <a:xfrm>
            <a:off x="8847086" y="262226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2" name="Oval 41">
            <a:extLst>
              <a:ext uri="{FF2B5EF4-FFF2-40B4-BE49-F238E27FC236}">
                <a16:creationId xmlns:a16="http://schemas.microsoft.com/office/drawing/2014/main" id="{65760257-1D0A-421E-861B-E4901B4E5387}"/>
              </a:ext>
            </a:extLst>
          </p:cNvPr>
          <p:cNvSpPr>
            <a:spLocks noChangeArrowheads="1"/>
          </p:cNvSpPr>
          <p:nvPr/>
        </p:nvSpPr>
        <p:spPr bwMode="auto">
          <a:xfrm>
            <a:off x="8896456" y="276178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4" name="Oval 43">
            <a:extLst>
              <a:ext uri="{FF2B5EF4-FFF2-40B4-BE49-F238E27FC236}">
                <a16:creationId xmlns:a16="http://schemas.microsoft.com/office/drawing/2014/main" id="{81CC5FEF-74DD-42A6-A67A-6F3109D597D0}"/>
              </a:ext>
            </a:extLst>
          </p:cNvPr>
          <p:cNvSpPr>
            <a:spLocks noChangeArrowheads="1"/>
          </p:cNvSpPr>
          <p:nvPr/>
        </p:nvSpPr>
        <p:spPr bwMode="auto">
          <a:xfrm>
            <a:off x="6443030" y="23689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7" name="Oval 46">
            <a:extLst>
              <a:ext uri="{FF2B5EF4-FFF2-40B4-BE49-F238E27FC236}">
                <a16:creationId xmlns:a16="http://schemas.microsoft.com/office/drawing/2014/main" id="{932E7D25-E548-44EE-8946-17C5F5BA3B50}"/>
              </a:ext>
            </a:extLst>
          </p:cNvPr>
          <p:cNvSpPr>
            <a:spLocks noChangeArrowheads="1"/>
          </p:cNvSpPr>
          <p:nvPr/>
        </p:nvSpPr>
        <p:spPr bwMode="auto">
          <a:xfrm>
            <a:off x="6312093" y="397669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8" name="Oval 47">
            <a:extLst>
              <a:ext uri="{FF2B5EF4-FFF2-40B4-BE49-F238E27FC236}">
                <a16:creationId xmlns:a16="http://schemas.microsoft.com/office/drawing/2014/main" id="{4D656D7A-AB5C-49E0-BC06-F981B238B942}"/>
              </a:ext>
            </a:extLst>
          </p:cNvPr>
          <p:cNvSpPr>
            <a:spLocks noChangeArrowheads="1"/>
          </p:cNvSpPr>
          <p:nvPr/>
        </p:nvSpPr>
        <p:spPr bwMode="auto">
          <a:xfrm>
            <a:off x="8022839" y="42578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0" name="Oval 49">
            <a:extLst>
              <a:ext uri="{FF2B5EF4-FFF2-40B4-BE49-F238E27FC236}">
                <a16:creationId xmlns:a16="http://schemas.microsoft.com/office/drawing/2014/main" id="{625A1DE5-7BCB-404A-96A1-145F22ACCDED}"/>
              </a:ext>
            </a:extLst>
          </p:cNvPr>
          <p:cNvSpPr>
            <a:spLocks noChangeArrowheads="1"/>
          </p:cNvSpPr>
          <p:nvPr/>
        </p:nvSpPr>
        <p:spPr bwMode="auto">
          <a:xfrm>
            <a:off x="7029019" y="265875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1" name="Oval 50">
            <a:extLst>
              <a:ext uri="{FF2B5EF4-FFF2-40B4-BE49-F238E27FC236}">
                <a16:creationId xmlns:a16="http://schemas.microsoft.com/office/drawing/2014/main" id="{AE932ECF-7FE8-4988-887D-5E27772C3D05}"/>
              </a:ext>
            </a:extLst>
          </p:cNvPr>
          <p:cNvSpPr>
            <a:spLocks noChangeArrowheads="1"/>
          </p:cNvSpPr>
          <p:nvPr/>
        </p:nvSpPr>
        <p:spPr bwMode="auto">
          <a:xfrm>
            <a:off x="7554903" y="39444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3" name="Oval 52">
            <a:extLst>
              <a:ext uri="{FF2B5EF4-FFF2-40B4-BE49-F238E27FC236}">
                <a16:creationId xmlns:a16="http://schemas.microsoft.com/office/drawing/2014/main" id="{400A2628-31A7-44CE-AF7F-9BFB24F13A53}"/>
              </a:ext>
            </a:extLst>
          </p:cNvPr>
          <p:cNvSpPr>
            <a:spLocks noChangeArrowheads="1"/>
          </p:cNvSpPr>
          <p:nvPr/>
        </p:nvSpPr>
        <p:spPr bwMode="auto">
          <a:xfrm>
            <a:off x="5075722" y="279183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7" name="Oval 56">
            <a:extLst>
              <a:ext uri="{FF2B5EF4-FFF2-40B4-BE49-F238E27FC236}">
                <a16:creationId xmlns:a16="http://schemas.microsoft.com/office/drawing/2014/main" id="{5BF15F93-27F5-4BA1-94F6-1FD0B1B9B62D}"/>
              </a:ext>
            </a:extLst>
          </p:cNvPr>
          <p:cNvSpPr>
            <a:spLocks noChangeArrowheads="1"/>
          </p:cNvSpPr>
          <p:nvPr/>
        </p:nvSpPr>
        <p:spPr bwMode="auto">
          <a:xfrm>
            <a:off x="7185711" y="23260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8" name="Oval 57">
            <a:extLst>
              <a:ext uri="{FF2B5EF4-FFF2-40B4-BE49-F238E27FC236}">
                <a16:creationId xmlns:a16="http://schemas.microsoft.com/office/drawing/2014/main" id="{878667A0-3B69-40E9-8D6D-3D6C99AA4370}"/>
              </a:ext>
            </a:extLst>
          </p:cNvPr>
          <p:cNvSpPr>
            <a:spLocks noChangeArrowheads="1"/>
          </p:cNvSpPr>
          <p:nvPr/>
        </p:nvSpPr>
        <p:spPr bwMode="auto">
          <a:xfrm>
            <a:off x="8535847" y="26845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9" name="Oval 58">
            <a:extLst>
              <a:ext uri="{FF2B5EF4-FFF2-40B4-BE49-F238E27FC236}">
                <a16:creationId xmlns:a16="http://schemas.microsoft.com/office/drawing/2014/main" id="{673A8A73-FF9E-45CF-B82B-B7BC1733778D}"/>
              </a:ext>
            </a:extLst>
          </p:cNvPr>
          <p:cNvSpPr>
            <a:spLocks noChangeArrowheads="1"/>
          </p:cNvSpPr>
          <p:nvPr/>
        </p:nvSpPr>
        <p:spPr bwMode="auto">
          <a:xfrm>
            <a:off x="3910180" y="29914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0" name="Oval 59">
            <a:extLst>
              <a:ext uri="{FF2B5EF4-FFF2-40B4-BE49-F238E27FC236}">
                <a16:creationId xmlns:a16="http://schemas.microsoft.com/office/drawing/2014/main" id="{1153C3AD-D358-417B-B275-699F49C30AD0}"/>
              </a:ext>
            </a:extLst>
          </p:cNvPr>
          <p:cNvSpPr>
            <a:spLocks noChangeArrowheads="1"/>
          </p:cNvSpPr>
          <p:nvPr/>
        </p:nvSpPr>
        <p:spPr bwMode="auto">
          <a:xfrm>
            <a:off x="4614225" y="32833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1" name="Oval 60">
            <a:extLst>
              <a:ext uri="{FF2B5EF4-FFF2-40B4-BE49-F238E27FC236}">
                <a16:creationId xmlns:a16="http://schemas.microsoft.com/office/drawing/2014/main" id="{00BD9985-F8F3-4651-B6E8-66EC295F06B5}"/>
              </a:ext>
            </a:extLst>
          </p:cNvPr>
          <p:cNvSpPr>
            <a:spLocks noChangeArrowheads="1"/>
          </p:cNvSpPr>
          <p:nvPr/>
        </p:nvSpPr>
        <p:spPr bwMode="auto">
          <a:xfrm>
            <a:off x="6440883" y="39509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4" name="Oval 63">
            <a:extLst>
              <a:ext uri="{FF2B5EF4-FFF2-40B4-BE49-F238E27FC236}">
                <a16:creationId xmlns:a16="http://schemas.microsoft.com/office/drawing/2014/main" id="{D1388206-58D3-44A4-B67B-1A5E4B1E438A}"/>
              </a:ext>
            </a:extLst>
          </p:cNvPr>
          <p:cNvSpPr>
            <a:spLocks noChangeArrowheads="1"/>
          </p:cNvSpPr>
          <p:nvPr/>
        </p:nvSpPr>
        <p:spPr bwMode="auto">
          <a:xfrm>
            <a:off x="6644799" y="30987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5" name="Oval 64">
            <a:extLst>
              <a:ext uri="{FF2B5EF4-FFF2-40B4-BE49-F238E27FC236}">
                <a16:creationId xmlns:a16="http://schemas.microsoft.com/office/drawing/2014/main" id="{B6A01404-4ACB-4307-8814-AAB5988740B8}"/>
              </a:ext>
            </a:extLst>
          </p:cNvPr>
          <p:cNvSpPr>
            <a:spLocks noChangeArrowheads="1"/>
          </p:cNvSpPr>
          <p:nvPr/>
        </p:nvSpPr>
        <p:spPr bwMode="auto">
          <a:xfrm>
            <a:off x="8780544" y="268450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6" name="Oval 65">
            <a:extLst>
              <a:ext uri="{FF2B5EF4-FFF2-40B4-BE49-F238E27FC236}">
                <a16:creationId xmlns:a16="http://schemas.microsoft.com/office/drawing/2014/main" id="{DDC8BC36-2990-404C-A07E-5C572961DEC0}"/>
              </a:ext>
            </a:extLst>
          </p:cNvPr>
          <p:cNvSpPr>
            <a:spLocks noChangeArrowheads="1"/>
          </p:cNvSpPr>
          <p:nvPr/>
        </p:nvSpPr>
        <p:spPr bwMode="auto">
          <a:xfrm>
            <a:off x="7451877" y="31331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7" name="Oval 66">
            <a:extLst>
              <a:ext uri="{FF2B5EF4-FFF2-40B4-BE49-F238E27FC236}">
                <a16:creationId xmlns:a16="http://schemas.microsoft.com/office/drawing/2014/main" id="{EBA34F76-115F-41EE-9588-EC498C067BD5}"/>
              </a:ext>
            </a:extLst>
          </p:cNvPr>
          <p:cNvSpPr>
            <a:spLocks noChangeArrowheads="1"/>
          </p:cNvSpPr>
          <p:nvPr/>
        </p:nvSpPr>
        <p:spPr bwMode="auto">
          <a:xfrm>
            <a:off x="6455910" y="38500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8" name="Oval 67">
            <a:extLst>
              <a:ext uri="{FF2B5EF4-FFF2-40B4-BE49-F238E27FC236}">
                <a16:creationId xmlns:a16="http://schemas.microsoft.com/office/drawing/2014/main" id="{293E7841-C722-404C-A142-7A014CF559B4}"/>
              </a:ext>
            </a:extLst>
          </p:cNvPr>
          <p:cNvSpPr>
            <a:spLocks noChangeArrowheads="1"/>
          </p:cNvSpPr>
          <p:nvPr/>
        </p:nvSpPr>
        <p:spPr bwMode="auto">
          <a:xfrm>
            <a:off x="8295438" y="39122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9" name="Oval 68">
            <a:extLst>
              <a:ext uri="{FF2B5EF4-FFF2-40B4-BE49-F238E27FC236}">
                <a16:creationId xmlns:a16="http://schemas.microsoft.com/office/drawing/2014/main" id="{F371B6B4-8440-4F69-B1A8-6528858AFA54}"/>
              </a:ext>
            </a:extLst>
          </p:cNvPr>
          <p:cNvSpPr>
            <a:spLocks noChangeArrowheads="1"/>
          </p:cNvSpPr>
          <p:nvPr/>
        </p:nvSpPr>
        <p:spPr bwMode="auto">
          <a:xfrm>
            <a:off x="7469047" y="401318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0" name="Oval 69">
            <a:extLst>
              <a:ext uri="{FF2B5EF4-FFF2-40B4-BE49-F238E27FC236}">
                <a16:creationId xmlns:a16="http://schemas.microsoft.com/office/drawing/2014/main" id="{FB698469-8E5E-4667-AD83-477325335CAA}"/>
              </a:ext>
            </a:extLst>
          </p:cNvPr>
          <p:cNvSpPr>
            <a:spLocks noChangeArrowheads="1"/>
          </p:cNvSpPr>
          <p:nvPr/>
        </p:nvSpPr>
        <p:spPr bwMode="auto">
          <a:xfrm>
            <a:off x="7904778" y="39595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1" name="Oval 70">
            <a:extLst>
              <a:ext uri="{FF2B5EF4-FFF2-40B4-BE49-F238E27FC236}">
                <a16:creationId xmlns:a16="http://schemas.microsoft.com/office/drawing/2014/main" id="{5D9BC6D8-83E1-4E6D-96EF-3E92C216AF43}"/>
              </a:ext>
            </a:extLst>
          </p:cNvPr>
          <p:cNvSpPr>
            <a:spLocks noChangeArrowheads="1"/>
          </p:cNvSpPr>
          <p:nvPr/>
        </p:nvSpPr>
        <p:spPr bwMode="auto">
          <a:xfrm>
            <a:off x="4296550" y="154902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3" name="Oval 72">
            <a:extLst>
              <a:ext uri="{FF2B5EF4-FFF2-40B4-BE49-F238E27FC236}">
                <a16:creationId xmlns:a16="http://schemas.microsoft.com/office/drawing/2014/main" id="{E3E22F39-001E-4B10-8457-A5432CB15F04}"/>
              </a:ext>
            </a:extLst>
          </p:cNvPr>
          <p:cNvSpPr>
            <a:spLocks noChangeArrowheads="1"/>
          </p:cNvSpPr>
          <p:nvPr/>
        </p:nvSpPr>
        <p:spPr bwMode="auto">
          <a:xfrm>
            <a:off x="7705158" y="26780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4" name="Oval 73">
            <a:extLst>
              <a:ext uri="{FF2B5EF4-FFF2-40B4-BE49-F238E27FC236}">
                <a16:creationId xmlns:a16="http://schemas.microsoft.com/office/drawing/2014/main" id="{00EA4AB1-B5A1-4359-937C-29B0BAB46C40}"/>
              </a:ext>
            </a:extLst>
          </p:cNvPr>
          <p:cNvSpPr>
            <a:spLocks noChangeArrowheads="1"/>
          </p:cNvSpPr>
          <p:nvPr/>
        </p:nvSpPr>
        <p:spPr bwMode="auto">
          <a:xfrm>
            <a:off x="9196964" y="2431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5" name="Oval 74">
            <a:extLst>
              <a:ext uri="{FF2B5EF4-FFF2-40B4-BE49-F238E27FC236}">
                <a16:creationId xmlns:a16="http://schemas.microsoft.com/office/drawing/2014/main" id="{3BA77C21-819F-487F-B796-97EECB9163B3}"/>
              </a:ext>
            </a:extLst>
          </p:cNvPr>
          <p:cNvSpPr>
            <a:spLocks noChangeArrowheads="1"/>
          </p:cNvSpPr>
          <p:nvPr/>
        </p:nvSpPr>
        <p:spPr bwMode="auto">
          <a:xfrm>
            <a:off x="6734951" y="27381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6" name="Oval 75">
            <a:extLst>
              <a:ext uri="{FF2B5EF4-FFF2-40B4-BE49-F238E27FC236}">
                <a16:creationId xmlns:a16="http://schemas.microsoft.com/office/drawing/2014/main" id="{52508377-6A0D-4E19-9418-B3345062AEBC}"/>
              </a:ext>
            </a:extLst>
          </p:cNvPr>
          <p:cNvSpPr>
            <a:spLocks noChangeArrowheads="1"/>
          </p:cNvSpPr>
          <p:nvPr/>
        </p:nvSpPr>
        <p:spPr bwMode="auto">
          <a:xfrm>
            <a:off x="8226755" y="26587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7" name="Oval 76">
            <a:extLst>
              <a:ext uri="{FF2B5EF4-FFF2-40B4-BE49-F238E27FC236}">
                <a16:creationId xmlns:a16="http://schemas.microsoft.com/office/drawing/2014/main" id="{B4006A5D-651F-4CA6-944E-78EA84F3ABBA}"/>
              </a:ext>
            </a:extLst>
          </p:cNvPr>
          <p:cNvSpPr>
            <a:spLocks noChangeArrowheads="1"/>
          </p:cNvSpPr>
          <p:nvPr/>
        </p:nvSpPr>
        <p:spPr bwMode="auto">
          <a:xfrm>
            <a:off x="4631400" y="32232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8" name="Oval 77">
            <a:extLst>
              <a:ext uri="{FF2B5EF4-FFF2-40B4-BE49-F238E27FC236}">
                <a16:creationId xmlns:a16="http://schemas.microsoft.com/office/drawing/2014/main" id="{ADD4F4F4-A8B1-434F-B2CC-976D380F236A}"/>
              </a:ext>
            </a:extLst>
          </p:cNvPr>
          <p:cNvSpPr>
            <a:spLocks noChangeArrowheads="1"/>
          </p:cNvSpPr>
          <p:nvPr/>
        </p:nvSpPr>
        <p:spPr bwMode="auto">
          <a:xfrm>
            <a:off x="9263503" y="23947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Tree>
    <p:extLst>
      <p:ext uri="{BB962C8B-B14F-4D97-AF65-F5344CB8AC3E}">
        <p14:creationId xmlns:p14="http://schemas.microsoft.com/office/powerpoint/2010/main" val="23722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43095"/>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Q2 Domestic Response Totals</a:t>
            </a:r>
            <a:endParaRPr lang="en-US" sz="3800" baseline="36000">
              <a:solidFill>
                <a:srgbClr val="ED1B24"/>
              </a:solidFill>
              <a:latin typeface="Arial" charset="0"/>
              <a:cs typeface="Arial" charset="0"/>
            </a:endParaRPr>
          </a:p>
        </p:txBody>
      </p:sp>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24" name="Rectangle 23"/>
          <p:cNvSpPr/>
          <p:nvPr/>
        </p:nvSpPr>
        <p:spPr>
          <a:xfrm>
            <a:off x="1342387" y="4802028"/>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306109" y="2609394"/>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469769" y="2734383"/>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472381" y="281436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cstate="email">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091519" y="2756798"/>
            <a:ext cx="731055" cy="688052"/>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9" name="Text Placeholder 3"/>
          <p:cNvSpPr txBox="1">
            <a:spLocks/>
          </p:cNvSpPr>
          <p:nvPr/>
        </p:nvSpPr>
        <p:spPr bwMode="auto">
          <a:xfrm>
            <a:off x="4733899" y="4835580"/>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117,500</a:t>
            </a:r>
          </a:p>
        </p:txBody>
      </p:sp>
      <p:cxnSp>
        <p:nvCxnSpPr>
          <p:cNvPr id="30" name="Straight Connector 29"/>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2" y="3643043"/>
            <a:ext cx="1695589" cy="1107996"/>
          </a:xfrm>
          <a:prstGeom prst="rect">
            <a:avLst/>
          </a:prstGeom>
          <a:noFill/>
        </p:spPr>
        <p:txBody>
          <a:bodyPr wrap="square" rtlCol="0">
            <a:spAutoFit/>
          </a:bodyPr>
          <a:lstStyle/>
          <a:p>
            <a:pPr algn="ctr">
              <a:spcBef>
                <a:spcPct val="20000"/>
              </a:spcBef>
              <a:buFont typeface="Arial" charset="0"/>
              <a:buNone/>
            </a:pPr>
            <a:r>
              <a:rPr lang="en-US" sz="2400" b="1">
                <a:solidFill>
                  <a:srgbClr val="ED1B24"/>
                </a:solidFill>
                <a:cs typeface="Arial" charset="0"/>
              </a:rPr>
              <a:t>146,600</a:t>
            </a:r>
          </a:p>
          <a:p>
            <a:pPr algn="ctr"/>
            <a:r>
              <a:rPr lang="en-US" sz="1400">
                <a:solidFill>
                  <a:srgbClr val="6D6E70"/>
                </a:solidFill>
              </a:rPr>
              <a:t>meals and snacks served with partners</a:t>
            </a:r>
          </a:p>
        </p:txBody>
      </p:sp>
      <p:sp>
        <p:nvSpPr>
          <p:cNvPr id="37" name="TextBox 36"/>
          <p:cNvSpPr txBox="1"/>
          <p:nvPr/>
        </p:nvSpPr>
        <p:spPr>
          <a:xfrm>
            <a:off x="2958174" y="3643043"/>
            <a:ext cx="1524159" cy="1107996"/>
          </a:xfrm>
          <a:prstGeom prst="rect">
            <a:avLst/>
          </a:prstGeom>
          <a:noFill/>
        </p:spPr>
        <p:txBody>
          <a:bodyPr wrap="square" rtlCol="0">
            <a:spAutoFit/>
          </a:bodyPr>
          <a:lstStyle/>
          <a:p>
            <a:pPr algn="ctr"/>
            <a:r>
              <a:rPr lang="en-US" sz="2400" b="1">
                <a:solidFill>
                  <a:srgbClr val="ED1B24"/>
                </a:solidFill>
                <a:cs typeface="Arial" charset="0"/>
              </a:rPr>
              <a:t>14,300</a:t>
            </a:r>
          </a:p>
          <a:p>
            <a:pPr algn="ctr"/>
            <a:r>
              <a:rPr lang="en-US" sz="1400">
                <a:solidFill>
                  <a:srgbClr val="6D6E70"/>
                </a:solidFill>
              </a:rPr>
              <a:t>overnight shelter stays provided with partners</a:t>
            </a:r>
          </a:p>
        </p:txBody>
      </p:sp>
      <p:sp>
        <p:nvSpPr>
          <p:cNvPr id="45" name="TextBox 44"/>
          <p:cNvSpPr txBox="1"/>
          <p:nvPr/>
        </p:nvSpPr>
        <p:spPr>
          <a:xfrm>
            <a:off x="4463539" y="3643043"/>
            <a:ext cx="1692959" cy="892552"/>
          </a:xfrm>
          <a:prstGeom prst="rect">
            <a:avLst/>
          </a:prstGeom>
          <a:noFill/>
        </p:spPr>
        <p:txBody>
          <a:bodyPr wrap="square" rtlCol="0">
            <a:spAutoFit/>
          </a:bodyPr>
          <a:lstStyle/>
          <a:p>
            <a:pPr algn="ctr"/>
            <a:r>
              <a:rPr lang="en-US" sz="2400" b="1">
                <a:solidFill>
                  <a:srgbClr val="ED1B24"/>
                </a:solidFill>
              </a:rPr>
              <a:t>26,100</a:t>
            </a:r>
          </a:p>
          <a:p>
            <a:pPr algn="ctr"/>
            <a:r>
              <a:rPr lang="en-US" sz="1400">
                <a:solidFill>
                  <a:srgbClr val="6D6E70"/>
                </a:solidFill>
              </a:rPr>
              <a:t>relief items distributed</a:t>
            </a:r>
          </a:p>
        </p:txBody>
      </p:sp>
      <p:sp>
        <p:nvSpPr>
          <p:cNvPr id="46" name="TextBox 45"/>
          <p:cNvSpPr txBox="1"/>
          <p:nvPr/>
        </p:nvSpPr>
        <p:spPr>
          <a:xfrm>
            <a:off x="6105296" y="3633248"/>
            <a:ext cx="1600200" cy="892552"/>
          </a:xfrm>
          <a:prstGeom prst="rect">
            <a:avLst/>
          </a:prstGeom>
          <a:noFill/>
        </p:spPr>
        <p:txBody>
          <a:bodyPr wrap="square" rtlCol="0">
            <a:spAutoFit/>
          </a:bodyPr>
          <a:lstStyle/>
          <a:p>
            <a:pPr algn="ctr"/>
            <a:r>
              <a:rPr lang="en-US" sz="2400" b="1" dirty="0">
                <a:solidFill>
                  <a:srgbClr val="ED1B24"/>
                </a:solidFill>
              </a:rPr>
              <a:t>9,200</a:t>
            </a:r>
          </a:p>
          <a:p>
            <a:pPr algn="ctr"/>
            <a:r>
              <a:rPr lang="en-US" sz="1400" dirty="0">
                <a:solidFill>
                  <a:srgbClr val="6D6E70"/>
                </a:solidFill>
              </a:rPr>
              <a:t>individual care contacts made</a:t>
            </a:r>
          </a:p>
        </p:txBody>
      </p:sp>
      <p:sp>
        <p:nvSpPr>
          <p:cNvPr id="53" name="TextBox 52"/>
          <p:cNvSpPr txBox="1"/>
          <p:nvPr/>
        </p:nvSpPr>
        <p:spPr>
          <a:xfrm>
            <a:off x="7682661" y="3616277"/>
            <a:ext cx="1600200" cy="1107996"/>
          </a:xfrm>
          <a:prstGeom prst="rect">
            <a:avLst/>
          </a:prstGeom>
          <a:noFill/>
        </p:spPr>
        <p:txBody>
          <a:bodyPr wrap="square" rtlCol="0">
            <a:spAutoFit/>
          </a:bodyPr>
          <a:lstStyle/>
          <a:p>
            <a:pPr algn="ctr"/>
            <a:r>
              <a:rPr lang="en-US" sz="2400" b="1">
                <a:solidFill>
                  <a:srgbClr val="ED1B24"/>
                </a:solidFill>
              </a:rPr>
              <a:t>7,400</a:t>
            </a:r>
            <a:endParaRPr lang="en-US" sz="1400" b="1">
              <a:solidFill>
                <a:srgbClr val="ED1B24"/>
              </a:solidFill>
            </a:endParaRPr>
          </a:p>
          <a:p>
            <a:pPr algn="ctr"/>
            <a:r>
              <a:rPr lang="en-US" sz="1400">
                <a:solidFill>
                  <a:srgbClr val="6D6E70"/>
                </a:solidFill>
              </a:rPr>
              <a:t>cases opened to provide recovery support</a:t>
            </a:r>
          </a:p>
        </p:txBody>
      </p:sp>
      <p:sp>
        <p:nvSpPr>
          <p:cNvPr id="54" name="Text Placeholder 3"/>
          <p:cNvSpPr txBox="1">
            <a:spLocks/>
          </p:cNvSpPr>
          <p:nvPr/>
        </p:nvSpPr>
        <p:spPr bwMode="auto">
          <a:xfrm>
            <a:off x="1371601" y="4842045"/>
            <a:ext cx="1427323"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540,600</a:t>
            </a:r>
          </a:p>
        </p:txBody>
      </p:sp>
      <p:sp>
        <p:nvSpPr>
          <p:cNvPr id="55" name="Text Placeholder 3"/>
          <p:cNvSpPr txBox="1">
            <a:spLocks/>
          </p:cNvSpPr>
          <p:nvPr/>
        </p:nvSpPr>
        <p:spPr bwMode="auto">
          <a:xfrm>
            <a:off x="3093353" y="4835580"/>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61,500</a:t>
            </a:r>
          </a:p>
        </p:txBody>
      </p:sp>
      <p:sp>
        <p:nvSpPr>
          <p:cNvPr id="56" name="Text Placeholder 3"/>
          <p:cNvSpPr txBox="1">
            <a:spLocks/>
          </p:cNvSpPr>
          <p:nvPr/>
        </p:nvSpPr>
        <p:spPr bwMode="auto">
          <a:xfrm>
            <a:off x="7854595" y="4835580"/>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13,800</a:t>
            </a:r>
          </a:p>
        </p:txBody>
      </p:sp>
      <p:sp>
        <p:nvSpPr>
          <p:cNvPr id="57" name="Text Placeholder 3"/>
          <p:cNvSpPr txBox="1">
            <a:spLocks/>
          </p:cNvSpPr>
          <p:nvPr/>
        </p:nvSpPr>
        <p:spPr bwMode="auto">
          <a:xfrm>
            <a:off x="6294247" y="4822035"/>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55,400</a:t>
            </a:r>
          </a:p>
        </p:txBody>
      </p:sp>
      <p:pic>
        <p:nvPicPr>
          <p:cNvPr id="29" name="Picture 28" descr="ReliefItems.png"/>
          <p:cNvPicPr>
            <a:picLocks noChangeAspect="1"/>
          </p:cNvPicPr>
          <p:nvPr/>
        </p:nvPicPr>
        <p:blipFill>
          <a:blip r:embed="rId10" cstate="email">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4898538" y="2628602"/>
            <a:ext cx="822960" cy="822960"/>
          </a:xfrm>
          <a:prstGeom prst="rect">
            <a:avLst/>
          </a:prstGeom>
        </p:spPr>
      </p:pic>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2" y="1383015"/>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More than </a:t>
            </a:r>
            <a:r>
              <a:rPr lang="en-US" sz="2000" dirty="0">
                <a:solidFill>
                  <a:srgbClr val="ED1B24"/>
                </a:solidFill>
                <a:latin typeface="Arial" charset="0"/>
                <a:cs typeface="Arial" charset="0"/>
              </a:rPr>
              <a:t>2,200</a:t>
            </a:r>
            <a:r>
              <a:rPr lang="en-US" sz="2000" dirty="0">
                <a:solidFill>
                  <a:srgbClr val="717073"/>
                </a:solidFill>
              </a:rPr>
              <a:t> American </a:t>
            </a:r>
            <a:r>
              <a:rPr lang="en-US" sz="2000" dirty="0">
                <a:solidFill>
                  <a:srgbClr val="717073"/>
                </a:solidFill>
                <a:latin typeface="Arial" charset="0"/>
                <a:cs typeface="Arial" charset="0"/>
              </a:rPr>
              <a:t>Red </a:t>
            </a:r>
            <a:r>
              <a:rPr lang="en-US" sz="2000" dirty="0">
                <a:solidFill>
                  <a:srgbClr val="6D6E70"/>
                </a:solidFill>
                <a:latin typeface="Arial" charset="0"/>
                <a:cs typeface="Arial" charset="0"/>
              </a:rPr>
              <a:t>Cross disaster workers and our partners provided critical services to families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38" name="Rectangle 37">
            <a:extLst>
              <a:ext uri="{FF2B5EF4-FFF2-40B4-BE49-F238E27FC236}">
                <a16:creationId xmlns:a16="http://schemas.microsoft.com/office/drawing/2014/main" id="{0BE3457E-23C0-4A84-B9E0-3A2321A12723}"/>
              </a:ext>
            </a:extLst>
          </p:cNvPr>
          <p:cNvSpPr/>
          <p:nvPr/>
        </p:nvSpPr>
        <p:spPr>
          <a:xfrm>
            <a:off x="2101001" y="5740375"/>
            <a:ext cx="7299067" cy="318036"/>
          </a:xfrm>
          <a:prstGeom prst="rect">
            <a:avLst/>
          </a:prstGeom>
        </p:spPr>
        <p:txBody>
          <a:bodyPr wrap="square">
            <a:spAutoFit/>
          </a:bodyPr>
          <a:lstStyle/>
          <a:p>
            <a:pPr algn="r"/>
            <a:br>
              <a:rPr lang="en-US" sz="1000" baseline="30000">
                <a:solidFill>
                  <a:srgbClr val="717073"/>
                </a:solidFill>
                <a:cs typeface="Arial" charset="0"/>
              </a:rPr>
            </a:br>
            <a:r>
              <a:rPr lang="en-US" sz="800">
                <a:solidFill>
                  <a:schemeClr val="bg1">
                    <a:lumMod val="50000"/>
                  </a:schemeClr>
                </a:solidFill>
                <a:cs typeface="Arial" charset="0"/>
              </a:rPr>
              <a:t>Includes domestic disasters with costs of $10,000+ (i.e., level 2 and higher).</a:t>
            </a:r>
          </a:p>
        </p:txBody>
      </p:sp>
    </p:spTree>
    <p:extLst>
      <p:ext uri="{BB962C8B-B14F-4D97-AF65-F5344CB8AC3E}">
        <p14:creationId xmlns:p14="http://schemas.microsoft.com/office/powerpoint/2010/main" val="409941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D7B5E1-CFCD-409C-A713-6FED641E8086}"/>
              </a:ext>
            </a:extLst>
          </p:cNvPr>
          <p:cNvSpPr/>
          <p:nvPr/>
        </p:nvSpPr>
        <p:spPr>
          <a:xfrm>
            <a:off x="495300" y="4461165"/>
            <a:ext cx="9067800" cy="1661865"/>
          </a:xfrm>
          <a:prstGeom prst="rect">
            <a:avLst/>
          </a:prstGeom>
        </p:spPr>
        <p:txBody>
          <a:bodyPr wrap="square">
            <a:spAutoFit/>
          </a:bodyPr>
          <a:lstStyle/>
          <a:p>
            <a:pPr lvl="0">
              <a:lnSpc>
                <a:spcPts val="2400"/>
              </a:lnSpc>
            </a:pPr>
            <a:r>
              <a:rPr lang="en-US" sz="2000" b="1" dirty="0">
                <a:solidFill>
                  <a:srgbClr val="ED1B24"/>
                </a:solidFill>
              </a:rPr>
              <a:t>The Red Cross provided shelter and comfort </a:t>
            </a:r>
            <a:r>
              <a:rPr lang="en-US" sz="1600" dirty="0">
                <a:solidFill>
                  <a:srgbClr val="717073"/>
                </a:solidFill>
              </a:rPr>
              <a:t>for families impacted by home fires, including one in Minneapolis, Minnesota that displaced more than 250 people on Christmas Day. Winter is the worst season for home fires—with a dramatic spike of 30% during November and December. Volunteers also installed the 2 millionth free smoke alarm through our Home Fire Campaign, which has saved hundreds of lives over the past five years. </a:t>
            </a:r>
          </a:p>
        </p:txBody>
      </p:sp>
      <p:pic>
        <p:nvPicPr>
          <p:cNvPr id="2" name="Picture 1">
            <a:extLst>
              <a:ext uri="{FF2B5EF4-FFF2-40B4-BE49-F238E27FC236}">
                <a16:creationId xmlns:a16="http://schemas.microsoft.com/office/drawing/2014/main" id="{9924B8A2-D2CD-43CE-A676-88074A6C97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04800"/>
            <a:ext cx="9448800" cy="4114800"/>
          </a:xfrm>
          <a:prstGeom prst="rect">
            <a:avLst/>
          </a:prstGeom>
        </p:spPr>
      </p:pic>
    </p:spTree>
    <p:extLst>
      <p:ext uri="{BB962C8B-B14F-4D97-AF65-F5344CB8AC3E}">
        <p14:creationId xmlns:p14="http://schemas.microsoft.com/office/powerpoint/2010/main" val="117375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2068" y="1524006"/>
            <a:ext cx="7935739" cy="716913"/>
          </a:xfrm>
        </p:spPr>
        <p:txBody>
          <a:bodyPr wrap="square" numCol="1" anchorCtr="0" compatLnSpc="1">
            <a:prstTxWarp prst="textNoShape">
              <a:avLst/>
            </a:prstTxWarp>
            <a:noAutofit/>
          </a:bodyPr>
          <a:lstStyle/>
          <a:p>
            <a:pPr algn="ctr" eaLnBrk="1" hangingPunct="1">
              <a:lnSpc>
                <a:spcPct val="100000"/>
              </a:lnSpc>
              <a:defRPr/>
            </a:pPr>
            <a:r>
              <a:rPr lang="en-US" sz="1800">
                <a:solidFill>
                  <a:srgbClr val="6D6E70"/>
                </a:solidFill>
                <a:latin typeface="Arial" charset="0"/>
                <a:cs typeface="Arial" charset="0"/>
              </a:rPr>
              <a:t>The Red Cross also supported preparedness and education efforts to combat the nation’s biggest disaster threat – home fires. To date, </a:t>
            </a:r>
            <a:r>
              <a:rPr lang="en-US" sz="1800">
                <a:solidFill>
                  <a:srgbClr val="ED1B24"/>
                </a:solidFill>
                <a:latin typeface="Arial" charset="0"/>
                <a:cs typeface="Arial" charset="0"/>
              </a:rPr>
              <a:t>699</a:t>
            </a:r>
            <a:r>
              <a:rPr lang="en-US" sz="1800">
                <a:solidFill>
                  <a:srgbClr val="ED1B24"/>
                </a:solidFill>
              </a:rPr>
              <a:t> lives, including those of 227 children,</a:t>
            </a:r>
            <a:r>
              <a:rPr lang="en-US" sz="1800"/>
              <a:t> </a:t>
            </a:r>
            <a:r>
              <a:rPr lang="en-US" sz="1800">
                <a:solidFill>
                  <a:srgbClr val="717073"/>
                </a:solidFill>
                <a:latin typeface="Arial" charset="0"/>
                <a:cs typeface="Arial" charset="0"/>
              </a:rPr>
              <a:t>have been </a:t>
            </a:r>
            <a:r>
              <a:rPr lang="en-US" sz="1800">
                <a:solidFill>
                  <a:srgbClr val="6D6E70"/>
                </a:solidFill>
                <a:latin typeface="Arial" charset="0"/>
                <a:cs typeface="Arial" charset="0"/>
              </a:rPr>
              <a:t>saved through campaign efforts. </a:t>
            </a:r>
            <a:br>
              <a:rPr lang="en-US" sz="2000">
                <a:solidFill>
                  <a:srgbClr val="6D6E70"/>
                </a:solidFill>
                <a:latin typeface="Arial" charset="0"/>
                <a:cs typeface="Arial" charset="0"/>
              </a:rPr>
            </a:br>
            <a:endParaRPr lang="en-US" sz="2000">
              <a:solidFill>
                <a:srgbClr val="6D6E70"/>
              </a:solidFill>
              <a:latin typeface="Arial" charset="0"/>
              <a:cs typeface="Arial" charset="0"/>
            </a:endParaRPr>
          </a:p>
        </p:txBody>
      </p:sp>
      <p:sp>
        <p:nvSpPr>
          <p:cNvPr id="22" name="Title 1"/>
          <p:cNvSpPr txBox="1">
            <a:spLocks/>
          </p:cNvSpPr>
          <p:nvPr/>
        </p:nvSpPr>
        <p:spPr>
          <a:xfrm>
            <a:off x="838207" y="609605"/>
            <a:ext cx="8381999" cy="761999"/>
          </a:xfrm>
          <a:prstGeom prst="rect">
            <a:avLst/>
          </a:prstGeom>
        </p:spPr>
        <p:txBody>
          <a:bodyPr vert="horz" wrap="square" lIns="91439" tIns="45720" rIns="91439"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799">
                <a:solidFill>
                  <a:srgbClr val="ED1B24"/>
                </a:solidFill>
                <a:latin typeface="Arial" charset="0"/>
                <a:cs typeface="Arial" charset="0"/>
              </a:rPr>
              <a:t>Q2 Home Fire Campaign Totals</a:t>
            </a:r>
            <a:endParaRPr lang="en-US" sz="3799" baseline="36000">
              <a:solidFill>
                <a:srgbClr val="ED1B24"/>
              </a:solidFill>
              <a:latin typeface="Arial" charset="0"/>
              <a:cs typeface="Arial" charset="0"/>
            </a:endParaRPr>
          </a:p>
        </p:txBody>
      </p:sp>
      <p:cxnSp>
        <p:nvCxnSpPr>
          <p:cNvPr id="23" name="Straight Connector 22"/>
          <p:cNvCxnSpPr/>
          <p:nvPr/>
        </p:nvCxnSpPr>
        <p:spPr>
          <a:xfrm>
            <a:off x="1132068"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71602" y="4815572"/>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30"/>
          <p:cNvSpPr>
            <a:spLocks noChangeArrowheads="1"/>
          </p:cNvSpPr>
          <p:nvPr/>
        </p:nvSpPr>
        <p:spPr bwMode="auto">
          <a:xfrm>
            <a:off x="166691"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27" name="TextBox 26"/>
          <p:cNvSpPr txBox="1"/>
          <p:nvPr/>
        </p:nvSpPr>
        <p:spPr>
          <a:xfrm>
            <a:off x="1371607" y="3657600"/>
            <a:ext cx="1483453" cy="892552"/>
          </a:xfrm>
          <a:prstGeom prst="rect">
            <a:avLst/>
          </a:prstGeom>
          <a:noFill/>
        </p:spPr>
        <p:txBody>
          <a:bodyPr wrap="square" rtlCol="0">
            <a:spAutoFit/>
          </a:bodyPr>
          <a:lstStyle/>
          <a:p>
            <a:pPr algn="ctr">
              <a:spcBef>
                <a:spcPct val="20000"/>
              </a:spcBef>
              <a:buFont typeface="Arial" charset="0"/>
              <a:buNone/>
            </a:pPr>
            <a:r>
              <a:rPr lang="en-US" sz="2400" b="1">
                <a:solidFill>
                  <a:srgbClr val="ED1B24"/>
                </a:solidFill>
                <a:cs typeface="Arial" charset="0"/>
              </a:rPr>
              <a:t>112,500</a:t>
            </a:r>
          </a:p>
          <a:p>
            <a:pPr algn="ctr"/>
            <a:r>
              <a:rPr lang="en-US" sz="1400">
                <a:solidFill>
                  <a:srgbClr val="6D6E70"/>
                </a:solidFill>
              </a:rPr>
              <a:t>new smoke alarms installed</a:t>
            </a:r>
          </a:p>
        </p:txBody>
      </p:sp>
      <p:sp>
        <p:nvSpPr>
          <p:cNvPr id="28" name="TextBox 27"/>
          <p:cNvSpPr txBox="1"/>
          <p:nvPr/>
        </p:nvSpPr>
        <p:spPr>
          <a:xfrm>
            <a:off x="3438179" y="3645075"/>
            <a:ext cx="1727046" cy="1107996"/>
          </a:xfrm>
          <a:prstGeom prst="rect">
            <a:avLst/>
          </a:prstGeom>
          <a:noFill/>
        </p:spPr>
        <p:txBody>
          <a:bodyPr wrap="square" rtlCol="0">
            <a:spAutoFit/>
          </a:bodyPr>
          <a:lstStyle/>
          <a:p>
            <a:pPr algn="ctr"/>
            <a:r>
              <a:rPr lang="en-US" sz="2400" b="1">
                <a:solidFill>
                  <a:srgbClr val="ED1B24"/>
                </a:solidFill>
                <a:cs typeface="Arial" charset="0"/>
              </a:rPr>
              <a:t>3,400</a:t>
            </a:r>
          </a:p>
          <a:p>
            <a:pPr algn="ctr"/>
            <a:r>
              <a:rPr lang="en-US" sz="1400">
                <a:solidFill>
                  <a:srgbClr val="6D6E70"/>
                </a:solidFill>
              </a:rPr>
              <a:t>batteries replaced in existing smoke alarms</a:t>
            </a:r>
          </a:p>
        </p:txBody>
      </p:sp>
      <p:sp>
        <p:nvSpPr>
          <p:cNvPr id="29" name="TextBox 28"/>
          <p:cNvSpPr txBox="1"/>
          <p:nvPr/>
        </p:nvSpPr>
        <p:spPr>
          <a:xfrm>
            <a:off x="5565931" y="3657601"/>
            <a:ext cx="1447800" cy="892552"/>
          </a:xfrm>
          <a:prstGeom prst="rect">
            <a:avLst/>
          </a:prstGeom>
          <a:noFill/>
        </p:spPr>
        <p:txBody>
          <a:bodyPr wrap="square" rtlCol="0">
            <a:spAutoFit/>
          </a:bodyPr>
          <a:lstStyle/>
          <a:p>
            <a:pPr algn="ctr"/>
            <a:r>
              <a:rPr lang="en-US" sz="2400" b="1">
                <a:solidFill>
                  <a:srgbClr val="ED1B24"/>
                </a:solidFill>
              </a:rPr>
              <a:t>40,300</a:t>
            </a:r>
          </a:p>
          <a:p>
            <a:pPr algn="ctr"/>
            <a:r>
              <a:rPr lang="en-US" sz="1400">
                <a:solidFill>
                  <a:srgbClr val="6D6E70"/>
                </a:solidFill>
              </a:rPr>
              <a:t>escape plans made</a:t>
            </a:r>
          </a:p>
        </p:txBody>
      </p:sp>
      <p:sp>
        <p:nvSpPr>
          <p:cNvPr id="31" name="TextBox 30"/>
          <p:cNvSpPr txBox="1"/>
          <p:nvPr/>
        </p:nvSpPr>
        <p:spPr>
          <a:xfrm>
            <a:off x="7490638" y="3657601"/>
            <a:ext cx="1447800" cy="892552"/>
          </a:xfrm>
          <a:prstGeom prst="rect">
            <a:avLst/>
          </a:prstGeom>
          <a:noFill/>
        </p:spPr>
        <p:txBody>
          <a:bodyPr wrap="square" rtlCol="0">
            <a:spAutoFit/>
          </a:bodyPr>
          <a:lstStyle/>
          <a:p>
            <a:pPr algn="ctr"/>
            <a:r>
              <a:rPr lang="en-US" sz="2400" b="1">
                <a:solidFill>
                  <a:srgbClr val="ED1B24"/>
                </a:solidFill>
                <a:cs typeface="Arial" charset="0"/>
              </a:rPr>
              <a:t>46,200</a:t>
            </a:r>
          </a:p>
          <a:p>
            <a:pPr algn="ctr"/>
            <a:r>
              <a:rPr lang="en-US" sz="1400">
                <a:solidFill>
                  <a:srgbClr val="6D6E70"/>
                </a:solidFill>
              </a:rPr>
              <a:t>homes made safer</a:t>
            </a:r>
          </a:p>
        </p:txBody>
      </p:sp>
      <p:pic>
        <p:nvPicPr>
          <p:cNvPr id="37" name="Picture 36" descr="BeRedCrossReady_MakeaPlan70K485Red.png"/>
          <p:cNvPicPr>
            <a:picLocks noChangeAspect="1"/>
          </p:cNvPicPr>
          <p:nvPr/>
        </p:nvPicPr>
        <p:blipFill>
          <a:blip r:embed="rId3" cstate="email">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939179" y="2616378"/>
            <a:ext cx="689451" cy="869028"/>
          </a:xfrm>
          <a:prstGeom prst="rect">
            <a:avLst/>
          </a:prstGeom>
        </p:spPr>
      </p:pic>
      <p:sp>
        <p:nvSpPr>
          <p:cNvPr id="52" name="Text Placeholder 3"/>
          <p:cNvSpPr txBox="1">
            <a:spLocks/>
          </p:cNvSpPr>
          <p:nvPr/>
        </p:nvSpPr>
        <p:spPr bwMode="auto">
          <a:xfrm>
            <a:off x="1486434" y="4841733"/>
            <a:ext cx="1253798" cy="569584"/>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187,000</a:t>
            </a:r>
          </a:p>
        </p:txBody>
      </p:sp>
      <p:sp>
        <p:nvSpPr>
          <p:cNvPr id="53" name="Text Placeholder 3"/>
          <p:cNvSpPr txBox="1">
            <a:spLocks/>
          </p:cNvSpPr>
          <p:nvPr/>
        </p:nvSpPr>
        <p:spPr bwMode="auto">
          <a:xfrm>
            <a:off x="3674803" y="4835579"/>
            <a:ext cx="1253798" cy="569584"/>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5,400</a:t>
            </a:r>
          </a:p>
        </p:txBody>
      </p:sp>
      <p:sp>
        <p:nvSpPr>
          <p:cNvPr id="54" name="Text Placeholder 3"/>
          <p:cNvSpPr txBox="1">
            <a:spLocks/>
          </p:cNvSpPr>
          <p:nvPr/>
        </p:nvSpPr>
        <p:spPr bwMode="auto">
          <a:xfrm>
            <a:off x="5657005" y="4833823"/>
            <a:ext cx="1253798" cy="569584"/>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66,300</a:t>
            </a:r>
          </a:p>
        </p:txBody>
      </p:sp>
      <p:sp>
        <p:nvSpPr>
          <p:cNvPr id="55" name="Text Placeholder 3"/>
          <p:cNvSpPr txBox="1">
            <a:spLocks/>
          </p:cNvSpPr>
          <p:nvPr/>
        </p:nvSpPr>
        <p:spPr bwMode="auto">
          <a:xfrm>
            <a:off x="7587561" y="4815574"/>
            <a:ext cx="1253798" cy="569584"/>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76,800</a:t>
            </a:r>
          </a:p>
        </p:txBody>
      </p:sp>
      <p:pic>
        <p:nvPicPr>
          <p:cNvPr id="3" name="Picture 2">
            <a:extLst>
              <a:ext uri="{FF2B5EF4-FFF2-40B4-BE49-F238E27FC236}">
                <a16:creationId xmlns:a16="http://schemas.microsoft.com/office/drawing/2014/main" id="{D034B2A8-7758-49C3-98D1-52194554B11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3704845" y="2813162"/>
            <a:ext cx="1136907" cy="600543"/>
          </a:xfrm>
          <a:prstGeom prst="rect">
            <a:avLst/>
          </a:prstGeom>
        </p:spPr>
      </p:pic>
      <p:pic>
        <p:nvPicPr>
          <p:cNvPr id="20" name="Picture 19">
            <a:extLst>
              <a:ext uri="{FF2B5EF4-FFF2-40B4-BE49-F238E27FC236}">
                <a16:creationId xmlns:a16="http://schemas.microsoft.com/office/drawing/2014/main" id="{00F00405-F3E9-45BC-BC5D-2EF6A6B72CA5}"/>
              </a:ext>
            </a:extLst>
          </p:cNvPr>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521872" y="2686715"/>
            <a:ext cx="1192753" cy="853488"/>
          </a:xfrm>
          <a:prstGeom prst="rect">
            <a:avLst/>
          </a:prstGeom>
        </p:spPr>
      </p:pic>
      <p:pic>
        <p:nvPicPr>
          <p:cNvPr id="21" name="Picture 20">
            <a:extLst>
              <a:ext uri="{FF2B5EF4-FFF2-40B4-BE49-F238E27FC236}">
                <a16:creationId xmlns:a16="http://schemas.microsoft.com/office/drawing/2014/main" id="{46CB58FC-7A6C-45E5-AF7E-2753F64553AB}"/>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726057" y="2681561"/>
            <a:ext cx="890869" cy="824054"/>
          </a:xfrm>
          <a:prstGeom prst="rect">
            <a:avLst/>
          </a:prstGeom>
        </p:spPr>
      </p:pic>
    </p:spTree>
    <p:extLst>
      <p:ext uri="{BB962C8B-B14F-4D97-AF65-F5344CB8AC3E}">
        <p14:creationId xmlns:p14="http://schemas.microsoft.com/office/powerpoint/2010/main" val="200928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198890"/>
            <a:ext cx="2451394" cy="3058911"/>
          </a:xfrm>
        </p:spPr>
        <p:txBody>
          <a:bodyPr>
            <a:noAutofit/>
          </a:bodyPr>
          <a:lstStyle/>
          <a:p>
            <a:pPr marL="228600" indent="-228600" eaLnBrk="1" hangingPunct="1">
              <a:lnSpc>
                <a:spcPts val="1400"/>
              </a:lnSpc>
              <a:spcBef>
                <a:spcPts val="600"/>
              </a:spcBef>
              <a:spcAft>
                <a:spcPts val="600"/>
              </a:spcAft>
              <a:buFont typeface="Calibri" pitchFamily="34" charset="0"/>
              <a:buAutoNum type="arabicPeriod"/>
            </a:pPr>
            <a:r>
              <a:rPr lang="en-US" sz="1200" dirty="0">
                <a:latin typeface="Arial" charset="0"/>
                <a:cs typeface="Arial" charset="0"/>
              </a:rPr>
              <a:t>Bahamas Hurricane Dorian</a:t>
            </a:r>
          </a:p>
          <a:p>
            <a:pPr marL="228600" indent="-228600" eaLnBrk="1" hangingPunct="1">
              <a:lnSpc>
                <a:spcPts val="1400"/>
              </a:lnSpc>
              <a:spcBef>
                <a:spcPts val="600"/>
              </a:spcBef>
              <a:spcAft>
                <a:spcPts val="600"/>
              </a:spcAft>
              <a:buFont typeface="Calibri" pitchFamily="34" charset="0"/>
              <a:buAutoNum type="arabicPeriod"/>
            </a:pPr>
            <a:r>
              <a:rPr lang="en-US" sz="1200" dirty="0">
                <a:latin typeface="Arial" charset="0"/>
                <a:cs typeface="Arial" charset="0"/>
              </a:rPr>
              <a:t>Central America Dengue Outbreak</a:t>
            </a:r>
          </a:p>
          <a:p>
            <a:pPr marL="228600" indent="-228600" eaLnBrk="1" hangingPunct="1">
              <a:lnSpc>
                <a:spcPts val="1400"/>
              </a:lnSpc>
              <a:spcBef>
                <a:spcPts val="600"/>
              </a:spcBef>
              <a:spcAft>
                <a:spcPts val="600"/>
              </a:spcAft>
              <a:buFont typeface="Calibri" pitchFamily="34" charset="0"/>
              <a:buAutoNum type="arabicPeriod"/>
            </a:pPr>
            <a:r>
              <a:rPr lang="en-US" sz="1200" dirty="0">
                <a:latin typeface="Arial" charset="0"/>
                <a:cs typeface="Arial" charset="0"/>
              </a:rPr>
              <a:t>Zambia Drought</a:t>
            </a:r>
          </a:p>
          <a:p>
            <a:pPr marL="228600" indent="-228600" eaLnBrk="1" hangingPunct="1">
              <a:lnSpc>
                <a:spcPts val="1400"/>
              </a:lnSpc>
              <a:spcBef>
                <a:spcPts val="600"/>
              </a:spcBef>
              <a:spcAft>
                <a:spcPts val="600"/>
              </a:spcAft>
              <a:buFont typeface="Calibri" pitchFamily="34" charset="0"/>
              <a:buAutoNum type="arabicPeriod"/>
            </a:pPr>
            <a:r>
              <a:rPr lang="en-US" sz="1200" dirty="0">
                <a:latin typeface="Arial" charset="0"/>
                <a:cs typeface="Arial" charset="0"/>
              </a:rPr>
              <a:t>Philippines Mindanao Earthquakes</a:t>
            </a:r>
          </a:p>
          <a:p>
            <a:pPr marL="0" indent="0" eaLnBrk="1" hangingPunct="1">
              <a:lnSpc>
                <a:spcPts val="1400"/>
              </a:lnSpc>
              <a:spcBef>
                <a:spcPts val="600"/>
              </a:spcBef>
              <a:spcAft>
                <a:spcPts val="300"/>
              </a:spcAft>
              <a:buNone/>
            </a:pPr>
            <a:endParaRPr lang="en-US" sz="1100" dirty="0">
              <a:latin typeface="Arial" charset="0"/>
              <a:cs typeface="Arial" charset="0"/>
            </a:endParaRPr>
          </a:p>
        </p:txBody>
      </p:sp>
      <p:pic>
        <p:nvPicPr>
          <p:cNvPr id="18438" name="Picture 12" descr="Map for AR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6172200" y="427632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14" name="Oval 13"/>
          <p:cNvSpPr>
            <a:spLocks noChangeArrowheads="1"/>
          </p:cNvSpPr>
          <p:nvPr/>
        </p:nvSpPr>
        <p:spPr bwMode="auto">
          <a:xfrm>
            <a:off x="4382978" y="350071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15" name="Oval 14"/>
          <p:cNvSpPr>
            <a:spLocks noChangeArrowheads="1"/>
          </p:cNvSpPr>
          <p:nvPr/>
        </p:nvSpPr>
        <p:spPr bwMode="auto">
          <a:xfrm>
            <a:off x="8077200" y="365250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17" name="Oval 16"/>
          <p:cNvSpPr>
            <a:spLocks noChangeArrowheads="1"/>
          </p:cNvSpPr>
          <p:nvPr/>
        </p:nvSpPr>
        <p:spPr bwMode="auto">
          <a:xfrm>
            <a:off x="3984813" y="380137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400" y="900435"/>
            <a:ext cx="3429001" cy="990600"/>
          </a:xfrm>
        </p:spPr>
        <p:txBody>
          <a:bodyPr wrap="square" numCol="1" anchorCtr="0" compatLnSpc="1">
            <a:prstTxWarp prst="textNoShape">
              <a:avLst/>
            </a:prstTxWarp>
            <a:noAutofit/>
          </a:bodyPr>
          <a:lstStyle/>
          <a:p>
            <a:pPr eaLnBrk="1" hangingPunct="1">
              <a:lnSpc>
                <a:spcPts val="2000"/>
              </a:lnSpc>
              <a:defRPr/>
            </a:pPr>
            <a:r>
              <a:rPr lang="en-US" sz="1600">
                <a:solidFill>
                  <a:srgbClr val="ED1B24"/>
                </a:solidFill>
                <a:latin typeface="Arial" charset="0"/>
                <a:cs typeface="Arial" charset="0"/>
              </a:rPr>
              <a:t>During the quarter, the American Red Cross responded to or continued to respond to 4 major emergencies around the world. </a:t>
            </a:r>
          </a:p>
        </p:txBody>
      </p:sp>
    </p:spTree>
    <p:extLst>
      <p:ext uri="{BB962C8B-B14F-4D97-AF65-F5344CB8AC3E}">
        <p14:creationId xmlns:p14="http://schemas.microsoft.com/office/powerpoint/2010/main" val="1153982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9" ma:contentTypeDescription="Create a new document." ma:contentTypeScope="" ma:versionID="069bb59df16f1936838f0af52348189e">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91a23cc269deb7e8bae2e4ebdfde9968"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Z7UVSJU4EYRE-43553385-135435</_dlc_DocId>
    <_dlc_DocIdUrl xmlns="15cf46a6-57b0-493a-b6e0-0817c4a110d6">
      <Url>https://americanredcross.sharepoint.com/sites/HumSvc/HSO/DevOps/_layouts/15/DocIdRedir.aspx?ID=Z7UVSJU4EYRE-43553385-135435</Url>
      <Description>Z7UVSJU4EYRE-43553385-135435</Description>
    </_dlc_DocIdUrl>
    <_Flow_SignoffStatus xmlns="dfb93c61-09fd-40ff-8f23-56ad7d9a9b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A1FB2F5-F16B-4EBC-A9F6-DD61DC4C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869349-5852-4835-BB0E-39871B011A02}">
  <ds:schemaRefs>
    <ds:schemaRef ds:uri="http://schemas.microsoft.com/sharepoint/v3"/>
    <ds:schemaRef ds:uri="http://purl.org/dc/terms/"/>
    <ds:schemaRef ds:uri="http://schemas.openxmlformats.org/package/2006/metadata/core-properties"/>
    <ds:schemaRef ds:uri="15cf46a6-57b0-493a-b6e0-0817c4a110d6"/>
    <ds:schemaRef ds:uri="http://schemas.microsoft.com/office/2006/documentManagement/types"/>
    <ds:schemaRef ds:uri="http://schemas.microsoft.com/office/infopath/2007/PartnerControls"/>
    <ds:schemaRef ds:uri="3ba72d68-eddd-44e1-847b-51506bb268af"/>
    <ds:schemaRef ds:uri="http://purl.org/dc/elements/1.1/"/>
    <ds:schemaRef ds:uri="http://schemas.microsoft.com/office/2006/metadata/properties"/>
    <ds:schemaRef ds:uri="dfb93c61-09fd-40ff-8f23-56ad7d9a9b29"/>
    <ds:schemaRef ds:uri="http://www.w3.org/XML/1998/namespace"/>
    <ds:schemaRef ds:uri="http://purl.org/dc/dcmitype/"/>
  </ds:schemaRefs>
</ds:datastoreItem>
</file>

<file path=customXml/itemProps3.xml><?xml version="1.0" encoding="utf-8"?>
<ds:datastoreItem xmlns:ds="http://schemas.openxmlformats.org/officeDocument/2006/customXml" ds:itemID="{E762C596-618B-4E0D-B79E-D2EB920C1434}">
  <ds:schemaRefs>
    <ds:schemaRef ds:uri="http://schemas.microsoft.com/sharepoint/v3/contenttype/forms"/>
  </ds:schemaRefs>
</ds:datastoreItem>
</file>

<file path=customXml/itemProps4.xml><?xml version="1.0" encoding="utf-8"?>
<ds:datastoreItem xmlns:ds="http://schemas.openxmlformats.org/officeDocument/2006/customXml" ds:itemID="{7D00CDC3-137E-477E-A5B7-A3E19B22202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TotalTime>
  <Words>1164</Words>
  <Application>Microsoft Office PowerPoint</Application>
  <PresentationFormat>Custom</PresentationFormat>
  <Paragraphs>170</Paragraphs>
  <Slides>14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Courier New</vt:lpstr>
      <vt:lpstr>Georgia</vt:lpstr>
      <vt:lpstr>Office Theme</vt:lpstr>
      <vt:lpstr>Custom Design</vt:lpstr>
      <vt:lpstr>1_Office Theme</vt:lpstr>
      <vt:lpstr>QUARTERLY DISASTER UPDATE: FY20 Q2 (Oct.-Dec. 2019)</vt:lpstr>
      <vt:lpstr>Quarterly Disaster Update FY20 Q2 (Oct.-Dec. 2019)</vt:lpstr>
      <vt:lpstr>PowerPoint Presentation</vt:lpstr>
      <vt:lpstr>PowerPoint Presentation</vt:lpstr>
      <vt:lpstr>During this quarter, the Red Cross responded to 50 significant disasters across the country, including 10 very large events.  At the same time, we responded to thousands of everyday disasters, like home fires.  </vt:lpstr>
      <vt:lpstr>Q2 Domestic Response Totals</vt:lpstr>
      <vt:lpstr>PowerPoint Presentation</vt:lpstr>
      <vt:lpstr>The Red Cross also supported preparedness and education efforts to combat the nation’s biggest disaster threat – home fires. To date, 699 lives, including those of 227 children, have been saved through campaign efforts.  </vt:lpstr>
      <vt:lpstr>During the quarter, the American Red Cross responded to or continued to respond to 4 major emergencies around the world. </vt:lpstr>
      <vt:lpstr>The American Red Cross actively supported  disaster preparedness, relief and recovery work in 13 countries.  </vt:lpstr>
      <vt:lpstr>Your Benefits and Resources</vt:lpstr>
      <vt:lpstr> Sound the Alarm to Save Lives from Home Fires April 18—May 3, 2020 </vt:lpstr>
      <vt:lpstr> Missing Types Blood Campaign June 9—June 30, 2020 </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5</cp:revision>
  <cp:lastPrinted>2019-07-17T22:34:19Z</cp:lastPrinted>
  <dcterms:created xsi:type="dcterms:W3CDTF">2013-01-03T17:02:39Z</dcterms:created>
  <dcterms:modified xsi:type="dcterms:W3CDTF">2020-02-14T20:53:36Z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f2dc2090-40db-4c5a-896a-af3d153721bc</vt:lpwstr>
  </property>
  <property fmtid="{D5CDD505-2E9C-101B-9397-08002B2CF9AE}" pid="5" name="AuthorIds_UIVersion_512">
    <vt:lpwstr>97</vt:lpwstr>
  </property>
</Properties>
</file>