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5"/>
    <p:sldMasterId id="2147483681" r:id="rId6"/>
  </p:sldMasterIdLst>
  <p:notesMasterIdLst>
    <p:notesMasterId r:id="rId17"/>
  </p:notesMasterIdLst>
  <p:handoutMasterIdLst>
    <p:handoutMasterId r:id="rId18"/>
  </p:handoutMasterIdLst>
  <p:sldIdLst>
    <p:sldId id="476" r:id="rId7"/>
    <p:sldId id="459" r:id="rId8"/>
    <p:sldId id="470" r:id="rId9"/>
    <p:sldId id="486" r:id="rId10"/>
    <p:sldId id="487" r:id="rId11"/>
    <p:sldId id="477" r:id="rId12"/>
    <p:sldId id="484" r:id="rId13"/>
    <p:sldId id="399" r:id="rId14"/>
    <p:sldId id="481" r:id="rId15"/>
    <p:sldId id="446" r:id="rId16"/>
  </p:sldIdLst>
  <p:sldSz cx="10058400" cy="64008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84">
          <p15:clr>
            <a:srgbClr val="A4A3A4"/>
          </p15:clr>
        </p15:guide>
        <p15:guide id="2" pos="31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kennam" initials="" lastIdx="11" clrIdx="0"/>
  <p:cmAuthor id="1" name="LiorN" initials="L" lastIdx="6" clrIdx="1"/>
  <p:cmAuthor id="2" name="Christine Heim" initials="CH" lastIdx="4" clrIdx="2"/>
  <p:cmAuthor id="3" name="Mark Lynn Ferguson" initials="" lastIdx="14" clrIdx="3"/>
  <p:cmAuthor id="4" name="Danaceau, Jessica" initials="DJ" lastIdx="10"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717073"/>
    <a:srgbClr val="00FF00"/>
    <a:srgbClr val="D33234"/>
    <a:srgbClr val="D33334"/>
    <a:srgbClr val="ED1B24"/>
    <a:srgbClr val="4784B5"/>
    <a:srgbClr val="B4A996"/>
    <a:srgbClr val="E2D7AC"/>
    <a:srgbClr val="E2D7F6"/>
    <a:srgbClr val="C4D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99431" autoAdjust="0"/>
  </p:normalViewPr>
  <p:slideViewPr>
    <p:cSldViewPr snapToObjects="1">
      <p:cViewPr varScale="1">
        <p:scale>
          <a:sx n="73" d="100"/>
          <a:sy n="73" d="100"/>
        </p:scale>
        <p:origin x="1284" y="78"/>
      </p:cViewPr>
      <p:guideLst>
        <p:guide orient="horz" pos="1584"/>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1" d="100"/>
          <a:sy n="81" d="100"/>
        </p:scale>
        <p:origin x="-199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276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F633361-DFCC-48D6-A486-988EEBCFBF27}" type="datetimeFigureOut">
              <a:rPr lang="en-US"/>
              <a:pPr>
                <a:defRPr/>
              </a:pPr>
              <a:t>2/7/2018</a:t>
            </a:fld>
            <a:endParaRPr lang="en-US" dirty="0"/>
          </a:p>
        </p:txBody>
      </p:sp>
      <p:sp>
        <p:nvSpPr>
          <p:cNvPr id="276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276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8115CFC-0402-4E3A-8A8B-5705C8E6EF7A}" type="slidenum">
              <a:rPr lang="en-US"/>
              <a:pPr>
                <a:defRPr/>
              </a:pPr>
              <a:t>‹#›</a:t>
            </a:fld>
            <a:endParaRPr lang="en-US" dirty="0"/>
          </a:p>
        </p:txBody>
      </p:sp>
    </p:spTree>
    <p:extLst>
      <p:ext uri="{BB962C8B-B14F-4D97-AF65-F5344CB8AC3E}">
        <p14:creationId xmlns:p14="http://schemas.microsoft.com/office/powerpoint/2010/main" val="11519775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844C125-64E0-45B8-B460-B556EC443E8E}" type="datetimeFigureOut">
              <a:rPr lang="en-US"/>
              <a:pPr>
                <a:defRPr/>
              </a:pPr>
              <a:t>2/7/2018</a:t>
            </a:fld>
            <a:endParaRPr lang="en-US" dirty="0"/>
          </a:p>
        </p:txBody>
      </p:sp>
      <p:sp>
        <p:nvSpPr>
          <p:cNvPr id="4" name="Slide Image Placeholder 3"/>
          <p:cNvSpPr>
            <a:spLocks noGrp="1" noRot="1" noChangeAspect="1"/>
          </p:cNvSpPr>
          <p:nvPr>
            <p:ph type="sldImg" idx="2"/>
          </p:nvPr>
        </p:nvSpPr>
        <p:spPr>
          <a:xfrm>
            <a:off x="766763" y="696913"/>
            <a:ext cx="5476875"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E7CBC12-2388-4F38-BE53-123CF1C0DB6A}" type="slidenum">
              <a:rPr lang="en-US"/>
              <a:pPr>
                <a:defRPr/>
              </a:pPr>
              <a:t>‹#›</a:t>
            </a:fld>
            <a:endParaRPr lang="en-US" dirty="0"/>
          </a:p>
        </p:txBody>
      </p:sp>
    </p:spTree>
    <p:extLst>
      <p:ext uri="{BB962C8B-B14F-4D97-AF65-F5344CB8AC3E}">
        <p14:creationId xmlns:p14="http://schemas.microsoft.com/office/powerpoint/2010/main" val="5460662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2</a:t>
            </a:fld>
            <a:endParaRPr lang="en-US" dirty="0"/>
          </a:p>
        </p:txBody>
      </p:sp>
    </p:spTree>
    <p:extLst>
      <p:ext uri="{BB962C8B-B14F-4D97-AF65-F5344CB8AC3E}">
        <p14:creationId xmlns:p14="http://schemas.microsoft.com/office/powerpoint/2010/main" val="134535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May 2017, Missouri.  </a:t>
            </a:r>
            <a:endParaRPr lang="en-US" dirty="0"/>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3</a:t>
            </a:fld>
            <a:endParaRPr lang="en-US" dirty="0"/>
          </a:p>
        </p:txBody>
      </p:sp>
    </p:spTree>
    <p:extLst>
      <p:ext uri="{BB962C8B-B14F-4D97-AF65-F5344CB8AC3E}">
        <p14:creationId xmlns:p14="http://schemas.microsoft.com/office/powerpoint/2010/main" val="355719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53743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3938C-5E94-4511-B305-17981EA17AFF}"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225392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1B307-A8C6-4620-872A-E19C7B385E53}"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63619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C3DE9-DC68-4BE4-94D4-7F2ED0B3DEAD}" type="slidenum">
              <a:rPr lang="en-US"/>
              <a:pPr fontAlgn="base">
                <a:spcBef>
                  <a:spcPct val="0"/>
                </a:spcBef>
                <a:spcAft>
                  <a:spcPct val="0"/>
                </a:spcAft>
                <a:defRPr/>
              </a:pPr>
              <a:t>7</a:t>
            </a:fld>
            <a:endParaRPr lang="en-US" dirty="0"/>
          </a:p>
        </p:txBody>
      </p:sp>
    </p:spTree>
    <p:extLst>
      <p:ext uri="{BB962C8B-B14F-4D97-AF65-F5344CB8AC3E}">
        <p14:creationId xmlns:p14="http://schemas.microsoft.com/office/powerpoint/2010/main" val="310333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8</a:t>
            </a:fld>
            <a:endParaRPr lang="en-US" dirty="0"/>
          </a:p>
        </p:txBody>
      </p:sp>
    </p:spTree>
    <p:extLst>
      <p:ext uri="{BB962C8B-B14F-4D97-AF65-F5344CB8AC3E}">
        <p14:creationId xmlns:p14="http://schemas.microsoft.com/office/powerpoint/2010/main" val="425947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3787128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0" y="4543772"/>
            <a:ext cx="7239000"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8" name="Picture 6" descr="ARC_Logo_Bttn_HorizStkd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8600" y="5415919"/>
            <a:ext cx="3048000" cy="785811"/>
          </a:xfrm>
          <a:prstGeom prst="rect">
            <a:avLst/>
          </a:prstGeom>
          <a:noFill/>
          <a:ln w="9525">
            <a:noFill/>
            <a:miter lim="800000"/>
            <a:headEnd/>
            <a:tailEnd/>
          </a:ln>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5682" b="18182"/>
          <a:stretch/>
        </p:blipFill>
        <p:spPr>
          <a:xfrm>
            <a:off x="-1" y="-1"/>
            <a:ext cx="10058399" cy="5415919"/>
          </a:xfrm>
          <a:prstGeom prst="rect">
            <a:avLst/>
          </a:prstGeom>
        </p:spPr>
      </p:pic>
      <p:sp>
        <p:nvSpPr>
          <p:cNvPr id="4" name="Rectangle 4"/>
          <p:cNvSpPr/>
          <p:nvPr userDrawn="1"/>
        </p:nvSpPr>
        <p:spPr>
          <a:xfrm>
            <a:off x="-1" y="4004320"/>
            <a:ext cx="10077381" cy="10668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hasCustomPrompt="1"/>
          </p:nvPr>
        </p:nvSpPr>
        <p:spPr>
          <a:xfrm>
            <a:off x="381000" y="3900508"/>
            <a:ext cx="7239000" cy="795664"/>
          </a:xfrm>
        </p:spPr>
        <p:txBody>
          <a:bodyPr>
            <a:noAutofit/>
          </a:bodyPr>
          <a:lstStyle>
            <a:lvl1pPr algn="l">
              <a:lnSpc>
                <a:spcPts val="4100"/>
              </a:lnSpc>
              <a:defRPr sz="2800" spc="-150">
                <a:solidFill>
                  <a:srgbClr val="FFFFFF"/>
                </a:solidFill>
              </a:defRPr>
            </a:lvl1pPr>
          </a:lstStyle>
          <a:p>
            <a:r>
              <a:rPr lang="en-US" dirty="0"/>
              <a:t>CLICK TO EDIT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2150" y="1703388"/>
            <a:ext cx="4260850"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703388"/>
            <a:ext cx="4260850"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0E632-FD0D-4630-B72F-9FDD66901521}"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99653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41313"/>
            <a:ext cx="8675688" cy="1236662"/>
          </a:xfrm>
        </p:spPr>
        <p:txBody>
          <a:bodyPr/>
          <a:lstStyle/>
          <a:p>
            <a:r>
              <a:rPr lang="en-US"/>
              <a:t>Click to edit Master title style</a:t>
            </a:r>
          </a:p>
        </p:txBody>
      </p:sp>
      <p:sp>
        <p:nvSpPr>
          <p:cNvPr id="3" name="Text Placeholder 2"/>
          <p:cNvSpPr>
            <a:spLocks noGrp="1"/>
          </p:cNvSpPr>
          <p:nvPr>
            <p:ph type="body" idx="1"/>
          </p:nvPr>
        </p:nvSpPr>
        <p:spPr>
          <a:xfrm>
            <a:off x="692150" y="1568450"/>
            <a:ext cx="4256088" cy="769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338388"/>
            <a:ext cx="4256088"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568450"/>
            <a:ext cx="4275138" cy="769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338388"/>
            <a:ext cx="4275138"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0E632-FD0D-4630-B72F-9FDD66901521}"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43647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0E632-FD0D-4630-B72F-9FDD66901521}"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54611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0E632-FD0D-4630-B72F-9FDD66901521}"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84633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27038"/>
            <a:ext cx="3244850" cy="1493837"/>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922338"/>
            <a:ext cx="5091113" cy="45481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920875"/>
            <a:ext cx="3244850" cy="3557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805630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27038"/>
            <a:ext cx="3244850" cy="1493837"/>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922338"/>
            <a:ext cx="5091113" cy="45481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1920875"/>
            <a:ext cx="3244850" cy="3557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81069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722865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341313"/>
            <a:ext cx="2168525" cy="5424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341313"/>
            <a:ext cx="6353175" cy="5424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7601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0" y="4543772"/>
            <a:ext cx="7239000"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4354" r="16245" b="13799"/>
          <a:stretch/>
        </p:blipFill>
        <p:spPr>
          <a:xfrm>
            <a:off x="3225" y="-35490"/>
            <a:ext cx="10055175" cy="5293290"/>
          </a:xfrm>
          <a:prstGeom prst="rect">
            <a:avLst/>
          </a:prstGeom>
        </p:spPr>
      </p:pic>
      <p:sp>
        <p:nvSpPr>
          <p:cNvPr id="4" name="Rectangle 4"/>
          <p:cNvSpPr/>
          <p:nvPr userDrawn="1"/>
        </p:nvSpPr>
        <p:spPr>
          <a:xfrm>
            <a:off x="-1" y="4004320"/>
            <a:ext cx="10058401" cy="10668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hasCustomPrompt="1"/>
          </p:nvPr>
        </p:nvSpPr>
        <p:spPr>
          <a:xfrm>
            <a:off x="381000" y="3900508"/>
            <a:ext cx="7239000" cy="795664"/>
          </a:xfrm>
        </p:spPr>
        <p:txBody>
          <a:bodyPr>
            <a:noAutofit/>
          </a:bodyPr>
          <a:lstStyle>
            <a:lvl1pPr algn="l">
              <a:lnSpc>
                <a:spcPts val="4100"/>
              </a:lnSpc>
              <a:defRPr sz="2800" spc="-150">
                <a:solidFill>
                  <a:srgbClr val="FFFFFF"/>
                </a:solidFill>
              </a:defRPr>
            </a:lvl1pPr>
          </a:lstStyle>
          <a:p>
            <a:r>
              <a:rPr lang="en-US" dirty="0"/>
              <a:t>CLICK TO EDIT MASTER SLIDE</a:t>
            </a:r>
          </a:p>
        </p:txBody>
      </p:sp>
      <p:pic>
        <p:nvPicPr>
          <p:cNvPr id="7" name="Picture 6" descr="Disaster_Responder_Logo_RGB.png"/>
          <p:cNvPicPr>
            <a:picLocks noChangeAspect="1"/>
          </p:cNvPicPr>
          <p:nvPr userDrawn="1"/>
        </p:nvPicPr>
        <p:blipFill>
          <a:blip r:embed="rId3"/>
          <a:stretch>
            <a:fillRect/>
          </a:stretch>
        </p:blipFill>
        <p:spPr>
          <a:xfrm>
            <a:off x="228600" y="5357120"/>
            <a:ext cx="2971800" cy="891870"/>
          </a:xfrm>
          <a:prstGeom prst="rect">
            <a:avLst/>
          </a:prstGeom>
        </p:spPr>
      </p:pic>
    </p:spTree>
    <p:extLst>
      <p:ext uri="{BB962C8B-B14F-4D97-AF65-F5344CB8AC3E}">
        <p14:creationId xmlns:p14="http://schemas.microsoft.com/office/powerpoint/2010/main" val="59538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B2EDA8-1933-9B4E-8DBD-1C89063EC417}" type="datetime1">
              <a:rPr lang="en-US" smtClean="0"/>
              <a:t>2/7/2018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419787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12"/>
          <p:cNvSpPr/>
          <p:nvPr userDrawn="1"/>
        </p:nvSpPr>
        <p:spPr>
          <a:xfrm>
            <a:off x="5791200" y="304799"/>
            <a:ext cx="3962400" cy="5420743"/>
          </a:xfrm>
          <a:prstGeom prst="rect">
            <a:avLst/>
          </a:prstGeom>
          <a:solidFill>
            <a:srgbClr val="D7D7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11"/>
          <p:cNvSpPr/>
          <p:nvPr userDrawn="1"/>
        </p:nvSpPr>
        <p:spPr>
          <a:xfrm>
            <a:off x="304800" y="304799"/>
            <a:ext cx="5486400" cy="5420743"/>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a:spLocks noGrp="1"/>
          </p:cNvSpPr>
          <p:nvPr>
            <p:ph type="title"/>
          </p:nvPr>
        </p:nvSpPr>
        <p:spPr>
          <a:xfrm>
            <a:off x="502920" y="762000"/>
            <a:ext cx="4983480" cy="1066800"/>
          </a:xfrm>
          <a:prstGeom prst="rect">
            <a:avLst/>
          </a:prstGeom>
        </p:spPr>
        <p:txBody>
          <a:bodyPr/>
          <a:lstStyle>
            <a:lvl1pPr algn="l">
              <a:lnSpc>
                <a:spcPts val="3860"/>
              </a:lnSpc>
              <a:defRPr sz="3800" b="1" spc="-100">
                <a:solidFill>
                  <a:srgbClr val="ED1B2E"/>
                </a:solidFill>
                <a:latin typeface="Arial"/>
                <a:cs typeface="Arial"/>
              </a:defRPr>
            </a:lvl1pPr>
          </a:lstStyle>
          <a:p>
            <a:r>
              <a:rPr lang="en-US" dirty="0"/>
              <a:t>Click to edit Master title style</a:t>
            </a:r>
          </a:p>
        </p:txBody>
      </p:sp>
      <p:sp>
        <p:nvSpPr>
          <p:cNvPr id="10" name="Content Placeholder 2"/>
          <p:cNvSpPr>
            <a:spLocks noGrp="1"/>
          </p:cNvSpPr>
          <p:nvPr>
            <p:ph idx="1"/>
          </p:nvPr>
        </p:nvSpPr>
        <p:spPr>
          <a:xfrm>
            <a:off x="502920" y="1904999"/>
            <a:ext cx="4983480" cy="3276601"/>
          </a:xfrm>
          <a:prstGeom prst="rect">
            <a:avLst/>
          </a:prstGeom>
        </p:spPr>
        <p:txBody>
          <a:bodyPr>
            <a:noAutofit/>
          </a:bodyPr>
          <a:lstStyle>
            <a:lvl1pPr>
              <a:buNone/>
              <a:defRPr sz="2000" b="1">
                <a:solidFill>
                  <a:srgbClr val="6D6E70"/>
                </a:solidFill>
                <a:latin typeface="Arial"/>
                <a:cs typeface="Arial"/>
              </a:defRPr>
            </a:lvl1pPr>
            <a:lvl2pPr>
              <a:buNone/>
              <a:defRPr sz="1600">
                <a:solidFill>
                  <a:srgbClr val="6D6E70"/>
                </a:solidFill>
                <a:latin typeface="Arial"/>
                <a:cs typeface="Arial"/>
              </a:defRPr>
            </a:lvl2pPr>
            <a:lvl3pPr>
              <a:buNone/>
              <a:defRPr sz="1600">
                <a:solidFill>
                  <a:srgbClr val="6D6E70"/>
                </a:solidFill>
                <a:latin typeface="Arial"/>
                <a:cs typeface="Arial"/>
              </a:defRPr>
            </a:lvl3pPr>
            <a:lvl4pPr>
              <a:buNone/>
              <a:defRPr sz="1600">
                <a:solidFill>
                  <a:srgbClr val="6D6E70"/>
                </a:solidFill>
                <a:latin typeface="Arial"/>
                <a:cs typeface="Arial"/>
              </a:defRPr>
            </a:lvl4pPr>
            <a:lvl5pPr>
              <a:buNone/>
              <a:defRPr sz="1600">
                <a:solidFill>
                  <a:srgbClr val="6D6E7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6" descr="ADGP_Logo_RGB.PNG"/>
          <p:cNvPicPr>
            <a:picLocks noChangeAspect="1"/>
          </p:cNvPicPr>
          <p:nvPr userDrawn="1"/>
        </p:nvPicPr>
        <p:blipFill>
          <a:blip r:embed="rId2"/>
          <a:srcRect/>
          <a:stretch>
            <a:fillRect/>
          </a:stretch>
        </p:blipFill>
        <p:spPr bwMode="auto">
          <a:xfrm>
            <a:off x="533400" y="5725543"/>
            <a:ext cx="2133600" cy="546100"/>
          </a:xfrm>
          <a:prstGeom prst="rect">
            <a:avLst/>
          </a:prstGeom>
          <a:noFill/>
          <a:ln w="9525">
            <a:noFill/>
            <a:miter lim="800000"/>
            <a:headEnd/>
            <a:tailEnd/>
          </a:ln>
        </p:spPr>
      </p:pic>
      <p:sp>
        <p:nvSpPr>
          <p:cNvPr id="20" name="TextBox 5"/>
          <p:cNvSpPr txBox="1">
            <a:spLocks noChangeArrowheads="1"/>
          </p:cNvSpPr>
          <p:nvPr userDrawn="1"/>
        </p:nvSpPr>
        <p:spPr bwMode="auto">
          <a:xfrm>
            <a:off x="8915400" y="5868064"/>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dirty="0">
              <a:solidFill>
                <a:srgbClr val="6D6E70"/>
              </a:solidFill>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04800"/>
            <a:ext cx="9448800" cy="5437342"/>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p:cNvSpPr>
            <a:spLocks noGrp="1"/>
          </p:cNvSpPr>
          <p:nvPr>
            <p:ph type="title"/>
          </p:nvPr>
        </p:nvSpPr>
        <p:spPr>
          <a:xfrm>
            <a:off x="655320" y="685800"/>
            <a:ext cx="8717280" cy="1066800"/>
          </a:xfrm>
          <a:prstGeom prst="rect">
            <a:avLst/>
          </a:prstGeom>
        </p:spPr>
        <p:txBody>
          <a:bodyPr/>
          <a:lstStyle>
            <a:lvl1pPr algn="l">
              <a:lnSpc>
                <a:spcPts val="3860"/>
              </a:lnSpc>
              <a:defRPr sz="3800" b="1" spc="-100">
                <a:solidFill>
                  <a:srgbClr val="ED1B2E"/>
                </a:solidFill>
                <a:latin typeface="Arial"/>
                <a:cs typeface="Arial"/>
              </a:defRPr>
            </a:lvl1pPr>
          </a:lstStyle>
          <a:p>
            <a:r>
              <a:rPr lang="en-US" dirty="0"/>
              <a:t>Click to edit Master title style</a:t>
            </a:r>
          </a:p>
        </p:txBody>
      </p:sp>
      <p:sp>
        <p:nvSpPr>
          <p:cNvPr id="9" name="Content Placeholder 2"/>
          <p:cNvSpPr>
            <a:spLocks noGrp="1"/>
          </p:cNvSpPr>
          <p:nvPr>
            <p:ph idx="1"/>
          </p:nvPr>
        </p:nvSpPr>
        <p:spPr>
          <a:xfrm>
            <a:off x="655320" y="1828799"/>
            <a:ext cx="8717280" cy="3276601"/>
          </a:xfrm>
          <a:prstGeom prst="rect">
            <a:avLst/>
          </a:prstGeom>
        </p:spPr>
        <p:txBody>
          <a:bodyPr>
            <a:noAutofit/>
          </a:bodyPr>
          <a:lstStyle>
            <a:lvl1pPr>
              <a:buNone/>
              <a:defRPr sz="2000" b="1">
                <a:solidFill>
                  <a:srgbClr val="6D6E70"/>
                </a:solidFill>
                <a:latin typeface="Arial"/>
                <a:cs typeface="Arial"/>
              </a:defRPr>
            </a:lvl1pPr>
            <a:lvl2pPr>
              <a:buNone/>
              <a:defRPr sz="1600">
                <a:solidFill>
                  <a:srgbClr val="6D6E70"/>
                </a:solidFill>
                <a:latin typeface="Arial"/>
                <a:cs typeface="Arial"/>
              </a:defRPr>
            </a:lvl2pPr>
            <a:lvl3pPr>
              <a:buNone/>
              <a:defRPr sz="1600">
                <a:solidFill>
                  <a:srgbClr val="6D6E70"/>
                </a:solidFill>
                <a:latin typeface="Arial"/>
                <a:cs typeface="Arial"/>
              </a:defRPr>
            </a:lvl3pPr>
            <a:lvl4pPr>
              <a:buNone/>
              <a:defRPr sz="1600">
                <a:solidFill>
                  <a:srgbClr val="6D6E70"/>
                </a:solidFill>
                <a:latin typeface="Arial"/>
                <a:cs typeface="Arial"/>
              </a:defRPr>
            </a:lvl4pPr>
            <a:lvl5pPr>
              <a:buNone/>
              <a:defRPr sz="1600">
                <a:solidFill>
                  <a:srgbClr val="6D6E7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5"/>
          <p:cNvSpPr txBox="1">
            <a:spLocks noChangeArrowheads="1"/>
          </p:cNvSpPr>
          <p:nvPr userDrawn="1"/>
        </p:nvSpPr>
        <p:spPr bwMode="auto">
          <a:xfrm>
            <a:off x="8915400" y="5868064"/>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dirty="0">
              <a:solidFill>
                <a:srgbClr val="6D6E70"/>
              </a:solidFill>
              <a:cs typeface="Arial" charset="0"/>
            </a:endParaRPr>
          </a:p>
        </p:txBody>
      </p:sp>
      <p:pic>
        <p:nvPicPr>
          <p:cNvPr id="7" name="Picture 6" descr="Disaster_Responder_Logo_RGB.png"/>
          <p:cNvPicPr>
            <a:picLocks noChangeAspect="1"/>
          </p:cNvPicPr>
          <p:nvPr userDrawn="1"/>
        </p:nvPicPr>
        <p:blipFill>
          <a:blip r:embed="rId2"/>
          <a:stretch>
            <a:fillRect/>
          </a:stretch>
        </p:blipFill>
        <p:spPr>
          <a:xfrm>
            <a:off x="533400" y="5706232"/>
            <a:ext cx="1898910" cy="56988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p:nvPr userDrawn="1"/>
        </p:nvSpPr>
        <p:spPr>
          <a:xfrm>
            <a:off x="0" y="0"/>
            <a:ext cx="10058400" cy="6400800"/>
          </a:xfrm>
          <a:prstGeom prst="rect">
            <a:avLst/>
          </a:prstGeom>
          <a:solidFill>
            <a:srgbClr val="9F9FA3"/>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10"/>
          <p:cNvSpPr txBox="1"/>
          <p:nvPr userDrawn="1"/>
        </p:nvSpPr>
        <p:spPr>
          <a:xfrm>
            <a:off x="8015288" y="5791200"/>
            <a:ext cx="1582737" cy="207963"/>
          </a:xfrm>
          <a:prstGeom prst="rect">
            <a:avLst/>
          </a:prstGeom>
          <a:noFill/>
        </p:spPr>
        <p:txBody>
          <a:bodyPr wrap="none">
            <a:spAutoFit/>
          </a:bodyPr>
          <a:lstStyle/>
          <a:p>
            <a:pPr algn="r" fontAlgn="auto">
              <a:spcBef>
                <a:spcPts val="0"/>
              </a:spcBef>
              <a:spcAft>
                <a:spcPts val="0"/>
              </a:spcAft>
              <a:defRPr/>
            </a:pPr>
            <a:r>
              <a:rPr lang="en-US" sz="750" dirty="0">
                <a:solidFill>
                  <a:srgbClr val="FFFFFF"/>
                </a:solidFill>
                <a:latin typeface="Georgia"/>
                <a:cs typeface="Georgia"/>
              </a:rPr>
              <a:t>Annual Disaster Giving Program</a:t>
            </a:r>
            <a:endParaRPr lang="en-US" sz="1000" dirty="0">
              <a:solidFill>
                <a:srgbClr val="FFFFFF"/>
              </a:solidFill>
              <a:latin typeface="Georgia"/>
              <a:cs typeface="Georgia"/>
            </a:endParaRPr>
          </a:p>
        </p:txBody>
      </p:sp>
      <p:pic>
        <p:nvPicPr>
          <p:cNvPr id="5" name="Picture 12" descr="ARC_Logo_Bttn_Horiz_RGB_Rev.png"/>
          <p:cNvPicPr>
            <a:picLocks noChangeAspect="1"/>
          </p:cNvPicPr>
          <p:nvPr userDrawn="1"/>
        </p:nvPicPr>
        <p:blipFill>
          <a:blip r:embed="rId2"/>
          <a:srcRect/>
          <a:stretch>
            <a:fillRect/>
          </a:stretch>
        </p:blipFill>
        <p:spPr bwMode="auto">
          <a:xfrm>
            <a:off x="7616825" y="433388"/>
            <a:ext cx="1981200" cy="696912"/>
          </a:xfrm>
          <a:prstGeom prst="rect">
            <a:avLst/>
          </a:prstGeom>
          <a:noFill/>
          <a:ln w="9525">
            <a:noFill/>
            <a:miter lim="800000"/>
            <a:headEnd/>
            <a:tailEnd/>
          </a:ln>
        </p:spPr>
      </p:pic>
      <p:sp>
        <p:nvSpPr>
          <p:cNvPr id="2" name="Title 1"/>
          <p:cNvSpPr>
            <a:spLocks noGrp="1"/>
          </p:cNvSpPr>
          <p:nvPr>
            <p:ph type="title"/>
          </p:nvPr>
        </p:nvSpPr>
        <p:spPr>
          <a:xfrm>
            <a:off x="0" y="2819400"/>
            <a:ext cx="10058400" cy="685800"/>
          </a:xfrm>
        </p:spPr>
        <p:txBody>
          <a:bodyPr>
            <a:noAutofit/>
          </a:bodyPr>
          <a:lstStyle>
            <a:lvl1pPr>
              <a:defRPr sz="6000" spc="-150">
                <a:solidFill>
                  <a:schemeClr val="bg1"/>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047750"/>
            <a:ext cx="7543800" cy="22288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3362325"/>
            <a:ext cx="7543800" cy="15446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B0E632-FD0D-4630-B72F-9FDD66901521}"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39171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20049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595438"/>
            <a:ext cx="8675688" cy="2662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4283075"/>
            <a:ext cx="8675688" cy="1400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0E632-FD0D-4630-B72F-9FDD66901521}"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4229717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255588"/>
            <a:ext cx="9051925" cy="106680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03238" y="1493838"/>
            <a:ext cx="9051925" cy="4224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38" y="5932488"/>
            <a:ext cx="2346325" cy="3413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a:cs typeface="Georgia"/>
              </a:defRPr>
            </a:lvl1pPr>
          </a:lstStyle>
          <a:p>
            <a:pPr>
              <a:defRPr/>
            </a:pPr>
            <a:fld id="{27B2EDA8-1933-9B4E-8DBD-1C89063EC417}" type="datetime1">
              <a:rPr lang="en-US" smtClean="0"/>
              <a:t>2/7/2018</a:t>
            </a:fld>
            <a:endParaRPr lang="en-US" dirty="0"/>
          </a:p>
        </p:txBody>
      </p:sp>
      <p:sp>
        <p:nvSpPr>
          <p:cNvPr id="5" name="Footer Placeholder 4"/>
          <p:cNvSpPr>
            <a:spLocks noGrp="1"/>
          </p:cNvSpPr>
          <p:nvPr>
            <p:ph type="ftr" sz="quarter" idx="3"/>
          </p:nvPr>
        </p:nvSpPr>
        <p:spPr>
          <a:xfrm>
            <a:off x="3436938" y="5932488"/>
            <a:ext cx="3184525" cy="3413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a:cs typeface="Georgia"/>
              </a:defRPr>
            </a:lvl1pPr>
          </a:lstStyle>
          <a:p>
            <a:pPr>
              <a:defRPr/>
            </a:pPr>
            <a:endParaRPr lang="en-US" dirty="0"/>
          </a:p>
        </p:txBody>
      </p:sp>
      <p:sp>
        <p:nvSpPr>
          <p:cNvPr id="6" name="Slide Number Placeholder 5"/>
          <p:cNvSpPr>
            <a:spLocks noGrp="1"/>
          </p:cNvSpPr>
          <p:nvPr>
            <p:ph type="sldNum" sz="quarter" idx="4"/>
          </p:nvPr>
        </p:nvSpPr>
        <p:spPr>
          <a:xfrm>
            <a:off x="7208838" y="5932488"/>
            <a:ext cx="2346325" cy="3413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a:cs typeface="Georgia"/>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93" r:id="rId3"/>
    <p:sldLayoutId id="2147483673" r:id="rId4"/>
    <p:sldLayoutId id="2147483674" r:id="rId5"/>
    <p:sldLayoutId id="2147483678" r:id="rId6"/>
  </p:sldLayoutIdLst>
  <p:hf hdr="0" ftr="0" dt="0"/>
  <p:txStyles>
    <p:titleStyle>
      <a:lvl1pPr algn="ctr" defTabSz="457200" rtl="0" eaLnBrk="0" fontAlgn="base" hangingPunct="0">
        <a:spcBef>
          <a:spcPct val="0"/>
        </a:spcBef>
        <a:spcAft>
          <a:spcPct val="0"/>
        </a:spcAft>
        <a:defRPr sz="4400" b="1" kern="1200" spc="-100">
          <a:solidFill>
            <a:srgbClr val="ED1B24"/>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ED1B24"/>
        </a:buClr>
        <a:buFont typeface="Arial" charset="0"/>
        <a:buChar char="•"/>
        <a:defRPr sz="3200" kern="1200">
          <a:solidFill>
            <a:srgbClr val="6D6E70"/>
          </a:solidFill>
          <a:latin typeface="Arial"/>
          <a:ea typeface="+mn-ea"/>
          <a:cs typeface="Arial"/>
        </a:defRPr>
      </a:lvl1pPr>
      <a:lvl2pPr marL="742950" indent="-285750" algn="l" defTabSz="45720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3000" indent="-228600" algn="l" defTabSz="45720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200" indent="-228600" algn="l" defTabSz="45720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400" indent="-228600" algn="l" defTabSz="45720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341313"/>
            <a:ext cx="8674100" cy="1236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2150" y="1703388"/>
            <a:ext cx="8674100" cy="4062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2150" y="5932488"/>
            <a:ext cx="2262188" cy="341312"/>
          </a:xfrm>
          <a:prstGeom prst="rect">
            <a:avLst/>
          </a:prstGeom>
        </p:spPr>
        <p:txBody>
          <a:bodyPr vert="horz" lIns="91440" tIns="45720" rIns="91440" bIns="45720" rtlCol="0" anchor="ctr"/>
          <a:lstStyle>
            <a:lvl1pPr algn="l">
              <a:defRPr sz="1200">
                <a:solidFill>
                  <a:schemeClr val="tx1">
                    <a:tint val="75000"/>
                  </a:schemeClr>
                </a:solidFill>
              </a:defRPr>
            </a:lvl1pPr>
          </a:lstStyle>
          <a:p>
            <a:fld id="{0FB0E632-FD0D-4630-B72F-9FDD66901521}" type="datetimeFigureOut">
              <a:rPr lang="en-US" smtClean="0"/>
              <a:t>2/7/2018</a:t>
            </a:fld>
            <a:endParaRPr lang="en-US"/>
          </a:p>
        </p:txBody>
      </p:sp>
      <p:sp>
        <p:nvSpPr>
          <p:cNvPr id="5" name="Footer Placeholder 4"/>
          <p:cNvSpPr>
            <a:spLocks noGrp="1"/>
          </p:cNvSpPr>
          <p:nvPr>
            <p:ph type="ftr" sz="quarter" idx="3"/>
          </p:nvPr>
        </p:nvSpPr>
        <p:spPr>
          <a:xfrm>
            <a:off x="3332163" y="5932488"/>
            <a:ext cx="3394075" cy="3413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4063" y="5932488"/>
            <a:ext cx="2262187" cy="341312"/>
          </a:xfrm>
          <a:prstGeom prst="rect">
            <a:avLst/>
          </a:prstGeom>
        </p:spPr>
        <p:txBody>
          <a:bodyPr vert="horz" lIns="91440" tIns="45720" rIns="91440" bIns="45720" rtlCol="0" anchor="ctr"/>
          <a:lstStyle>
            <a:lvl1pPr algn="r">
              <a:defRPr sz="1200">
                <a:solidFill>
                  <a:schemeClr val="tx1">
                    <a:tint val="75000"/>
                  </a:schemeClr>
                </a:solidFill>
              </a:defRPr>
            </a:lvl1pPr>
          </a:lstStyle>
          <a:p>
            <a:fld id="{72A245CA-2AE3-4FB4-8499-15A1ADFD7E3F}" type="slidenum">
              <a:rPr lang="en-US" smtClean="0"/>
              <a:t>‹#›</a:t>
            </a:fld>
            <a:endParaRPr lang="en-US"/>
          </a:p>
        </p:txBody>
      </p:sp>
    </p:spTree>
    <p:extLst>
      <p:ext uri="{BB962C8B-B14F-4D97-AF65-F5344CB8AC3E}">
        <p14:creationId xmlns:p14="http://schemas.microsoft.com/office/powerpoint/2010/main" val="20408032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redcross.org/volunteer/become-a-volunteer#step1" TargetMode="External"/><Relationship Id="rId7"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hyperlink" Target="http://www.redcrossblood.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1000" y="3916811"/>
            <a:ext cx="9677400" cy="795664"/>
          </a:xfrm>
        </p:spPr>
        <p:txBody>
          <a:bodyPr>
            <a:noAutofit/>
          </a:bodyPr>
          <a:lstStyle>
            <a:lvl1pPr algn="l">
              <a:lnSpc>
                <a:spcPts val="4100"/>
              </a:lnSpc>
              <a:defRPr sz="2800" spc="-150">
                <a:solidFill>
                  <a:srgbClr val="FFFFFF"/>
                </a:solidFill>
              </a:defRPr>
            </a:lvl1pPr>
          </a:lstStyle>
          <a:p>
            <a:r>
              <a:rPr lang="en-US" sz="2900" kern="0" spc="100" dirty="0"/>
              <a:t>FY18 DISASTER UPDATE: Q1 (July-Sept. 2017)</a:t>
            </a:r>
          </a:p>
        </p:txBody>
      </p:sp>
      <p:sp>
        <p:nvSpPr>
          <p:cNvPr id="5" name="Subtitle 2"/>
          <p:cNvSpPr>
            <a:spLocks noGrp="1"/>
          </p:cNvSpPr>
          <p:nvPr>
            <p:ph type="subTitle" idx="1"/>
          </p:nvPr>
        </p:nvSpPr>
        <p:spPr>
          <a:xfrm>
            <a:off x="381000" y="4547646"/>
            <a:ext cx="9144000"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kern="0" spc="100" dirty="0"/>
              <a:t>FOR DISASTER RESPONDER MEMBERS</a:t>
            </a:r>
          </a:p>
        </p:txBody>
      </p:sp>
    </p:spTree>
    <p:extLst>
      <p:ext uri="{BB962C8B-B14F-4D97-AF65-F5344CB8AC3E}">
        <p14:creationId xmlns:p14="http://schemas.microsoft.com/office/powerpoint/2010/main" val="12828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01498"/>
            <a:ext cx="10058400" cy="109930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a:spLocks noGrp="1"/>
          </p:cNvSpPr>
          <p:nvPr>
            <p:ph type="subTitle" idx="1"/>
          </p:nvPr>
        </p:nvSpPr>
        <p:spPr>
          <a:xfrm>
            <a:off x="354262" y="5427590"/>
            <a:ext cx="8789738" cy="950490"/>
          </a:xfrm>
        </p:spPr>
        <p:txBody>
          <a:bodyPr>
            <a:noAutofit/>
          </a:bodyPr>
          <a:lstStyle/>
          <a:p>
            <a:pPr marL="0" indent="4763">
              <a:spcAft>
                <a:spcPts val="0"/>
              </a:spcAft>
              <a:buNone/>
            </a:pPr>
            <a:r>
              <a:rPr lang="en-US" sz="1600" dirty="0">
                <a:solidFill>
                  <a:srgbClr val="6D6E70"/>
                </a:solidFill>
              </a:rPr>
              <a:t>Whether it </a:t>
            </a:r>
            <a:r>
              <a:rPr lang="en-US" dirty="0">
                <a:solidFill>
                  <a:srgbClr val="6D6E70"/>
                </a:solidFill>
              </a:rPr>
              <a:t>provides</a:t>
            </a:r>
            <a:r>
              <a:rPr lang="en-US" sz="1600" dirty="0">
                <a:solidFill>
                  <a:srgbClr val="6D6E70"/>
                </a:solidFill>
              </a:rPr>
              <a:t> warm meals to people forced from their homes, cleanup supplies to hurricane survivors or caseworkers to help families put </a:t>
            </a:r>
            <a:r>
              <a:rPr lang="en-US" dirty="0">
                <a:solidFill>
                  <a:srgbClr val="6D6E70"/>
                </a:solidFill>
              </a:rPr>
              <a:t>life </a:t>
            </a:r>
            <a:r>
              <a:rPr lang="en-US" sz="1600" dirty="0">
                <a:solidFill>
                  <a:srgbClr val="6D6E70"/>
                </a:solidFill>
              </a:rPr>
              <a:t>back together, your Disaster Responder donation is at work every day, turning despair into hope. </a:t>
            </a:r>
            <a:endParaRPr lang="en-US" sz="3200" b="1" dirty="0">
              <a:solidFill>
                <a:srgbClr val="6D6E70"/>
              </a:solidFill>
              <a:latin typeface="Arial" pitchFamily="34" charset="0"/>
              <a:cs typeface="Arial" pitchFamily="34" charset="0"/>
            </a:endParaRPr>
          </a:p>
        </p:txBody>
      </p:sp>
      <p:sp>
        <p:nvSpPr>
          <p:cNvPr id="11" name="Rectangle 4"/>
          <p:cNvSpPr/>
          <p:nvPr/>
        </p:nvSpPr>
        <p:spPr>
          <a:xfrm>
            <a:off x="-1" y="4004320"/>
            <a:ext cx="10077381" cy="10668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a:spLocks noGrp="1"/>
          </p:cNvSpPr>
          <p:nvPr>
            <p:ph type="ctrTitle"/>
          </p:nvPr>
        </p:nvSpPr>
        <p:spPr>
          <a:xfrm>
            <a:off x="381000" y="3916811"/>
            <a:ext cx="9677400" cy="795664"/>
          </a:xfrm>
        </p:spPr>
        <p:txBody>
          <a:bodyPr>
            <a:noAutofit/>
          </a:bodyPr>
          <a:lstStyle>
            <a:lvl1pPr algn="l">
              <a:lnSpc>
                <a:spcPts val="4100"/>
              </a:lnSpc>
              <a:defRPr sz="2800" spc="-150">
                <a:solidFill>
                  <a:srgbClr val="FFFFFF"/>
                </a:solidFill>
              </a:defRPr>
            </a:lvl1pPr>
          </a:lstStyle>
          <a:p>
            <a:r>
              <a:rPr lang="en-US" sz="2900" kern="0" spc="100" dirty="0"/>
              <a:t>THANK YOU</a:t>
            </a:r>
          </a:p>
        </p:txBody>
      </p:sp>
      <p:sp>
        <p:nvSpPr>
          <p:cNvPr id="10" name="Subtitle 2"/>
          <p:cNvSpPr txBox="1">
            <a:spLocks/>
          </p:cNvSpPr>
          <p:nvPr/>
        </p:nvSpPr>
        <p:spPr bwMode="auto">
          <a:xfrm>
            <a:off x="381000" y="4547646"/>
            <a:ext cx="9144000" cy="373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0" kern="0" spc="100" dirty="0"/>
              <a:t>FOR YOUR LIFESAVING SUPPORT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6272" y="4264065"/>
            <a:ext cx="9417328" cy="1335430"/>
          </a:xfrm>
          <a:prstGeom prst="rect">
            <a:avLst/>
          </a:prstGeom>
          <a:noFill/>
        </p:spPr>
        <p:txBody>
          <a:bodyPr wrap="square" rtlCol="0">
            <a:spAutoFit/>
          </a:bodyPr>
          <a:lstStyle/>
          <a:p>
            <a:pPr>
              <a:lnSpc>
                <a:spcPts val="2500"/>
              </a:lnSpc>
            </a:pPr>
            <a:r>
              <a:rPr lang="en-US" sz="2200" b="1" dirty="0">
                <a:solidFill>
                  <a:srgbClr val="ED1B24"/>
                </a:solidFill>
              </a:rPr>
              <a:t>Between July and September 2017</a:t>
            </a:r>
            <a:r>
              <a:rPr lang="en-US" sz="1400" dirty="0">
                <a:solidFill>
                  <a:schemeClr val="tx1">
                    <a:lumMod val="65000"/>
                    <a:lumOff val="35000"/>
                  </a:schemeClr>
                </a:solidFill>
              </a:rPr>
              <a:t>, Red Cross volunteers have sprung into action to respond to a string of crises—from major hurricanes impacting eight states and two U.S. territories to wildfires in the West and flooding in the Midwest. Support from Disaster Responder members enabled the Red Cross to mobilize and respond immediately to the needs of hundreds of thousands of people whose lives were upended.</a:t>
            </a:r>
            <a:endParaRPr lang="en-US" sz="1400" b="1" i="1" dirty="0">
              <a:solidFill>
                <a:schemeClr val="tx1">
                  <a:lumMod val="65000"/>
                  <a:lumOff val="35000"/>
                </a:schemeClr>
              </a:solidFill>
            </a:endParaRPr>
          </a:p>
        </p:txBody>
      </p:sp>
      <p:sp>
        <p:nvSpPr>
          <p:cNvPr id="4" name="TextBox 3"/>
          <p:cNvSpPr txBox="1"/>
          <p:nvPr/>
        </p:nvSpPr>
        <p:spPr>
          <a:xfrm>
            <a:off x="8534400" y="3352800"/>
            <a:ext cx="1295400" cy="1004441"/>
          </a:xfrm>
          <a:prstGeom prst="rect">
            <a:avLst/>
          </a:prstGeom>
          <a:noFill/>
          <a:effectLst>
            <a:softEdge rad="0"/>
          </a:effectLst>
        </p:spPr>
        <p:txBody>
          <a:bodyPr wrap="square" rtlCol="0">
            <a:spAutoFit/>
          </a:bodyPr>
          <a:lstStyle/>
          <a:p>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5476" r="1783" b="26191"/>
          <a:stretch/>
        </p:blipFill>
        <p:spPr>
          <a:xfrm>
            <a:off x="323572" y="304800"/>
            <a:ext cx="9430028" cy="3733800"/>
          </a:xfrm>
          <a:prstGeom prst="rect">
            <a:avLst/>
          </a:prstGeom>
        </p:spPr>
      </p:pic>
    </p:spTree>
    <p:extLst>
      <p:ext uri="{BB962C8B-B14F-4D97-AF65-F5344CB8AC3E}">
        <p14:creationId xmlns:p14="http://schemas.microsoft.com/office/powerpoint/2010/main" val="97357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343400"/>
            <a:ext cx="9106408" cy="1272143"/>
          </a:xfrm>
          <a:prstGeom prst="rect">
            <a:avLst/>
          </a:prstGeom>
          <a:noFill/>
        </p:spPr>
        <p:txBody>
          <a:bodyPr wrap="square" rtlCol="0">
            <a:spAutoFit/>
          </a:bodyPr>
          <a:lstStyle/>
          <a:p>
            <a:pPr lvl="0" eaLnBrk="0" hangingPunct="0">
              <a:lnSpc>
                <a:spcPts val="2300"/>
              </a:lnSpc>
              <a:spcBef>
                <a:spcPct val="30000"/>
              </a:spcBef>
              <a:defRPr/>
            </a:pPr>
            <a:r>
              <a:rPr lang="en-US" sz="1400">
                <a:solidFill>
                  <a:schemeClr val="tx1">
                    <a:lumMod val="65000"/>
                    <a:lumOff val="35000"/>
                  </a:schemeClr>
                </a:solidFill>
              </a:rPr>
              <a:t>Thousands of Red </a:t>
            </a:r>
            <a:r>
              <a:rPr lang="en-US" sz="1400" dirty="0">
                <a:solidFill>
                  <a:schemeClr val="tx1">
                    <a:lumMod val="65000"/>
                    <a:lumOff val="35000"/>
                  </a:schemeClr>
                </a:solidFill>
              </a:rPr>
              <a:t>Cross workers tirelessly delivered relief and comfort for disaster survivors – people like Luisa and Rene, who evacuated their home in Victoria, Texas for the safety of a Red Cross shelter following Hurricane Harvey. Throughout these disasters, the Red Cross has stood with survivors in their darkest hours, just as we do every day in small towns and big cities across the country for home fires and countless other crises.</a:t>
            </a:r>
            <a:endParaRPr lang="en-US" sz="1400" b="1" i="1" dirty="0">
              <a:solidFill>
                <a:schemeClr val="tx1">
                  <a:lumMod val="65000"/>
                  <a:lumOff val="35000"/>
                </a:schemeClr>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26" t="12941" r="-3224" b="24978"/>
          <a:stretch/>
        </p:blipFill>
        <p:spPr>
          <a:xfrm>
            <a:off x="0" y="228600"/>
            <a:ext cx="10058400" cy="4020904"/>
          </a:xfrm>
          <a:prstGeom prst="rect">
            <a:avLst/>
          </a:prstGeom>
        </p:spPr>
      </p:pic>
    </p:spTree>
    <p:extLst>
      <p:ext uri="{BB962C8B-B14F-4D97-AF65-F5344CB8AC3E}">
        <p14:creationId xmlns:p14="http://schemas.microsoft.com/office/powerpoint/2010/main" val="9124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605" y="508055"/>
            <a:ext cx="3221453" cy="2192734"/>
          </a:xfrm>
        </p:spPr>
        <p:txBody>
          <a:bodyPr>
            <a:normAutofit/>
          </a:bodyPr>
          <a:lstStyle/>
          <a:p>
            <a:pPr eaLnBrk="1" fontAlgn="auto" hangingPunct="1">
              <a:lnSpc>
                <a:spcPts val="2000"/>
              </a:lnSpc>
              <a:spcAft>
                <a:spcPts val="0"/>
              </a:spcAft>
              <a:defRPr/>
            </a:pPr>
            <a:r>
              <a:rPr lang="en-US" sz="1500" dirty="0">
                <a:solidFill>
                  <a:srgbClr val="ED1B24"/>
                </a:solidFill>
              </a:rPr>
              <a:t>During the quarter, the American Red Cross responded to 80 large-scale disasters across the country, including 25 sizable events.  At the same time, we continued to respond to thousands of everyday disasters, like home fires. </a:t>
            </a:r>
            <a:br>
              <a:rPr lang="en-US" sz="1500" dirty="0"/>
            </a:br>
            <a:endParaRPr lang="en-US" dirty="0"/>
          </a:p>
        </p:txBody>
      </p:sp>
      <p:pic>
        <p:nvPicPr>
          <p:cNvPr id="14339" name="Picture 3" descr="1000px-Blank_US_Map.png"/>
          <p:cNvPicPr>
            <a:picLocks noChangeAspect="1"/>
          </p:cNvPicPr>
          <p:nvPr/>
        </p:nvPicPr>
        <p:blipFill>
          <a:blip r:embed="rId3" cstate="print"/>
          <a:srcRect/>
          <a:stretch>
            <a:fillRect/>
          </a:stretch>
        </p:blipFill>
        <p:spPr bwMode="auto">
          <a:xfrm>
            <a:off x="3684338" y="1066800"/>
            <a:ext cx="6213975" cy="3840163"/>
          </a:xfrm>
          <a:prstGeom prst="rect">
            <a:avLst/>
          </a:prstGeom>
          <a:noFill/>
          <a:ln w="9525">
            <a:noFill/>
            <a:miter lim="800000"/>
            <a:headEnd/>
            <a:tailEnd/>
          </a:ln>
        </p:spPr>
      </p:pic>
      <p:sp>
        <p:nvSpPr>
          <p:cNvPr id="14338" name="Content Placeholder 2"/>
          <p:cNvSpPr>
            <a:spLocks noGrp="1"/>
          </p:cNvSpPr>
          <p:nvPr>
            <p:ph idx="4294967295"/>
          </p:nvPr>
        </p:nvSpPr>
        <p:spPr>
          <a:xfrm>
            <a:off x="571543" y="2303208"/>
            <a:ext cx="3689776" cy="3490869"/>
          </a:xfrm>
        </p:spPr>
        <p:txBody>
          <a:bodyPr>
            <a:noAutofit/>
          </a:bodyPr>
          <a:lstStyle/>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IL Floods (level 4)</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WI Floods (level 4)</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CA Wildfires (level 4)</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IA Floods (level 3)</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MO/KS Severe Storms (level 3)</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WV Floods (level 3)</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MI Multi-Family Fire (level 3)</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Eclipse Readiness (level 3) </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OR Wildfires (level 4)</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MO/KS Floods (level 3)</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TX Hurricane Harvey (level 7)</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LA Hurricane Harvey (level 4)</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CA Wildfires (level 3)</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PR Hurricane Irma (level 5)</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USVI Hurricane Irma (level 7)</a:t>
            </a:r>
          </a:p>
          <a:p>
            <a:pPr marL="228600" indent="-228600" eaLnBrk="1" hangingPunct="1">
              <a:lnSpc>
                <a:spcPts val="1300"/>
              </a:lnSpc>
              <a:spcBef>
                <a:spcPct val="0"/>
              </a:spcBef>
              <a:buFont typeface="Calibri" pitchFamily="34" charset="0"/>
              <a:buAutoNum type="arabicPeriod"/>
            </a:pPr>
            <a:r>
              <a:rPr lang="en-US" sz="900" dirty="0">
                <a:latin typeface="Arial" charset="0"/>
                <a:cs typeface="Arial" charset="0"/>
              </a:rPr>
              <a:t>FL Hurricane Irma (level 7)</a:t>
            </a:r>
          </a:p>
          <a:p>
            <a:pPr marL="228600" indent="-228600" eaLnBrk="1" hangingPunct="1">
              <a:lnSpc>
                <a:spcPts val="1300"/>
              </a:lnSpc>
              <a:spcBef>
                <a:spcPct val="0"/>
              </a:spcBef>
              <a:buFont typeface="+mj-lt"/>
              <a:buAutoNum type="arabicPeriod" startAt="17"/>
            </a:pPr>
            <a:r>
              <a:rPr lang="en-US" sz="900" dirty="0">
                <a:latin typeface="Arial" charset="0"/>
                <a:cs typeface="Arial" charset="0"/>
              </a:rPr>
              <a:t>GA Hurricane Irma (level 5)</a:t>
            </a:r>
          </a:p>
          <a:p>
            <a:pPr marL="228600" indent="-228600" eaLnBrk="1" hangingPunct="1">
              <a:lnSpc>
                <a:spcPts val="1300"/>
              </a:lnSpc>
              <a:spcBef>
                <a:spcPct val="0"/>
              </a:spcBef>
              <a:buFont typeface="Calibri" pitchFamily="34" charset="0"/>
              <a:buAutoNum type="arabicPeriod" startAt="17"/>
            </a:pPr>
            <a:r>
              <a:rPr lang="en-US" sz="900" dirty="0">
                <a:latin typeface="Arial" charset="0"/>
                <a:cs typeface="Arial" charset="0"/>
              </a:rPr>
              <a:t>SC Hurricane Irma (level 5)</a:t>
            </a:r>
          </a:p>
          <a:p>
            <a:pPr marL="228600" indent="-228600" eaLnBrk="1" hangingPunct="1">
              <a:lnSpc>
                <a:spcPts val="1300"/>
              </a:lnSpc>
              <a:spcBef>
                <a:spcPct val="0"/>
              </a:spcBef>
              <a:buFont typeface="Calibri" pitchFamily="34" charset="0"/>
              <a:buAutoNum type="arabicPeriod" startAt="17"/>
            </a:pPr>
            <a:r>
              <a:rPr lang="en-US" sz="900" dirty="0">
                <a:latin typeface="Arial" charset="0"/>
                <a:cs typeface="Arial" charset="0"/>
              </a:rPr>
              <a:t>NC Hurricane Irma (level 5)</a:t>
            </a:r>
          </a:p>
          <a:p>
            <a:pPr marL="228600" indent="-228600" eaLnBrk="1" hangingPunct="1">
              <a:lnSpc>
                <a:spcPts val="1300"/>
              </a:lnSpc>
              <a:spcBef>
                <a:spcPct val="0"/>
              </a:spcBef>
              <a:buFont typeface="Calibri" pitchFamily="34" charset="0"/>
              <a:buAutoNum type="arabicPeriod" startAt="17"/>
            </a:pPr>
            <a:r>
              <a:rPr lang="en-US" sz="900" dirty="0">
                <a:latin typeface="Arial" charset="0"/>
                <a:cs typeface="Arial" charset="0"/>
              </a:rPr>
              <a:t>VA Hurricane Irma (level 3)</a:t>
            </a:r>
          </a:p>
          <a:p>
            <a:pPr marL="228600" indent="-228600" eaLnBrk="1" hangingPunct="1">
              <a:lnSpc>
                <a:spcPts val="13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3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3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a:pPr>
            <a:endParaRPr lang="en-US" sz="900" dirty="0">
              <a:latin typeface="Arial" charset="0"/>
              <a:cs typeface="Arial" charset="0"/>
            </a:endParaRPr>
          </a:p>
        </p:txBody>
      </p:sp>
      <p:sp>
        <p:nvSpPr>
          <p:cNvPr id="31" name="Oval 30"/>
          <p:cNvSpPr>
            <a:spLocks noChangeArrowheads="1"/>
          </p:cNvSpPr>
          <p:nvPr/>
        </p:nvSpPr>
        <p:spPr bwMode="auto">
          <a:xfrm>
            <a:off x="6822268" y="22098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4</a:t>
            </a:r>
          </a:p>
        </p:txBody>
      </p:sp>
      <p:sp>
        <p:nvSpPr>
          <p:cNvPr id="22" name="Oval 21"/>
          <p:cNvSpPr>
            <a:spLocks noChangeArrowheads="1"/>
          </p:cNvSpPr>
          <p:nvPr/>
        </p:nvSpPr>
        <p:spPr bwMode="auto">
          <a:xfrm>
            <a:off x="4055896" y="16764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9</a:t>
            </a:r>
          </a:p>
        </p:txBody>
      </p:sp>
      <p:sp>
        <p:nvSpPr>
          <p:cNvPr id="33" name="Oval 32"/>
          <p:cNvSpPr>
            <a:spLocks noChangeArrowheads="1"/>
          </p:cNvSpPr>
          <p:nvPr/>
        </p:nvSpPr>
        <p:spPr bwMode="auto">
          <a:xfrm>
            <a:off x="6535442" y="4038600"/>
            <a:ext cx="640080" cy="64008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11</a:t>
            </a:r>
          </a:p>
        </p:txBody>
      </p:sp>
      <p:sp>
        <p:nvSpPr>
          <p:cNvPr id="34" name="Oval 33"/>
          <p:cNvSpPr>
            <a:spLocks noChangeArrowheads="1"/>
          </p:cNvSpPr>
          <p:nvPr/>
        </p:nvSpPr>
        <p:spPr bwMode="auto">
          <a:xfrm>
            <a:off x="7301031" y="25146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a:t>
            </a:r>
          </a:p>
        </p:txBody>
      </p:sp>
      <p:sp>
        <p:nvSpPr>
          <p:cNvPr id="36" name="Oval 35"/>
          <p:cNvSpPr>
            <a:spLocks noChangeArrowheads="1"/>
          </p:cNvSpPr>
          <p:nvPr/>
        </p:nvSpPr>
        <p:spPr bwMode="auto">
          <a:xfrm>
            <a:off x="7207813" y="18288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a:t>
            </a:r>
          </a:p>
        </p:txBody>
      </p:sp>
      <p:sp>
        <p:nvSpPr>
          <p:cNvPr id="37" name="Oval 36"/>
          <p:cNvSpPr>
            <a:spLocks noChangeArrowheads="1"/>
          </p:cNvSpPr>
          <p:nvPr/>
        </p:nvSpPr>
        <p:spPr bwMode="auto">
          <a:xfrm>
            <a:off x="3912822" y="26670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3</a:t>
            </a:r>
          </a:p>
        </p:txBody>
      </p:sp>
      <p:sp>
        <p:nvSpPr>
          <p:cNvPr id="38" name="Oval 37"/>
          <p:cNvSpPr>
            <a:spLocks noChangeArrowheads="1"/>
          </p:cNvSpPr>
          <p:nvPr/>
        </p:nvSpPr>
        <p:spPr bwMode="auto">
          <a:xfrm>
            <a:off x="8291881" y="25908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6</a:t>
            </a:r>
          </a:p>
        </p:txBody>
      </p:sp>
      <p:sp>
        <p:nvSpPr>
          <p:cNvPr id="39" name="Oval 38"/>
          <p:cNvSpPr>
            <a:spLocks noChangeArrowheads="1"/>
          </p:cNvSpPr>
          <p:nvPr/>
        </p:nvSpPr>
        <p:spPr bwMode="auto">
          <a:xfrm>
            <a:off x="7782335" y="19050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7</a:t>
            </a:r>
          </a:p>
        </p:txBody>
      </p:sp>
      <p:sp>
        <p:nvSpPr>
          <p:cNvPr id="40" name="Oval 39"/>
          <p:cNvSpPr>
            <a:spLocks noChangeArrowheads="1"/>
          </p:cNvSpPr>
          <p:nvPr/>
        </p:nvSpPr>
        <p:spPr bwMode="auto">
          <a:xfrm>
            <a:off x="8630595" y="2514600"/>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8</a:t>
            </a:r>
          </a:p>
        </p:txBody>
      </p:sp>
      <p:sp>
        <p:nvSpPr>
          <p:cNvPr id="43" name="Oval 42"/>
          <p:cNvSpPr>
            <a:spLocks noChangeArrowheads="1"/>
          </p:cNvSpPr>
          <p:nvPr/>
        </p:nvSpPr>
        <p:spPr bwMode="auto">
          <a:xfrm>
            <a:off x="6512563" y="27432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5</a:t>
            </a:r>
          </a:p>
        </p:txBody>
      </p:sp>
      <p:sp>
        <p:nvSpPr>
          <p:cNvPr id="20" name="Oval 19"/>
          <p:cNvSpPr>
            <a:spLocks noChangeArrowheads="1"/>
          </p:cNvSpPr>
          <p:nvPr/>
        </p:nvSpPr>
        <p:spPr bwMode="auto">
          <a:xfrm>
            <a:off x="9112776" y="4419283"/>
            <a:ext cx="640080" cy="64008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15</a:t>
            </a:r>
          </a:p>
        </p:txBody>
      </p:sp>
      <p:sp>
        <p:nvSpPr>
          <p:cNvPr id="21" name="Oval 20"/>
          <p:cNvSpPr>
            <a:spLocks noChangeArrowheads="1"/>
          </p:cNvSpPr>
          <p:nvPr/>
        </p:nvSpPr>
        <p:spPr bwMode="auto">
          <a:xfrm>
            <a:off x="8862637" y="45720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14</a:t>
            </a:r>
          </a:p>
        </p:txBody>
      </p:sp>
      <p:sp>
        <p:nvSpPr>
          <p:cNvPr id="23" name="Oval 22"/>
          <p:cNvSpPr>
            <a:spLocks noChangeArrowheads="1"/>
          </p:cNvSpPr>
          <p:nvPr/>
        </p:nvSpPr>
        <p:spPr bwMode="auto">
          <a:xfrm>
            <a:off x="6861695" y="27432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10</a:t>
            </a:r>
          </a:p>
        </p:txBody>
      </p:sp>
      <p:sp>
        <p:nvSpPr>
          <p:cNvPr id="24" name="Oval 23"/>
          <p:cNvSpPr>
            <a:spLocks noChangeArrowheads="1"/>
          </p:cNvSpPr>
          <p:nvPr/>
        </p:nvSpPr>
        <p:spPr bwMode="auto">
          <a:xfrm>
            <a:off x="7031589" y="38862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12</a:t>
            </a:r>
          </a:p>
        </p:txBody>
      </p:sp>
      <p:sp>
        <p:nvSpPr>
          <p:cNvPr id="25" name="Oval 24"/>
          <p:cNvSpPr>
            <a:spLocks noChangeArrowheads="1"/>
          </p:cNvSpPr>
          <p:nvPr/>
        </p:nvSpPr>
        <p:spPr bwMode="auto">
          <a:xfrm>
            <a:off x="3846183" y="23622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13</a:t>
            </a:r>
          </a:p>
        </p:txBody>
      </p:sp>
      <p:sp>
        <p:nvSpPr>
          <p:cNvPr id="27" name="Oval 26"/>
          <p:cNvSpPr>
            <a:spLocks noChangeArrowheads="1"/>
          </p:cNvSpPr>
          <p:nvPr/>
        </p:nvSpPr>
        <p:spPr bwMode="auto">
          <a:xfrm>
            <a:off x="8174627" y="212181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7" name="Oval 46"/>
          <p:cNvSpPr>
            <a:spLocks noChangeArrowheads="1"/>
          </p:cNvSpPr>
          <p:nvPr/>
        </p:nvSpPr>
        <p:spPr bwMode="auto">
          <a:xfrm>
            <a:off x="8396201" y="4343400"/>
            <a:ext cx="640080" cy="64008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16</a:t>
            </a:r>
          </a:p>
        </p:txBody>
      </p:sp>
      <p:sp>
        <p:nvSpPr>
          <p:cNvPr id="48" name="Oval 47"/>
          <p:cNvSpPr>
            <a:spLocks noChangeArrowheads="1"/>
          </p:cNvSpPr>
          <p:nvPr/>
        </p:nvSpPr>
        <p:spPr bwMode="auto">
          <a:xfrm>
            <a:off x="8911569" y="24384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21</a:t>
            </a:r>
          </a:p>
        </p:txBody>
      </p:sp>
      <p:sp>
        <p:nvSpPr>
          <p:cNvPr id="49" name="Oval 48"/>
          <p:cNvSpPr>
            <a:spLocks noChangeArrowheads="1"/>
          </p:cNvSpPr>
          <p:nvPr/>
        </p:nvSpPr>
        <p:spPr bwMode="auto">
          <a:xfrm>
            <a:off x="8200516" y="36576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17</a:t>
            </a:r>
          </a:p>
        </p:txBody>
      </p:sp>
      <p:sp>
        <p:nvSpPr>
          <p:cNvPr id="50" name="Oval 49"/>
          <p:cNvSpPr>
            <a:spLocks noChangeArrowheads="1"/>
          </p:cNvSpPr>
          <p:nvPr/>
        </p:nvSpPr>
        <p:spPr bwMode="auto">
          <a:xfrm>
            <a:off x="8864660" y="27432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20</a:t>
            </a:r>
          </a:p>
        </p:txBody>
      </p:sp>
      <p:sp>
        <p:nvSpPr>
          <p:cNvPr id="51" name="Oval 50"/>
          <p:cNvSpPr>
            <a:spLocks noChangeArrowheads="1"/>
          </p:cNvSpPr>
          <p:nvPr/>
        </p:nvSpPr>
        <p:spPr bwMode="auto">
          <a:xfrm>
            <a:off x="8430952" y="32766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18</a:t>
            </a:r>
          </a:p>
        </p:txBody>
      </p:sp>
      <p:sp>
        <p:nvSpPr>
          <p:cNvPr id="52" name="Oval 51"/>
          <p:cNvSpPr>
            <a:spLocks noChangeArrowheads="1"/>
          </p:cNvSpPr>
          <p:nvPr/>
        </p:nvSpPr>
        <p:spPr bwMode="auto">
          <a:xfrm>
            <a:off x="8677317" y="30480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19</a:t>
            </a:r>
          </a:p>
        </p:txBody>
      </p:sp>
      <p:sp>
        <p:nvSpPr>
          <p:cNvPr id="53" name="Oval 52"/>
          <p:cNvSpPr>
            <a:spLocks noChangeArrowheads="1"/>
          </p:cNvSpPr>
          <p:nvPr/>
        </p:nvSpPr>
        <p:spPr bwMode="auto">
          <a:xfrm>
            <a:off x="8834813" y="19812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25</a:t>
            </a:r>
          </a:p>
        </p:txBody>
      </p:sp>
      <p:sp>
        <p:nvSpPr>
          <p:cNvPr id="54" name="Oval 53"/>
          <p:cNvSpPr>
            <a:spLocks noChangeArrowheads="1"/>
          </p:cNvSpPr>
          <p:nvPr/>
        </p:nvSpPr>
        <p:spPr bwMode="auto">
          <a:xfrm>
            <a:off x="8012771" y="33528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24</a:t>
            </a:r>
          </a:p>
        </p:txBody>
      </p:sp>
      <p:sp>
        <p:nvSpPr>
          <p:cNvPr id="55" name="Oval 54"/>
          <p:cNvSpPr>
            <a:spLocks noChangeArrowheads="1"/>
          </p:cNvSpPr>
          <p:nvPr/>
        </p:nvSpPr>
        <p:spPr bwMode="auto">
          <a:xfrm>
            <a:off x="7729820" y="36576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22</a:t>
            </a:r>
          </a:p>
        </p:txBody>
      </p:sp>
      <p:sp>
        <p:nvSpPr>
          <p:cNvPr id="56" name="Content Placeholder 2"/>
          <p:cNvSpPr>
            <a:spLocks noGrp="1"/>
          </p:cNvSpPr>
          <p:nvPr>
            <p:ph idx="4294967295"/>
          </p:nvPr>
        </p:nvSpPr>
        <p:spPr>
          <a:xfrm>
            <a:off x="2444236" y="4799656"/>
            <a:ext cx="2226256" cy="835260"/>
          </a:xfrm>
        </p:spPr>
        <p:txBody>
          <a:bodyPr>
            <a:noAutofit/>
          </a:bodyPr>
          <a:lstStyle/>
          <a:p>
            <a:pPr marL="228600" indent="-228600" eaLnBrk="1" hangingPunct="1">
              <a:lnSpc>
                <a:spcPts val="1300"/>
              </a:lnSpc>
              <a:spcBef>
                <a:spcPct val="0"/>
              </a:spcBef>
              <a:buFont typeface="+mj-lt"/>
              <a:buAutoNum type="arabicPeriod" startAt="21"/>
            </a:pPr>
            <a:r>
              <a:rPr lang="en-US" sz="900" dirty="0">
                <a:latin typeface="Arial" charset="0"/>
                <a:cs typeface="Arial" charset="0"/>
              </a:rPr>
              <a:t>MD Hurricane Irma (level 3)</a:t>
            </a:r>
          </a:p>
          <a:p>
            <a:pPr marL="228600" indent="-228600" eaLnBrk="1" hangingPunct="1">
              <a:lnSpc>
                <a:spcPts val="1300"/>
              </a:lnSpc>
              <a:spcBef>
                <a:spcPct val="0"/>
              </a:spcBef>
              <a:buFont typeface="Calibri" pitchFamily="34" charset="0"/>
              <a:buAutoNum type="arabicPeriod" startAt="21"/>
            </a:pPr>
            <a:r>
              <a:rPr lang="en-US" sz="900" dirty="0">
                <a:latin typeface="Arial" charset="0"/>
                <a:cs typeface="Arial" charset="0"/>
              </a:rPr>
              <a:t>AL Hurricane Irma (level 3)</a:t>
            </a:r>
          </a:p>
          <a:p>
            <a:pPr marL="228600" indent="-228600" eaLnBrk="1" hangingPunct="1">
              <a:lnSpc>
                <a:spcPts val="1300"/>
              </a:lnSpc>
              <a:spcBef>
                <a:spcPct val="0"/>
              </a:spcBef>
              <a:buFont typeface="Calibri" pitchFamily="34" charset="0"/>
              <a:buAutoNum type="arabicPeriod" startAt="21"/>
            </a:pPr>
            <a:r>
              <a:rPr lang="en-US" sz="900" dirty="0">
                <a:latin typeface="Arial" charset="0"/>
                <a:cs typeface="Arial" charset="0"/>
              </a:rPr>
              <a:t>PR Hurricane Maria (level 7)</a:t>
            </a:r>
          </a:p>
          <a:p>
            <a:pPr marL="228600" indent="-228600" eaLnBrk="1" hangingPunct="1">
              <a:lnSpc>
                <a:spcPts val="1300"/>
              </a:lnSpc>
              <a:spcBef>
                <a:spcPct val="0"/>
              </a:spcBef>
              <a:buFont typeface="Calibri" pitchFamily="34" charset="0"/>
              <a:buAutoNum type="arabicPeriod" startAt="21"/>
            </a:pPr>
            <a:r>
              <a:rPr lang="en-US" sz="900" dirty="0">
                <a:latin typeface="Arial" charset="0"/>
                <a:cs typeface="Arial" charset="0"/>
              </a:rPr>
              <a:t>GA Hurricane Maria (level 3)</a:t>
            </a:r>
          </a:p>
          <a:p>
            <a:pPr marL="228600" indent="-228600" eaLnBrk="1" hangingPunct="1">
              <a:lnSpc>
                <a:spcPts val="1300"/>
              </a:lnSpc>
              <a:spcBef>
                <a:spcPct val="0"/>
              </a:spcBef>
              <a:buFont typeface="Calibri" pitchFamily="34" charset="0"/>
              <a:buAutoNum type="arabicPeriod" startAt="21"/>
            </a:pPr>
            <a:r>
              <a:rPr lang="en-US" sz="900" dirty="0">
                <a:latin typeface="Arial" charset="0"/>
                <a:cs typeface="Arial" charset="0"/>
              </a:rPr>
              <a:t>NY Multi-Family Fire (level 3)</a:t>
            </a:r>
          </a:p>
          <a:p>
            <a:pPr marL="0" indent="0" eaLnBrk="1" hangingPunct="1">
              <a:lnSpc>
                <a:spcPts val="1600"/>
              </a:lnSpc>
              <a:spcBef>
                <a:spcPct val="0"/>
              </a:spcBef>
              <a:buNone/>
            </a:pPr>
            <a:endParaRPr lang="en-US" sz="1050" dirty="0">
              <a:latin typeface="Arial" charset="0"/>
              <a:cs typeface="Arial" charset="0"/>
            </a:endParaRPr>
          </a:p>
        </p:txBody>
      </p:sp>
      <p:sp>
        <p:nvSpPr>
          <p:cNvPr id="57" name="Oval 56"/>
          <p:cNvSpPr>
            <a:spLocks noChangeArrowheads="1"/>
          </p:cNvSpPr>
          <p:nvPr/>
        </p:nvSpPr>
        <p:spPr bwMode="auto">
          <a:xfrm>
            <a:off x="3891616" y="284333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8" name="Oval 57"/>
          <p:cNvSpPr>
            <a:spLocks noChangeArrowheads="1"/>
          </p:cNvSpPr>
          <p:nvPr/>
        </p:nvSpPr>
        <p:spPr bwMode="auto">
          <a:xfrm>
            <a:off x="3846183" y="267700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9" name="Oval 58"/>
          <p:cNvSpPr>
            <a:spLocks noChangeArrowheads="1"/>
          </p:cNvSpPr>
          <p:nvPr/>
        </p:nvSpPr>
        <p:spPr bwMode="auto">
          <a:xfrm>
            <a:off x="6306968" y="372003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0" name="Oval 59"/>
          <p:cNvSpPr>
            <a:spLocks noChangeArrowheads="1"/>
          </p:cNvSpPr>
          <p:nvPr/>
        </p:nvSpPr>
        <p:spPr bwMode="auto">
          <a:xfrm>
            <a:off x="9028462" y="186100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1" name="Oval 60"/>
          <p:cNvSpPr>
            <a:spLocks noChangeArrowheads="1"/>
          </p:cNvSpPr>
          <p:nvPr/>
        </p:nvSpPr>
        <p:spPr bwMode="auto">
          <a:xfrm>
            <a:off x="4953000" y="329793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2" name="Oval 61"/>
          <p:cNvSpPr>
            <a:spLocks noChangeArrowheads="1"/>
          </p:cNvSpPr>
          <p:nvPr/>
        </p:nvSpPr>
        <p:spPr bwMode="auto">
          <a:xfrm>
            <a:off x="8551660" y="238743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3" name="Oval 62"/>
          <p:cNvSpPr>
            <a:spLocks noChangeArrowheads="1"/>
          </p:cNvSpPr>
          <p:nvPr/>
        </p:nvSpPr>
        <p:spPr bwMode="auto">
          <a:xfrm>
            <a:off x="3986401" y="268833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4" name="Oval 63"/>
          <p:cNvSpPr>
            <a:spLocks noChangeArrowheads="1"/>
          </p:cNvSpPr>
          <p:nvPr/>
        </p:nvSpPr>
        <p:spPr bwMode="auto">
          <a:xfrm>
            <a:off x="4138601" y="262168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5" name="Oval 64"/>
          <p:cNvSpPr>
            <a:spLocks noChangeArrowheads="1"/>
          </p:cNvSpPr>
          <p:nvPr/>
        </p:nvSpPr>
        <p:spPr bwMode="auto">
          <a:xfrm>
            <a:off x="5066019" y="248107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6" name="Oval 65"/>
          <p:cNvSpPr>
            <a:spLocks noChangeArrowheads="1"/>
          </p:cNvSpPr>
          <p:nvPr/>
        </p:nvSpPr>
        <p:spPr bwMode="auto">
          <a:xfrm>
            <a:off x="8958433" y="274590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7" name="Oval 66"/>
          <p:cNvSpPr>
            <a:spLocks noChangeArrowheads="1"/>
          </p:cNvSpPr>
          <p:nvPr/>
        </p:nvSpPr>
        <p:spPr bwMode="auto">
          <a:xfrm>
            <a:off x="8474085" y="323128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8" name="Oval 67"/>
          <p:cNvSpPr>
            <a:spLocks noChangeArrowheads="1"/>
          </p:cNvSpPr>
          <p:nvPr/>
        </p:nvSpPr>
        <p:spPr bwMode="auto">
          <a:xfrm>
            <a:off x="8158699" y="255075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9" name="Oval 68"/>
          <p:cNvSpPr>
            <a:spLocks noChangeArrowheads="1"/>
          </p:cNvSpPr>
          <p:nvPr/>
        </p:nvSpPr>
        <p:spPr bwMode="auto">
          <a:xfrm>
            <a:off x="7836134" y="260503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0" name="Oval 69"/>
          <p:cNvSpPr>
            <a:spLocks noChangeArrowheads="1"/>
          </p:cNvSpPr>
          <p:nvPr/>
        </p:nvSpPr>
        <p:spPr bwMode="auto">
          <a:xfrm>
            <a:off x="8687348" y="24254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1" name="Oval 70"/>
          <p:cNvSpPr>
            <a:spLocks noChangeArrowheads="1"/>
          </p:cNvSpPr>
          <p:nvPr/>
        </p:nvSpPr>
        <p:spPr bwMode="auto">
          <a:xfrm>
            <a:off x="7550522" y="21019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2" name="Oval 71"/>
          <p:cNvSpPr>
            <a:spLocks noChangeArrowheads="1"/>
          </p:cNvSpPr>
          <p:nvPr/>
        </p:nvSpPr>
        <p:spPr bwMode="auto">
          <a:xfrm>
            <a:off x="8945109" y="262214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3" name="Oval 72"/>
          <p:cNvSpPr>
            <a:spLocks noChangeArrowheads="1"/>
          </p:cNvSpPr>
          <p:nvPr/>
        </p:nvSpPr>
        <p:spPr bwMode="auto">
          <a:xfrm>
            <a:off x="8119763" y="280076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4" name="Oval 73"/>
          <p:cNvSpPr>
            <a:spLocks noChangeArrowheads="1"/>
          </p:cNvSpPr>
          <p:nvPr/>
        </p:nvSpPr>
        <p:spPr bwMode="auto">
          <a:xfrm>
            <a:off x="7543579" y="4038600"/>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5" name="Oval 74"/>
          <p:cNvSpPr>
            <a:spLocks noChangeArrowheads="1"/>
          </p:cNvSpPr>
          <p:nvPr/>
        </p:nvSpPr>
        <p:spPr bwMode="auto">
          <a:xfrm>
            <a:off x="8327032" y="3367851"/>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6" name="Oval 75"/>
          <p:cNvSpPr>
            <a:spLocks noChangeArrowheads="1"/>
          </p:cNvSpPr>
          <p:nvPr/>
        </p:nvSpPr>
        <p:spPr bwMode="auto">
          <a:xfrm>
            <a:off x="8699104" y="2608787"/>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7" name="Oval 76"/>
          <p:cNvSpPr>
            <a:spLocks noChangeArrowheads="1"/>
          </p:cNvSpPr>
          <p:nvPr/>
        </p:nvSpPr>
        <p:spPr bwMode="auto">
          <a:xfrm>
            <a:off x="9091467" y="2266126"/>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8" name="Oval 77"/>
          <p:cNvSpPr>
            <a:spLocks noChangeArrowheads="1"/>
          </p:cNvSpPr>
          <p:nvPr/>
        </p:nvSpPr>
        <p:spPr bwMode="auto">
          <a:xfrm>
            <a:off x="7995641" y="3132092"/>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9" name="Oval 78"/>
          <p:cNvSpPr>
            <a:spLocks noChangeArrowheads="1"/>
          </p:cNvSpPr>
          <p:nvPr/>
        </p:nvSpPr>
        <p:spPr bwMode="auto">
          <a:xfrm>
            <a:off x="4350423" y="1253076"/>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0" name="Oval 79"/>
          <p:cNvSpPr>
            <a:spLocks noChangeArrowheads="1"/>
          </p:cNvSpPr>
          <p:nvPr/>
        </p:nvSpPr>
        <p:spPr bwMode="auto">
          <a:xfrm>
            <a:off x="7810468" y="3925564"/>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1" name="Oval 80"/>
          <p:cNvSpPr>
            <a:spLocks noChangeArrowheads="1"/>
          </p:cNvSpPr>
          <p:nvPr/>
        </p:nvSpPr>
        <p:spPr bwMode="auto">
          <a:xfrm>
            <a:off x="7761903" y="3045924"/>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2" name="Oval 81"/>
          <p:cNvSpPr>
            <a:spLocks noChangeArrowheads="1"/>
          </p:cNvSpPr>
          <p:nvPr/>
        </p:nvSpPr>
        <p:spPr bwMode="auto">
          <a:xfrm>
            <a:off x="5582460" y="2207213"/>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3" name="Oval 82"/>
          <p:cNvSpPr>
            <a:spLocks noChangeArrowheads="1"/>
          </p:cNvSpPr>
          <p:nvPr/>
        </p:nvSpPr>
        <p:spPr bwMode="auto">
          <a:xfrm>
            <a:off x="4991357" y="2008774"/>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4" name="Oval 83"/>
          <p:cNvSpPr>
            <a:spLocks noChangeArrowheads="1"/>
          </p:cNvSpPr>
          <p:nvPr/>
        </p:nvSpPr>
        <p:spPr bwMode="auto">
          <a:xfrm>
            <a:off x="8294292" y="3475523"/>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5" name="Oval 84"/>
          <p:cNvSpPr>
            <a:spLocks noChangeArrowheads="1"/>
          </p:cNvSpPr>
          <p:nvPr/>
        </p:nvSpPr>
        <p:spPr bwMode="auto">
          <a:xfrm>
            <a:off x="7325127" y="2827347"/>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6" name="Oval 85"/>
          <p:cNvSpPr>
            <a:spLocks noChangeArrowheads="1"/>
          </p:cNvSpPr>
          <p:nvPr/>
        </p:nvSpPr>
        <p:spPr bwMode="auto">
          <a:xfrm>
            <a:off x="8509159" y="3358904"/>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7" name="Oval 86"/>
          <p:cNvSpPr>
            <a:spLocks noChangeArrowheads="1"/>
          </p:cNvSpPr>
          <p:nvPr/>
        </p:nvSpPr>
        <p:spPr bwMode="auto">
          <a:xfrm>
            <a:off x="8294292" y="3199621"/>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8" name="Oval 87"/>
          <p:cNvSpPr>
            <a:spLocks noChangeArrowheads="1"/>
          </p:cNvSpPr>
          <p:nvPr/>
        </p:nvSpPr>
        <p:spPr bwMode="auto">
          <a:xfrm>
            <a:off x="7494593" y="2896546"/>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9" name="Oval 88"/>
          <p:cNvSpPr>
            <a:spLocks noChangeArrowheads="1"/>
          </p:cNvSpPr>
          <p:nvPr/>
        </p:nvSpPr>
        <p:spPr bwMode="auto">
          <a:xfrm>
            <a:off x="6983584" y="2725577"/>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0" name="Oval 89"/>
          <p:cNvSpPr>
            <a:spLocks noChangeArrowheads="1"/>
          </p:cNvSpPr>
          <p:nvPr/>
        </p:nvSpPr>
        <p:spPr bwMode="auto">
          <a:xfrm>
            <a:off x="6129661" y="3463566"/>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1" name="Oval 90"/>
          <p:cNvSpPr>
            <a:spLocks noChangeArrowheads="1"/>
          </p:cNvSpPr>
          <p:nvPr/>
        </p:nvSpPr>
        <p:spPr bwMode="auto">
          <a:xfrm>
            <a:off x="6306967" y="2494241"/>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2" name="Oval 91"/>
          <p:cNvSpPr>
            <a:spLocks noChangeArrowheads="1"/>
          </p:cNvSpPr>
          <p:nvPr/>
        </p:nvSpPr>
        <p:spPr bwMode="auto">
          <a:xfrm>
            <a:off x="4324708" y="1315082"/>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3" name="Oval 92"/>
          <p:cNvSpPr>
            <a:spLocks noChangeArrowheads="1"/>
          </p:cNvSpPr>
          <p:nvPr/>
        </p:nvSpPr>
        <p:spPr bwMode="auto">
          <a:xfrm>
            <a:off x="6144984" y="2133205"/>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4" name="Oval 93"/>
          <p:cNvSpPr>
            <a:spLocks noChangeArrowheads="1"/>
          </p:cNvSpPr>
          <p:nvPr/>
        </p:nvSpPr>
        <p:spPr bwMode="auto">
          <a:xfrm>
            <a:off x="7490069" y="3685174"/>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5" name="Oval 94"/>
          <p:cNvSpPr>
            <a:spLocks noChangeArrowheads="1"/>
          </p:cNvSpPr>
          <p:nvPr/>
        </p:nvSpPr>
        <p:spPr bwMode="auto">
          <a:xfrm>
            <a:off x="7643550" y="2362200"/>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6" name="Oval 95"/>
          <p:cNvSpPr>
            <a:spLocks noChangeArrowheads="1"/>
          </p:cNvSpPr>
          <p:nvPr/>
        </p:nvSpPr>
        <p:spPr bwMode="auto">
          <a:xfrm>
            <a:off x="8646401" y="4275092"/>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7" name="Oval 96"/>
          <p:cNvSpPr>
            <a:spLocks noChangeArrowheads="1"/>
          </p:cNvSpPr>
          <p:nvPr/>
        </p:nvSpPr>
        <p:spPr bwMode="auto">
          <a:xfrm>
            <a:off x="8508116" y="4370974"/>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8" name="Oval 97"/>
          <p:cNvSpPr>
            <a:spLocks noChangeArrowheads="1"/>
          </p:cNvSpPr>
          <p:nvPr/>
        </p:nvSpPr>
        <p:spPr bwMode="auto">
          <a:xfrm>
            <a:off x="6858428" y="3434013"/>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9" name="Oval 98"/>
          <p:cNvSpPr>
            <a:spLocks noChangeArrowheads="1"/>
          </p:cNvSpPr>
          <p:nvPr/>
        </p:nvSpPr>
        <p:spPr bwMode="auto">
          <a:xfrm>
            <a:off x="7794961" y="3208674"/>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100" name="Oval 99"/>
          <p:cNvSpPr>
            <a:spLocks noChangeArrowheads="1"/>
          </p:cNvSpPr>
          <p:nvPr/>
        </p:nvSpPr>
        <p:spPr bwMode="auto">
          <a:xfrm>
            <a:off x="8103831" y="3256139"/>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101" name="Oval 100"/>
          <p:cNvSpPr>
            <a:spLocks noChangeArrowheads="1"/>
          </p:cNvSpPr>
          <p:nvPr/>
        </p:nvSpPr>
        <p:spPr bwMode="auto">
          <a:xfrm>
            <a:off x="3867104" y="2533342"/>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102" name="Oval 101"/>
          <p:cNvSpPr>
            <a:spLocks noChangeArrowheads="1"/>
          </p:cNvSpPr>
          <p:nvPr/>
        </p:nvSpPr>
        <p:spPr bwMode="auto">
          <a:xfrm>
            <a:off x="5503504" y="3375061"/>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103" name="Oval 102"/>
          <p:cNvSpPr>
            <a:spLocks noChangeArrowheads="1"/>
          </p:cNvSpPr>
          <p:nvPr/>
        </p:nvSpPr>
        <p:spPr bwMode="auto">
          <a:xfrm>
            <a:off x="4624241" y="2940383"/>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105" name="Oval 104"/>
          <p:cNvSpPr>
            <a:spLocks noChangeArrowheads="1"/>
          </p:cNvSpPr>
          <p:nvPr/>
        </p:nvSpPr>
        <p:spPr bwMode="auto">
          <a:xfrm>
            <a:off x="7402065" y="2893679"/>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106" name="Oval 105"/>
          <p:cNvSpPr>
            <a:spLocks noChangeArrowheads="1"/>
          </p:cNvSpPr>
          <p:nvPr/>
        </p:nvSpPr>
        <p:spPr bwMode="auto">
          <a:xfrm>
            <a:off x="3984824" y="2939082"/>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107" name="Rectangle 106"/>
          <p:cNvSpPr/>
          <p:nvPr/>
        </p:nvSpPr>
        <p:spPr>
          <a:xfrm>
            <a:off x="3793867" y="5391260"/>
            <a:ext cx="5638800" cy="487313"/>
          </a:xfrm>
          <a:prstGeom prst="rect">
            <a:avLst/>
          </a:prstGeom>
        </p:spPr>
        <p:txBody>
          <a:bodyPr wrap="square">
            <a:spAutoFit/>
          </a:bodyPr>
          <a:lstStyle/>
          <a:p>
            <a:pPr algn="r"/>
            <a:br>
              <a:rPr lang="en-US" sz="1000" baseline="30000" dirty="0">
                <a:solidFill>
                  <a:srgbClr val="717073"/>
                </a:solidFill>
                <a:cs typeface="Arial" charset="0"/>
              </a:rPr>
            </a:br>
            <a:r>
              <a:rPr lang="en-US" sz="800" dirty="0">
                <a:solidFill>
                  <a:schemeClr val="bg1">
                    <a:lumMod val="50000"/>
                  </a:schemeClr>
                </a:solidFill>
                <a:cs typeface="Arial" charset="0"/>
              </a:rPr>
              <a:t>Includes domestic disasters with costs of $10,000+ (i.e. level 2 and higher)</a:t>
            </a:r>
            <a:endParaRPr lang="en-US" sz="800" dirty="0">
              <a:solidFill>
                <a:schemeClr val="bg1">
                  <a:lumMod val="50000"/>
                </a:schemeClr>
              </a:solidFill>
            </a:endParaRPr>
          </a:p>
          <a:p>
            <a:r>
              <a:rPr lang="en-US" sz="1100" dirty="0">
                <a:solidFill>
                  <a:srgbClr val="717073"/>
                </a:solidFill>
                <a:cs typeface="Arial" charset="0"/>
              </a:rPr>
              <a:t>  </a:t>
            </a:r>
          </a:p>
        </p:txBody>
      </p:sp>
      <p:sp>
        <p:nvSpPr>
          <p:cNvPr id="108" name="Oval 107"/>
          <p:cNvSpPr>
            <a:spLocks noChangeArrowheads="1"/>
          </p:cNvSpPr>
          <p:nvPr/>
        </p:nvSpPr>
        <p:spPr bwMode="auto">
          <a:xfrm>
            <a:off x="6857283" y="4105538"/>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104" name="Oval 103">
            <a:extLst>
              <a:ext uri="{FF2B5EF4-FFF2-40B4-BE49-F238E27FC236}">
                <a16:creationId xmlns:a16="http://schemas.microsoft.com/office/drawing/2014/main" id="{7E9019C4-363C-46C8-886B-93E2E7F055C2}"/>
              </a:ext>
            </a:extLst>
          </p:cNvPr>
          <p:cNvSpPr>
            <a:spLocks noChangeArrowheads="1"/>
          </p:cNvSpPr>
          <p:nvPr/>
        </p:nvSpPr>
        <p:spPr bwMode="auto">
          <a:xfrm>
            <a:off x="9016129" y="4823550"/>
            <a:ext cx="640080" cy="64008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23</a:t>
            </a:r>
          </a:p>
        </p:txBody>
      </p:sp>
    </p:spTree>
    <p:extLst>
      <p:ext uri="{BB962C8B-B14F-4D97-AF65-F5344CB8AC3E}">
        <p14:creationId xmlns:p14="http://schemas.microsoft.com/office/powerpoint/2010/main" val="426006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4495"/>
            <a:ext cx="8381999" cy="762000"/>
          </a:xfrm>
        </p:spPr>
        <p:txBody>
          <a:bodyPr wrap="square" numCol="1" anchorCtr="0" compatLnSpc="1">
            <a:prstTxWarp prst="textNoShape">
              <a:avLst/>
            </a:prstTxWarp>
          </a:bodyPr>
          <a:lstStyle/>
          <a:p>
            <a:pPr algn="ctr" eaLnBrk="1" hangingPunct="1">
              <a:defRPr/>
            </a:pPr>
            <a:r>
              <a:rPr lang="en-US" sz="3800" dirty="0">
                <a:latin typeface="Arial" charset="0"/>
                <a:cs typeface="Arial" charset="0"/>
              </a:rPr>
              <a:t>Q1 Domestic Response Totals</a:t>
            </a:r>
            <a:endParaRPr lang="en-US" sz="3800" baseline="36000" dirty="0">
              <a:latin typeface="Arial" charset="0"/>
              <a:cs typeface="Arial" charset="0"/>
            </a:endParaRPr>
          </a:p>
        </p:txBody>
      </p:sp>
      <p:sp>
        <p:nvSpPr>
          <p:cNvPr id="25" name="Text Placeholder 3"/>
          <p:cNvSpPr txBox="1">
            <a:spLocks/>
          </p:cNvSpPr>
          <p:nvPr/>
        </p:nvSpPr>
        <p:spPr>
          <a:xfrm>
            <a:off x="1132061" y="3717044"/>
            <a:ext cx="1295400" cy="449262"/>
          </a:xfrm>
          <a:prstGeom prst="rect">
            <a:avLst/>
          </a:prstGeom>
        </p:spPr>
        <p:txBody>
          <a:bodyPr/>
          <a:lstStyle/>
          <a:p>
            <a:pPr algn="ctr">
              <a:spcBef>
                <a:spcPct val="20000"/>
              </a:spcBef>
              <a:buFont typeface="Arial" charset="0"/>
              <a:buNone/>
            </a:pPr>
            <a:r>
              <a:rPr lang="en-US" sz="1400" b="1" dirty="0">
                <a:solidFill>
                  <a:srgbClr val="ED1B24"/>
                </a:solidFill>
                <a:cs typeface="Arial" charset="0"/>
              </a:rPr>
              <a:t> </a:t>
            </a:r>
          </a:p>
        </p:txBody>
      </p:sp>
      <p:sp>
        <p:nvSpPr>
          <p:cNvPr id="27" name="Text Placeholder 3"/>
          <p:cNvSpPr txBox="1">
            <a:spLocks/>
          </p:cNvSpPr>
          <p:nvPr/>
        </p:nvSpPr>
        <p:spPr>
          <a:xfrm>
            <a:off x="4081858" y="3669708"/>
            <a:ext cx="1295400"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28" name="Text Placeholder 3"/>
          <p:cNvSpPr txBox="1">
            <a:spLocks/>
          </p:cNvSpPr>
          <p:nvPr/>
        </p:nvSpPr>
        <p:spPr>
          <a:xfrm>
            <a:off x="5466188" y="3660839"/>
            <a:ext cx="1295400"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19" name="Rectangle 30"/>
          <p:cNvSpPr>
            <a:spLocks noChangeArrowheads="1"/>
          </p:cNvSpPr>
          <p:nvPr/>
        </p:nvSpPr>
        <p:spPr bwMode="auto">
          <a:xfrm>
            <a:off x="166687" y="4522439"/>
            <a:ext cx="1343025" cy="738664"/>
          </a:xfrm>
          <a:prstGeom prst="rect">
            <a:avLst/>
          </a:prstGeom>
          <a:noFill/>
          <a:ln w="9525">
            <a:noFill/>
            <a:miter lim="800000"/>
            <a:headEnd/>
            <a:tailEnd/>
          </a:ln>
        </p:spPr>
        <p:txBody>
          <a:bodyPr>
            <a:spAutoFit/>
          </a:bodyPr>
          <a:lstStyle/>
          <a:p>
            <a:pPr algn="ctr">
              <a:spcBef>
                <a:spcPts val="0"/>
              </a:spcBef>
              <a:buFont typeface="Arial" charset="0"/>
              <a:buNone/>
            </a:pPr>
            <a:r>
              <a:rPr lang="en-US" sz="2100" b="1" dirty="0">
                <a:solidFill>
                  <a:srgbClr val="9F9FA3"/>
                </a:solidFill>
                <a:cs typeface="Arial" charset="0"/>
              </a:rPr>
              <a:t>FY18</a:t>
            </a:r>
          </a:p>
          <a:p>
            <a:pPr algn="ctr">
              <a:spcBef>
                <a:spcPts val="0"/>
              </a:spcBef>
              <a:buFont typeface="Arial" charset="0"/>
              <a:buNone/>
            </a:pPr>
            <a:r>
              <a:rPr lang="en-US" sz="2100" b="1" dirty="0">
                <a:solidFill>
                  <a:srgbClr val="9F9FA3"/>
                </a:solidFill>
                <a:cs typeface="Arial" charset="0"/>
              </a:rPr>
              <a:t>Totals</a:t>
            </a:r>
          </a:p>
        </p:txBody>
      </p:sp>
      <p:sp>
        <p:nvSpPr>
          <p:cNvPr id="24" name="Rectangle 23"/>
          <p:cNvSpPr/>
          <p:nvPr/>
        </p:nvSpPr>
        <p:spPr>
          <a:xfrm>
            <a:off x="1371600" y="4586971"/>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5" name="Picture 5"/>
          <p:cNvPicPr>
            <a:picLocks noChangeAspect="1" noChangeArrowheads="1"/>
          </p:cNvPicPr>
          <p:nvPr/>
        </p:nvPicPr>
        <p:blipFill>
          <a:blip r:embed="rId3"/>
          <a:srcRect/>
          <a:stretch>
            <a:fillRect/>
          </a:stretch>
        </p:blipFill>
        <p:spPr bwMode="auto">
          <a:xfrm>
            <a:off x="3250790" y="2366664"/>
            <a:ext cx="814054" cy="836949"/>
          </a:xfrm>
          <a:prstGeom prst="rect">
            <a:avLst/>
          </a:prstGeom>
          <a:noFill/>
          <a:ln w="9525">
            <a:noFill/>
            <a:miter lim="800000"/>
            <a:headEnd/>
            <a:tailEnd/>
          </a:ln>
          <a:effectLst/>
        </p:spPr>
      </p:pic>
      <p:pic>
        <p:nvPicPr>
          <p:cNvPr id="36" name="Picture 4"/>
          <p:cNvPicPr>
            <a:picLocks noChangeAspect="1" noChangeArrowheads="1"/>
          </p:cNvPicPr>
          <p:nvPr/>
        </p:nvPicPr>
        <p:blipFill>
          <a:blip r:embed="rId4"/>
          <a:srcRect/>
          <a:stretch>
            <a:fillRect/>
          </a:stretch>
        </p:blipFill>
        <p:spPr bwMode="auto">
          <a:xfrm>
            <a:off x="1509712" y="2505782"/>
            <a:ext cx="993715" cy="707825"/>
          </a:xfrm>
          <a:prstGeom prst="rect">
            <a:avLst/>
          </a:prstGeom>
          <a:noFill/>
          <a:ln w="9525">
            <a:noFill/>
            <a:miter lim="800000"/>
            <a:headEnd/>
            <a:tailEnd/>
          </a:ln>
          <a:effectLst/>
        </p:spPr>
      </p:pic>
      <p:pic>
        <p:nvPicPr>
          <p:cNvPr id="39"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13267" y="2585766"/>
            <a:ext cx="868255" cy="627401"/>
          </a:xfrm>
          <a:prstGeom prst="rect">
            <a:avLst/>
          </a:prstGeom>
          <a:noFill/>
          <a:ln w="9525">
            <a:noFill/>
            <a:miter lim="800000"/>
            <a:headEnd/>
            <a:tailEnd/>
          </a:ln>
          <a:effectLst/>
        </p:spPr>
      </p:pic>
      <p:pic>
        <p:nvPicPr>
          <p:cNvPr id="40" name="Picture 39" descr="CaseWorkers70K.eps"/>
          <p:cNvPicPr>
            <a:picLocks noChangeAspect="1"/>
          </p:cNvPicPr>
          <p:nvPr/>
        </p:nvPicPr>
        <p:blipFill>
          <a:blip r:embed="rId6">
            <a:duotone>
              <a:prstClr val="black"/>
              <a:schemeClr val="tx1">
                <a:lumMod val="65000"/>
                <a:lumOff val="35000"/>
                <a:tint val="45000"/>
                <a:satMod val="400000"/>
              </a:schemeClr>
            </a:duotone>
            <a:lum bright="40000" contrast="-40000"/>
            <a:extLst>
              <a:ext uri="{28A0092B-C50C-407E-A947-70E740481C1C}">
                <a14:useLocalDpi xmlns:a14="http://schemas.microsoft.com/office/drawing/2010/main"/>
              </a:ext>
            </a:extLst>
          </a:blip>
          <a:stretch>
            <a:fillRect/>
          </a:stretch>
        </p:blipFill>
        <p:spPr>
          <a:xfrm>
            <a:off x="8298853" y="2498346"/>
            <a:ext cx="829997" cy="781174"/>
          </a:xfrm>
          <a:prstGeom prst="rect">
            <a:avLst/>
          </a:prstGeom>
        </p:spPr>
      </p:pic>
      <p:sp>
        <p:nvSpPr>
          <p:cNvPr id="43" name="Text Placeholder 3"/>
          <p:cNvSpPr txBox="1">
            <a:spLocks/>
          </p:cNvSpPr>
          <p:nvPr/>
        </p:nvSpPr>
        <p:spPr>
          <a:xfrm>
            <a:off x="6791669" y="3579176"/>
            <a:ext cx="1437931"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44" name="Text Placeholder 3"/>
          <p:cNvSpPr txBox="1">
            <a:spLocks/>
          </p:cNvSpPr>
          <p:nvPr/>
        </p:nvSpPr>
        <p:spPr>
          <a:xfrm>
            <a:off x="8091519" y="3554168"/>
            <a:ext cx="1437931"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49" name="Text Placeholder 3"/>
          <p:cNvSpPr txBox="1">
            <a:spLocks/>
          </p:cNvSpPr>
          <p:nvPr/>
        </p:nvSpPr>
        <p:spPr bwMode="auto">
          <a:xfrm>
            <a:off x="4719005" y="4606979"/>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2,200,000</a:t>
            </a:r>
          </a:p>
        </p:txBody>
      </p:sp>
      <p:cxnSp>
        <p:nvCxnSpPr>
          <p:cNvPr id="30" name="Straight Connector 29"/>
          <p:cNvCxnSpPr/>
          <p:nvPr/>
        </p:nvCxnSpPr>
        <p:spPr>
          <a:xfrm>
            <a:off x="1132061" y="20574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31" name="Title 1"/>
          <p:cNvSpPr txBox="1">
            <a:spLocks/>
          </p:cNvSpPr>
          <p:nvPr/>
        </p:nvSpPr>
        <p:spPr>
          <a:xfrm>
            <a:off x="1132061" y="1154415"/>
            <a:ext cx="7819936" cy="1010806"/>
          </a:xfrm>
          <a:prstGeom prst="rect">
            <a:avLst/>
          </a:prstGeom>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lnSpc>
                <a:spcPct val="100000"/>
              </a:lnSpc>
              <a:spcBef>
                <a:spcPts val="0"/>
              </a:spcBef>
              <a:tabLst>
                <a:tab pos="1198563" algn="l"/>
              </a:tabLst>
              <a:defRPr/>
            </a:pPr>
            <a:r>
              <a:rPr lang="en-US" sz="2000" dirty="0">
                <a:solidFill>
                  <a:srgbClr val="6D6E70"/>
                </a:solidFill>
                <a:latin typeface="Arial" charset="0"/>
                <a:cs typeface="Arial" charset="0"/>
              </a:rPr>
              <a:t>In just three months, the American Red Cross provided </a:t>
            </a:r>
          </a:p>
          <a:p>
            <a:pPr algn="ctr" eaLnBrk="1" hangingPunct="1">
              <a:lnSpc>
                <a:spcPct val="100000"/>
              </a:lnSpc>
              <a:spcBef>
                <a:spcPts val="0"/>
              </a:spcBef>
              <a:tabLst>
                <a:tab pos="1198563" algn="l"/>
              </a:tabLst>
              <a:defRPr/>
            </a:pPr>
            <a:r>
              <a:rPr lang="en-US" sz="2000" dirty="0">
                <a:solidFill>
                  <a:srgbClr val="6D6E70"/>
                </a:solidFill>
                <a:latin typeface="Arial" charset="0"/>
                <a:cs typeface="Arial" charset="0"/>
              </a:rPr>
              <a:t>more services than our entire last fiscal year.</a:t>
            </a:r>
            <a:br>
              <a:rPr lang="en-US" sz="2000" dirty="0">
                <a:solidFill>
                  <a:srgbClr val="6D6E70"/>
                </a:solidFill>
                <a:latin typeface="Arial" charset="0"/>
                <a:cs typeface="Arial" charset="0"/>
              </a:rPr>
            </a:br>
            <a:endParaRPr lang="en-US" sz="2000" baseline="36000" dirty="0">
              <a:solidFill>
                <a:srgbClr val="6D6E70"/>
              </a:solidFill>
              <a:latin typeface="Arial" charset="0"/>
              <a:cs typeface="Arial" charset="0"/>
            </a:endParaRPr>
          </a:p>
        </p:txBody>
      </p:sp>
      <p:sp>
        <p:nvSpPr>
          <p:cNvPr id="33" name="TextBox 32"/>
          <p:cNvSpPr txBox="1"/>
          <p:nvPr/>
        </p:nvSpPr>
        <p:spPr>
          <a:xfrm>
            <a:off x="1216034" y="3385156"/>
            <a:ext cx="1611616" cy="892552"/>
          </a:xfrm>
          <a:prstGeom prst="rect">
            <a:avLst/>
          </a:prstGeom>
          <a:noFill/>
        </p:spPr>
        <p:txBody>
          <a:bodyPr wrap="square" rtlCol="0">
            <a:spAutoFit/>
          </a:bodyPr>
          <a:lstStyle/>
          <a:p>
            <a:pPr algn="ctr">
              <a:spcBef>
                <a:spcPct val="20000"/>
              </a:spcBef>
              <a:buFont typeface="Arial" charset="0"/>
              <a:buNone/>
            </a:pPr>
            <a:r>
              <a:rPr lang="en-US" sz="2400" b="1" dirty="0">
                <a:solidFill>
                  <a:srgbClr val="ED1B2E"/>
                </a:solidFill>
                <a:cs typeface="Arial" charset="0"/>
              </a:rPr>
              <a:t>5,288,000</a:t>
            </a:r>
          </a:p>
          <a:p>
            <a:pPr algn="ctr"/>
            <a:r>
              <a:rPr lang="en-US" sz="1400" dirty="0">
                <a:solidFill>
                  <a:srgbClr val="6D6E70"/>
                </a:solidFill>
              </a:rPr>
              <a:t>meals and snacks served</a:t>
            </a:r>
          </a:p>
        </p:txBody>
      </p:sp>
      <p:sp>
        <p:nvSpPr>
          <p:cNvPr id="37" name="TextBox 36"/>
          <p:cNvSpPr txBox="1"/>
          <p:nvPr/>
        </p:nvSpPr>
        <p:spPr>
          <a:xfrm>
            <a:off x="2958173" y="3385156"/>
            <a:ext cx="1524159" cy="1107996"/>
          </a:xfrm>
          <a:prstGeom prst="rect">
            <a:avLst/>
          </a:prstGeom>
          <a:noFill/>
        </p:spPr>
        <p:txBody>
          <a:bodyPr wrap="square" rtlCol="0">
            <a:spAutoFit/>
          </a:bodyPr>
          <a:lstStyle/>
          <a:p>
            <a:pPr algn="ctr"/>
            <a:r>
              <a:rPr lang="en-US" sz="2400" b="1" dirty="0">
                <a:solidFill>
                  <a:srgbClr val="ED1B2E"/>
                </a:solidFill>
                <a:cs typeface="Arial" charset="0"/>
              </a:rPr>
              <a:t>519,000</a:t>
            </a:r>
          </a:p>
          <a:p>
            <a:pPr algn="ctr"/>
            <a:r>
              <a:rPr lang="en-US" sz="1400" dirty="0">
                <a:solidFill>
                  <a:srgbClr val="6D6E70"/>
                </a:solidFill>
              </a:rPr>
              <a:t>overnight shelter stays provided in </a:t>
            </a:r>
            <a:r>
              <a:rPr lang="en-US" sz="1400" b="1" dirty="0">
                <a:solidFill>
                  <a:srgbClr val="ED1B2E"/>
                </a:solidFill>
                <a:cs typeface="Arial" charset="0"/>
              </a:rPr>
              <a:t>833</a:t>
            </a:r>
            <a:r>
              <a:rPr lang="en-US" sz="1400" dirty="0">
                <a:solidFill>
                  <a:srgbClr val="ED1B24"/>
                </a:solidFill>
              </a:rPr>
              <a:t> </a:t>
            </a:r>
            <a:r>
              <a:rPr lang="en-US" sz="1400" dirty="0">
                <a:solidFill>
                  <a:srgbClr val="6D6E70"/>
                </a:solidFill>
              </a:rPr>
              <a:t>shelters*</a:t>
            </a:r>
          </a:p>
        </p:txBody>
      </p:sp>
      <p:sp>
        <p:nvSpPr>
          <p:cNvPr id="45" name="TextBox 44"/>
          <p:cNvSpPr txBox="1"/>
          <p:nvPr/>
        </p:nvSpPr>
        <p:spPr>
          <a:xfrm>
            <a:off x="4552183" y="3404639"/>
            <a:ext cx="1561705" cy="892552"/>
          </a:xfrm>
          <a:prstGeom prst="rect">
            <a:avLst/>
          </a:prstGeom>
          <a:noFill/>
        </p:spPr>
        <p:txBody>
          <a:bodyPr wrap="square" rtlCol="0">
            <a:spAutoFit/>
          </a:bodyPr>
          <a:lstStyle/>
          <a:p>
            <a:pPr algn="ctr"/>
            <a:r>
              <a:rPr lang="en-US" sz="2400" b="1" dirty="0">
                <a:solidFill>
                  <a:srgbClr val="ED1B2E"/>
                </a:solidFill>
              </a:rPr>
              <a:t>2,200,000</a:t>
            </a:r>
          </a:p>
          <a:p>
            <a:pPr algn="ctr"/>
            <a:r>
              <a:rPr lang="en-US" sz="1400" dirty="0">
                <a:solidFill>
                  <a:srgbClr val="6D6E70"/>
                </a:solidFill>
              </a:rPr>
              <a:t>relief items distributed</a:t>
            </a:r>
          </a:p>
        </p:txBody>
      </p:sp>
      <p:sp>
        <p:nvSpPr>
          <p:cNvPr id="46" name="TextBox 45"/>
          <p:cNvSpPr txBox="1"/>
          <p:nvPr/>
        </p:nvSpPr>
        <p:spPr>
          <a:xfrm>
            <a:off x="6247294" y="3404639"/>
            <a:ext cx="1600200" cy="892552"/>
          </a:xfrm>
          <a:prstGeom prst="rect">
            <a:avLst/>
          </a:prstGeom>
          <a:noFill/>
        </p:spPr>
        <p:txBody>
          <a:bodyPr wrap="square" rtlCol="0">
            <a:spAutoFit/>
          </a:bodyPr>
          <a:lstStyle/>
          <a:p>
            <a:pPr algn="ctr"/>
            <a:r>
              <a:rPr lang="en-US" sz="2400" b="1" dirty="0">
                <a:solidFill>
                  <a:srgbClr val="ED1B2E"/>
                </a:solidFill>
              </a:rPr>
              <a:t>160,000</a:t>
            </a:r>
          </a:p>
          <a:p>
            <a:pPr algn="ctr"/>
            <a:r>
              <a:rPr lang="en-US" sz="1400" dirty="0">
                <a:solidFill>
                  <a:srgbClr val="6D6E70"/>
                </a:solidFill>
              </a:rPr>
              <a:t>health and mental health contacts</a:t>
            </a:r>
          </a:p>
        </p:txBody>
      </p:sp>
      <p:sp>
        <p:nvSpPr>
          <p:cNvPr id="53" name="TextBox 52"/>
          <p:cNvSpPr txBox="1"/>
          <p:nvPr/>
        </p:nvSpPr>
        <p:spPr>
          <a:xfrm>
            <a:off x="7913751" y="3404639"/>
            <a:ext cx="1600200" cy="1107996"/>
          </a:xfrm>
          <a:prstGeom prst="rect">
            <a:avLst/>
          </a:prstGeom>
          <a:noFill/>
        </p:spPr>
        <p:txBody>
          <a:bodyPr wrap="square" rtlCol="0">
            <a:spAutoFit/>
          </a:bodyPr>
          <a:lstStyle/>
          <a:p>
            <a:pPr algn="ctr"/>
            <a:r>
              <a:rPr lang="en-US" sz="2400" b="1" dirty="0">
                <a:solidFill>
                  <a:srgbClr val="ED1B2E"/>
                </a:solidFill>
              </a:rPr>
              <a:t>423,000</a:t>
            </a:r>
          </a:p>
          <a:p>
            <a:pPr algn="ctr"/>
            <a:r>
              <a:rPr lang="en-US" sz="1400" dirty="0">
                <a:solidFill>
                  <a:srgbClr val="6D6E70"/>
                </a:solidFill>
              </a:rPr>
              <a:t> households provided recovery assistance</a:t>
            </a:r>
          </a:p>
        </p:txBody>
      </p:sp>
      <p:sp>
        <p:nvSpPr>
          <p:cNvPr id="54" name="Text Placeholder 3"/>
          <p:cNvSpPr txBox="1">
            <a:spLocks/>
          </p:cNvSpPr>
          <p:nvPr/>
        </p:nvSpPr>
        <p:spPr bwMode="auto">
          <a:xfrm>
            <a:off x="1384945" y="4604938"/>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5,288,000</a:t>
            </a:r>
          </a:p>
        </p:txBody>
      </p:sp>
      <p:sp>
        <p:nvSpPr>
          <p:cNvPr id="55" name="Text Placeholder 3"/>
          <p:cNvSpPr txBox="1">
            <a:spLocks/>
          </p:cNvSpPr>
          <p:nvPr/>
        </p:nvSpPr>
        <p:spPr bwMode="auto">
          <a:xfrm>
            <a:off x="3043330" y="4606979"/>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519,000</a:t>
            </a:r>
          </a:p>
        </p:txBody>
      </p:sp>
      <p:sp>
        <p:nvSpPr>
          <p:cNvPr id="56" name="Text Placeholder 3"/>
          <p:cNvSpPr txBox="1">
            <a:spLocks/>
          </p:cNvSpPr>
          <p:nvPr/>
        </p:nvSpPr>
        <p:spPr bwMode="auto">
          <a:xfrm>
            <a:off x="8091519" y="4604939"/>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423,000</a:t>
            </a:r>
          </a:p>
        </p:txBody>
      </p:sp>
      <p:sp>
        <p:nvSpPr>
          <p:cNvPr id="57" name="Text Placeholder 3"/>
          <p:cNvSpPr txBox="1">
            <a:spLocks/>
          </p:cNvSpPr>
          <p:nvPr/>
        </p:nvSpPr>
        <p:spPr bwMode="auto">
          <a:xfrm>
            <a:off x="6433134" y="4604939"/>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160,000</a:t>
            </a:r>
          </a:p>
        </p:txBody>
      </p:sp>
      <p:pic>
        <p:nvPicPr>
          <p:cNvPr id="29" name="Picture 28" descr="ReliefItems.png"/>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a:off x="4927575" y="2421421"/>
            <a:ext cx="822960" cy="822960"/>
          </a:xfrm>
          <a:prstGeom prst="rect">
            <a:avLst/>
          </a:prstGeom>
        </p:spPr>
      </p:pic>
      <p:sp>
        <p:nvSpPr>
          <p:cNvPr id="32" name="Rectangle 31"/>
          <p:cNvSpPr/>
          <p:nvPr/>
        </p:nvSpPr>
        <p:spPr>
          <a:xfrm>
            <a:off x="3706517" y="5288660"/>
            <a:ext cx="5638800" cy="641201"/>
          </a:xfrm>
          <a:prstGeom prst="rect">
            <a:avLst/>
          </a:prstGeom>
        </p:spPr>
        <p:txBody>
          <a:bodyPr wrap="square">
            <a:spAutoFit/>
          </a:bodyPr>
          <a:lstStyle/>
          <a:p>
            <a:pPr algn="r"/>
            <a:br>
              <a:rPr lang="en-US" sz="1000" baseline="30000" dirty="0">
                <a:solidFill>
                  <a:srgbClr val="717073"/>
                </a:solidFill>
                <a:cs typeface="Arial" charset="0"/>
              </a:rPr>
            </a:br>
            <a:r>
              <a:rPr lang="en-US" sz="900" dirty="0">
                <a:solidFill>
                  <a:schemeClr val="tx1">
                    <a:lumMod val="50000"/>
                    <a:lumOff val="50000"/>
                  </a:schemeClr>
                </a:solidFill>
                <a:cs typeface="Arial" charset="0"/>
              </a:rPr>
              <a:t>Includes domestic disasters with costs of $10,000+ (i.e. level 2 and higher)</a:t>
            </a:r>
          </a:p>
          <a:p>
            <a:pPr algn="r"/>
            <a:r>
              <a:rPr lang="en-US" sz="900" dirty="0">
                <a:solidFill>
                  <a:schemeClr val="tx1">
                    <a:lumMod val="50000"/>
                    <a:lumOff val="50000"/>
                  </a:schemeClr>
                </a:solidFill>
              </a:rPr>
              <a:t>*An estimated additional 500,000 overnight shelter stays were provided by Red Cross partners.</a:t>
            </a:r>
          </a:p>
          <a:p>
            <a:r>
              <a:rPr lang="en-US" sz="1100" dirty="0">
                <a:solidFill>
                  <a:srgbClr val="717073"/>
                </a:solidFill>
                <a:cs typeface="Arial" charset="0"/>
              </a:rPr>
              <a:t>  </a:t>
            </a:r>
          </a:p>
        </p:txBody>
      </p:sp>
    </p:spTree>
    <p:extLst>
      <p:ext uri="{BB962C8B-B14F-4D97-AF65-F5344CB8AC3E}">
        <p14:creationId xmlns:p14="http://schemas.microsoft.com/office/powerpoint/2010/main" val="389770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664179" y="1877591"/>
            <a:ext cx="2451394" cy="2059167"/>
          </a:xfrm>
        </p:spPr>
        <p:txBody>
          <a:bodyPr>
            <a:noAutofit/>
          </a:bodyPr>
          <a:lstStyle/>
          <a:p>
            <a:pPr marL="228600" indent="-228600" eaLnBrk="1" hangingPunct="1">
              <a:spcBef>
                <a:spcPts val="600"/>
              </a:spcBef>
              <a:buFont typeface="Calibri" pitchFamily="34" charset="0"/>
              <a:buAutoNum type="arabicPeriod"/>
            </a:pPr>
            <a:r>
              <a:rPr lang="en-US" sz="1100" dirty="0">
                <a:latin typeface="Arial" charset="0"/>
                <a:cs typeface="Arial" charset="0"/>
              </a:rPr>
              <a:t>Africa Drought and Food Crisis</a:t>
            </a:r>
          </a:p>
          <a:p>
            <a:pPr marL="228600" indent="-228600" eaLnBrk="1" hangingPunct="1">
              <a:spcBef>
                <a:spcPts val="600"/>
              </a:spcBef>
              <a:buFont typeface="Calibri" pitchFamily="34" charset="0"/>
              <a:buAutoNum type="arabicPeriod"/>
            </a:pPr>
            <a:r>
              <a:rPr lang="en-US" sz="1100" dirty="0">
                <a:latin typeface="Arial" charset="0"/>
                <a:cs typeface="Arial" charset="0"/>
              </a:rPr>
              <a:t>Bangladesh Floods</a:t>
            </a:r>
          </a:p>
          <a:p>
            <a:pPr marL="228600" indent="-228600" eaLnBrk="1" hangingPunct="1">
              <a:spcBef>
                <a:spcPts val="600"/>
              </a:spcBef>
              <a:buFont typeface="Calibri" pitchFamily="34" charset="0"/>
              <a:buAutoNum type="arabicPeriod"/>
            </a:pPr>
            <a:r>
              <a:rPr lang="en-US" sz="1100" dirty="0">
                <a:latin typeface="Arial" charset="0"/>
                <a:cs typeface="Arial" charset="0"/>
              </a:rPr>
              <a:t>Colombia Mudslide</a:t>
            </a:r>
          </a:p>
          <a:p>
            <a:pPr marL="228600" indent="-228600" eaLnBrk="1" hangingPunct="1">
              <a:spcBef>
                <a:spcPts val="600"/>
              </a:spcBef>
              <a:buFont typeface="Calibri" pitchFamily="34" charset="0"/>
              <a:buAutoNum type="arabicPeriod"/>
            </a:pPr>
            <a:r>
              <a:rPr lang="en-US" sz="1100" dirty="0">
                <a:latin typeface="Arial" charset="0"/>
                <a:cs typeface="Arial" charset="0"/>
              </a:rPr>
              <a:t>Bangladesh Cyclone Mora</a:t>
            </a:r>
          </a:p>
          <a:p>
            <a:pPr marL="228600" indent="-228600" eaLnBrk="1" hangingPunct="1">
              <a:spcBef>
                <a:spcPts val="600"/>
              </a:spcBef>
              <a:buFont typeface="Calibri" pitchFamily="34" charset="0"/>
              <a:buAutoNum type="arabicPeriod"/>
            </a:pPr>
            <a:r>
              <a:rPr lang="en-US" sz="1100" dirty="0">
                <a:latin typeface="Arial" charset="0"/>
                <a:cs typeface="Arial" charset="0"/>
              </a:rPr>
              <a:t>Europe Population Movement</a:t>
            </a:r>
          </a:p>
          <a:p>
            <a:pPr marL="228600" indent="-228600" eaLnBrk="1" hangingPunct="1">
              <a:spcBef>
                <a:spcPts val="600"/>
              </a:spcBef>
              <a:buFont typeface="Calibri" pitchFamily="34" charset="0"/>
              <a:buAutoNum type="arabicPeriod"/>
            </a:pPr>
            <a:r>
              <a:rPr lang="en-US" sz="1100" dirty="0">
                <a:latin typeface="Arial" charset="0"/>
                <a:cs typeface="Arial" charset="0"/>
              </a:rPr>
              <a:t>Hurricane Irma (Cuba, St. Kitts &amp; Nevis, Antigua &amp; Barbuda)</a:t>
            </a:r>
          </a:p>
          <a:p>
            <a:pPr marL="228600" indent="-228600" eaLnBrk="1" hangingPunct="1">
              <a:spcBef>
                <a:spcPts val="600"/>
              </a:spcBef>
              <a:buFont typeface="Calibri" pitchFamily="34" charset="0"/>
              <a:buAutoNum type="arabicPeriod"/>
            </a:pPr>
            <a:r>
              <a:rPr lang="en-US" sz="1100" dirty="0">
                <a:latin typeface="Arial" charset="0"/>
                <a:cs typeface="Arial" charset="0"/>
              </a:rPr>
              <a:t>Hurricane Maria (Dominica)</a:t>
            </a:r>
          </a:p>
          <a:p>
            <a:pPr marL="228600" indent="-228600" eaLnBrk="1" hangingPunct="1">
              <a:spcBef>
                <a:spcPts val="600"/>
              </a:spcBef>
              <a:buFont typeface="Calibri" pitchFamily="34" charset="0"/>
              <a:buAutoNum type="arabicPeriod"/>
            </a:pPr>
            <a:r>
              <a:rPr lang="en-US" sz="1100" dirty="0">
                <a:latin typeface="Arial" charset="0"/>
                <a:cs typeface="Arial" charset="0"/>
              </a:rPr>
              <a:t>Mexico Earthquake</a:t>
            </a:r>
          </a:p>
          <a:p>
            <a:pPr marL="228600" indent="-228600" eaLnBrk="1" hangingPunct="1">
              <a:spcBef>
                <a:spcPts val="600"/>
              </a:spcBef>
              <a:buFont typeface="Calibri" pitchFamily="34" charset="0"/>
              <a:buAutoNum type="arabicPeriod"/>
            </a:pPr>
            <a:r>
              <a:rPr lang="en-US" sz="1100" dirty="0">
                <a:latin typeface="Arial" charset="0"/>
                <a:cs typeface="Arial" charset="0"/>
              </a:rPr>
              <a:t>Nepal Floods and Landslides</a:t>
            </a:r>
          </a:p>
          <a:p>
            <a:pPr marL="228600" indent="-228600" eaLnBrk="1" hangingPunct="1">
              <a:spcBef>
                <a:spcPts val="600"/>
              </a:spcBef>
              <a:buFont typeface="Calibri" pitchFamily="34" charset="0"/>
              <a:buAutoNum type="arabicPeriod"/>
            </a:pPr>
            <a:r>
              <a:rPr lang="en-US" sz="1100" dirty="0">
                <a:solidFill>
                  <a:srgbClr val="717073"/>
                </a:solidFill>
                <a:latin typeface="Arial" charset="0"/>
                <a:cs typeface="Arial" charset="0"/>
              </a:rPr>
              <a:t>Peru Floods</a:t>
            </a:r>
          </a:p>
          <a:p>
            <a:pPr marL="228600" indent="-228600" eaLnBrk="1" hangingPunct="1">
              <a:spcBef>
                <a:spcPts val="600"/>
              </a:spcBef>
              <a:buFont typeface="Calibri" pitchFamily="34" charset="0"/>
              <a:buAutoNum type="arabicPeriod"/>
            </a:pPr>
            <a:r>
              <a:rPr lang="en-US" sz="1100" dirty="0">
                <a:latin typeface="Arial" charset="0"/>
                <a:cs typeface="Arial" charset="0"/>
              </a:rPr>
              <a:t>Syria Crisis and Population Movement</a:t>
            </a:r>
          </a:p>
          <a:p>
            <a:pPr marL="228600" indent="-228600" eaLnBrk="1" hangingPunct="1">
              <a:spcBef>
                <a:spcPts val="600"/>
              </a:spcBef>
              <a:buFont typeface="Calibri" pitchFamily="34" charset="0"/>
              <a:buAutoNum type="arabicPeriod"/>
            </a:pPr>
            <a:r>
              <a:rPr lang="en-US" sz="1100" dirty="0">
                <a:latin typeface="Arial" charset="0"/>
                <a:cs typeface="Arial" charset="0"/>
              </a:rPr>
              <a:t>Bangladesh Population Movement</a:t>
            </a:r>
          </a:p>
        </p:txBody>
      </p:sp>
      <p:pic>
        <p:nvPicPr>
          <p:cNvPr id="18438" name="Picture 12" descr="Map for ARC.eps"/>
          <p:cNvPicPr>
            <a:picLocks noChangeAspect="1"/>
          </p:cNvPicPr>
          <p:nvPr/>
        </p:nvPicPr>
        <p:blipFill>
          <a:blip r:embed="rId3"/>
          <a:srcRect/>
          <a:stretch>
            <a:fillRect/>
          </a:stretch>
        </p:blipFill>
        <p:spPr bwMode="auto">
          <a:xfrm>
            <a:off x="2735601" y="1676399"/>
            <a:ext cx="6781800" cy="3578985"/>
          </a:xfrm>
          <a:prstGeom prst="rect">
            <a:avLst/>
          </a:prstGeom>
          <a:noFill/>
          <a:ln w="9525">
            <a:noFill/>
            <a:miter lim="800000"/>
            <a:headEnd/>
            <a:tailEnd/>
          </a:ln>
        </p:spPr>
      </p:pic>
      <p:sp>
        <p:nvSpPr>
          <p:cNvPr id="13" name="Oval 12"/>
          <p:cNvSpPr>
            <a:spLocks noChangeArrowheads="1"/>
          </p:cNvSpPr>
          <p:nvPr/>
        </p:nvSpPr>
        <p:spPr bwMode="auto">
          <a:xfrm>
            <a:off x="4286752" y="367881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3</a:t>
            </a:r>
          </a:p>
        </p:txBody>
      </p:sp>
      <p:sp>
        <p:nvSpPr>
          <p:cNvPr id="14" name="Oval 13"/>
          <p:cNvSpPr>
            <a:spLocks noChangeArrowheads="1"/>
          </p:cNvSpPr>
          <p:nvPr/>
        </p:nvSpPr>
        <p:spPr bwMode="auto">
          <a:xfrm>
            <a:off x="6522750" y="367080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a:t>
            </a:r>
          </a:p>
        </p:txBody>
      </p:sp>
      <p:sp>
        <p:nvSpPr>
          <p:cNvPr id="15" name="Oval 14"/>
          <p:cNvSpPr>
            <a:spLocks noChangeArrowheads="1"/>
          </p:cNvSpPr>
          <p:nvPr/>
        </p:nvSpPr>
        <p:spPr bwMode="auto">
          <a:xfrm>
            <a:off x="7354139" y="372896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4</a:t>
            </a:r>
          </a:p>
        </p:txBody>
      </p:sp>
      <p:sp>
        <p:nvSpPr>
          <p:cNvPr id="17" name="Oval 16"/>
          <p:cNvSpPr>
            <a:spLocks noChangeArrowheads="1"/>
          </p:cNvSpPr>
          <p:nvPr/>
        </p:nvSpPr>
        <p:spPr bwMode="auto">
          <a:xfrm>
            <a:off x="7397898" y="336146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a:t>
            </a:r>
          </a:p>
        </p:txBody>
      </p:sp>
      <p:sp>
        <p:nvSpPr>
          <p:cNvPr id="12" name="Oval 11"/>
          <p:cNvSpPr>
            <a:spLocks noChangeArrowheads="1"/>
          </p:cNvSpPr>
          <p:nvPr/>
        </p:nvSpPr>
        <p:spPr bwMode="auto">
          <a:xfrm>
            <a:off x="6113110" y="274570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5</a:t>
            </a:r>
          </a:p>
        </p:txBody>
      </p:sp>
      <p:sp>
        <p:nvSpPr>
          <p:cNvPr id="18" name="Oval 17"/>
          <p:cNvSpPr>
            <a:spLocks noChangeArrowheads="1"/>
          </p:cNvSpPr>
          <p:nvPr/>
        </p:nvSpPr>
        <p:spPr bwMode="auto">
          <a:xfrm>
            <a:off x="4261352" y="325971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6</a:t>
            </a:r>
          </a:p>
        </p:txBody>
      </p:sp>
      <p:sp>
        <p:nvSpPr>
          <p:cNvPr id="19" name="Oval 18"/>
          <p:cNvSpPr>
            <a:spLocks noChangeArrowheads="1"/>
          </p:cNvSpPr>
          <p:nvPr/>
        </p:nvSpPr>
        <p:spPr bwMode="auto">
          <a:xfrm>
            <a:off x="4565384" y="3361462"/>
            <a:ext cx="428373" cy="41234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7</a:t>
            </a:r>
          </a:p>
        </p:txBody>
      </p:sp>
      <p:sp>
        <p:nvSpPr>
          <p:cNvPr id="16" name="Title 1"/>
          <p:cNvSpPr>
            <a:spLocks noGrp="1"/>
          </p:cNvSpPr>
          <p:nvPr>
            <p:ph type="title"/>
          </p:nvPr>
        </p:nvSpPr>
        <p:spPr>
          <a:xfrm>
            <a:off x="685800" y="685800"/>
            <a:ext cx="2971800" cy="990600"/>
          </a:xfrm>
        </p:spPr>
        <p:txBody>
          <a:bodyPr wrap="square" numCol="1" anchorCtr="0" compatLnSpc="1">
            <a:prstTxWarp prst="textNoShape">
              <a:avLst/>
            </a:prstTxWarp>
            <a:noAutofit/>
          </a:bodyPr>
          <a:lstStyle/>
          <a:p>
            <a:pPr eaLnBrk="1" hangingPunct="1">
              <a:lnSpc>
                <a:spcPts val="2000"/>
              </a:lnSpc>
              <a:defRPr/>
            </a:pPr>
            <a:r>
              <a:rPr lang="en-US" sz="1500" dirty="0">
                <a:latin typeface="Arial" charset="0"/>
                <a:cs typeface="Arial" charset="0"/>
              </a:rPr>
              <a:t>During the quarter, the American Red Cross responded to, and continued responses to, 12 major emergencies around the world. </a:t>
            </a:r>
          </a:p>
        </p:txBody>
      </p:sp>
      <p:sp>
        <p:nvSpPr>
          <p:cNvPr id="20" name="Oval 19"/>
          <p:cNvSpPr>
            <a:spLocks noChangeArrowheads="1"/>
          </p:cNvSpPr>
          <p:nvPr/>
        </p:nvSpPr>
        <p:spPr bwMode="auto">
          <a:xfrm>
            <a:off x="3708076" y="336146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8</a:t>
            </a:r>
          </a:p>
        </p:txBody>
      </p:sp>
      <p:sp>
        <p:nvSpPr>
          <p:cNvPr id="21" name="Oval 20"/>
          <p:cNvSpPr>
            <a:spLocks noChangeArrowheads="1"/>
          </p:cNvSpPr>
          <p:nvPr/>
        </p:nvSpPr>
        <p:spPr bwMode="auto">
          <a:xfrm>
            <a:off x="7215973" y="305354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9</a:t>
            </a:r>
          </a:p>
        </p:txBody>
      </p:sp>
      <p:sp>
        <p:nvSpPr>
          <p:cNvPr id="22" name="Oval 21"/>
          <p:cNvSpPr>
            <a:spLocks noChangeArrowheads="1"/>
          </p:cNvSpPr>
          <p:nvPr/>
        </p:nvSpPr>
        <p:spPr bwMode="auto">
          <a:xfrm>
            <a:off x="4136343" y="400050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10</a:t>
            </a:r>
          </a:p>
        </p:txBody>
      </p:sp>
      <p:sp>
        <p:nvSpPr>
          <p:cNvPr id="23" name="Oval 22"/>
          <p:cNvSpPr>
            <a:spLocks noChangeArrowheads="1"/>
          </p:cNvSpPr>
          <p:nvPr/>
        </p:nvSpPr>
        <p:spPr bwMode="auto">
          <a:xfrm>
            <a:off x="6522750" y="305354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11</a:t>
            </a:r>
          </a:p>
        </p:txBody>
      </p:sp>
      <p:sp>
        <p:nvSpPr>
          <p:cNvPr id="24" name="Oval 23"/>
          <p:cNvSpPr>
            <a:spLocks noChangeArrowheads="1"/>
          </p:cNvSpPr>
          <p:nvPr/>
        </p:nvSpPr>
        <p:spPr bwMode="auto">
          <a:xfrm>
            <a:off x="7670257" y="3567636"/>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12</a:t>
            </a:r>
          </a:p>
        </p:txBody>
      </p:sp>
    </p:spTree>
    <p:extLst>
      <p:ext uri="{BB962C8B-B14F-4D97-AF65-F5344CB8AC3E}">
        <p14:creationId xmlns:p14="http://schemas.microsoft.com/office/powerpoint/2010/main" val="301937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41" y="804615"/>
            <a:ext cx="8869362" cy="1666031"/>
          </a:xfrm>
        </p:spPr>
        <p:txBody>
          <a:bodyPr wrap="square" numCol="1" anchorCtr="0" compatLnSpc="1">
            <a:prstTxWarp prst="textNoShape">
              <a:avLst/>
            </a:prstTxWarp>
            <a:noAutofit/>
          </a:bodyPr>
          <a:lstStyle/>
          <a:p>
            <a:pPr algn="ctr" eaLnBrk="1" hangingPunct="1">
              <a:lnSpc>
                <a:spcPct val="100000"/>
              </a:lnSpc>
              <a:tabLst>
                <a:tab pos="1198563" algn="l"/>
              </a:tabLst>
              <a:defRPr/>
            </a:pPr>
            <a:r>
              <a:rPr lang="en-US" sz="2000" dirty="0">
                <a:solidFill>
                  <a:srgbClr val="6D6E70"/>
                </a:solidFill>
                <a:latin typeface="Arial" charset="0"/>
                <a:cs typeface="Arial" charset="0"/>
              </a:rPr>
              <a:t>The American Red Cross actively supported </a:t>
            </a:r>
            <a:br>
              <a:rPr lang="en-US" sz="2000" dirty="0">
                <a:solidFill>
                  <a:srgbClr val="6D6E70"/>
                </a:solidFill>
                <a:latin typeface="Arial" charset="0"/>
                <a:cs typeface="Arial" charset="0"/>
              </a:rPr>
            </a:br>
            <a:r>
              <a:rPr lang="en-US" sz="2000" dirty="0">
                <a:solidFill>
                  <a:srgbClr val="6D6E70"/>
                </a:solidFill>
                <a:latin typeface="Arial" charset="0"/>
                <a:cs typeface="Arial" charset="0"/>
              </a:rPr>
              <a:t>disaster preparedness, relief and recovery work in 27 countries. </a:t>
            </a:r>
            <a:br>
              <a:rPr lang="en-US" sz="2000" dirty="0">
                <a:solidFill>
                  <a:srgbClr val="6D6E70"/>
                </a:solidFill>
                <a:latin typeface="Arial" charset="0"/>
                <a:cs typeface="Arial" charset="0"/>
              </a:rPr>
            </a:br>
            <a:endParaRPr lang="en-US" sz="2000" baseline="36000" dirty="0">
              <a:solidFill>
                <a:srgbClr val="6D6E70"/>
              </a:solidFill>
              <a:latin typeface="Arial" charset="0"/>
              <a:cs typeface="Arial" charset="0"/>
            </a:endParaRPr>
          </a:p>
        </p:txBody>
      </p:sp>
      <p:sp>
        <p:nvSpPr>
          <p:cNvPr id="20482" name="Text Placeholder 3"/>
          <p:cNvSpPr txBox="1">
            <a:spLocks/>
          </p:cNvSpPr>
          <p:nvPr/>
        </p:nvSpPr>
        <p:spPr bwMode="auto">
          <a:xfrm>
            <a:off x="1385600" y="3709493"/>
            <a:ext cx="1981200" cy="449262"/>
          </a:xfrm>
          <a:prstGeom prst="rect">
            <a:avLst/>
          </a:prstGeom>
          <a:noFill/>
          <a:ln w="9525">
            <a:noFill/>
            <a:miter lim="800000"/>
            <a:headEnd/>
            <a:tailEnd/>
          </a:ln>
        </p:spPr>
        <p:txBody>
          <a:bodyPr anchor="ctr"/>
          <a:lstStyle/>
          <a:p>
            <a:pPr algn="ctr">
              <a:spcBef>
                <a:spcPts val="0"/>
              </a:spcBef>
              <a:buFont typeface="Arial" charset="0"/>
              <a:buNone/>
              <a:defRPr/>
            </a:pPr>
            <a:r>
              <a:rPr lang="en-US" sz="2400" b="1" spc="-150" dirty="0">
                <a:solidFill>
                  <a:srgbClr val="ED1B24"/>
                </a:solidFill>
                <a:latin typeface="Arial"/>
                <a:cs typeface="Arial"/>
              </a:rPr>
              <a:t>$2,344,700</a:t>
            </a:r>
          </a:p>
          <a:p>
            <a:pPr algn="ctr">
              <a:spcBef>
                <a:spcPts val="0"/>
              </a:spcBef>
            </a:pPr>
            <a:r>
              <a:rPr lang="en-US" sz="1400" dirty="0">
                <a:solidFill>
                  <a:srgbClr val="6D6E70"/>
                </a:solidFill>
              </a:rPr>
              <a:t>funds donated*</a:t>
            </a:r>
          </a:p>
          <a:p>
            <a:pPr algn="ctr">
              <a:spcBef>
                <a:spcPts val="0"/>
              </a:spcBef>
            </a:pPr>
            <a:endParaRPr lang="en-US" sz="1400" dirty="0">
              <a:solidFill>
                <a:srgbClr val="6D6E70"/>
              </a:solidFill>
            </a:endParaRPr>
          </a:p>
          <a:p>
            <a:pPr algn="ctr">
              <a:spcBef>
                <a:spcPct val="20000"/>
              </a:spcBef>
              <a:buFont typeface="Arial" charset="0"/>
              <a:buNone/>
            </a:pPr>
            <a:r>
              <a:rPr lang="en-US" sz="1400" b="1" dirty="0">
                <a:solidFill>
                  <a:schemeClr val="tx1">
                    <a:lumMod val="50000"/>
                    <a:lumOff val="50000"/>
                  </a:schemeClr>
                </a:solidFill>
                <a:cs typeface="Arial" charset="0"/>
              </a:rPr>
              <a:t> </a:t>
            </a:r>
          </a:p>
        </p:txBody>
      </p:sp>
      <p:pic>
        <p:nvPicPr>
          <p:cNvPr id="20486" name="Picture 4" descr="Preparedness.png"/>
          <p:cNvPicPr>
            <a:picLocks noChangeAspect="1"/>
          </p:cNvPicPr>
          <p:nvPr/>
        </p:nvPicPr>
        <p:blipFill>
          <a:blip r:embed="rId3"/>
          <a:srcRect/>
          <a:stretch>
            <a:fillRect/>
          </a:stretch>
        </p:blipFill>
        <p:spPr bwMode="auto">
          <a:xfrm>
            <a:off x="7705810" y="2295007"/>
            <a:ext cx="836686" cy="1086597"/>
          </a:xfrm>
          <a:prstGeom prst="rect">
            <a:avLst/>
          </a:prstGeom>
          <a:noFill/>
          <a:ln w="9525">
            <a:noFill/>
            <a:miter lim="800000"/>
            <a:headEnd/>
            <a:tailEnd/>
          </a:ln>
        </p:spPr>
      </p:pic>
      <p:pic>
        <p:nvPicPr>
          <p:cNvPr id="20489" name="Picture 2" descr="Box_Icon.png"/>
          <p:cNvPicPr>
            <a:picLocks noChangeAspect="1"/>
          </p:cNvPicPr>
          <p:nvPr/>
        </p:nvPicPr>
        <p:blipFill>
          <a:blip r:embed="rId4"/>
          <a:srcRect/>
          <a:stretch>
            <a:fillRect/>
          </a:stretch>
        </p:blipFill>
        <p:spPr bwMode="auto">
          <a:xfrm>
            <a:off x="5575554" y="2299806"/>
            <a:ext cx="1254325" cy="1207687"/>
          </a:xfrm>
          <a:prstGeom prst="rect">
            <a:avLst/>
          </a:prstGeom>
          <a:noFill/>
          <a:ln w="9525">
            <a:noFill/>
            <a:miter lim="800000"/>
            <a:headEnd/>
            <a:tailEnd/>
          </a:ln>
        </p:spPr>
      </p:pic>
      <p:sp>
        <p:nvSpPr>
          <p:cNvPr id="20" name="Rectangle 19"/>
          <p:cNvSpPr/>
          <p:nvPr/>
        </p:nvSpPr>
        <p:spPr>
          <a:xfrm>
            <a:off x="5334000" y="5206987"/>
            <a:ext cx="4116387" cy="507831"/>
          </a:xfrm>
          <a:prstGeom prst="rect">
            <a:avLst/>
          </a:prstGeom>
        </p:spPr>
        <p:txBody>
          <a:bodyPr wrap="square">
            <a:spAutoFit/>
          </a:bodyPr>
          <a:lstStyle/>
          <a:p>
            <a:pPr algn="r">
              <a:tabLst>
                <a:tab pos="169863" algn="l"/>
              </a:tabLst>
            </a:pPr>
            <a:r>
              <a:rPr lang="en-US" sz="900" dirty="0">
                <a:solidFill>
                  <a:srgbClr val="717073"/>
                </a:solidFill>
                <a:cs typeface="Arial" charset="0"/>
              </a:rPr>
              <a:t>*Reflects funds donated by American Red Cross to IFRC, ICRC or Red Cross. Red Crescent national societies following specific disasters</a:t>
            </a:r>
          </a:p>
          <a:p>
            <a:pPr algn="r">
              <a:tabLst>
                <a:tab pos="169863" algn="l"/>
              </a:tabLst>
            </a:pPr>
            <a:r>
              <a:rPr lang="en-US" sz="900" dirty="0">
                <a:solidFill>
                  <a:srgbClr val="717073"/>
                </a:solidFill>
                <a:cs typeface="Arial" charset="0"/>
              </a:rPr>
              <a:t>**Does not include ongoing recovery projects in Haiti.</a:t>
            </a:r>
            <a:endParaRPr lang="en-US" sz="900" dirty="0">
              <a:solidFill>
                <a:srgbClr val="D7D7D8"/>
              </a:solidFill>
              <a:cs typeface="Arial" charset="0"/>
            </a:endParaRPr>
          </a:p>
        </p:txBody>
      </p:sp>
      <p:pic>
        <p:nvPicPr>
          <p:cNvPr id="3074" name="Picture 2"/>
          <p:cNvPicPr>
            <a:picLocks noChangeAspect="1" noChangeArrowheads="1"/>
          </p:cNvPicPr>
          <p:nvPr/>
        </p:nvPicPr>
        <p:blipFill>
          <a:blip r:embed="rId5"/>
          <a:srcRect/>
          <a:stretch>
            <a:fillRect/>
          </a:stretch>
        </p:blipFill>
        <p:spPr bwMode="auto">
          <a:xfrm>
            <a:off x="2052776" y="2539147"/>
            <a:ext cx="729006" cy="7290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a:srcRect/>
          <a:stretch>
            <a:fillRect/>
          </a:stretch>
        </p:blipFill>
        <p:spPr bwMode="auto">
          <a:xfrm>
            <a:off x="3975966" y="2515263"/>
            <a:ext cx="694005" cy="751528"/>
          </a:xfrm>
          <a:prstGeom prst="rect">
            <a:avLst/>
          </a:prstGeom>
          <a:noFill/>
          <a:ln w="9525">
            <a:noFill/>
            <a:miter lim="800000"/>
            <a:headEnd/>
            <a:tailEnd/>
          </a:ln>
          <a:effectLst/>
        </p:spPr>
      </p:pic>
      <p:sp>
        <p:nvSpPr>
          <p:cNvPr id="22" name="Rectangle 21"/>
          <p:cNvSpPr/>
          <p:nvPr/>
        </p:nvSpPr>
        <p:spPr>
          <a:xfrm>
            <a:off x="1295400" y="4572000"/>
            <a:ext cx="80544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492" name="Text Placeholder 3"/>
          <p:cNvSpPr txBox="1">
            <a:spLocks/>
          </p:cNvSpPr>
          <p:nvPr/>
        </p:nvSpPr>
        <p:spPr bwMode="auto">
          <a:xfrm>
            <a:off x="1614200" y="4644292"/>
            <a:ext cx="1524000" cy="449262"/>
          </a:xfrm>
          <a:prstGeom prst="rect">
            <a:avLst/>
          </a:prstGeom>
          <a:noFill/>
          <a:ln w="9525">
            <a:noFill/>
            <a:miter lim="800000"/>
            <a:headEnd/>
            <a:tailEnd/>
          </a:ln>
        </p:spPr>
        <p:txBody>
          <a:bodyPr/>
          <a:lstStyle/>
          <a:p>
            <a:pPr algn="ctr">
              <a:spcBef>
                <a:spcPct val="20000"/>
              </a:spcBef>
            </a:pPr>
            <a:r>
              <a:rPr lang="en-US" sz="2100" b="1" dirty="0">
                <a:solidFill>
                  <a:srgbClr val="717073"/>
                </a:solidFill>
                <a:cs typeface="Arial" charset="0"/>
              </a:rPr>
              <a:t>$2,344,700</a:t>
            </a:r>
          </a:p>
        </p:txBody>
      </p:sp>
      <p:sp>
        <p:nvSpPr>
          <p:cNvPr id="20493" name="Rectangle 27"/>
          <p:cNvSpPr>
            <a:spLocks noChangeArrowheads="1"/>
          </p:cNvSpPr>
          <p:nvPr/>
        </p:nvSpPr>
        <p:spPr bwMode="auto">
          <a:xfrm>
            <a:off x="3808618" y="4647479"/>
            <a:ext cx="1028700" cy="415498"/>
          </a:xfrm>
          <a:prstGeom prst="rect">
            <a:avLst/>
          </a:prstGeom>
          <a:noFill/>
          <a:ln w="9525">
            <a:noFill/>
            <a:miter lim="800000"/>
            <a:headEnd/>
            <a:tailEnd/>
          </a:ln>
        </p:spPr>
        <p:txBody>
          <a:bodyPr>
            <a:spAutoFit/>
          </a:bodyPr>
          <a:lstStyle/>
          <a:p>
            <a:pPr algn="ctr">
              <a:spcBef>
                <a:spcPct val="20000"/>
              </a:spcBef>
              <a:buFont typeface="Arial" charset="0"/>
              <a:buNone/>
            </a:pPr>
            <a:r>
              <a:rPr lang="en-US" sz="2100" b="1" dirty="0">
                <a:solidFill>
                  <a:srgbClr val="717073"/>
                </a:solidFill>
                <a:cs typeface="Arial" charset="0"/>
              </a:rPr>
              <a:t>10</a:t>
            </a:r>
          </a:p>
        </p:txBody>
      </p:sp>
      <p:sp>
        <p:nvSpPr>
          <p:cNvPr id="20494" name="Rectangle 28"/>
          <p:cNvSpPr>
            <a:spLocks noChangeArrowheads="1"/>
          </p:cNvSpPr>
          <p:nvPr/>
        </p:nvSpPr>
        <p:spPr bwMode="auto">
          <a:xfrm>
            <a:off x="5710128" y="4678056"/>
            <a:ext cx="1005403" cy="415498"/>
          </a:xfrm>
          <a:prstGeom prst="rect">
            <a:avLst/>
          </a:prstGeom>
          <a:noFill/>
          <a:ln w="9525">
            <a:noFill/>
            <a:miter lim="800000"/>
            <a:headEnd/>
            <a:tailEnd/>
          </a:ln>
        </p:spPr>
        <p:txBody>
          <a:bodyPr wrap="none">
            <a:spAutoFit/>
          </a:bodyPr>
          <a:lstStyle/>
          <a:p>
            <a:pPr algn="ctr">
              <a:spcBef>
                <a:spcPct val="20000"/>
              </a:spcBef>
              <a:buFont typeface="Arial" charset="0"/>
              <a:buNone/>
            </a:pPr>
            <a:r>
              <a:rPr lang="en-US" sz="2100" b="1" dirty="0">
                <a:solidFill>
                  <a:srgbClr val="717073"/>
                </a:solidFill>
                <a:cs typeface="Arial" charset="0"/>
              </a:rPr>
              <a:t>25,000</a:t>
            </a:r>
          </a:p>
        </p:txBody>
      </p:sp>
      <p:sp>
        <p:nvSpPr>
          <p:cNvPr id="20495" name="Rectangle 29"/>
          <p:cNvSpPr>
            <a:spLocks noChangeArrowheads="1"/>
          </p:cNvSpPr>
          <p:nvPr/>
        </p:nvSpPr>
        <p:spPr bwMode="auto">
          <a:xfrm>
            <a:off x="7882045" y="4684140"/>
            <a:ext cx="484215" cy="415498"/>
          </a:xfrm>
          <a:prstGeom prst="rect">
            <a:avLst/>
          </a:prstGeom>
          <a:noFill/>
          <a:ln w="9525">
            <a:noFill/>
            <a:miter lim="800000"/>
            <a:headEnd/>
            <a:tailEnd/>
          </a:ln>
        </p:spPr>
        <p:txBody>
          <a:bodyPr wrap="square">
            <a:spAutoFit/>
          </a:bodyPr>
          <a:lstStyle/>
          <a:p>
            <a:pPr algn="ctr">
              <a:spcBef>
                <a:spcPct val="20000"/>
              </a:spcBef>
              <a:defRPr/>
            </a:pPr>
            <a:r>
              <a:rPr lang="en-US" sz="2100" b="1" dirty="0">
                <a:solidFill>
                  <a:srgbClr val="717073"/>
                </a:solidFill>
                <a:cs typeface="Arial" charset="0"/>
              </a:rPr>
              <a:t>30</a:t>
            </a:r>
          </a:p>
        </p:txBody>
      </p:sp>
      <p:sp>
        <p:nvSpPr>
          <p:cNvPr id="21" name="Title 1"/>
          <p:cNvSpPr txBox="1">
            <a:spLocks/>
          </p:cNvSpPr>
          <p:nvPr/>
        </p:nvSpPr>
        <p:spPr>
          <a:xfrm>
            <a:off x="838200" y="514495"/>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dirty="0">
                <a:latin typeface="Arial" charset="0"/>
                <a:cs typeface="Arial" charset="0"/>
              </a:rPr>
              <a:t>Q1 International Response Totals</a:t>
            </a:r>
            <a:endParaRPr lang="en-US" baseline="36000" dirty="0">
              <a:latin typeface="Arial" charset="0"/>
              <a:cs typeface="Arial" charset="0"/>
            </a:endParaRPr>
          </a:p>
        </p:txBody>
      </p:sp>
      <p:cxnSp>
        <p:nvCxnSpPr>
          <p:cNvPr id="28" name="Straight Connector 27"/>
          <p:cNvCxnSpPr/>
          <p:nvPr/>
        </p:nvCxnSpPr>
        <p:spPr>
          <a:xfrm>
            <a:off x="1132061" y="20574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3">
            <a:extLst>
              <a:ext uri="{FF2B5EF4-FFF2-40B4-BE49-F238E27FC236}">
                <a16:creationId xmlns:a16="http://schemas.microsoft.com/office/drawing/2014/main" id="{5AFD59BC-BAD2-4D15-A130-53A7931A8F55}"/>
              </a:ext>
            </a:extLst>
          </p:cNvPr>
          <p:cNvSpPr txBox="1">
            <a:spLocks/>
          </p:cNvSpPr>
          <p:nvPr/>
        </p:nvSpPr>
        <p:spPr bwMode="auto">
          <a:xfrm>
            <a:off x="3352800" y="3606125"/>
            <a:ext cx="1981200" cy="449262"/>
          </a:xfrm>
          <a:prstGeom prst="rect">
            <a:avLst/>
          </a:prstGeom>
          <a:noFill/>
          <a:ln w="9525">
            <a:noFill/>
            <a:miter lim="800000"/>
            <a:headEnd/>
            <a:tailEnd/>
          </a:ln>
        </p:spPr>
        <p:txBody>
          <a:bodyPr anchor="ctr"/>
          <a:lstStyle/>
          <a:p>
            <a:pPr algn="ctr">
              <a:spcBef>
                <a:spcPts val="0"/>
              </a:spcBef>
              <a:buFont typeface="Arial" charset="0"/>
              <a:buNone/>
              <a:defRPr/>
            </a:pPr>
            <a:r>
              <a:rPr lang="en-US" sz="2400" b="1" spc="-150" dirty="0">
                <a:solidFill>
                  <a:srgbClr val="ED1B24"/>
                </a:solidFill>
                <a:latin typeface="Arial"/>
                <a:cs typeface="Arial"/>
              </a:rPr>
              <a:t>10</a:t>
            </a:r>
          </a:p>
          <a:p>
            <a:pPr algn="ctr">
              <a:spcBef>
                <a:spcPts val="0"/>
              </a:spcBef>
            </a:pPr>
            <a:r>
              <a:rPr lang="en-US" sz="1400" dirty="0">
                <a:solidFill>
                  <a:srgbClr val="6D6E70"/>
                </a:solidFill>
              </a:rPr>
              <a:t>people deployed</a:t>
            </a:r>
          </a:p>
          <a:p>
            <a:pPr algn="ctr">
              <a:spcBef>
                <a:spcPct val="20000"/>
              </a:spcBef>
              <a:buFont typeface="Arial" charset="0"/>
              <a:buNone/>
            </a:pPr>
            <a:r>
              <a:rPr lang="en-US" sz="1400" b="1" dirty="0">
                <a:solidFill>
                  <a:schemeClr val="tx1">
                    <a:lumMod val="50000"/>
                    <a:lumOff val="50000"/>
                  </a:schemeClr>
                </a:solidFill>
                <a:cs typeface="Arial" charset="0"/>
              </a:rPr>
              <a:t> </a:t>
            </a:r>
          </a:p>
        </p:txBody>
      </p:sp>
      <p:sp>
        <p:nvSpPr>
          <p:cNvPr id="26" name="Text Placeholder 3">
            <a:extLst>
              <a:ext uri="{FF2B5EF4-FFF2-40B4-BE49-F238E27FC236}">
                <a16:creationId xmlns:a16="http://schemas.microsoft.com/office/drawing/2014/main" id="{5D3C7347-79BF-4B1B-9A7E-AF8406E899CF}"/>
              </a:ext>
            </a:extLst>
          </p:cNvPr>
          <p:cNvSpPr txBox="1">
            <a:spLocks/>
          </p:cNvSpPr>
          <p:nvPr/>
        </p:nvSpPr>
        <p:spPr bwMode="auto">
          <a:xfrm>
            <a:off x="5218355" y="3606125"/>
            <a:ext cx="1981200" cy="449262"/>
          </a:xfrm>
          <a:prstGeom prst="rect">
            <a:avLst/>
          </a:prstGeom>
          <a:noFill/>
          <a:ln w="9525">
            <a:noFill/>
            <a:miter lim="800000"/>
            <a:headEnd/>
            <a:tailEnd/>
          </a:ln>
        </p:spPr>
        <p:txBody>
          <a:bodyPr anchor="ctr"/>
          <a:lstStyle/>
          <a:p>
            <a:pPr algn="ctr">
              <a:spcBef>
                <a:spcPts val="0"/>
              </a:spcBef>
              <a:buFont typeface="Arial" charset="0"/>
              <a:buNone/>
              <a:defRPr/>
            </a:pPr>
            <a:r>
              <a:rPr lang="en-US" sz="2400" b="1" spc="-150" dirty="0">
                <a:solidFill>
                  <a:srgbClr val="ED1B24"/>
                </a:solidFill>
                <a:latin typeface="Arial"/>
                <a:cs typeface="Arial"/>
              </a:rPr>
              <a:t>25,000</a:t>
            </a:r>
          </a:p>
          <a:p>
            <a:pPr algn="ctr">
              <a:spcBef>
                <a:spcPts val="0"/>
              </a:spcBef>
            </a:pPr>
            <a:r>
              <a:rPr lang="en-US" sz="1400" dirty="0">
                <a:solidFill>
                  <a:srgbClr val="6D6E70"/>
                </a:solidFill>
              </a:rPr>
              <a:t>supplies provided</a:t>
            </a:r>
          </a:p>
          <a:p>
            <a:pPr algn="ctr">
              <a:spcBef>
                <a:spcPct val="20000"/>
              </a:spcBef>
              <a:buFont typeface="Arial" charset="0"/>
              <a:buNone/>
            </a:pPr>
            <a:r>
              <a:rPr lang="en-US" sz="1400" b="1" dirty="0">
                <a:solidFill>
                  <a:schemeClr val="tx1">
                    <a:lumMod val="50000"/>
                    <a:lumOff val="50000"/>
                  </a:schemeClr>
                </a:solidFill>
                <a:cs typeface="Arial" charset="0"/>
              </a:rPr>
              <a:t> </a:t>
            </a:r>
          </a:p>
        </p:txBody>
      </p:sp>
      <p:sp>
        <p:nvSpPr>
          <p:cNvPr id="27" name="Text Placeholder 3">
            <a:extLst>
              <a:ext uri="{FF2B5EF4-FFF2-40B4-BE49-F238E27FC236}">
                <a16:creationId xmlns:a16="http://schemas.microsoft.com/office/drawing/2014/main" id="{56749228-26BC-4C21-8CAC-7C9D4C941B58}"/>
              </a:ext>
            </a:extLst>
          </p:cNvPr>
          <p:cNvSpPr txBox="1">
            <a:spLocks/>
          </p:cNvSpPr>
          <p:nvPr/>
        </p:nvSpPr>
        <p:spPr bwMode="auto">
          <a:xfrm>
            <a:off x="7133553" y="3709493"/>
            <a:ext cx="1981200" cy="449262"/>
          </a:xfrm>
          <a:prstGeom prst="rect">
            <a:avLst/>
          </a:prstGeom>
          <a:noFill/>
          <a:ln w="9525">
            <a:noFill/>
            <a:miter lim="800000"/>
            <a:headEnd/>
            <a:tailEnd/>
          </a:ln>
        </p:spPr>
        <p:txBody>
          <a:bodyPr anchor="ctr"/>
          <a:lstStyle/>
          <a:p>
            <a:pPr algn="ctr">
              <a:spcBef>
                <a:spcPts val="0"/>
              </a:spcBef>
              <a:buFont typeface="Arial" charset="0"/>
              <a:buNone/>
              <a:defRPr/>
            </a:pPr>
            <a:r>
              <a:rPr lang="en-US" sz="2400" b="1" spc="-150" dirty="0">
                <a:solidFill>
                  <a:srgbClr val="ED1B24"/>
                </a:solidFill>
                <a:latin typeface="Arial"/>
                <a:cs typeface="Arial"/>
              </a:rPr>
              <a:t>30</a:t>
            </a:r>
          </a:p>
          <a:p>
            <a:pPr algn="ctr">
              <a:spcBef>
                <a:spcPts val="0"/>
              </a:spcBef>
            </a:pPr>
            <a:r>
              <a:rPr lang="en-US" sz="1400" dirty="0">
                <a:solidFill>
                  <a:srgbClr val="6D6E70"/>
                </a:solidFill>
              </a:rPr>
              <a:t>preparedness and risk reduction projects**</a:t>
            </a:r>
          </a:p>
          <a:p>
            <a:pPr algn="ctr">
              <a:spcBef>
                <a:spcPct val="20000"/>
              </a:spcBef>
              <a:buFont typeface="Arial" charset="0"/>
              <a:buNone/>
            </a:pPr>
            <a:r>
              <a:rPr lang="en-US" sz="1400" b="1" dirty="0">
                <a:solidFill>
                  <a:schemeClr val="tx1">
                    <a:lumMod val="50000"/>
                    <a:lumOff val="50000"/>
                  </a:schemeClr>
                </a:solidFill>
                <a:cs typeface="Arial" charset="0"/>
              </a:rPr>
              <a:t> </a:t>
            </a:r>
          </a:p>
        </p:txBody>
      </p:sp>
      <p:sp>
        <p:nvSpPr>
          <p:cNvPr id="23" name="Rectangle 30">
            <a:extLst>
              <a:ext uri="{FF2B5EF4-FFF2-40B4-BE49-F238E27FC236}">
                <a16:creationId xmlns:a16="http://schemas.microsoft.com/office/drawing/2014/main" id="{A8028761-3FD5-4A4A-B308-905D60CE60C4}"/>
              </a:ext>
            </a:extLst>
          </p:cNvPr>
          <p:cNvSpPr>
            <a:spLocks noChangeArrowheads="1"/>
          </p:cNvSpPr>
          <p:nvPr/>
        </p:nvSpPr>
        <p:spPr bwMode="auto">
          <a:xfrm>
            <a:off x="166687" y="4522439"/>
            <a:ext cx="1343025" cy="738664"/>
          </a:xfrm>
          <a:prstGeom prst="rect">
            <a:avLst/>
          </a:prstGeom>
          <a:noFill/>
          <a:ln w="9525">
            <a:noFill/>
            <a:miter lim="800000"/>
            <a:headEnd/>
            <a:tailEnd/>
          </a:ln>
        </p:spPr>
        <p:txBody>
          <a:bodyPr>
            <a:spAutoFit/>
          </a:bodyPr>
          <a:lstStyle/>
          <a:p>
            <a:pPr algn="ctr">
              <a:spcBef>
                <a:spcPts val="0"/>
              </a:spcBef>
              <a:buFont typeface="Arial" charset="0"/>
              <a:buNone/>
            </a:pPr>
            <a:r>
              <a:rPr lang="en-US" sz="2100" b="1" dirty="0">
                <a:solidFill>
                  <a:srgbClr val="9F9FA3"/>
                </a:solidFill>
                <a:cs typeface="Arial" charset="0"/>
              </a:rPr>
              <a:t>FY18</a:t>
            </a:r>
          </a:p>
          <a:p>
            <a:pPr algn="ctr">
              <a:spcBef>
                <a:spcPts val="0"/>
              </a:spcBef>
              <a:buFont typeface="Arial" charset="0"/>
              <a:buNone/>
            </a:pPr>
            <a:r>
              <a:rPr lang="en-US" sz="2100" b="1" dirty="0">
                <a:solidFill>
                  <a:srgbClr val="9F9FA3"/>
                </a:solidFill>
                <a:cs typeface="Arial" charset="0"/>
              </a:rPr>
              <a:t>Totals</a:t>
            </a:r>
          </a:p>
        </p:txBody>
      </p:sp>
    </p:spTree>
    <p:extLst>
      <p:ext uri="{BB962C8B-B14F-4D97-AF65-F5344CB8AC3E}">
        <p14:creationId xmlns:p14="http://schemas.microsoft.com/office/powerpoint/2010/main" val="108911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48429" y="190377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bwMode="auto">
          <a:xfrm>
            <a:off x="1148429" y="1190769"/>
            <a:ext cx="7614571" cy="790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p>
            <a:pPr marR="0" lvl="0" algn="ctr" defTabSz="457200" rtl="0" eaLnBrk="1" fontAlgn="base" latinLnBrk="0" hangingPunct="1">
              <a:lnSpc>
                <a:spcPct val="100000"/>
              </a:lnSpc>
              <a:spcBef>
                <a:spcPct val="0"/>
              </a:spcBef>
              <a:spcAft>
                <a:spcPts val="2400"/>
              </a:spcAft>
              <a:buClr>
                <a:srgbClr val="ED1B24"/>
              </a:buClr>
              <a:buSzTx/>
              <a:tabLst/>
              <a:defRPr/>
            </a:pPr>
            <a:r>
              <a:rPr lang="en-US" sz="2000" b="1" dirty="0">
                <a:solidFill>
                  <a:srgbClr val="6D6E70"/>
                </a:solidFill>
                <a:cs typeface="Arial" charset="0"/>
              </a:rPr>
              <a:t>We were pleased to provide you with the following recognition and engagement opportunities during this quarter.</a:t>
            </a:r>
            <a:endParaRPr kumimoji="0" lang="en-US" sz="2000" b="1" i="0" u="none" strike="noStrike" kern="1200" cap="none" spc="0" normalizeH="0" baseline="0" noProof="0" dirty="0">
              <a:ln>
                <a:noFill/>
              </a:ln>
              <a:solidFill>
                <a:srgbClr val="6D6E70"/>
              </a:solidFill>
              <a:effectLst/>
              <a:uLnTx/>
              <a:uFillTx/>
              <a:cs typeface="Arial" charset="0"/>
            </a:endParaRPr>
          </a:p>
        </p:txBody>
      </p:sp>
      <p:sp>
        <p:nvSpPr>
          <p:cNvPr id="14" name="Title 1"/>
          <p:cNvSpPr>
            <a:spLocks noGrp="1"/>
          </p:cNvSpPr>
          <p:nvPr>
            <p:ph type="title"/>
          </p:nvPr>
        </p:nvSpPr>
        <p:spPr>
          <a:xfrm>
            <a:off x="838200" y="514495"/>
            <a:ext cx="8381999" cy="762000"/>
          </a:xfrm>
        </p:spPr>
        <p:txBody>
          <a:bodyPr wrap="square" numCol="1" anchorCtr="0" compatLnSpc="1">
            <a:prstTxWarp prst="textNoShape">
              <a:avLst/>
            </a:prstTxWarp>
          </a:bodyPr>
          <a:lstStyle/>
          <a:p>
            <a:pPr algn="ctr" eaLnBrk="1" hangingPunct="1">
              <a:defRPr/>
            </a:pPr>
            <a:r>
              <a:rPr lang="en-US" sz="3800" dirty="0">
                <a:latin typeface="Arial" charset="0"/>
                <a:cs typeface="Arial" charset="0"/>
              </a:rPr>
              <a:t>Your Benefits and Resources</a:t>
            </a:r>
            <a:endParaRPr lang="en-US" sz="3800" baseline="36000" dirty="0">
              <a:latin typeface="Arial" charset="0"/>
              <a:cs typeface="Arial" charset="0"/>
            </a:endParaRPr>
          </a:p>
        </p:txBody>
      </p:sp>
      <p:sp>
        <p:nvSpPr>
          <p:cNvPr id="4" name="TextBox 3"/>
          <p:cNvSpPr txBox="1"/>
          <p:nvPr/>
        </p:nvSpPr>
        <p:spPr>
          <a:xfrm>
            <a:off x="484527" y="2078499"/>
            <a:ext cx="8942373" cy="628377"/>
          </a:xfrm>
          <a:prstGeom prst="rect">
            <a:avLst/>
          </a:prstGeom>
          <a:noFill/>
        </p:spPr>
        <p:txBody>
          <a:bodyPr wrap="square" rtlCol="0">
            <a:spAutoFit/>
          </a:bodyPr>
          <a:lstStyle/>
          <a:p>
            <a:pPr marL="285750" lvl="1" indent="-285750">
              <a:spcBef>
                <a:spcPts val="800"/>
              </a:spcBef>
              <a:spcAft>
                <a:spcPts val="500"/>
              </a:spcAft>
              <a:buClr>
                <a:srgbClr val="FF0000"/>
              </a:buClr>
              <a:buSzPct val="100000"/>
              <a:buFont typeface="Arial" panose="020B0604020202020204" pitchFamily="34" charset="0"/>
              <a:buChar char="•"/>
            </a:pPr>
            <a:r>
              <a:rPr lang="en-US" sz="1200" dirty="0">
                <a:solidFill>
                  <a:srgbClr val="717073"/>
                </a:solidFill>
              </a:rPr>
              <a:t>Program acknowledgement in July</a:t>
            </a:r>
            <a:r>
              <a:rPr lang="en-US" sz="1200" b="1" dirty="0">
                <a:solidFill>
                  <a:srgbClr val="717073"/>
                </a:solidFill>
              </a:rPr>
              <a:t> </a:t>
            </a:r>
            <a:r>
              <a:rPr lang="en-US" sz="1200" b="1" dirty="0" err="1">
                <a:solidFill>
                  <a:srgbClr val="D33234"/>
                </a:solidFill>
              </a:rPr>
              <a:t>Crossnotes</a:t>
            </a:r>
            <a:r>
              <a:rPr lang="en-US" sz="1200" b="1" dirty="0">
                <a:solidFill>
                  <a:srgbClr val="D33234"/>
                </a:solidFill>
              </a:rPr>
              <a:t> e-newsletter</a:t>
            </a:r>
            <a:r>
              <a:rPr lang="en-US" sz="1200" dirty="0">
                <a:solidFill>
                  <a:schemeClr val="tx1">
                    <a:lumMod val="50000"/>
                    <a:lumOff val="50000"/>
                  </a:schemeClr>
                </a:solidFill>
              </a:rPr>
              <a:t>,</a:t>
            </a:r>
            <a:r>
              <a:rPr lang="en-US" sz="1200" b="1" dirty="0">
                <a:solidFill>
                  <a:schemeClr val="tx1">
                    <a:lumMod val="50000"/>
                    <a:lumOff val="50000"/>
                  </a:schemeClr>
                </a:solidFill>
              </a:rPr>
              <a:t> </a:t>
            </a:r>
            <a:r>
              <a:rPr lang="en-US" sz="1200" dirty="0">
                <a:solidFill>
                  <a:srgbClr val="717073"/>
                </a:solidFill>
              </a:rPr>
              <a:t>received by 1.2 million loyal Red Cross supporters</a:t>
            </a:r>
          </a:p>
          <a:p>
            <a:pPr marL="285750" lvl="1" indent="-285750">
              <a:spcBef>
                <a:spcPts val="800"/>
              </a:spcBef>
              <a:spcAft>
                <a:spcPts val="500"/>
              </a:spcAft>
              <a:buClr>
                <a:srgbClr val="FF0000"/>
              </a:buClr>
              <a:buSzPct val="100000"/>
              <a:buFont typeface="Arial" panose="020B0604020202020204" pitchFamily="34" charset="0"/>
              <a:buChar char="•"/>
            </a:pPr>
            <a:r>
              <a:rPr lang="en-US" sz="1200" b="1" dirty="0">
                <a:solidFill>
                  <a:srgbClr val="D33234"/>
                </a:solidFill>
              </a:rPr>
              <a:t>Template communications materials </a:t>
            </a:r>
            <a:r>
              <a:rPr lang="en-US" sz="1200" dirty="0">
                <a:solidFill>
                  <a:srgbClr val="717073"/>
                </a:solidFill>
              </a:rPr>
              <a:t>to align with home fire safety</a:t>
            </a:r>
          </a:p>
        </p:txBody>
      </p:sp>
      <p:pic>
        <p:nvPicPr>
          <p:cNvPr id="16" name="Picture 15"/>
          <p:cNvPicPr>
            <a:picLocks noChangeAspect="1"/>
          </p:cNvPicPr>
          <p:nvPr/>
        </p:nvPicPr>
        <p:blipFill rotWithShape="1">
          <a:blip r:embed="rId3"/>
          <a:srcRect l="30454" t="28125" r="15666" b="23958"/>
          <a:stretch/>
        </p:blipFill>
        <p:spPr>
          <a:xfrm>
            <a:off x="6183711" y="3048000"/>
            <a:ext cx="3460277" cy="1730139"/>
          </a:xfrm>
          <a:prstGeom prst="rect">
            <a:avLst/>
          </a:prstGeom>
        </p:spPr>
      </p:pic>
      <p:sp>
        <p:nvSpPr>
          <p:cNvPr id="9" name="Content Placeholder 8"/>
          <p:cNvSpPr>
            <a:spLocks noGrp="1"/>
          </p:cNvSpPr>
          <p:nvPr>
            <p:ph idx="4294967295"/>
          </p:nvPr>
        </p:nvSpPr>
        <p:spPr>
          <a:xfrm>
            <a:off x="319673" y="2783203"/>
            <a:ext cx="6081126" cy="2828926"/>
          </a:xfrm>
          <a:noFill/>
        </p:spPr>
        <p:txBody>
          <a:bodyPr>
            <a:noAutofit/>
          </a:bodyPr>
          <a:lstStyle/>
          <a:p>
            <a:pPr marL="452438" lvl="1">
              <a:spcBef>
                <a:spcPts val="500"/>
              </a:spcBef>
              <a:spcAft>
                <a:spcPts val="500"/>
              </a:spcAft>
              <a:buFont typeface="Arial" panose="020B0604020202020204" pitchFamily="34" charset="0"/>
              <a:buChar char="•"/>
            </a:pPr>
            <a:r>
              <a:rPr lang="en-US" sz="1200" b="1" i="1" dirty="0"/>
              <a:t>During major disaster responses: </a:t>
            </a:r>
          </a:p>
          <a:p>
            <a:pPr marL="733425" lvl="2" indent="-285750">
              <a:spcBef>
                <a:spcPts val="800"/>
              </a:spcBef>
              <a:spcAft>
                <a:spcPts val="500"/>
              </a:spcAft>
              <a:buFont typeface="Courier New" panose="02070309020205020404" pitchFamily="49" charset="0"/>
              <a:buChar char="o"/>
            </a:pPr>
            <a:r>
              <a:rPr lang="en-US" sz="1200" dirty="0"/>
              <a:t>Acknowledgment in </a:t>
            </a:r>
            <a:r>
              <a:rPr lang="en-US" sz="1200" b="1" dirty="0">
                <a:solidFill>
                  <a:srgbClr val="D33234"/>
                </a:solidFill>
              </a:rPr>
              <a:t>7 disaster press releases </a:t>
            </a:r>
            <a:r>
              <a:rPr lang="en-US" sz="1200" dirty="0">
                <a:solidFill>
                  <a:srgbClr val="717073"/>
                </a:solidFill>
              </a:rPr>
              <a:t>distributed nationwide, each picked up by an average of 242 online news outlets (including Markets Insider, </a:t>
            </a:r>
            <a:r>
              <a:rPr lang="en-US" sz="1200" dirty="0" err="1">
                <a:solidFill>
                  <a:srgbClr val="717073"/>
                </a:solidFill>
              </a:rPr>
              <a:t>MarketWatch</a:t>
            </a:r>
            <a:r>
              <a:rPr lang="en-US" sz="1200" dirty="0">
                <a:solidFill>
                  <a:srgbClr val="717073"/>
                </a:solidFill>
              </a:rPr>
              <a:t>, TheStreet.com, as well as Business Journals and ABC, CBS, Fox and NBC websites in a variety of markets across the U.S.)</a:t>
            </a:r>
          </a:p>
          <a:p>
            <a:pPr marL="733425" lvl="2" indent="-285750">
              <a:spcBef>
                <a:spcPts val="800"/>
              </a:spcBef>
              <a:spcAft>
                <a:spcPts val="500"/>
              </a:spcAft>
              <a:buFont typeface="Courier New" panose="02070309020205020404" pitchFamily="49" charset="0"/>
              <a:buChar char="o"/>
            </a:pPr>
            <a:r>
              <a:rPr lang="en-US" sz="1200" dirty="0"/>
              <a:t>Recognition in </a:t>
            </a:r>
            <a:r>
              <a:rPr lang="en-US" sz="1200" b="1" dirty="0">
                <a:solidFill>
                  <a:srgbClr val="D33234"/>
                </a:solidFill>
              </a:rPr>
              <a:t>6</a:t>
            </a:r>
            <a:r>
              <a:rPr lang="en-US" sz="1200" dirty="0">
                <a:solidFill>
                  <a:srgbClr val="D33234"/>
                </a:solidFill>
              </a:rPr>
              <a:t> </a:t>
            </a:r>
            <a:r>
              <a:rPr lang="en-US" sz="1200" b="1" dirty="0">
                <a:solidFill>
                  <a:srgbClr val="D33234"/>
                </a:solidFill>
              </a:rPr>
              <a:t>redcross.org disaster news stories</a:t>
            </a:r>
            <a:r>
              <a:rPr lang="en-US" sz="1200" dirty="0">
                <a:solidFill>
                  <a:srgbClr val="717073"/>
                </a:solidFill>
              </a:rPr>
              <a:t>, achieving more than 65,000 page views </a:t>
            </a:r>
          </a:p>
          <a:p>
            <a:pPr marL="746125" lvl="2" indent="-285750">
              <a:spcBef>
                <a:spcPts val="800"/>
              </a:spcBef>
              <a:spcAft>
                <a:spcPts val="500"/>
              </a:spcAft>
              <a:buFont typeface="Courier New" panose="02070309020205020404" pitchFamily="49" charset="0"/>
              <a:buChar char="o"/>
            </a:pPr>
            <a:r>
              <a:rPr lang="en-US" sz="1200" dirty="0"/>
              <a:t>Recognition in </a:t>
            </a:r>
            <a:r>
              <a:rPr lang="en-US" sz="1200" b="1" dirty="0">
                <a:solidFill>
                  <a:srgbClr val="D33234"/>
                </a:solidFill>
              </a:rPr>
              <a:t>36 disaster Information Update emails </a:t>
            </a:r>
            <a:r>
              <a:rPr lang="en-US" sz="1200" dirty="0"/>
              <a:t>shared with Red Cross supporters</a:t>
            </a:r>
          </a:p>
          <a:p>
            <a:pPr marL="746125" lvl="2" indent="-285750">
              <a:spcBef>
                <a:spcPts val="800"/>
              </a:spcBef>
              <a:spcAft>
                <a:spcPts val="500"/>
              </a:spcAft>
              <a:buFont typeface="Courier New" panose="02070309020205020404" pitchFamily="49" charset="0"/>
              <a:buChar char="o"/>
            </a:pPr>
            <a:r>
              <a:rPr lang="en-US" sz="1200" dirty="0"/>
              <a:t>Invitation to </a:t>
            </a:r>
            <a:r>
              <a:rPr lang="en-US" sz="1200" b="1" dirty="0">
                <a:solidFill>
                  <a:srgbClr val="D33234"/>
                </a:solidFill>
              </a:rPr>
              <a:t>4 disaster leadership update calls</a:t>
            </a:r>
            <a:r>
              <a:rPr lang="en-US" sz="1200" dirty="0"/>
              <a:t>, followed by call summaries and promotional resources</a:t>
            </a:r>
          </a:p>
          <a:p>
            <a:pPr marL="566738" lvl="2" indent="0">
              <a:spcBef>
                <a:spcPts val="0"/>
              </a:spcBef>
              <a:spcAft>
                <a:spcPts val="600"/>
              </a:spcAft>
              <a:buNone/>
            </a:pPr>
            <a:endParaRPr lang="en-US" sz="1300" dirty="0"/>
          </a:p>
          <a:p>
            <a:pPr marL="401638" lvl="1" indent="-234950">
              <a:spcBef>
                <a:spcPts val="0"/>
              </a:spcBef>
              <a:spcAft>
                <a:spcPts val="600"/>
              </a:spcAft>
            </a:pPr>
            <a:endParaRPr lang="en-US" sz="1300" dirty="0"/>
          </a:p>
          <a:p>
            <a:pPr marL="401638" lvl="1" indent="-234950">
              <a:spcBef>
                <a:spcPts val="0"/>
              </a:spcBef>
              <a:spcAft>
                <a:spcPts val="800"/>
              </a:spcAft>
            </a:pPr>
            <a:endParaRPr lang="en-US" sz="1300" dirty="0"/>
          </a:p>
          <a:p>
            <a:pPr marL="401638" lvl="1" indent="-234950">
              <a:spcBef>
                <a:spcPts val="0"/>
              </a:spcBef>
              <a:spcAft>
                <a:spcPts val="800"/>
              </a:spcAft>
            </a:pPr>
            <a:endParaRPr lang="en-US" sz="1300" dirty="0"/>
          </a:p>
          <a:p>
            <a:pPr marL="401638" lvl="1" indent="-234950">
              <a:spcBef>
                <a:spcPts val="0"/>
              </a:spcBef>
              <a:spcAft>
                <a:spcPts val="800"/>
              </a:spcAft>
              <a:buNone/>
            </a:pPr>
            <a:endParaRPr lang="en-US" sz="1300" dirty="0"/>
          </a:p>
          <a:p>
            <a:pPr marL="401638" lvl="1" indent="-234950">
              <a:spcBef>
                <a:spcPts val="0"/>
              </a:spcBef>
              <a:spcAft>
                <a:spcPts val="800"/>
              </a:spcAft>
            </a:pPr>
            <a:endParaRPr lang="en-US" sz="1300" dirty="0"/>
          </a:p>
        </p:txBody>
      </p:sp>
    </p:spTree>
    <p:extLst>
      <p:ext uri="{BB962C8B-B14F-4D97-AF65-F5344CB8AC3E}">
        <p14:creationId xmlns:p14="http://schemas.microsoft.com/office/powerpoint/2010/main" val="213174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70696" y="3505200"/>
            <a:ext cx="7354884" cy="895922"/>
          </a:xfrm>
          <a:prstGeom prst="rect">
            <a:avLst/>
          </a:prstGeom>
          <a:solidFill>
            <a:srgbClr val="FFFFFF"/>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078" name="Rectangle 6"/>
          <p:cNvSpPr>
            <a:spLocks noChangeArrowheads="1"/>
          </p:cNvSpPr>
          <p:nvPr/>
        </p:nvSpPr>
        <p:spPr bwMode="auto">
          <a:xfrm>
            <a:off x="0" y="0"/>
            <a:ext cx="10058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079" name="Rectangle 7"/>
          <p:cNvSpPr>
            <a:spLocks noChangeArrowheads="1"/>
          </p:cNvSpPr>
          <p:nvPr/>
        </p:nvSpPr>
        <p:spPr bwMode="auto">
          <a:xfrm>
            <a:off x="0" y="1447800"/>
            <a:ext cx="1005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Content Placeholder 2"/>
          <p:cNvSpPr txBox="1">
            <a:spLocks/>
          </p:cNvSpPr>
          <p:nvPr/>
        </p:nvSpPr>
        <p:spPr bwMode="auto">
          <a:xfrm>
            <a:off x="1550316" y="1190769"/>
            <a:ext cx="7069640" cy="790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R="0" lvl="0" algn="ctr" defTabSz="457200" rtl="0" eaLnBrk="1" fontAlgn="base" latinLnBrk="0" hangingPunct="1">
              <a:lnSpc>
                <a:spcPct val="100000"/>
              </a:lnSpc>
              <a:spcBef>
                <a:spcPct val="0"/>
              </a:spcBef>
              <a:spcAft>
                <a:spcPts val="2400"/>
              </a:spcAft>
              <a:buClr>
                <a:srgbClr val="ED1B24"/>
              </a:buClr>
              <a:buSzTx/>
              <a:tabLst/>
              <a:defRPr/>
            </a:pPr>
            <a:r>
              <a:rPr lang="en-US" sz="2000" b="1" dirty="0">
                <a:solidFill>
                  <a:srgbClr val="6D6E70"/>
                </a:solidFill>
                <a:cs typeface="Arial" charset="0"/>
              </a:rPr>
              <a:t>You, your employees and even your customers can get involved with the Red Cross in these timely ways.</a:t>
            </a:r>
            <a:endParaRPr kumimoji="0" lang="en-US" sz="2000" b="1" i="0" u="none" strike="noStrike" kern="1200" cap="none" spc="0" normalizeH="0" baseline="0" noProof="0" dirty="0">
              <a:ln>
                <a:noFill/>
              </a:ln>
              <a:solidFill>
                <a:srgbClr val="6D6E70"/>
              </a:solidFill>
              <a:effectLst/>
              <a:uLnTx/>
              <a:uFillTx/>
              <a:cs typeface="Arial" charset="0"/>
            </a:endParaRPr>
          </a:p>
        </p:txBody>
      </p:sp>
      <p:sp>
        <p:nvSpPr>
          <p:cNvPr id="6" name="TextBox 5"/>
          <p:cNvSpPr txBox="1"/>
          <p:nvPr/>
        </p:nvSpPr>
        <p:spPr>
          <a:xfrm>
            <a:off x="1540056" y="3599218"/>
            <a:ext cx="2149750" cy="707886"/>
          </a:xfrm>
          <a:prstGeom prst="rect">
            <a:avLst/>
          </a:prstGeom>
          <a:solidFill>
            <a:srgbClr val="A6A6A6"/>
          </a:solidFill>
          <a:ln>
            <a:noFill/>
          </a:ln>
        </p:spPr>
        <p:txBody>
          <a:bodyPr wrap="square" rtlCol="0">
            <a:spAutoFit/>
          </a:bodyPr>
          <a:lstStyle/>
          <a:p>
            <a:pPr algn="ctr"/>
            <a:r>
              <a:rPr lang="en-US" sz="2000" b="1" dirty="0">
                <a:solidFill>
                  <a:schemeClr val="bg1"/>
                </a:solidFill>
                <a:cs typeface="Arial" charset="0"/>
              </a:rPr>
              <a:t>Become a volunteer.</a:t>
            </a:r>
            <a:endParaRPr lang="en-US" dirty="0">
              <a:solidFill>
                <a:schemeClr val="bg1"/>
              </a:solidFill>
            </a:endParaRPr>
          </a:p>
        </p:txBody>
      </p:sp>
      <p:sp>
        <p:nvSpPr>
          <p:cNvPr id="7" name="TextBox 6"/>
          <p:cNvSpPr txBox="1"/>
          <p:nvPr/>
        </p:nvSpPr>
        <p:spPr>
          <a:xfrm>
            <a:off x="3975769" y="3599218"/>
            <a:ext cx="3657600" cy="738664"/>
          </a:xfrm>
          <a:prstGeom prst="rect">
            <a:avLst/>
          </a:prstGeom>
          <a:noFill/>
        </p:spPr>
        <p:txBody>
          <a:bodyPr wrap="square" rtlCol="0">
            <a:spAutoFit/>
          </a:bodyPr>
          <a:lstStyle/>
          <a:p>
            <a:pPr lvl="0">
              <a:spcBef>
                <a:spcPts val="1600"/>
              </a:spcBef>
              <a:spcAft>
                <a:spcPts val="1600"/>
              </a:spcAft>
              <a:buClr>
                <a:srgbClr val="ED1B24"/>
              </a:buClr>
            </a:pPr>
            <a:r>
              <a:rPr lang="en-US" sz="1400" dirty="0">
                <a:solidFill>
                  <a:srgbClr val="717073"/>
                </a:solidFill>
              </a:rPr>
              <a:t>Your time and talent can make a real difference in people’s lives.</a:t>
            </a:r>
            <a:r>
              <a:rPr lang="en-US" sz="1400" dirty="0">
                <a:solidFill>
                  <a:srgbClr val="717073"/>
                </a:solidFill>
                <a:latin typeface="Arial"/>
                <a:cs typeface="Arial"/>
              </a:rPr>
              <a:t> Join us at </a:t>
            </a:r>
            <a:r>
              <a:rPr lang="en-US" sz="1400" dirty="0">
                <a:hlinkClick r:id="rId3"/>
              </a:rPr>
              <a:t>redcross.org/volunteer</a:t>
            </a:r>
            <a:r>
              <a:rPr lang="en-US" sz="1400" dirty="0"/>
              <a:t>.</a:t>
            </a:r>
            <a:endParaRPr lang="en-US" sz="1400" dirty="0">
              <a:solidFill>
                <a:srgbClr val="6D6E70"/>
              </a:solidFill>
              <a:latin typeface="Arial"/>
              <a:cs typeface="Arial"/>
            </a:endParaRPr>
          </a:p>
        </p:txBody>
      </p:sp>
      <p:sp>
        <p:nvSpPr>
          <p:cNvPr id="25" name="Rectangle 24"/>
          <p:cNvSpPr/>
          <p:nvPr/>
        </p:nvSpPr>
        <p:spPr>
          <a:xfrm>
            <a:off x="1380955" y="4666678"/>
            <a:ext cx="7354884" cy="895922"/>
          </a:xfrm>
          <a:prstGeom prst="rect">
            <a:avLst/>
          </a:prstGeom>
          <a:solidFill>
            <a:srgbClr val="FFFFFF"/>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TextBox 25"/>
          <p:cNvSpPr txBox="1"/>
          <p:nvPr/>
        </p:nvSpPr>
        <p:spPr>
          <a:xfrm>
            <a:off x="1550315" y="4762122"/>
            <a:ext cx="2149750" cy="707886"/>
          </a:xfrm>
          <a:prstGeom prst="rect">
            <a:avLst/>
          </a:prstGeom>
          <a:solidFill>
            <a:srgbClr val="A6A6A6"/>
          </a:solidFill>
          <a:ln>
            <a:noFill/>
          </a:ln>
        </p:spPr>
        <p:txBody>
          <a:bodyPr wrap="square" rtlCol="0">
            <a:spAutoFit/>
          </a:bodyPr>
          <a:lstStyle/>
          <a:p>
            <a:pPr algn="ctr"/>
            <a:r>
              <a:rPr lang="en-US" sz="2000" b="1" dirty="0">
                <a:solidFill>
                  <a:schemeClr val="bg1"/>
                </a:solidFill>
                <a:cs typeface="Arial" charset="0"/>
              </a:rPr>
              <a:t>Be disaster ready.</a:t>
            </a:r>
            <a:endParaRPr lang="en-US" dirty="0">
              <a:solidFill>
                <a:schemeClr val="bg1"/>
              </a:solidFill>
            </a:endParaRPr>
          </a:p>
        </p:txBody>
      </p:sp>
      <p:sp>
        <p:nvSpPr>
          <p:cNvPr id="27" name="TextBox 26"/>
          <p:cNvSpPr txBox="1"/>
          <p:nvPr/>
        </p:nvSpPr>
        <p:spPr>
          <a:xfrm>
            <a:off x="3999397" y="4744098"/>
            <a:ext cx="3657600" cy="738664"/>
          </a:xfrm>
          <a:prstGeom prst="rect">
            <a:avLst/>
          </a:prstGeom>
          <a:noFill/>
        </p:spPr>
        <p:txBody>
          <a:bodyPr wrap="square" rtlCol="0">
            <a:spAutoFit/>
          </a:bodyPr>
          <a:lstStyle/>
          <a:p>
            <a:pPr lvl="0">
              <a:spcBef>
                <a:spcPts val="1600"/>
              </a:spcBef>
              <a:spcAft>
                <a:spcPts val="1600"/>
              </a:spcAft>
              <a:buClr>
                <a:srgbClr val="ED1B24"/>
              </a:buClr>
            </a:pPr>
            <a:r>
              <a:rPr lang="en-US" sz="1400" dirty="0">
                <a:solidFill>
                  <a:srgbClr val="6D6E70"/>
                </a:solidFill>
                <a:cs typeface="Arial" charset="0"/>
              </a:rPr>
              <a:t>Download the Red Cross Emergency App by texting </a:t>
            </a:r>
            <a:r>
              <a:rPr lang="en-US" sz="1400" dirty="0">
                <a:solidFill>
                  <a:srgbClr val="6D6E70"/>
                </a:solidFill>
                <a:latin typeface="Arial"/>
                <a:cs typeface="Arial"/>
              </a:rPr>
              <a:t>"GETEMERGENCY" to 90999 </a:t>
            </a:r>
            <a:r>
              <a:rPr lang="en-US" sz="1400" dirty="0">
                <a:solidFill>
                  <a:srgbClr val="6D6E70"/>
                </a:solidFill>
                <a:cs typeface="Arial" charset="0"/>
              </a:rPr>
              <a:t>and keep your families safe.</a:t>
            </a:r>
          </a:p>
        </p:txBody>
      </p:sp>
      <p:sp>
        <p:nvSpPr>
          <p:cNvPr id="30" name="Rectangle 29"/>
          <p:cNvSpPr/>
          <p:nvPr/>
        </p:nvSpPr>
        <p:spPr>
          <a:xfrm>
            <a:off x="1384969" y="2286000"/>
            <a:ext cx="7354884" cy="895922"/>
          </a:xfrm>
          <a:prstGeom prst="rect">
            <a:avLst/>
          </a:prstGeom>
          <a:solidFill>
            <a:srgbClr val="FFFFFF"/>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 name="TextBox 30"/>
          <p:cNvSpPr txBox="1"/>
          <p:nvPr/>
        </p:nvSpPr>
        <p:spPr>
          <a:xfrm>
            <a:off x="1540960" y="2380018"/>
            <a:ext cx="2149750" cy="707886"/>
          </a:xfrm>
          <a:prstGeom prst="rect">
            <a:avLst/>
          </a:prstGeom>
          <a:solidFill>
            <a:srgbClr val="A6A6A6"/>
          </a:solidFill>
          <a:ln>
            <a:noFill/>
          </a:ln>
        </p:spPr>
        <p:txBody>
          <a:bodyPr wrap="square" rtlCol="0">
            <a:spAutoFit/>
          </a:bodyPr>
          <a:lstStyle/>
          <a:p>
            <a:pPr algn="ctr"/>
            <a:r>
              <a:rPr lang="en-US" sz="2000" b="1" dirty="0">
                <a:solidFill>
                  <a:schemeClr val="bg1"/>
                </a:solidFill>
                <a:cs typeface="Arial" charset="0"/>
              </a:rPr>
              <a:t>Blood emergency.</a:t>
            </a:r>
            <a:endParaRPr lang="en-US" dirty="0">
              <a:solidFill>
                <a:schemeClr val="bg1"/>
              </a:solidFill>
            </a:endParaRPr>
          </a:p>
        </p:txBody>
      </p:sp>
      <p:sp>
        <p:nvSpPr>
          <p:cNvPr id="32" name="TextBox 31"/>
          <p:cNvSpPr txBox="1"/>
          <p:nvPr/>
        </p:nvSpPr>
        <p:spPr>
          <a:xfrm>
            <a:off x="3999397" y="2469936"/>
            <a:ext cx="3657600" cy="523220"/>
          </a:xfrm>
          <a:prstGeom prst="rect">
            <a:avLst/>
          </a:prstGeom>
          <a:noFill/>
        </p:spPr>
        <p:txBody>
          <a:bodyPr wrap="square" rtlCol="0">
            <a:spAutoFit/>
          </a:bodyPr>
          <a:lstStyle/>
          <a:p>
            <a:pPr marL="0" indent="0" eaLnBrk="1" hangingPunct="1">
              <a:spcBef>
                <a:spcPts val="1600"/>
              </a:spcBef>
              <a:spcAft>
                <a:spcPts val="1600"/>
              </a:spcAft>
              <a:buNone/>
            </a:pPr>
            <a:r>
              <a:rPr lang="en-US" sz="1400" dirty="0">
                <a:solidFill>
                  <a:srgbClr val="6D6E70"/>
                </a:solidFill>
              </a:rPr>
              <a:t>The U.S. blood supply is dangerously low. </a:t>
            </a:r>
            <a:r>
              <a:rPr lang="en-US" sz="1400" dirty="0">
                <a:hlinkClick r:id="rId4"/>
              </a:rPr>
              <a:t>Schedule an appointment</a:t>
            </a:r>
            <a:r>
              <a:rPr lang="en-US" sz="1400" dirty="0"/>
              <a:t> </a:t>
            </a:r>
            <a:r>
              <a:rPr lang="en-US" sz="1400" dirty="0">
                <a:solidFill>
                  <a:srgbClr val="6D6E70"/>
                </a:solidFill>
              </a:rPr>
              <a:t>to </a:t>
            </a:r>
            <a:r>
              <a:rPr lang="en-US" sz="1400" dirty="0">
                <a:solidFill>
                  <a:srgbClr val="717073"/>
                </a:solidFill>
              </a:rPr>
              <a:t>donate</a:t>
            </a:r>
            <a:r>
              <a:rPr lang="en-US" sz="1400" dirty="0">
                <a:solidFill>
                  <a:srgbClr val="6D6E70"/>
                </a:solidFill>
              </a:rPr>
              <a:t> today.</a:t>
            </a:r>
          </a:p>
        </p:txBody>
      </p:sp>
      <p:pic>
        <p:nvPicPr>
          <p:cNvPr id="33" name="Picture 32" descr="Blood485Red-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25888" y="2384527"/>
            <a:ext cx="393621" cy="650277"/>
          </a:xfrm>
          <a:prstGeom prst="rect">
            <a:avLst/>
          </a:prstGeom>
        </p:spPr>
      </p:pic>
      <p:cxnSp>
        <p:nvCxnSpPr>
          <p:cNvPr id="21" name="Straight Connector 20"/>
          <p:cNvCxnSpPr/>
          <p:nvPr/>
        </p:nvCxnSpPr>
        <p:spPr>
          <a:xfrm>
            <a:off x="1148429" y="190377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2" name="Title 1"/>
          <p:cNvSpPr>
            <a:spLocks noGrp="1"/>
          </p:cNvSpPr>
          <p:nvPr>
            <p:ph type="title"/>
          </p:nvPr>
        </p:nvSpPr>
        <p:spPr>
          <a:xfrm>
            <a:off x="838200" y="514495"/>
            <a:ext cx="8381999" cy="762000"/>
          </a:xfrm>
        </p:spPr>
        <p:txBody>
          <a:bodyPr wrap="square" numCol="1" anchorCtr="0" compatLnSpc="1">
            <a:prstTxWarp prst="textNoShape">
              <a:avLst/>
            </a:prstTxWarp>
          </a:bodyPr>
          <a:lstStyle/>
          <a:p>
            <a:pPr algn="ctr" eaLnBrk="1" hangingPunct="1">
              <a:defRPr/>
            </a:pPr>
            <a:r>
              <a:rPr lang="en-US" sz="3800" dirty="0">
                <a:latin typeface="Arial" charset="0"/>
                <a:cs typeface="Arial" charset="0"/>
              </a:rPr>
              <a:t>Join Us!</a:t>
            </a:r>
            <a:endParaRPr lang="en-US" sz="3800" baseline="36000" dirty="0">
              <a:latin typeface="Arial" charset="0"/>
              <a:cs typeface="Arial"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8436" y="4762122"/>
            <a:ext cx="731520" cy="73152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3348" y="3612210"/>
            <a:ext cx="641848" cy="694893"/>
          </a:xfrm>
          <a:prstGeom prst="rect">
            <a:avLst/>
          </a:prstGeom>
        </p:spPr>
      </p:pic>
    </p:spTree>
    <p:extLst>
      <p:ext uri="{BB962C8B-B14F-4D97-AF65-F5344CB8AC3E}">
        <p14:creationId xmlns:p14="http://schemas.microsoft.com/office/powerpoint/2010/main" val="266699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15cf46a6-57b0-493a-b6e0-0817c4a110d6">Z7UVSJU4EYRE-43553385-90639</_dlc_DocId>
    <_dlc_DocIdUrl xmlns="15cf46a6-57b0-493a-b6e0-0817c4a110d6">
      <Url>https://americanredcross.sharepoint.com/sites/HumSvc/HSO/DevOps/_layouts/15/DocIdRedir.aspx?ID=Z7UVSJU4EYRE-43553385-90639</Url>
      <Description>Z7UVSJU4EYRE-43553385-90639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86" ma:contentTypeDescription="Create a new document." ma:contentTypeScope="" ma:versionID="fa222d5cd40fc650a072654cfc59937a">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6dba0b5f1e51b40b03a8a31a218c2856"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869349-5852-4835-BB0E-39871B011A02}">
  <ds:schemaRefs>
    <ds:schemaRef ds:uri="http://schemas.microsoft.com/office/2006/documentManagement/types"/>
    <ds:schemaRef ds:uri="http://schemas.microsoft.com/sharepoint/v3"/>
    <ds:schemaRef ds:uri="http://purl.org/dc/terms/"/>
    <ds:schemaRef ds:uri="http://schemas.openxmlformats.org/package/2006/metadata/core-properties"/>
    <ds:schemaRef ds:uri="15cf46a6-57b0-493a-b6e0-0817c4a110d6"/>
    <ds:schemaRef ds:uri="http://purl.org/dc/dcmitype/"/>
    <ds:schemaRef ds:uri="http://schemas.microsoft.com/office/infopath/2007/PartnerControls"/>
    <ds:schemaRef ds:uri="http://purl.org/dc/elements/1.1/"/>
    <ds:schemaRef ds:uri="http://schemas.microsoft.com/office/2006/metadata/properties"/>
    <ds:schemaRef ds:uri="3ba72d68-eddd-44e1-847b-51506bb268af"/>
    <ds:schemaRef ds:uri="dfb93c61-09fd-40ff-8f23-56ad7d9a9b29"/>
    <ds:schemaRef ds:uri="http://www.w3.org/XML/1998/namespace"/>
  </ds:schemaRefs>
</ds:datastoreItem>
</file>

<file path=customXml/itemProps2.xml><?xml version="1.0" encoding="utf-8"?>
<ds:datastoreItem xmlns:ds="http://schemas.openxmlformats.org/officeDocument/2006/customXml" ds:itemID="{CEE224A7-2B08-4DA4-92FF-7EA6E758316F}"/>
</file>

<file path=customXml/itemProps3.xml><?xml version="1.0" encoding="utf-8"?>
<ds:datastoreItem xmlns:ds="http://schemas.openxmlformats.org/officeDocument/2006/customXml" ds:itemID="{7D00CDC3-137E-477E-A5B7-A3E19B222024}">
  <ds:schemaRefs>
    <ds:schemaRef ds:uri="http://schemas.microsoft.com/sharepoint/events"/>
  </ds:schemaRefs>
</ds:datastoreItem>
</file>

<file path=customXml/itemProps4.xml><?xml version="1.0" encoding="utf-8"?>
<ds:datastoreItem xmlns:ds="http://schemas.openxmlformats.org/officeDocument/2006/customXml" ds:itemID="{E762C596-618B-4E0D-B79E-D2EB920C1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26170</TotalTime>
  <Words>866</Words>
  <Application>Microsoft Office PowerPoint</Application>
  <PresentationFormat>Custom</PresentationFormat>
  <Paragraphs>165</Paragraphs>
  <Slides>10</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Courier New</vt:lpstr>
      <vt:lpstr>Georgia</vt:lpstr>
      <vt:lpstr>Office Theme</vt:lpstr>
      <vt:lpstr>Custom Design</vt:lpstr>
      <vt:lpstr>FY18 DISASTER UPDATE: Q1 (July-Sept. 2017)</vt:lpstr>
      <vt:lpstr>PowerPoint Presentation</vt:lpstr>
      <vt:lpstr>PowerPoint Presentation</vt:lpstr>
      <vt:lpstr>During the quarter, the American Red Cross responded to 80 large-scale disasters across the country, including 25 sizable events.  At the same time, we continued to respond to thousands of everyday disasters, like home fires.  </vt:lpstr>
      <vt:lpstr>Q1 Domestic Response Totals</vt:lpstr>
      <vt:lpstr>During the quarter, the American Red Cross responded to, and continued responses to, 12 major emergencies around the world. </vt:lpstr>
      <vt:lpstr>The American Red Cross actively supported  disaster preparedness, relief and recovery work in 27 countries.  </vt:lpstr>
      <vt:lpstr>Your Benefits and Resources</vt:lpstr>
      <vt:lpstr>Join Us!</vt:lpstr>
      <vt:lpstr>THANK YOU</vt:lpstr>
    </vt:vector>
  </TitlesOfParts>
  <Company>Social Capital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Williams</dc:creator>
  <cp:lastModifiedBy>Danaceau, Jessica</cp:lastModifiedBy>
  <cp:revision>1166</cp:revision>
  <cp:lastPrinted>2017-10-18T20:08:18Z</cp:lastPrinted>
  <dcterms:created xsi:type="dcterms:W3CDTF">2013-01-03T17:02:39Z</dcterms:created>
  <dcterms:modified xsi:type="dcterms:W3CDTF">2018-02-07T18:21:29Z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Order">
    <vt:r8>100</vt:r8>
  </property>
  <property fmtid="{D5CDD505-2E9C-101B-9397-08002B2CF9AE}" pid="4" name="_dlc_DocIdItemGuid">
    <vt:lpwstr>779670da-19ba-43ad-bc2d-044101d1e53d</vt:lpwstr>
  </property>
</Properties>
</file>