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5"/>
    <p:sldMasterId id="2147483681" r:id="rId6"/>
  </p:sldMasterIdLst>
  <p:notesMasterIdLst>
    <p:notesMasterId r:id="rId19"/>
  </p:notesMasterIdLst>
  <p:handoutMasterIdLst>
    <p:handoutMasterId r:id="rId20"/>
  </p:handoutMasterIdLst>
  <p:sldIdLst>
    <p:sldId id="476" r:id="rId7"/>
    <p:sldId id="459" r:id="rId8"/>
    <p:sldId id="470" r:id="rId9"/>
    <p:sldId id="491" r:id="rId10"/>
    <p:sldId id="495" r:id="rId11"/>
    <p:sldId id="490" r:id="rId12"/>
    <p:sldId id="493" r:id="rId13"/>
    <p:sldId id="494" r:id="rId14"/>
    <p:sldId id="399" r:id="rId15"/>
    <p:sldId id="482" r:id="rId16"/>
    <p:sldId id="489" r:id="rId17"/>
    <p:sldId id="446" r:id="rId18"/>
  </p:sldIdLst>
  <p:sldSz cx="10058400" cy="6400800"/>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584">
          <p15:clr>
            <a:srgbClr val="A4A3A4"/>
          </p15:clr>
        </p15:guide>
        <p15:guide id="2" pos="316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kennam" initials="" lastIdx="11" clrIdx="0"/>
  <p:cmAuthor id="1" name="LiorN" initials="L" lastIdx="6" clrIdx="1"/>
  <p:cmAuthor id="2" name="Christine Heim" initials="CH" lastIdx="4" clrIdx="2"/>
  <p:cmAuthor id="3" name="Mark Lynn Ferguson" initials="" lastIdx="20" clrIdx="3"/>
  <p:cmAuthor id="4" name="Danaceau, Jessica" initials="DJ" lastIdx="1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717073"/>
    <a:srgbClr val="00FF00"/>
    <a:srgbClr val="ED1B24"/>
    <a:srgbClr val="D33334"/>
    <a:srgbClr val="D33234"/>
    <a:srgbClr val="0033CC"/>
    <a:srgbClr val="4784B5"/>
    <a:srgbClr val="B4A996"/>
    <a:srgbClr val="E2D7AC"/>
    <a:srgbClr val="E2D7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37" autoAdjust="0"/>
    <p:restoredTop sz="99813" autoAdjust="0"/>
  </p:normalViewPr>
  <p:slideViewPr>
    <p:cSldViewPr snapToObjects="1">
      <p:cViewPr varScale="1">
        <p:scale>
          <a:sx n="73" d="100"/>
          <a:sy n="73" d="100"/>
        </p:scale>
        <p:origin x="1116" y="78"/>
      </p:cViewPr>
      <p:guideLst>
        <p:guide orient="horz" pos="1584"/>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1" d="100"/>
          <a:sy n="81" d="100"/>
        </p:scale>
        <p:origin x="-199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dirty="0"/>
          </a:p>
        </p:txBody>
      </p:sp>
      <p:sp>
        <p:nvSpPr>
          <p:cNvPr id="2765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6F633361-DFCC-48D6-A486-988EEBCFBF27}" type="datetimeFigureOut">
              <a:rPr lang="en-US"/>
              <a:pPr>
                <a:defRPr/>
              </a:pPr>
              <a:t>2/7/2018</a:t>
            </a:fld>
            <a:endParaRPr lang="en-US" dirty="0"/>
          </a:p>
        </p:txBody>
      </p:sp>
      <p:sp>
        <p:nvSpPr>
          <p:cNvPr id="2765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dirty="0"/>
          </a:p>
        </p:txBody>
      </p:sp>
      <p:sp>
        <p:nvSpPr>
          <p:cNvPr id="2765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68115CFC-0402-4E3A-8A8B-5705C8E6EF7A}" type="slidenum">
              <a:rPr lang="en-US"/>
              <a:pPr>
                <a:defRPr/>
              </a:pPr>
              <a:t>‹#›</a:t>
            </a:fld>
            <a:endParaRPr lang="en-US" dirty="0"/>
          </a:p>
        </p:txBody>
      </p:sp>
    </p:spTree>
    <p:extLst>
      <p:ext uri="{BB962C8B-B14F-4D97-AF65-F5344CB8AC3E}">
        <p14:creationId xmlns:p14="http://schemas.microsoft.com/office/powerpoint/2010/main" val="11519775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F844C125-64E0-45B8-B460-B556EC443E8E}" type="datetimeFigureOut">
              <a:rPr lang="en-US"/>
              <a:pPr>
                <a:defRPr/>
              </a:pPr>
              <a:t>2/7/2018</a:t>
            </a:fld>
            <a:endParaRPr lang="en-US" dirty="0"/>
          </a:p>
        </p:txBody>
      </p:sp>
      <p:sp>
        <p:nvSpPr>
          <p:cNvPr id="4" name="Slide Image Placeholder 3"/>
          <p:cNvSpPr>
            <a:spLocks noGrp="1" noRot="1" noChangeAspect="1"/>
          </p:cNvSpPr>
          <p:nvPr>
            <p:ph type="sldImg" idx="2"/>
          </p:nvPr>
        </p:nvSpPr>
        <p:spPr>
          <a:xfrm>
            <a:off x="766763" y="696913"/>
            <a:ext cx="5476875"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8E7CBC12-2388-4F38-BE53-123CF1C0DB6A}" type="slidenum">
              <a:rPr lang="en-US"/>
              <a:pPr>
                <a:defRPr/>
              </a:pPr>
              <a:t>‹#›</a:t>
            </a:fld>
            <a:endParaRPr lang="en-US" dirty="0"/>
          </a:p>
        </p:txBody>
      </p:sp>
    </p:spTree>
    <p:extLst>
      <p:ext uri="{BB962C8B-B14F-4D97-AF65-F5344CB8AC3E}">
        <p14:creationId xmlns:p14="http://schemas.microsoft.com/office/powerpoint/2010/main" val="5460662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12276-022</a:t>
            </a:r>
          </a:p>
        </p:txBody>
      </p:sp>
      <p:sp>
        <p:nvSpPr>
          <p:cNvPr id="4" name="Slide Number Placeholder 3"/>
          <p:cNvSpPr>
            <a:spLocks noGrp="1"/>
          </p:cNvSpPr>
          <p:nvPr>
            <p:ph type="sldNum" sz="quarter" idx="10"/>
          </p:nvPr>
        </p:nvSpPr>
        <p:spPr/>
        <p:txBody>
          <a:bodyPr/>
          <a:lstStyle/>
          <a:p>
            <a:pPr>
              <a:defRPr/>
            </a:pPr>
            <a:fld id="{8E7CBC12-2388-4F38-BE53-123CF1C0DB6A}" type="slidenum">
              <a:rPr lang="en-US" smtClean="0"/>
              <a:pPr>
                <a:defRPr/>
              </a:pPr>
              <a:t>2</a:t>
            </a:fld>
            <a:endParaRPr lang="en-US" dirty="0"/>
          </a:p>
        </p:txBody>
      </p:sp>
    </p:spTree>
    <p:extLst>
      <p:ext uri="{BB962C8B-B14F-4D97-AF65-F5344CB8AC3E}">
        <p14:creationId xmlns:p14="http://schemas.microsoft.com/office/powerpoint/2010/main" val="1345350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May 2017, Missouri.  </a:t>
            </a:r>
            <a:endParaRPr lang="en-US" dirty="0"/>
          </a:p>
        </p:txBody>
      </p:sp>
      <p:sp>
        <p:nvSpPr>
          <p:cNvPr id="4" name="Slide Number Placeholder 3"/>
          <p:cNvSpPr>
            <a:spLocks noGrp="1"/>
          </p:cNvSpPr>
          <p:nvPr>
            <p:ph type="sldNum" sz="quarter" idx="10"/>
          </p:nvPr>
        </p:nvSpPr>
        <p:spPr/>
        <p:txBody>
          <a:bodyPr/>
          <a:lstStyle/>
          <a:p>
            <a:pPr>
              <a:defRPr/>
            </a:pPr>
            <a:fld id="{8E7CBC12-2388-4F38-BE53-123CF1C0DB6A}" type="slidenum">
              <a:rPr lang="en-US" smtClean="0"/>
              <a:pPr>
                <a:defRPr/>
              </a:pPr>
              <a:t>3</a:t>
            </a:fld>
            <a:endParaRPr lang="en-US" dirty="0"/>
          </a:p>
        </p:txBody>
      </p:sp>
    </p:spTree>
    <p:extLst>
      <p:ext uri="{BB962C8B-B14F-4D97-AF65-F5344CB8AC3E}">
        <p14:creationId xmlns:p14="http://schemas.microsoft.com/office/powerpoint/2010/main" val="3557191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91F400-220B-4898-817F-C2381DE0D52E}" type="slidenum">
              <a:rPr lang="en-US"/>
              <a:pPr fontAlgn="base">
                <a:spcBef>
                  <a:spcPct val="0"/>
                </a:spcBef>
                <a:spcAft>
                  <a:spcPct val="0"/>
                </a:spcAft>
                <a:defRPr/>
              </a:pPr>
              <a:t>4</a:t>
            </a:fld>
            <a:endParaRPr lang="en-US" dirty="0"/>
          </a:p>
        </p:txBody>
      </p:sp>
    </p:spTree>
    <p:extLst>
      <p:ext uri="{BB962C8B-B14F-4D97-AF65-F5344CB8AC3E}">
        <p14:creationId xmlns:p14="http://schemas.microsoft.com/office/powerpoint/2010/main" val="276626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lang="en-US" sz="1200" b="1" dirty="0">
              <a:solidFill>
                <a:srgbClr val="ED1B2E"/>
              </a:solidFill>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lang="en-US" sz="1200" b="1" dirty="0">
              <a:solidFill>
                <a:srgbClr val="ED1B2E"/>
              </a:solidFill>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D3938C-5E94-4511-B305-17981EA17AFF}" type="slidenum">
              <a:rPr lang="en-US"/>
              <a:pPr fontAlgn="base">
                <a:spcBef>
                  <a:spcPct val="0"/>
                </a:spcBef>
                <a:spcAft>
                  <a:spcPct val="0"/>
                </a:spcAft>
                <a:defRPr/>
              </a:pPr>
              <a:t>5</a:t>
            </a:fld>
            <a:endParaRPr lang="en-US" dirty="0"/>
          </a:p>
        </p:txBody>
      </p:sp>
    </p:spTree>
    <p:extLst>
      <p:ext uri="{BB962C8B-B14F-4D97-AF65-F5344CB8AC3E}">
        <p14:creationId xmlns:p14="http://schemas.microsoft.com/office/powerpoint/2010/main" val="1440519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01B307-A8C6-4620-872A-E19C7B385E53}" type="slidenum">
              <a:rPr lang="en-US"/>
              <a:pPr fontAlgn="base">
                <a:spcBef>
                  <a:spcPct val="0"/>
                </a:spcBef>
                <a:spcAft>
                  <a:spcPct val="0"/>
                </a:spcAft>
                <a:defRPr/>
              </a:pPr>
              <a:t>7</a:t>
            </a:fld>
            <a:endParaRPr lang="en-US" dirty="0"/>
          </a:p>
        </p:txBody>
      </p:sp>
    </p:spTree>
    <p:extLst>
      <p:ext uri="{BB962C8B-B14F-4D97-AF65-F5344CB8AC3E}">
        <p14:creationId xmlns:p14="http://schemas.microsoft.com/office/powerpoint/2010/main" val="1056936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1C3DE9-DC68-4BE4-94D4-7F2ED0B3DEAD}" type="slidenum">
              <a:rPr lang="en-US"/>
              <a:pPr fontAlgn="base">
                <a:spcBef>
                  <a:spcPct val="0"/>
                </a:spcBef>
                <a:spcAft>
                  <a:spcPct val="0"/>
                </a:spcAft>
                <a:defRPr/>
              </a:pPr>
              <a:t>8</a:t>
            </a:fld>
            <a:endParaRPr lang="en-US" dirty="0"/>
          </a:p>
        </p:txBody>
      </p:sp>
    </p:spTree>
    <p:extLst>
      <p:ext uri="{BB962C8B-B14F-4D97-AF65-F5344CB8AC3E}">
        <p14:creationId xmlns:p14="http://schemas.microsoft.com/office/powerpoint/2010/main" val="960182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7CBC12-2388-4F38-BE53-123CF1C0DB6A}" type="slidenum">
              <a:rPr lang="en-US" smtClean="0"/>
              <a:pPr>
                <a:defRPr/>
              </a:pPr>
              <a:t>9</a:t>
            </a:fld>
            <a:endParaRPr lang="en-US" dirty="0"/>
          </a:p>
        </p:txBody>
      </p:sp>
    </p:spTree>
    <p:extLst>
      <p:ext uri="{BB962C8B-B14F-4D97-AF65-F5344CB8AC3E}">
        <p14:creationId xmlns:p14="http://schemas.microsoft.com/office/powerpoint/2010/main" val="4259470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91F400-220B-4898-817F-C2381DE0D52E}" type="slidenum">
              <a:rPr lang="en-US"/>
              <a:pPr fontAlgn="base">
                <a:spcBef>
                  <a:spcPct val="0"/>
                </a:spcBef>
                <a:spcAft>
                  <a:spcPct val="0"/>
                </a:spcAft>
                <a:defRPr/>
              </a:pPr>
              <a:t>10</a:t>
            </a:fld>
            <a:endParaRPr lang="en-US" dirty="0"/>
          </a:p>
        </p:txBody>
      </p:sp>
    </p:spTree>
    <p:extLst>
      <p:ext uri="{BB962C8B-B14F-4D97-AF65-F5344CB8AC3E}">
        <p14:creationId xmlns:p14="http://schemas.microsoft.com/office/powerpoint/2010/main" val="1957037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91F400-220B-4898-817F-C2381DE0D52E}" type="slidenum">
              <a:rPr lang="en-US"/>
              <a:pPr fontAlgn="base">
                <a:spcBef>
                  <a:spcPct val="0"/>
                </a:spcBef>
                <a:spcAft>
                  <a:spcPct val="0"/>
                </a:spcAft>
                <a:defRPr/>
              </a:pPr>
              <a:t>11</a:t>
            </a:fld>
            <a:endParaRPr lang="en-US" dirty="0"/>
          </a:p>
        </p:txBody>
      </p:sp>
    </p:spTree>
    <p:extLst>
      <p:ext uri="{BB962C8B-B14F-4D97-AF65-F5344CB8AC3E}">
        <p14:creationId xmlns:p14="http://schemas.microsoft.com/office/powerpoint/2010/main" val="2589951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81000" y="4543772"/>
            <a:ext cx="7239000" cy="373632"/>
          </a:xfrm>
        </p:spPr>
        <p:txBody>
          <a:bodyPr>
            <a:noAutofit/>
          </a:bodyPr>
          <a:lstStyle>
            <a:lvl1pPr marL="0" indent="0" algn="l">
              <a:buNone/>
              <a:defRPr sz="1600" b="1" i="0" spc="-8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pic>
        <p:nvPicPr>
          <p:cNvPr id="8" name="Picture 6" descr="ARC_Logo_Bttn_HorizStkd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228600" y="5415919"/>
            <a:ext cx="3048000" cy="785811"/>
          </a:xfrm>
          <a:prstGeom prst="rect">
            <a:avLst/>
          </a:prstGeom>
          <a:noFill/>
          <a:ln w="9525">
            <a:noFill/>
            <a:miter lim="800000"/>
            <a:headEnd/>
            <a:tailEnd/>
          </a:ln>
        </p:spPr>
      </p:pic>
      <p:pic>
        <p:nvPicPr>
          <p:cNvPr id="7" name="Picture 6">
            <a:extLst>
              <a:ext uri="{FF2B5EF4-FFF2-40B4-BE49-F238E27FC236}">
                <a16:creationId xmlns:a16="http://schemas.microsoft.com/office/drawing/2014/main" id="{564066BC-1A2A-401B-A8F9-E81D74DBD433}"/>
              </a:ext>
            </a:extLst>
          </p:cNvPr>
          <p:cNvPicPr>
            <a:picLocks noChangeAspect="1"/>
          </p:cNvPicPr>
          <p:nvPr userDrawn="1"/>
        </p:nvPicPr>
        <p:blipFill rotWithShape="1">
          <a:blip r:embed="rId3"/>
          <a:srcRect t="26197" r="5502"/>
          <a:stretch/>
        </p:blipFill>
        <p:spPr>
          <a:xfrm>
            <a:off x="0" y="0"/>
            <a:ext cx="10058400" cy="5243520"/>
          </a:xfrm>
          <a:prstGeom prst="rect">
            <a:avLst/>
          </a:prstGeom>
        </p:spPr>
      </p:pic>
      <p:sp>
        <p:nvSpPr>
          <p:cNvPr id="4" name="Rectangle 4"/>
          <p:cNvSpPr/>
          <p:nvPr userDrawn="1"/>
        </p:nvSpPr>
        <p:spPr>
          <a:xfrm>
            <a:off x="-1" y="4004320"/>
            <a:ext cx="10077381" cy="1066800"/>
          </a:xfrm>
          <a:prstGeom prst="rect">
            <a:avLst/>
          </a:prstGeom>
          <a:solidFill>
            <a:srgbClr val="4784B5">
              <a:alpha val="88000"/>
            </a:srgbClr>
          </a:solidFill>
          <a:ln w="3175"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hasCustomPrompt="1"/>
          </p:nvPr>
        </p:nvSpPr>
        <p:spPr>
          <a:xfrm>
            <a:off x="381000" y="3900508"/>
            <a:ext cx="7239000" cy="795664"/>
          </a:xfrm>
        </p:spPr>
        <p:txBody>
          <a:bodyPr>
            <a:noAutofit/>
          </a:bodyPr>
          <a:lstStyle>
            <a:lvl1pPr algn="l">
              <a:lnSpc>
                <a:spcPts val="4100"/>
              </a:lnSpc>
              <a:defRPr sz="2800" spc="-150">
                <a:solidFill>
                  <a:srgbClr val="FFFFFF"/>
                </a:solidFill>
              </a:defRPr>
            </a:lvl1pPr>
          </a:lstStyle>
          <a:p>
            <a:r>
              <a:rPr lang="en-US" dirty="0"/>
              <a:t>CLICK TO EDIT MASTER SLIDE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2150" y="1703388"/>
            <a:ext cx="4260850"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703388"/>
            <a:ext cx="4260850"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B0E632-FD0D-4630-B72F-9FDD66901521}"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3996537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41313"/>
            <a:ext cx="8675688" cy="1236662"/>
          </a:xfrm>
        </p:spPr>
        <p:txBody>
          <a:bodyPr/>
          <a:lstStyle/>
          <a:p>
            <a:r>
              <a:rPr lang="en-US"/>
              <a:t>Click to edit Master title style</a:t>
            </a:r>
          </a:p>
        </p:txBody>
      </p:sp>
      <p:sp>
        <p:nvSpPr>
          <p:cNvPr id="3" name="Text Placeholder 2"/>
          <p:cNvSpPr>
            <a:spLocks noGrp="1"/>
          </p:cNvSpPr>
          <p:nvPr>
            <p:ph type="body" idx="1"/>
          </p:nvPr>
        </p:nvSpPr>
        <p:spPr>
          <a:xfrm>
            <a:off x="692150" y="1568450"/>
            <a:ext cx="4256088" cy="7699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338388"/>
            <a:ext cx="4256088" cy="343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568450"/>
            <a:ext cx="4275138" cy="7699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338388"/>
            <a:ext cx="4275138" cy="343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B0E632-FD0D-4630-B72F-9FDD66901521}" type="datetimeFigureOut">
              <a:rPr lang="en-US" smtClean="0"/>
              <a:t>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2436472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B0E632-FD0D-4630-B72F-9FDD66901521}" type="datetimeFigureOut">
              <a:rPr lang="en-US" smtClean="0"/>
              <a:t>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1546112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B0E632-FD0D-4630-B72F-9FDD66901521}" type="datetimeFigureOut">
              <a:rPr lang="en-US" smtClean="0"/>
              <a:t>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3846334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427038"/>
            <a:ext cx="3244850" cy="1493837"/>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922338"/>
            <a:ext cx="5091113" cy="45481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1920875"/>
            <a:ext cx="3244850" cy="3557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B0E632-FD0D-4630-B72F-9FDD66901521}"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2805630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427038"/>
            <a:ext cx="3244850" cy="1493837"/>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922338"/>
            <a:ext cx="5091113" cy="45481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2150" y="1920875"/>
            <a:ext cx="3244850" cy="3557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B0E632-FD0D-4630-B72F-9FDD66901521}"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1810692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0E632-FD0D-4630-B72F-9FDD66901521}"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3722865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25" y="341313"/>
            <a:ext cx="2168525" cy="5424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2150" y="341313"/>
            <a:ext cx="6353175" cy="5424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0E632-FD0D-4630-B72F-9FDD66901521}"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27601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81000" y="4543772"/>
            <a:ext cx="7239000" cy="373632"/>
          </a:xfrm>
        </p:spPr>
        <p:txBody>
          <a:bodyPr>
            <a:noAutofit/>
          </a:bodyPr>
          <a:lstStyle>
            <a:lvl1pPr marL="0" indent="0" algn="l">
              <a:buNone/>
              <a:defRPr sz="1600" b="1" i="0" spc="-8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pic>
        <p:nvPicPr>
          <p:cNvPr id="9" name="Picture 8">
            <a:extLst>
              <a:ext uri="{FF2B5EF4-FFF2-40B4-BE49-F238E27FC236}">
                <a16:creationId xmlns:a16="http://schemas.microsoft.com/office/drawing/2014/main" id="{667E5949-4323-4339-9D0C-B7E12AD800E2}"/>
              </a:ext>
            </a:extLst>
          </p:cNvPr>
          <p:cNvPicPr>
            <a:picLocks noChangeAspect="1"/>
          </p:cNvPicPr>
          <p:nvPr userDrawn="1"/>
        </p:nvPicPr>
        <p:blipFill rotWithShape="1">
          <a:blip r:embed="rId2"/>
          <a:srcRect t="8501" b="12018"/>
          <a:stretch/>
        </p:blipFill>
        <p:spPr>
          <a:xfrm>
            <a:off x="0" y="-3220"/>
            <a:ext cx="10066906" cy="5334001"/>
          </a:xfrm>
          <a:prstGeom prst="rect">
            <a:avLst/>
          </a:prstGeom>
        </p:spPr>
      </p:pic>
      <p:sp>
        <p:nvSpPr>
          <p:cNvPr id="4" name="Rectangle 4"/>
          <p:cNvSpPr/>
          <p:nvPr userDrawn="1"/>
        </p:nvSpPr>
        <p:spPr>
          <a:xfrm>
            <a:off x="-1" y="4004320"/>
            <a:ext cx="10058401" cy="1066800"/>
          </a:xfrm>
          <a:prstGeom prst="rect">
            <a:avLst/>
          </a:prstGeom>
          <a:solidFill>
            <a:srgbClr val="4784B5">
              <a:alpha val="88000"/>
            </a:srgbClr>
          </a:solidFill>
          <a:ln w="3175"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hasCustomPrompt="1"/>
          </p:nvPr>
        </p:nvSpPr>
        <p:spPr>
          <a:xfrm>
            <a:off x="381000" y="3900508"/>
            <a:ext cx="7239000" cy="795664"/>
          </a:xfrm>
        </p:spPr>
        <p:txBody>
          <a:bodyPr>
            <a:noAutofit/>
          </a:bodyPr>
          <a:lstStyle>
            <a:lvl1pPr algn="l">
              <a:lnSpc>
                <a:spcPts val="4100"/>
              </a:lnSpc>
              <a:defRPr sz="2800" spc="-150">
                <a:solidFill>
                  <a:srgbClr val="FFFFFF"/>
                </a:solidFill>
              </a:defRPr>
            </a:lvl1pPr>
          </a:lstStyle>
          <a:p>
            <a:r>
              <a:rPr lang="en-US" dirty="0"/>
              <a:t>CLICK TO EDIT MASTER SLIDE</a:t>
            </a:r>
          </a:p>
        </p:txBody>
      </p:sp>
      <p:pic>
        <p:nvPicPr>
          <p:cNvPr id="7" name="Picture 6" descr="Disaster_Responder_Logo_RGB.png">
            <a:extLst>
              <a:ext uri="{FF2B5EF4-FFF2-40B4-BE49-F238E27FC236}">
                <a16:creationId xmlns:a16="http://schemas.microsoft.com/office/drawing/2014/main" id="{7F23A498-091E-46AF-B566-5DFF8EFB52EA}"/>
              </a:ext>
            </a:extLst>
          </p:cNvPr>
          <p:cNvPicPr>
            <a:picLocks noChangeAspect="1"/>
          </p:cNvPicPr>
          <p:nvPr userDrawn="1"/>
        </p:nvPicPr>
        <p:blipFill>
          <a:blip r:embed="rId3"/>
          <a:stretch>
            <a:fillRect/>
          </a:stretch>
        </p:blipFill>
        <p:spPr>
          <a:xfrm>
            <a:off x="228600" y="5357120"/>
            <a:ext cx="2971800" cy="891870"/>
          </a:xfrm>
          <a:prstGeom prst="rect">
            <a:avLst/>
          </a:prstGeom>
        </p:spPr>
      </p:pic>
    </p:spTree>
    <p:extLst>
      <p:ext uri="{BB962C8B-B14F-4D97-AF65-F5344CB8AC3E}">
        <p14:creationId xmlns:p14="http://schemas.microsoft.com/office/powerpoint/2010/main" val="595383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27B2EDA8-1933-9B4E-8DBD-1C89063EC417}" type="datetime1">
              <a:rPr lang="en-US" smtClean="0"/>
              <a:t>2/7/2018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endParaRPr lang="en-US" dirty="0"/>
          </a:p>
        </p:txBody>
      </p:sp>
    </p:spTree>
    <p:extLst>
      <p:ext uri="{BB962C8B-B14F-4D97-AF65-F5344CB8AC3E}">
        <p14:creationId xmlns:p14="http://schemas.microsoft.com/office/powerpoint/2010/main" val="4197870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2" name="Rectangle 12"/>
          <p:cNvSpPr/>
          <p:nvPr userDrawn="1"/>
        </p:nvSpPr>
        <p:spPr>
          <a:xfrm>
            <a:off x="5791200" y="304799"/>
            <a:ext cx="3962400" cy="5420743"/>
          </a:xfrm>
          <a:prstGeom prst="rect">
            <a:avLst/>
          </a:prstGeom>
          <a:solidFill>
            <a:srgbClr val="D7D7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ectangle 11"/>
          <p:cNvSpPr/>
          <p:nvPr userDrawn="1"/>
        </p:nvSpPr>
        <p:spPr>
          <a:xfrm>
            <a:off x="304800" y="304799"/>
            <a:ext cx="5486400" cy="5420743"/>
          </a:xfrm>
          <a:prstGeom prst="rect">
            <a:avLst/>
          </a:prstGeom>
          <a:solidFill>
            <a:srgbClr val="D7D7D8">
              <a:alpha val="50000"/>
            </a:srgbClr>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itle 1"/>
          <p:cNvSpPr>
            <a:spLocks noGrp="1"/>
          </p:cNvSpPr>
          <p:nvPr>
            <p:ph type="title"/>
          </p:nvPr>
        </p:nvSpPr>
        <p:spPr>
          <a:xfrm>
            <a:off x="502920" y="762000"/>
            <a:ext cx="4983480" cy="1066800"/>
          </a:xfrm>
          <a:prstGeom prst="rect">
            <a:avLst/>
          </a:prstGeom>
        </p:spPr>
        <p:txBody>
          <a:bodyPr/>
          <a:lstStyle>
            <a:lvl1pPr algn="l">
              <a:lnSpc>
                <a:spcPts val="3860"/>
              </a:lnSpc>
              <a:defRPr sz="3800" b="1" spc="-100">
                <a:solidFill>
                  <a:srgbClr val="ED1B2E"/>
                </a:solidFill>
                <a:latin typeface="Arial"/>
                <a:cs typeface="Arial"/>
              </a:defRPr>
            </a:lvl1pPr>
          </a:lstStyle>
          <a:p>
            <a:r>
              <a:rPr lang="en-US" dirty="0"/>
              <a:t>Click to edit Master title style</a:t>
            </a:r>
          </a:p>
        </p:txBody>
      </p:sp>
      <p:sp>
        <p:nvSpPr>
          <p:cNvPr id="10" name="Content Placeholder 2"/>
          <p:cNvSpPr>
            <a:spLocks noGrp="1"/>
          </p:cNvSpPr>
          <p:nvPr>
            <p:ph idx="1"/>
          </p:nvPr>
        </p:nvSpPr>
        <p:spPr>
          <a:xfrm>
            <a:off x="502920" y="1904999"/>
            <a:ext cx="4983480" cy="3276601"/>
          </a:xfrm>
          <a:prstGeom prst="rect">
            <a:avLst/>
          </a:prstGeom>
        </p:spPr>
        <p:txBody>
          <a:bodyPr>
            <a:noAutofit/>
          </a:bodyPr>
          <a:lstStyle>
            <a:lvl1pPr>
              <a:buNone/>
              <a:defRPr sz="2000" b="1">
                <a:solidFill>
                  <a:srgbClr val="6D6E70"/>
                </a:solidFill>
                <a:latin typeface="Arial"/>
                <a:cs typeface="Arial"/>
              </a:defRPr>
            </a:lvl1pPr>
            <a:lvl2pPr>
              <a:buNone/>
              <a:defRPr sz="1600">
                <a:solidFill>
                  <a:srgbClr val="6D6E70"/>
                </a:solidFill>
                <a:latin typeface="Arial"/>
                <a:cs typeface="Arial"/>
              </a:defRPr>
            </a:lvl2pPr>
            <a:lvl3pPr>
              <a:buNone/>
              <a:defRPr sz="1600">
                <a:solidFill>
                  <a:srgbClr val="6D6E70"/>
                </a:solidFill>
                <a:latin typeface="Arial"/>
                <a:cs typeface="Arial"/>
              </a:defRPr>
            </a:lvl3pPr>
            <a:lvl4pPr>
              <a:buNone/>
              <a:defRPr sz="1600">
                <a:solidFill>
                  <a:srgbClr val="6D6E70"/>
                </a:solidFill>
                <a:latin typeface="Arial"/>
                <a:cs typeface="Arial"/>
              </a:defRPr>
            </a:lvl4pPr>
            <a:lvl5pPr>
              <a:buNone/>
              <a:defRPr sz="1600">
                <a:solidFill>
                  <a:srgbClr val="6D6E7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6" descr="ADGP_Logo_RGB.PNG"/>
          <p:cNvPicPr>
            <a:picLocks noChangeAspect="1"/>
          </p:cNvPicPr>
          <p:nvPr userDrawn="1"/>
        </p:nvPicPr>
        <p:blipFill>
          <a:blip r:embed="rId2"/>
          <a:srcRect/>
          <a:stretch>
            <a:fillRect/>
          </a:stretch>
        </p:blipFill>
        <p:spPr bwMode="auto">
          <a:xfrm>
            <a:off x="533400" y="5725543"/>
            <a:ext cx="2133600" cy="546100"/>
          </a:xfrm>
          <a:prstGeom prst="rect">
            <a:avLst/>
          </a:prstGeom>
          <a:noFill/>
          <a:ln w="9525">
            <a:noFill/>
            <a:miter lim="800000"/>
            <a:headEnd/>
            <a:tailEnd/>
          </a:ln>
        </p:spPr>
      </p:pic>
      <p:sp>
        <p:nvSpPr>
          <p:cNvPr id="20" name="TextBox 5"/>
          <p:cNvSpPr txBox="1">
            <a:spLocks noChangeArrowheads="1"/>
          </p:cNvSpPr>
          <p:nvPr userDrawn="1"/>
        </p:nvSpPr>
        <p:spPr bwMode="auto">
          <a:xfrm>
            <a:off x="8915400" y="5868064"/>
            <a:ext cx="533400" cy="246221"/>
          </a:xfrm>
          <a:prstGeom prst="rect">
            <a:avLst/>
          </a:prstGeom>
          <a:noFill/>
          <a:ln w="9525">
            <a:noFill/>
            <a:miter lim="800000"/>
            <a:headEnd/>
            <a:tailEnd/>
          </a:ln>
        </p:spPr>
        <p:txBody>
          <a:bodyPr wrap="square">
            <a:spAutoFit/>
          </a:bodyPr>
          <a:lstStyle/>
          <a:p>
            <a:fld id="{24F16FF6-EAAC-064F-B05D-C821D71EDEAE}" type="slidenum">
              <a:rPr lang="en-US" sz="1000" smtClean="0">
                <a:solidFill>
                  <a:srgbClr val="6D6E70"/>
                </a:solidFill>
                <a:cs typeface="Arial" charset="0"/>
              </a:rPr>
              <a:t>‹#›</a:t>
            </a:fld>
            <a:endParaRPr lang="en-US" sz="1000" dirty="0">
              <a:solidFill>
                <a:srgbClr val="6D6E70"/>
              </a:solidFill>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11"/>
          <p:cNvSpPr/>
          <p:nvPr userDrawn="1"/>
        </p:nvSpPr>
        <p:spPr>
          <a:xfrm>
            <a:off x="304800" y="304800"/>
            <a:ext cx="9448800" cy="5437342"/>
          </a:xfrm>
          <a:prstGeom prst="rect">
            <a:avLst/>
          </a:prstGeom>
          <a:solidFill>
            <a:srgbClr val="D7D7D8">
              <a:alpha val="50000"/>
            </a:srgbClr>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1"/>
          <p:cNvSpPr>
            <a:spLocks noGrp="1"/>
          </p:cNvSpPr>
          <p:nvPr>
            <p:ph type="title"/>
          </p:nvPr>
        </p:nvSpPr>
        <p:spPr>
          <a:xfrm>
            <a:off x="655320" y="685800"/>
            <a:ext cx="8717280" cy="1066800"/>
          </a:xfrm>
          <a:prstGeom prst="rect">
            <a:avLst/>
          </a:prstGeom>
        </p:spPr>
        <p:txBody>
          <a:bodyPr/>
          <a:lstStyle>
            <a:lvl1pPr algn="l">
              <a:lnSpc>
                <a:spcPts val="3860"/>
              </a:lnSpc>
              <a:defRPr sz="3800" b="1" spc="-100">
                <a:solidFill>
                  <a:srgbClr val="ED1B2E"/>
                </a:solidFill>
                <a:latin typeface="Arial"/>
                <a:cs typeface="Arial"/>
              </a:defRPr>
            </a:lvl1pPr>
          </a:lstStyle>
          <a:p>
            <a:r>
              <a:rPr lang="en-US" dirty="0"/>
              <a:t>Click to edit Master title style</a:t>
            </a:r>
          </a:p>
        </p:txBody>
      </p:sp>
      <p:sp>
        <p:nvSpPr>
          <p:cNvPr id="9" name="Content Placeholder 2"/>
          <p:cNvSpPr>
            <a:spLocks noGrp="1"/>
          </p:cNvSpPr>
          <p:nvPr>
            <p:ph idx="1"/>
          </p:nvPr>
        </p:nvSpPr>
        <p:spPr>
          <a:xfrm>
            <a:off x="655320" y="1828799"/>
            <a:ext cx="8717280" cy="3276601"/>
          </a:xfrm>
          <a:prstGeom prst="rect">
            <a:avLst/>
          </a:prstGeom>
        </p:spPr>
        <p:txBody>
          <a:bodyPr>
            <a:noAutofit/>
          </a:bodyPr>
          <a:lstStyle>
            <a:lvl1pPr>
              <a:buNone/>
              <a:defRPr sz="2000" b="1">
                <a:solidFill>
                  <a:srgbClr val="6D6E70"/>
                </a:solidFill>
                <a:latin typeface="Arial"/>
                <a:cs typeface="Arial"/>
              </a:defRPr>
            </a:lvl1pPr>
            <a:lvl2pPr>
              <a:buNone/>
              <a:defRPr sz="1600">
                <a:solidFill>
                  <a:srgbClr val="6D6E70"/>
                </a:solidFill>
                <a:latin typeface="Arial"/>
                <a:cs typeface="Arial"/>
              </a:defRPr>
            </a:lvl2pPr>
            <a:lvl3pPr>
              <a:buNone/>
              <a:defRPr sz="1600">
                <a:solidFill>
                  <a:srgbClr val="6D6E70"/>
                </a:solidFill>
                <a:latin typeface="Arial"/>
                <a:cs typeface="Arial"/>
              </a:defRPr>
            </a:lvl3pPr>
            <a:lvl4pPr>
              <a:buNone/>
              <a:defRPr sz="1600">
                <a:solidFill>
                  <a:srgbClr val="6D6E70"/>
                </a:solidFill>
                <a:latin typeface="Arial"/>
                <a:cs typeface="Arial"/>
              </a:defRPr>
            </a:lvl4pPr>
            <a:lvl5pPr>
              <a:buNone/>
              <a:defRPr sz="1600">
                <a:solidFill>
                  <a:srgbClr val="6D6E7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5"/>
          <p:cNvSpPr txBox="1">
            <a:spLocks noChangeArrowheads="1"/>
          </p:cNvSpPr>
          <p:nvPr userDrawn="1"/>
        </p:nvSpPr>
        <p:spPr bwMode="auto">
          <a:xfrm>
            <a:off x="8915400" y="5868064"/>
            <a:ext cx="533400" cy="246221"/>
          </a:xfrm>
          <a:prstGeom prst="rect">
            <a:avLst/>
          </a:prstGeom>
          <a:noFill/>
          <a:ln w="9525">
            <a:noFill/>
            <a:miter lim="800000"/>
            <a:headEnd/>
            <a:tailEnd/>
          </a:ln>
        </p:spPr>
        <p:txBody>
          <a:bodyPr wrap="square">
            <a:spAutoFit/>
          </a:bodyPr>
          <a:lstStyle/>
          <a:p>
            <a:fld id="{24F16FF6-EAAC-064F-B05D-C821D71EDEAE}" type="slidenum">
              <a:rPr lang="en-US" sz="1000" smtClean="0">
                <a:solidFill>
                  <a:srgbClr val="6D6E70"/>
                </a:solidFill>
                <a:cs typeface="Arial" charset="0"/>
              </a:rPr>
              <a:t>‹#›</a:t>
            </a:fld>
            <a:endParaRPr lang="en-US" sz="1000" dirty="0">
              <a:solidFill>
                <a:srgbClr val="6D6E70"/>
              </a:solidFill>
              <a:cs typeface="Arial" charset="0"/>
            </a:endParaRPr>
          </a:p>
        </p:txBody>
      </p:sp>
      <p:pic>
        <p:nvPicPr>
          <p:cNvPr id="10" name="Picture 9" descr="Disaster_Responder_Logo_RGB.png">
            <a:extLst>
              <a:ext uri="{FF2B5EF4-FFF2-40B4-BE49-F238E27FC236}">
                <a16:creationId xmlns:a16="http://schemas.microsoft.com/office/drawing/2014/main" id="{AC0A037E-17CF-499D-AC55-F9C3562A908E}"/>
              </a:ext>
            </a:extLst>
          </p:cNvPr>
          <p:cNvPicPr>
            <a:picLocks noChangeAspect="1"/>
          </p:cNvPicPr>
          <p:nvPr userDrawn="1"/>
        </p:nvPicPr>
        <p:blipFill>
          <a:blip r:embed="rId2"/>
          <a:stretch>
            <a:fillRect/>
          </a:stretch>
        </p:blipFill>
        <p:spPr>
          <a:xfrm>
            <a:off x="533400" y="5706232"/>
            <a:ext cx="1898910" cy="56988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5"/>
          <p:cNvSpPr/>
          <p:nvPr userDrawn="1"/>
        </p:nvSpPr>
        <p:spPr>
          <a:xfrm>
            <a:off x="0" y="0"/>
            <a:ext cx="10058400" cy="6400800"/>
          </a:xfrm>
          <a:prstGeom prst="rect">
            <a:avLst/>
          </a:prstGeom>
          <a:solidFill>
            <a:srgbClr val="9F9FA3"/>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Box 10"/>
          <p:cNvSpPr txBox="1"/>
          <p:nvPr userDrawn="1"/>
        </p:nvSpPr>
        <p:spPr>
          <a:xfrm>
            <a:off x="8015288" y="5791200"/>
            <a:ext cx="1582737" cy="207963"/>
          </a:xfrm>
          <a:prstGeom prst="rect">
            <a:avLst/>
          </a:prstGeom>
          <a:noFill/>
        </p:spPr>
        <p:txBody>
          <a:bodyPr wrap="none">
            <a:spAutoFit/>
          </a:bodyPr>
          <a:lstStyle/>
          <a:p>
            <a:pPr algn="r" fontAlgn="auto">
              <a:spcBef>
                <a:spcPts val="0"/>
              </a:spcBef>
              <a:spcAft>
                <a:spcPts val="0"/>
              </a:spcAft>
              <a:defRPr/>
            </a:pPr>
            <a:r>
              <a:rPr lang="en-US" sz="750" dirty="0">
                <a:solidFill>
                  <a:srgbClr val="FFFFFF"/>
                </a:solidFill>
                <a:latin typeface="Georgia"/>
                <a:cs typeface="Georgia"/>
              </a:rPr>
              <a:t>Annual Disaster Giving Program</a:t>
            </a:r>
            <a:endParaRPr lang="en-US" sz="1000" dirty="0">
              <a:solidFill>
                <a:srgbClr val="FFFFFF"/>
              </a:solidFill>
              <a:latin typeface="Georgia"/>
              <a:cs typeface="Georgia"/>
            </a:endParaRPr>
          </a:p>
        </p:txBody>
      </p:sp>
      <p:pic>
        <p:nvPicPr>
          <p:cNvPr id="5" name="Picture 12" descr="ARC_Logo_Bttn_Horiz_RGB_Rev.png"/>
          <p:cNvPicPr>
            <a:picLocks noChangeAspect="1"/>
          </p:cNvPicPr>
          <p:nvPr userDrawn="1"/>
        </p:nvPicPr>
        <p:blipFill>
          <a:blip r:embed="rId2"/>
          <a:srcRect/>
          <a:stretch>
            <a:fillRect/>
          </a:stretch>
        </p:blipFill>
        <p:spPr bwMode="auto">
          <a:xfrm>
            <a:off x="7616825" y="433388"/>
            <a:ext cx="1981200" cy="696912"/>
          </a:xfrm>
          <a:prstGeom prst="rect">
            <a:avLst/>
          </a:prstGeom>
          <a:noFill/>
          <a:ln w="9525">
            <a:noFill/>
            <a:miter lim="800000"/>
            <a:headEnd/>
            <a:tailEnd/>
          </a:ln>
        </p:spPr>
      </p:pic>
      <p:sp>
        <p:nvSpPr>
          <p:cNvPr id="2" name="Title 1"/>
          <p:cNvSpPr>
            <a:spLocks noGrp="1"/>
          </p:cNvSpPr>
          <p:nvPr>
            <p:ph type="title"/>
          </p:nvPr>
        </p:nvSpPr>
        <p:spPr>
          <a:xfrm>
            <a:off x="0" y="2819400"/>
            <a:ext cx="10058400" cy="685800"/>
          </a:xfrm>
        </p:spPr>
        <p:txBody>
          <a:bodyPr>
            <a:noAutofit/>
          </a:bodyPr>
          <a:lstStyle>
            <a:lvl1pPr>
              <a:defRPr sz="6000" spc="-150">
                <a:solidFill>
                  <a:schemeClr val="bg1"/>
                </a:solidFill>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047750"/>
            <a:ext cx="7543800" cy="222885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3362325"/>
            <a:ext cx="7543800" cy="15446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B0E632-FD0D-4630-B72F-9FDD66901521}"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139171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0E632-FD0D-4630-B72F-9FDD66901521}"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120049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595438"/>
            <a:ext cx="8675688" cy="26622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4283075"/>
            <a:ext cx="8675688" cy="14001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B0E632-FD0D-4630-B72F-9FDD66901521}"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4229717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8" y="255588"/>
            <a:ext cx="9051925" cy="1066800"/>
          </a:xfrm>
          <a:prstGeom prst="rect">
            <a:avLst/>
          </a:prstGeom>
        </p:spPr>
        <p:txBody>
          <a:bodyPr vert="horz" lIns="91440" tIns="45720" rIns="91440" bIns="4572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03238" y="1493838"/>
            <a:ext cx="9051925" cy="4224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3238" y="5932488"/>
            <a:ext cx="2346325" cy="3413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Georgia"/>
                <a:cs typeface="Georgia"/>
              </a:defRPr>
            </a:lvl1pPr>
          </a:lstStyle>
          <a:p>
            <a:pPr>
              <a:defRPr/>
            </a:pPr>
            <a:fld id="{27B2EDA8-1933-9B4E-8DBD-1C89063EC417}" type="datetime1">
              <a:rPr lang="en-US" smtClean="0"/>
              <a:t>2/7/2018</a:t>
            </a:fld>
            <a:endParaRPr lang="en-US" dirty="0"/>
          </a:p>
        </p:txBody>
      </p:sp>
      <p:sp>
        <p:nvSpPr>
          <p:cNvPr id="5" name="Footer Placeholder 4"/>
          <p:cNvSpPr>
            <a:spLocks noGrp="1"/>
          </p:cNvSpPr>
          <p:nvPr>
            <p:ph type="ftr" sz="quarter" idx="3"/>
          </p:nvPr>
        </p:nvSpPr>
        <p:spPr>
          <a:xfrm>
            <a:off x="3436938" y="5932488"/>
            <a:ext cx="3184525" cy="3413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Georgia"/>
                <a:cs typeface="Georgia"/>
              </a:defRPr>
            </a:lvl1pPr>
          </a:lstStyle>
          <a:p>
            <a:pPr>
              <a:defRPr/>
            </a:pPr>
            <a:endParaRPr lang="en-US" dirty="0"/>
          </a:p>
        </p:txBody>
      </p:sp>
      <p:sp>
        <p:nvSpPr>
          <p:cNvPr id="6" name="Slide Number Placeholder 5"/>
          <p:cNvSpPr>
            <a:spLocks noGrp="1"/>
          </p:cNvSpPr>
          <p:nvPr>
            <p:ph type="sldNum" sz="quarter" idx="4"/>
          </p:nvPr>
        </p:nvSpPr>
        <p:spPr>
          <a:xfrm>
            <a:off x="7208838" y="5932488"/>
            <a:ext cx="2346325" cy="3413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Georgia"/>
                <a:cs typeface="Georgia"/>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93" r:id="rId3"/>
    <p:sldLayoutId id="2147483673" r:id="rId4"/>
    <p:sldLayoutId id="2147483674" r:id="rId5"/>
    <p:sldLayoutId id="2147483678" r:id="rId6"/>
  </p:sldLayoutIdLst>
  <p:hf hdr="0" ftr="0" dt="0"/>
  <p:txStyles>
    <p:titleStyle>
      <a:lvl1pPr algn="ctr" defTabSz="457200" rtl="0" eaLnBrk="0" fontAlgn="base" hangingPunct="0">
        <a:spcBef>
          <a:spcPct val="0"/>
        </a:spcBef>
        <a:spcAft>
          <a:spcPct val="0"/>
        </a:spcAft>
        <a:defRPr sz="4400" b="1" kern="1200" spc="-100">
          <a:solidFill>
            <a:srgbClr val="ED1B24"/>
          </a:solidFill>
          <a:latin typeface="Arial"/>
          <a:ea typeface="+mj-ea"/>
          <a:cs typeface="Arial"/>
        </a:defRPr>
      </a:lvl1pPr>
      <a:lvl2pPr algn="ctr" defTabSz="457200" rtl="0" eaLnBrk="0" fontAlgn="base" hangingPunct="0">
        <a:spcBef>
          <a:spcPct val="0"/>
        </a:spcBef>
        <a:spcAft>
          <a:spcPct val="0"/>
        </a:spcAft>
        <a:defRPr sz="4400" b="1">
          <a:solidFill>
            <a:srgbClr val="ED1B24"/>
          </a:solidFill>
          <a:latin typeface="Arial" charset="0"/>
          <a:cs typeface="Arial" charset="0"/>
        </a:defRPr>
      </a:lvl2pPr>
      <a:lvl3pPr algn="ctr" defTabSz="457200" rtl="0" eaLnBrk="0" fontAlgn="base" hangingPunct="0">
        <a:spcBef>
          <a:spcPct val="0"/>
        </a:spcBef>
        <a:spcAft>
          <a:spcPct val="0"/>
        </a:spcAft>
        <a:defRPr sz="4400" b="1">
          <a:solidFill>
            <a:srgbClr val="ED1B24"/>
          </a:solidFill>
          <a:latin typeface="Arial" charset="0"/>
          <a:cs typeface="Arial" charset="0"/>
        </a:defRPr>
      </a:lvl3pPr>
      <a:lvl4pPr algn="ctr" defTabSz="457200" rtl="0" eaLnBrk="0" fontAlgn="base" hangingPunct="0">
        <a:spcBef>
          <a:spcPct val="0"/>
        </a:spcBef>
        <a:spcAft>
          <a:spcPct val="0"/>
        </a:spcAft>
        <a:defRPr sz="4400" b="1">
          <a:solidFill>
            <a:srgbClr val="ED1B24"/>
          </a:solidFill>
          <a:latin typeface="Arial" charset="0"/>
          <a:cs typeface="Arial" charset="0"/>
        </a:defRPr>
      </a:lvl4pPr>
      <a:lvl5pPr algn="ctr" defTabSz="457200" rtl="0" eaLnBrk="0" fontAlgn="base" hangingPunct="0">
        <a:spcBef>
          <a:spcPct val="0"/>
        </a:spcBef>
        <a:spcAft>
          <a:spcPct val="0"/>
        </a:spcAft>
        <a:defRPr sz="4400" b="1">
          <a:solidFill>
            <a:srgbClr val="ED1B24"/>
          </a:solidFill>
          <a:latin typeface="Arial" charset="0"/>
          <a:cs typeface="Arial" charset="0"/>
        </a:defRPr>
      </a:lvl5pPr>
      <a:lvl6pPr marL="457200" algn="ctr" defTabSz="457200" rtl="0" fontAlgn="base">
        <a:spcBef>
          <a:spcPct val="0"/>
        </a:spcBef>
        <a:spcAft>
          <a:spcPct val="0"/>
        </a:spcAft>
        <a:defRPr sz="4400" b="1">
          <a:solidFill>
            <a:srgbClr val="ED1B24"/>
          </a:solidFill>
          <a:latin typeface="Arial" charset="0"/>
          <a:cs typeface="Arial" charset="0"/>
        </a:defRPr>
      </a:lvl6pPr>
      <a:lvl7pPr marL="914400" algn="ctr" defTabSz="457200" rtl="0" fontAlgn="base">
        <a:spcBef>
          <a:spcPct val="0"/>
        </a:spcBef>
        <a:spcAft>
          <a:spcPct val="0"/>
        </a:spcAft>
        <a:defRPr sz="4400" b="1">
          <a:solidFill>
            <a:srgbClr val="ED1B24"/>
          </a:solidFill>
          <a:latin typeface="Arial" charset="0"/>
          <a:cs typeface="Arial" charset="0"/>
        </a:defRPr>
      </a:lvl7pPr>
      <a:lvl8pPr marL="1371600" algn="ctr" defTabSz="457200" rtl="0" fontAlgn="base">
        <a:spcBef>
          <a:spcPct val="0"/>
        </a:spcBef>
        <a:spcAft>
          <a:spcPct val="0"/>
        </a:spcAft>
        <a:defRPr sz="4400" b="1">
          <a:solidFill>
            <a:srgbClr val="ED1B24"/>
          </a:solidFill>
          <a:latin typeface="Arial" charset="0"/>
          <a:cs typeface="Arial" charset="0"/>
        </a:defRPr>
      </a:lvl8pPr>
      <a:lvl9pPr marL="1828800" algn="ctr" defTabSz="457200" rtl="0" fontAlgn="base">
        <a:spcBef>
          <a:spcPct val="0"/>
        </a:spcBef>
        <a:spcAft>
          <a:spcPct val="0"/>
        </a:spcAft>
        <a:defRPr sz="4400" b="1">
          <a:solidFill>
            <a:srgbClr val="ED1B24"/>
          </a:solidFill>
          <a:latin typeface="Arial" charset="0"/>
          <a:cs typeface="Arial" charset="0"/>
        </a:defRPr>
      </a:lvl9pPr>
    </p:titleStyle>
    <p:bodyStyle>
      <a:lvl1pPr marL="342900" indent="-342900" algn="l" defTabSz="457200" rtl="0" eaLnBrk="0" fontAlgn="base" hangingPunct="0">
        <a:spcBef>
          <a:spcPct val="20000"/>
        </a:spcBef>
        <a:spcAft>
          <a:spcPct val="0"/>
        </a:spcAft>
        <a:buClr>
          <a:srgbClr val="ED1B24"/>
        </a:buClr>
        <a:buFont typeface="Arial" charset="0"/>
        <a:buChar char="•"/>
        <a:defRPr sz="3200" kern="1200">
          <a:solidFill>
            <a:srgbClr val="6D6E70"/>
          </a:solidFill>
          <a:latin typeface="Arial"/>
          <a:ea typeface="+mn-ea"/>
          <a:cs typeface="Arial"/>
        </a:defRPr>
      </a:lvl1pPr>
      <a:lvl2pPr marL="742950" indent="-285750" algn="l" defTabSz="457200" rtl="0" eaLnBrk="0" fontAlgn="base" hangingPunct="0">
        <a:spcBef>
          <a:spcPct val="20000"/>
        </a:spcBef>
        <a:spcAft>
          <a:spcPct val="0"/>
        </a:spcAft>
        <a:buClr>
          <a:srgbClr val="ED1B24"/>
        </a:buClr>
        <a:buFont typeface="Arial" charset="0"/>
        <a:buChar char="–"/>
        <a:defRPr sz="2800" kern="1200">
          <a:solidFill>
            <a:srgbClr val="6D6E70"/>
          </a:solidFill>
          <a:latin typeface="Arial"/>
          <a:ea typeface="+mn-ea"/>
          <a:cs typeface="Arial"/>
        </a:defRPr>
      </a:lvl2pPr>
      <a:lvl3pPr marL="1143000" indent="-228600" algn="l" defTabSz="457200" rtl="0" eaLnBrk="0" fontAlgn="base" hangingPunct="0">
        <a:spcBef>
          <a:spcPct val="20000"/>
        </a:spcBef>
        <a:spcAft>
          <a:spcPct val="0"/>
        </a:spcAft>
        <a:buClr>
          <a:srgbClr val="ED1B24"/>
        </a:buClr>
        <a:buFont typeface="Arial" charset="0"/>
        <a:buChar char="•"/>
        <a:defRPr sz="2400" kern="1200">
          <a:solidFill>
            <a:srgbClr val="6D6E70"/>
          </a:solidFill>
          <a:latin typeface="Arial"/>
          <a:ea typeface="+mn-ea"/>
          <a:cs typeface="Arial"/>
        </a:defRPr>
      </a:lvl3pPr>
      <a:lvl4pPr marL="1600200" indent="-228600" algn="l" defTabSz="45720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4pPr>
      <a:lvl5pPr marL="2057400" indent="-228600" algn="l" defTabSz="45720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2150" y="341313"/>
            <a:ext cx="8674100" cy="12366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2150" y="1703388"/>
            <a:ext cx="8674100" cy="4062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2150" y="5932488"/>
            <a:ext cx="2262188" cy="341312"/>
          </a:xfrm>
          <a:prstGeom prst="rect">
            <a:avLst/>
          </a:prstGeom>
        </p:spPr>
        <p:txBody>
          <a:bodyPr vert="horz" lIns="91440" tIns="45720" rIns="91440" bIns="45720" rtlCol="0" anchor="ctr"/>
          <a:lstStyle>
            <a:lvl1pPr algn="l">
              <a:defRPr sz="1200">
                <a:solidFill>
                  <a:schemeClr val="tx1">
                    <a:tint val="75000"/>
                  </a:schemeClr>
                </a:solidFill>
              </a:defRPr>
            </a:lvl1pPr>
          </a:lstStyle>
          <a:p>
            <a:fld id="{0FB0E632-FD0D-4630-B72F-9FDD66901521}" type="datetimeFigureOut">
              <a:rPr lang="en-US" smtClean="0"/>
              <a:t>2/7/2018</a:t>
            </a:fld>
            <a:endParaRPr lang="en-US"/>
          </a:p>
        </p:txBody>
      </p:sp>
      <p:sp>
        <p:nvSpPr>
          <p:cNvPr id="5" name="Footer Placeholder 4"/>
          <p:cNvSpPr>
            <a:spLocks noGrp="1"/>
          </p:cNvSpPr>
          <p:nvPr>
            <p:ph type="ftr" sz="quarter" idx="3"/>
          </p:nvPr>
        </p:nvSpPr>
        <p:spPr>
          <a:xfrm>
            <a:off x="3332163" y="5932488"/>
            <a:ext cx="3394075" cy="3413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4063" y="5932488"/>
            <a:ext cx="2262187" cy="341312"/>
          </a:xfrm>
          <a:prstGeom prst="rect">
            <a:avLst/>
          </a:prstGeom>
        </p:spPr>
        <p:txBody>
          <a:bodyPr vert="horz" lIns="91440" tIns="45720" rIns="91440" bIns="45720" rtlCol="0" anchor="ctr"/>
          <a:lstStyle>
            <a:lvl1pPr algn="r">
              <a:defRPr sz="1200">
                <a:solidFill>
                  <a:schemeClr val="tx1">
                    <a:tint val="75000"/>
                  </a:schemeClr>
                </a:solidFill>
              </a:defRPr>
            </a:lvl1pPr>
          </a:lstStyle>
          <a:p>
            <a:fld id="{72A245CA-2AE3-4FB4-8499-15A1ADFD7E3F}" type="slidenum">
              <a:rPr lang="en-US" smtClean="0"/>
              <a:t>‹#›</a:t>
            </a:fld>
            <a:endParaRPr lang="en-US"/>
          </a:p>
        </p:txBody>
      </p:sp>
    </p:spTree>
    <p:extLst>
      <p:ext uri="{BB962C8B-B14F-4D97-AF65-F5344CB8AC3E}">
        <p14:creationId xmlns:p14="http://schemas.microsoft.com/office/powerpoint/2010/main" val="204080326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hyperlink" Target="https://www.redcross.org/sound-the-alarm" TargetMode="External"/><Relationship Id="rId7"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5.jpg"/><Relationship Id="rId5" Type="http://schemas.openxmlformats.org/officeDocument/2006/relationships/hyperlink" Target="http://www.redcrossblood.org/" TargetMode="External"/><Relationship Id="rId4" Type="http://schemas.openxmlformats.org/officeDocument/2006/relationships/hyperlink" Target="http://www.redcross.org/get-help/prepare-for-emergencies/types-of-emergencies/fir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microsoft.com/office/2007/relationships/hdphoto" Target="../media/hdphoto4.wdp"/><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7.png"/><Relationship Id="rId5" Type="http://schemas.microsoft.com/office/2007/relationships/hdphoto" Target="../media/hdphoto3.wdp"/><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81000" y="3916811"/>
            <a:ext cx="9677400" cy="795664"/>
          </a:xfrm>
        </p:spPr>
        <p:txBody>
          <a:bodyPr>
            <a:noAutofit/>
          </a:bodyPr>
          <a:lstStyle>
            <a:lvl1pPr algn="l">
              <a:lnSpc>
                <a:spcPts val="4100"/>
              </a:lnSpc>
              <a:defRPr sz="2800" spc="-150">
                <a:solidFill>
                  <a:srgbClr val="FFFFFF"/>
                </a:solidFill>
              </a:defRPr>
            </a:lvl1pPr>
          </a:lstStyle>
          <a:p>
            <a:r>
              <a:rPr lang="en-US" sz="2900" kern="0" spc="100" dirty="0"/>
              <a:t>FY18 DISASTER UPDATE</a:t>
            </a:r>
            <a:r>
              <a:rPr lang="en-US" sz="2900" kern="0" spc="100"/>
              <a:t>: Q2 </a:t>
            </a:r>
            <a:r>
              <a:rPr lang="en-US" sz="2900" kern="0" spc="100" dirty="0"/>
              <a:t>(Oct.-Dec. 2017)</a:t>
            </a:r>
          </a:p>
        </p:txBody>
      </p:sp>
      <p:sp>
        <p:nvSpPr>
          <p:cNvPr id="5" name="Subtitle 2"/>
          <p:cNvSpPr>
            <a:spLocks noGrp="1"/>
          </p:cNvSpPr>
          <p:nvPr>
            <p:ph type="subTitle" idx="1"/>
          </p:nvPr>
        </p:nvSpPr>
        <p:spPr>
          <a:xfrm>
            <a:off x="381000" y="4547646"/>
            <a:ext cx="9144000" cy="373632"/>
          </a:xfrm>
        </p:spPr>
        <p:txBody>
          <a:bodyPr>
            <a:noAutofit/>
          </a:bodyPr>
          <a:lstStyle>
            <a:lvl1pPr marL="0" indent="0" algn="l">
              <a:buNone/>
              <a:defRPr sz="1600" b="1" i="0" spc="-8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b="0" kern="0" spc="100" dirty="0"/>
              <a:t>FOR DISASTER RESPONDER MEMBERS</a:t>
            </a:r>
          </a:p>
        </p:txBody>
      </p:sp>
    </p:spTree>
    <p:extLst>
      <p:ext uri="{BB962C8B-B14F-4D97-AF65-F5344CB8AC3E}">
        <p14:creationId xmlns:p14="http://schemas.microsoft.com/office/powerpoint/2010/main" val="128285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370696" y="3505200"/>
            <a:ext cx="7354884" cy="895922"/>
          </a:xfrm>
          <a:prstGeom prst="rect">
            <a:avLst/>
          </a:prstGeom>
          <a:solidFill>
            <a:srgbClr val="FFFFFF"/>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078" name="Rectangle 6"/>
          <p:cNvSpPr>
            <a:spLocks noChangeArrowheads="1"/>
          </p:cNvSpPr>
          <p:nvPr/>
        </p:nvSpPr>
        <p:spPr bwMode="auto">
          <a:xfrm>
            <a:off x="0" y="0"/>
            <a:ext cx="100584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079" name="Rectangle 7"/>
          <p:cNvSpPr>
            <a:spLocks noChangeArrowheads="1"/>
          </p:cNvSpPr>
          <p:nvPr/>
        </p:nvSpPr>
        <p:spPr bwMode="auto">
          <a:xfrm>
            <a:off x="0" y="1447800"/>
            <a:ext cx="1005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6" name="Content Placeholder 2"/>
          <p:cNvSpPr txBox="1">
            <a:spLocks/>
          </p:cNvSpPr>
          <p:nvPr/>
        </p:nvSpPr>
        <p:spPr bwMode="auto">
          <a:xfrm>
            <a:off x="1550316" y="1209963"/>
            <a:ext cx="7069640" cy="7904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R="0" lvl="0" algn="ctr" defTabSz="457200" rtl="0" eaLnBrk="1" fontAlgn="base" latinLnBrk="0" hangingPunct="1">
              <a:lnSpc>
                <a:spcPct val="100000"/>
              </a:lnSpc>
              <a:spcBef>
                <a:spcPct val="0"/>
              </a:spcBef>
              <a:spcAft>
                <a:spcPts val="2400"/>
              </a:spcAft>
              <a:buClr>
                <a:srgbClr val="ED1B24"/>
              </a:buClr>
              <a:buSzTx/>
              <a:tabLst/>
              <a:defRPr/>
            </a:pPr>
            <a:r>
              <a:rPr lang="en-US" sz="2000" b="1" dirty="0">
                <a:solidFill>
                  <a:srgbClr val="6D6E70"/>
                </a:solidFill>
                <a:cs typeface="Arial" charset="0"/>
              </a:rPr>
              <a:t>You, your employees and even your customers can get involved with the Red Cross in these timely ways.</a:t>
            </a:r>
            <a:endParaRPr kumimoji="0" lang="en-US" sz="2000" b="1" i="0" u="none" strike="noStrike" kern="1200" cap="none" spc="0" normalizeH="0" baseline="0" noProof="0" dirty="0">
              <a:ln>
                <a:noFill/>
              </a:ln>
              <a:solidFill>
                <a:srgbClr val="6D6E70"/>
              </a:solidFill>
              <a:effectLst/>
              <a:uLnTx/>
              <a:uFillTx/>
              <a:cs typeface="Arial" charset="0"/>
            </a:endParaRPr>
          </a:p>
        </p:txBody>
      </p:sp>
      <p:sp>
        <p:nvSpPr>
          <p:cNvPr id="6" name="TextBox 5"/>
          <p:cNvSpPr txBox="1"/>
          <p:nvPr/>
        </p:nvSpPr>
        <p:spPr>
          <a:xfrm>
            <a:off x="1526687" y="3599218"/>
            <a:ext cx="2435713" cy="707886"/>
          </a:xfrm>
          <a:prstGeom prst="rect">
            <a:avLst/>
          </a:prstGeom>
          <a:solidFill>
            <a:srgbClr val="A6A6A6"/>
          </a:solidFill>
          <a:ln>
            <a:noFill/>
          </a:ln>
        </p:spPr>
        <p:txBody>
          <a:bodyPr wrap="square" rtlCol="0">
            <a:spAutoFit/>
          </a:bodyPr>
          <a:lstStyle/>
          <a:p>
            <a:pPr algn="ctr"/>
            <a:r>
              <a:rPr lang="en-US" sz="2000" b="1" dirty="0">
                <a:solidFill>
                  <a:schemeClr val="bg1"/>
                </a:solidFill>
                <a:cs typeface="Arial" charset="0"/>
              </a:rPr>
              <a:t>Sound the </a:t>
            </a:r>
          </a:p>
          <a:p>
            <a:pPr algn="ctr"/>
            <a:r>
              <a:rPr lang="en-US" sz="2000" b="1" dirty="0">
                <a:solidFill>
                  <a:schemeClr val="bg1"/>
                </a:solidFill>
                <a:cs typeface="Arial" charset="0"/>
              </a:rPr>
              <a:t>Alarm.</a:t>
            </a:r>
            <a:endParaRPr lang="en-US" dirty="0">
              <a:solidFill>
                <a:schemeClr val="bg1"/>
              </a:solidFill>
            </a:endParaRPr>
          </a:p>
        </p:txBody>
      </p:sp>
      <p:sp>
        <p:nvSpPr>
          <p:cNvPr id="7" name="TextBox 6"/>
          <p:cNvSpPr txBox="1"/>
          <p:nvPr/>
        </p:nvSpPr>
        <p:spPr>
          <a:xfrm>
            <a:off x="4080600" y="3691551"/>
            <a:ext cx="3657600" cy="523220"/>
          </a:xfrm>
          <a:prstGeom prst="rect">
            <a:avLst/>
          </a:prstGeom>
          <a:noFill/>
        </p:spPr>
        <p:txBody>
          <a:bodyPr wrap="square" rtlCol="0">
            <a:spAutoFit/>
          </a:bodyPr>
          <a:lstStyle/>
          <a:p>
            <a:pPr>
              <a:spcBef>
                <a:spcPts val="1600"/>
              </a:spcBef>
              <a:spcAft>
                <a:spcPts val="1600"/>
              </a:spcAft>
              <a:buClr>
                <a:srgbClr val="ED1B24"/>
              </a:buClr>
            </a:pPr>
            <a:r>
              <a:rPr lang="en-US" sz="1400" dirty="0">
                <a:solidFill>
                  <a:srgbClr val="717073"/>
                </a:solidFill>
              </a:rPr>
              <a:t>Help save lives in your community.</a:t>
            </a:r>
            <a:r>
              <a:rPr lang="en-US" sz="1400" dirty="0">
                <a:solidFill>
                  <a:srgbClr val="717073"/>
                </a:solidFill>
                <a:latin typeface="Arial"/>
                <a:cs typeface="Arial"/>
              </a:rPr>
              <a:t> </a:t>
            </a:r>
            <a:r>
              <a:rPr lang="en-US" sz="1400" dirty="0">
                <a:solidFill>
                  <a:srgbClr val="717073"/>
                </a:solidFill>
              </a:rPr>
              <a:t>Join us to </a:t>
            </a:r>
            <a:r>
              <a:rPr lang="en-US" sz="1400" dirty="0">
                <a:solidFill>
                  <a:srgbClr val="717073"/>
                </a:solidFill>
                <a:hlinkClick r:id="rId3"/>
              </a:rPr>
              <a:t>Sound the Alarm</a:t>
            </a:r>
            <a:r>
              <a:rPr lang="en-US" sz="1400" dirty="0">
                <a:solidFill>
                  <a:srgbClr val="717073"/>
                </a:solidFill>
              </a:rPr>
              <a:t> about home fire safety. </a:t>
            </a:r>
            <a:endParaRPr lang="en-US" sz="1400" dirty="0">
              <a:solidFill>
                <a:srgbClr val="6D6E70"/>
              </a:solidFill>
              <a:latin typeface="Arial"/>
              <a:cs typeface="Arial"/>
            </a:endParaRPr>
          </a:p>
        </p:txBody>
      </p:sp>
      <p:sp>
        <p:nvSpPr>
          <p:cNvPr id="25" name="Rectangle 24"/>
          <p:cNvSpPr/>
          <p:nvPr/>
        </p:nvSpPr>
        <p:spPr>
          <a:xfrm>
            <a:off x="1380955" y="4666678"/>
            <a:ext cx="7354884" cy="895922"/>
          </a:xfrm>
          <a:prstGeom prst="rect">
            <a:avLst/>
          </a:prstGeom>
          <a:solidFill>
            <a:srgbClr val="FFFFFF"/>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6" name="TextBox 25"/>
          <p:cNvSpPr txBox="1"/>
          <p:nvPr/>
        </p:nvSpPr>
        <p:spPr>
          <a:xfrm>
            <a:off x="1524000" y="4762122"/>
            <a:ext cx="2412085" cy="707886"/>
          </a:xfrm>
          <a:prstGeom prst="rect">
            <a:avLst/>
          </a:prstGeom>
          <a:solidFill>
            <a:srgbClr val="A6A6A6"/>
          </a:solidFill>
          <a:ln>
            <a:noFill/>
          </a:ln>
        </p:spPr>
        <p:txBody>
          <a:bodyPr wrap="square" rtlCol="0">
            <a:spAutoFit/>
          </a:bodyPr>
          <a:lstStyle/>
          <a:p>
            <a:pPr algn="ctr"/>
            <a:r>
              <a:rPr lang="en-US" sz="2000" b="1" dirty="0">
                <a:solidFill>
                  <a:schemeClr val="bg1"/>
                </a:solidFill>
                <a:cs typeface="Arial" charset="0"/>
              </a:rPr>
              <a:t>Be disaster </a:t>
            </a:r>
          </a:p>
          <a:p>
            <a:pPr algn="ctr"/>
            <a:r>
              <a:rPr lang="en-US" sz="2000" b="1" dirty="0">
                <a:solidFill>
                  <a:schemeClr val="bg1"/>
                </a:solidFill>
                <a:cs typeface="Arial" charset="0"/>
              </a:rPr>
              <a:t>ready.</a:t>
            </a:r>
            <a:endParaRPr lang="en-US" dirty="0">
              <a:solidFill>
                <a:schemeClr val="bg1"/>
              </a:solidFill>
            </a:endParaRPr>
          </a:p>
        </p:txBody>
      </p:sp>
      <p:sp>
        <p:nvSpPr>
          <p:cNvPr id="27" name="TextBox 26"/>
          <p:cNvSpPr txBox="1"/>
          <p:nvPr/>
        </p:nvSpPr>
        <p:spPr>
          <a:xfrm>
            <a:off x="4075019" y="4744098"/>
            <a:ext cx="3581977" cy="738664"/>
          </a:xfrm>
          <a:prstGeom prst="rect">
            <a:avLst/>
          </a:prstGeom>
          <a:noFill/>
        </p:spPr>
        <p:txBody>
          <a:bodyPr wrap="square" rtlCol="0">
            <a:spAutoFit/>
          </a:bodyPr>
          <a:lstStyle/>
          <a:p>
            <a:pPr lvl="0">
              <a:spcBef>
                <a:spcPts val="1600"/>
              </a:spcBef>
              <a:spcAft>
                <a:spcPts val="1600"/>
              </a:spcAft>
              <a:buClr>
                <a:srgbClr val="ED1B24"/>
              </a:buClr>
            </a:pPr>
            <a:r>
              <a:rPr lang="en-US" sz="1400" dirty="0">
                <a:solidFill>
                  <a:srgbClr val="717073"/>
                </a:solidFill>
              </a:rPr>
              <a:t>Put safety first this New Year – </a:t>
            </a:r>
            <a:r>
              <a:rPr lang="en-US" sz="1400" u="sng" dirty="0">
                <a:hlinkClick r:id="rId4"/>
              </a:rPr>
              <a:t>learn simple steps you can take right now to be prepared</a:t>
            </a:r>
            <a:r>
              <a:rPr lang="en-US" sz="1400" dirty="0"/>
              <a:t> </a:t>
            </a:r>
            <a:r>
              <a:rPr lang="en-US" sz="1400" dirty="0">
                <a:solidFill>
                  <a:srgbClr val="717073"/>
                </a:solidFill>
              </a:rPr>
              <a:t>in the event of a home fire</a:t>
            </a:r>
            <a:r>
              <a:rPr lang="en-US" sz="1400" dirty="0">
                <a:solidFill>
                  <a:srgbClr val="717073"/>
                </a:solidFill>
                <a:cs typeface="Arial" charset="0"/>
              </a:rPr>
              <a:t>.</a:t>
            </a:r>
          </a:p>
        </p:txBody>
      </p:sp>
      <p:sp>
        <p:nvSpPr>
          <p:cNvPr id="30" name="Rectangle 29"/>
          <p:cNvSpPr/>
          <p:nvPr/>
        </p:nvSpPr>
        <p:spPr>
          <a:xfrm>
            <a:off x="1384969" y="2286000"/>
            <a:ext cx="7354884" cy="895922"/>
          </a:xfrm>
          <a:prstGeom prst="rect">
            <a:avLst/>
          </a:prstGeom>
          <a:solidFill>
            <a:srgbClr val="FFFFFF"/>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1" name="TextBox 30"/>
          <p:cNvSpPr txBox="1"/>
          <p:nvPr/>
        </p:nvSpPr>
        <p:spPr>
          <a:xfrm>
            <a:off x="1524000" y="2380016"/>
            <a:ext cx="2438400" cy="707886"/>
          </a:xfrm>
          <a:prstGeom prst="rect">
            <a:avLst/>
          </a:prstGeom>
          <a:solidFill>
            <a:srgbClr val="A6A6A6"/>
          </a:solidFill>
          <a:ln>
            <a:noFill/>
          </a:ln>
        </p:spPr>
        <p:txBody>
          <a:bodyPr wrap="square" rtlCol="0">
            <a:spAutoFit/>
          </a:bodyPr>
          <a:lstStyle/>
          <a:p>
            <a:pPr algn="ctr"/>
            <a:r>
              <a:rPr lang="en-US" sz="2000" b="1" dirty="0">
                <a:solidFill>
                  <a:schemeClr val="bg1"/>
                </a:solidFill>
                <a:cs typeface="Arial" charset="0"/>
              </a:rPr>
              <a:t>Urgent blood needs.</a:t>
            </a:r>
            <a:endParaRPr lang="en-US" sz="2000" dirty="0">
              <a:solidFill>
                <a:schemeClr val="bg1"/>
              </a:solidFill>
            </a:endParaRPr>
          </a:p>
        </p:txBody>
      </p:sp>
      <p:sp>
        <p:nvSpPr>
          <p:cNvPr id="32" name="TextBox 31"/>
          <p:cNvSpPr txBox="1"/>
          <p:nvPr/>
        </p:nvSpPr>
        <p:spPr>
          <a:xfrm>
            <a:off x="4080600" y="2469936"/>
            <a:ext cx="3945287" cy="523220"/>
          </a:xfrm>
          <a:prstGeom prst="rect">
            <a:avLst/>
          </a:prstGeom>
          <a:noFill/>
        </p:spPr>
        <p:txBody>
          <a:bodyPr wrap="square" rtlCol="0">
            <a:spAutoFit/>
          </a:bodyPr>
          <a:lstStyle/>
          <a:p>
            <a:pPr marL="0" indent="0" eaLnBrk="1" hangingPunct="1">
              <a:spcBef>
                <a:spcPts val="1600"/>
              </a:spcBef>
              <a:spcAft>
                <a:spcPts val="1600"/>
              </a:spcAft>
              <a:buNone/>
            </a:pPr>
            <a:r>
              <a:rPr lang="en-US" sz="1400" dirty="0">
                <a:solidFill>
                  <a:srgbClr val="6D6E70"/>
                </a:solidFill>
              </a:rPr>
              <a:t>There is an immediate need for all blood types. </a:t>
            </a:r>
            <a:r>
              <a:rPr lang="en-US" sz="1400" dirty="0">
                <a:hlinkClick r:id="rId5"/>
              </a:rPr>
              <a:t>Schedule an appointment</a:t>
            </a:r>
            <a:r>
              <a:rPr lang="en-US" sz="1400" dirty="0"/>
              <a:t> </a:t>
            </a:r>
            <a:r>
              <a:rPr lang="en-US" sz="1400" dirty="0">
                <a:solidFill>
                  <a:srgbClr val="6D6E70"/>
                </a:solidFill>
              </a:rPr>
              <a:t>to </a:t>
            </a:r>
            <a:r>
              <a:rPr lang="en-US" sz="1400" dirty="0">
                <a:solidFill>
                  <a:srgbClr val="717073"/>
                </a:solidFill>
              </a:rPr>
              <a:t>donate</a:t>
            </a:r>
            <a:r>
              <a:rPr lang="en-US" sz="1400" dirty="0">
                <a:solidFill>
                  <a:srgbClr val="6D6E70"/>
                </a:solidFill>
              </a:rPr>
              <a:t> today.</a:t>
            </a:r>
          </a:p>
        </p:txBody>
      </p:sp>
      <p:sp>
        <p:nvSpPr>
          <p:cNvPr id="22" name="Title 1"/>
          <p:cNvSpPr>
            <a:spLocks noGrp="1"/>
          </p:cNvSpPr>
          <p:nvPr>
            <p:ph type="title"/>
          </p:nvPr>
        </p:nvSpPr>
        <p:spPr>
          <a:xfrm>
            <a:off x="838200" y="514495"/>
            <a:ext cx="8381999" cy="762000"/>
          </a:xfrm>
        </p:spPr>
        <p:txBody>
          <a:bodyPr wrap="square" numCol="1" anchorCtr="0" compatLnSpc="1">
            <a:prstTxWarp prst="textNoShape">
              <a:avLst/>
            </a:prstTxWarp>
          </a:bodyPr>
          <a:lstStyle/>
          <a:p>
            <a:pPr algn="ctr" eaLnBrk="1" hangingPunct="1">
              <a:defRPr/>
            </a:pPr>
            <a:r>
              <a:rPr lang="en-US" sz="3800" dirty="0">
                <a:latin typeface="Arial" charset="0"/>
                <a:cs typeface="Arial" charset="0"/>
              </a:rPr>
              <a:t>Join Us!</a:t>
            </a:r>
            <a:endParaRPr lang="en-US" sz="3800" baseline="36000" dirty="0">
              <a:latin typeface="Arial" charset="0"/>
              <a:cs typeface="Arial"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0928" y="4800600"/>
            <a:ext cx="549478" cy="594889"/>
          </a:xfrm>
          <a:prstGeom prst="rect">
            <a:avLst/>
          </a:prstGeom>
        </p:spPr>
      </p:pic>
      <p:pic>
        <p:nvPicPr>
          <p:cNvPr id="5" name="Picture 4">
            <a:extLst>
              <a:ext uri="{FF2B5EF4-FFF2-40B4-BE49-F238E27FC236}">
                <a16:creationId xmlns:a16="http://schemas.microsoft.com/office/drawing/2014/main" id="{1AB89624-8A78-45AD-88DE-BE89D1F23EC9}"/>
              </a:ext>
            </a:extLst>
          </p:cNvPr>
          <p:cNvPicPr>
            <a:picLocks noChangeAspect="1"/>
          </p:cNvPicPr>
          <p:nvPr/>
        </p:nvPicPr>
        <p:blipFill>
          <a:blip r:embed="rId7"/>
          <a:stretch>
            <a:fillRect/>
          </a:stretch>
        </p:blipFill>
        <p:spPr>
          <a:xfrm>
            <a:off x="7992018" y="2447187"/>
            <a:ext cx="524845" cy="597583"/>
          </a:xfrm>
          <a:prstGeom prst="rect">
            <a:avLst/>
          </a:prstGeom>
        </p:spPr>
      </p:pic>
      <p:pic>
        <p:nvPicPr>
          <p:cNvPr id="9" name="Picture 8">
            <a:extLst>
              <a:ext uri="{FF2B5EF4-FFF2-40B4-BE49-F238E27FC236}">
                <a16:creationId xmlns:a16="http://schemas.microsoft.com/office/drawing/2014/main" id="{4D175AAD-8B9F-4761-9EA4-0A05924E5D99}"/>
              </a:ext>
            </a:extLst>
          </p:cNvPr>
          <p:cNvPicPr>
            <a:picLocks noChangeAspect="1"/>
          </p:cNvPicPr>
          <p:nvPr/>
        </p:nvPicPr>
        <p:blipFill>
          <a:blip r:embed="rId8"/>
          <a:stretch>
            <a:fillRect/>
          </a:stretch>
        </p:blipFill>
        <p:spPr>
          <a:xfrm>
            <a:off x="7920928" y="3724329"/>
            <a:ext cx="688305" cy="508772"/>
          </a:xfrm>
          <a:prstGeom prst="rect">
            <a:avLst/>
          </a:prstGeom>
        </p:spPr>
      </p:pic>
      <p:cxnSp>
        <p:nvCxnSpPr>
          <p:cNvPr id="20" name="Straight Connector 19">
            <a:extLst>
              <a:ext uri="{FF2B5EF4-FFF2-40B4-BE49-F238E27FC236}">
                <a16:creationId xmlns:a16="http://schemas.microsoft.com/office/drawing/2014/main" id="{9177AA24-7382-4F23-9996-80BFFD963CF7}"/>
              </a:ext>
            </a:extLst>
          </p:cNvPr>
          <p:cNvCxnSpPr/>
          <p:nvPr/>
        </p:nvCxnSpPr>
        <p:spPr>
          <a:xfrm>
            <a:off x="1132061" y="2057400"/>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7652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ChangeArrowheads="1"/>
          </p:cNvSpPr>
          <p:nvPr/>
        </p:nvSpPr>
        <p:spPr bwMode="auto">
          <a:xfrm>
            <a:off x="0" y="0"/>
            <a:ext cx="100584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079" name="Rectangle 7"/>
          <p:cNvSpPr>
            <a:spLocks noChangeArrowheads="1"/>
          </p:cNvSpPr>
          <p:nvPr/>
        </p:nvSpPr>
        <p:spPr bwMode="auto">
          <a:xfrm>
            <a:off x="0" y="1447800"/>
            <a:ext cx="1005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6" name="Content Placeholder 2"/>
          <p:cNvSpPr txBox="1">
            <a:spLocks/>
          </p:cNvSpPr>
          <p:nvPr/>
        </p:nvSpPr>
        <p:spPr bwMode="auto">
          <a:xfrm>
            <a:off x="1625007" y="1371600"/>
            <a:ext cx="7069640" cy="6272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lgn="ctr">
              <a:spcAft>
                <a:spcPts val="2400"/>
              </a:spcAft>
              <a:buClr>
                <a:srgbClr val="ED1B24"/>
              </a:buClr>
              <a:defRPr/>
            </a:pPr>
            <a:r>
              <a:rPr lang="en-US" sz="2000" b="1" dirty="0">
                <a:solidFill>
                  <a:srgbClr val="717073"/>
                </a:solidFill>
                <a:cs typeface="Arial" charset="0"/>
              </a:rPr>
              <a:t>Looking ahead to </a:t>
            </a:r>
            <a:r>
              <a:rPr lang="en-US" sz="2000" b="1" i="1" dirty="0">
                <a:solidFill>
                  <a:srgbClr val="717073"/>
                </a:solidFill>
                <a:cs typeface="Arial" charset="0"/>
              </a:rPr>
              <a:t>Sound the Alarm </a:t>
            </a:r>
            <a:r>
              <a:rPr lang="en-US" sz="2000" b="1" dirty="0">
                <a:solidFill>
                  <a:srgbClr val="717073"/>
                </a:solidFill>
              </a:rPr>
              <a:t>events this spring.</a:t>
            </a:r>
            <a:endParaRPr kumimoji="0" lang="en-US" sz="2000" b="1" i="0" u="none" strike="noStrike" kern="1200" cap="none" spc="0" normalizeH="0" baseline="0" noProof="0" dirty="0">
              <a:ln>
                <a:noFill/>
              </a:ln>
              <a:solidFill>
                <a:srgbClr val="717073"/>
              </a:solidFill>
              <a:effectLst/>
              <a:uLnTx/>
              <a:uFillTx/>
              <a:cs typeface="Arial" charset="0"/>
            </a:endParaRPr>
          </a:p>
        </p:txBody>
      </p:sp>
      <p:sp>
        <p:nvSpPr>
          <p:cNvPr id="22" name="Title 1"/>
          <p:cNvSpPr>
            <a:spLocks noGrp="1"/>
          </p:cNvSpPr>
          <p:nvPr>
            <p:ph type="title"/>
          </p:nvPr>
        </p:nvSpPr>
        <p:spPr>
          <a:xfrm>
            <a:off x="838200" y="514495"/>
            <a:ext cx="8381999" cy="762000"/>
          </a:xfrm>
        </p:spPr>
        <p:txBody>
          <a:bodyPr wrap="square" numCol="1" anchorCtr="0" compatLnSpc="1">
            <a:prstTxWarp prst="textNoShape">
              <a:avLst/>
            </a:prstTxWarp>
          </a:bodyPr>
          <a:lstStyle/>
          <a:p>
            <a:pPr algn="ctr" eaLnBrk="1" hangingPunct="1">
              <a:defRPr/>
            </a:pPr>
            <a:r>
              <a:rPr lang="en-US" sz="3800" dirty="0">
                <a:latin typeface="Arial" charset="0"/>
                <a:cs typeface="Arial" charset="0"/>
              </a:rPr>
              <a:t>Join Us!</a:t>
            </a:r>
            <a:endParaRPr lang="en-US" sz="3800" baseline="36000" dirty="0">
              <a:latin typeface="Arial" charset="0"/>
              <a:cs typeface="Arial" charset="0"/>
            </a:endParaRPr>
          </a:p>
        </p:txBody>
      </p:sp>
      <p:sp>
        <p:nvSpPr>
          <p:cNvPr id="23" name="TextBox 22">
            <a:extLst>
              <a:ext uri="{FF2B5EF4-FFF2-40B4-BE49-F238E27FC236}">
                <a16:creationId xmlns:a16="http://schemas.microsoft.com/office/drawing/2014/main" id="{7585D132-B125-48F2-A382-EDBAABDE5EB5}"/>
              </a:ext>
            </a:extLst>
          </p:cNvPr>
          <p:cNvSpPr txBox="1"/>
          <p:nvPr/>
        </p:nvSpPr>
        <p:spPr>
          <a:xfrm>
            <a:off x="838200" y="2225408"/>
            <a:ext cx="5713810" cy="369332"/>
          </a:xfrm>
          <a:prstGeom prst="rect">
            <a:avLst/>
          </a:prstGeom>
          <a:noFill/>
        </p:spPr>
        <p:txBody>
          <a:bodyPr wrap="square" rtlCol="0">
            <a:spAutoFit/>
          </a:bodyPr>
          <a:lstStyle/>
          <a:p>
            <a:r>
              <a:rPr lang="en-US" b="1" dirty="0">
                <a:solidFill>
                  <a:srgbClr val="ED1B24"/>
                </a:solidFill>
              </a:rPr>
              <a:t>Together, we can help prevent home fire tragedies. </a:t>
            </a:r>
          </a:p>
        </p:txBody>
      </p:sp>
      <p:sp>
        <p:nvSpPr>
          <p:cNvPr id="2" name="Rectangle 1">
            <a:extLst>
              <a:ext uri="{FF2B5EF4-FFF2-40B4-BE49-F238E27FC236}">
                <a16:creationId xmlns:a16="http://schemas.microsoft.com/office/drawing/2014/main" id="{672E9B9A-E7E2-465E-AFA3-36FB2DBD1B30}"/>
              </a:ext>
            </a:extLst>
          </p:cNvPr>
          <p:cNvSpPr/>
          <p:nvPr/>
        </p:nvSpPr>
        <p:spPr>
          <a:xfrm>
            <a:off x="870856" y="2612419"/>
            <a:ext cx="5713811" cy="1077218"/>
          </a:xfrm>
          <a:prstGeom prst="rect">
            <a:avLst/>
          </a:prstGeom>
        </p:spPr>
        <p:txBody>
          <a:bodyPr wrap="square">
            <a:spAutoFit/>
          </a:bodyPr>
          <a:lstStyle/>
          <a:p>
            <a:r>
              <a:rPr lang="en-US" sz="1600" dirty="0">
                <a:solidFill>
                  <a:srgbClr val="717073"/>
                </a:solidFill>
              </a:rPr>
              <a:t>On average, 7 people die every day from a home fire. You can help change that. </a:t>
            </a:r>
            <a:r>
              <a:rPr lang="en-US" sz="1600" dirty="0">
                <a:solidFill>
                  <a:srgbClr val="717073"/>
                </a:solidFill>
                <a:latin typeface="Arial" panose="020B0604020202020204" pitchFamily="34" charset="0"/>
                <a:cs typeface="Arial" panose="020B0604020202020204" pitchFamily="34" charset="0"/>
              </a:rPr>
              <a:t>From April 28 to May 13,</a:t>
            </a:r>
            <a:r>
              <a:rPr lang="en-US" sz="1600" dirty="0">
                <a:solidFill>
                  <a:srgbClr val="717073"/>
                </a:solidFill>
              </a:rPr>
              <a:t> the Red Cross will hold fire safety and smoke alarm installation events in 100 at-risk communities nationwide.</a:t>
            </a:r>
            <a:endParaRPr lang="en-US" sz="1500" dirty="0">
              <a:solidFill>
                <a:srgbClr val="717073"/>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CE1E885F-D904-4340-A112-544B7009ED3E}"/>
              </a:ext>
            </a:extLst>
          </p:cNvPr>
          <p:cNvSpPr/>
          <p:nvPr/>
        </p:nvSpPr>
        <p:spPr>
          <a:xfrm>
            <a:off x="870856" y="4994346"/>
            <a:ext cx="6444343" cy="584775"/>
          </a:xfrm>
          <a:prstGeom prst="rect">
            <a:avLst/>
          </a:prstGeom>
        </p:spPr>
        <p:txBody>
          <a:bodyPr wrap="square">
            <a:spAutoFit/>
          </a:bodyPr>
          <a:lstStyle/>
          <a:p>
            <a:r>
              <a:rPr lang="en-US" sz="1600" dirty="0">
                <a:solidFill>
                  <a:srgbClr val="717073"/>
                </a:solidFill>
              </a:rPr>
              <a:t>Disaster Responder members can help save lives by inviting employees to volunteer, making a gift or helping us spread the word!</a:t>
            </a:r>
          </a:p>
        </p:txBody>
      </p:sp>
      <p:pic>
        <p:nvPicPr>
          <p:cNvPr id="28" name="Picture 27">
            <a:extLst>
              <a:ext uri="{FF2B5EF4-FFF2-40B4-BE49-F238E27FC236}">
                <a16:creationId xmlns:a16="http://schemas.microsoft.com/office/drawing/2014/main" id="{270E2568-32FA-4FBC-9504-23DD9C5FDD4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69447" y="3901155"/>
            <a:ext cx="682625" cy="504190"/>
          </a:xfrm>
          <a:prstGeom prst="rect">
            <a:avLst/>
          </a:prstGeom>
        </p:spPr>
      </p:pic>
      <p:sp>
        <p:nvSpPr>
          <p:cNvPr id="29" name="Rectangle 28">
            <a:extLst>
              <a:ext uri="{FF2B5EF4-FFF2-40B4-BE49-F238E27FC236}">
                <a16:creationId xmlns:a16="http://schemas.microsoft.com/office/drawing/2014/main" id="{95223297-1CA9-4CC7-968A-2A651AFF452C}"/>
              </a:ext>
            </a:extLst>
          </p:cNvPr>
          <p:cNvSpPr/>
          <p:nvPr/>
        </p:nvSpPr>
        <p:spPr>
          <a:xfrm>
            <a:off x="870856" y="4447790"/>
            <a:ext cx="1241044" cy="461665"/>
          </a:xfrm>
          <a:prstGeom prst="rect">
            <a:avLst/>
          </a:prstGeom>
        </p:spPr>
        <p:txBody>
          <a:bodyPr wrap="none">
            <a:spAutoFit/>
          </a:bodyPr>
          <a:lstStyle/>
          <a:p>
            <a:pPr algn="ctr"/>
            <a:r>
              <a:rPr lang="en-US" sz="1200" dirty="0">
                <a:solidFill>
                  <a:srgbClr val="717073"/>
                </a:solidFill>
                <a:latin typeface="Arial" panose="020B0604020202020204" pitchFamily="34" charset="0"/>
                <a:ea typeface="Calibri" panose="020F0502020204030204" pitchFamily="34" charset="0"/>
              </a:rPr>
              <a:t>Install </a:t>
            </a:r>
          </a:p>
          <a:p>
            <a:pPr algn="ctr"/>
            <a:r>
              <a:rPr lang="en-US" sz="1200" b="1" dirty="0">
                <a:solidFill>
                  <a:srgbClr val="717073"/>
                </a:solidFill>
                <a:latin typeface="Arial" panose="020B0604020202020204" pitchFamily="34" charset="0"/>
                <a:ea typeface="Calibri" panose="020F0502020204030204" pitchFamily="34" charset="0"/>
              </a:rPr>
              <a:t>100,000</a:t>
            </a:r>
            <a:r>
              <a:rPr lang="en-US" sz="1200" dirty="0">
                <a:solidFill>
                  <a:srgbClr val="717073"/>
                </a:solidFill>
                <a:latin typeface="Arial" panose="020B0604020202020204" pitchFamily="34" charset="0"/>
                <a:ea typeface="Calibri" panose="020F0502020204030204" pitchFamily="34" charset="0"/>
              </a:rPr>
              <a:t> alarms</a:t>
            </a:r>
            <a:endParaRPr lang="en-US" sz="1200" dirty="0">
              <a:solidFill>
                <a:srgbClr val="717073"/>
              </a:solidFill>
            </a:endParaRPr>
          </a:p>
        </p:txBody>
      </p:sp>
      <p:pic>
        <p:nvPicPr>
          <p:cNvPr id="33" name="Picture 32">
            <a:extLst>
              <a:ext uri="{FF2B5EF4-FFF2-40B4-BE49-F238E27FC236}">
                <a16:creationId xmlns:a16="http://schemas.microsoft.com/office/drawing/2014/main" id="{AFB0D18C-E400-41F5-BA0E-475978EF8C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3970" y="3854479"/>
            <a:ext cx="595531" cy="550866"/>
          </a:xfrm>
          <a:prstGeom prst="rect">
            <a:avLst/>
          </a:prstGeom>
        </p:spPr>
      </p:pic>
      <p:sp>
        <p:nvSpPr>
          <p:cNvPr id="34" name="Rectangle 33">
            <a:extLst>
              <a:ext uri="{FF2B5EF4-FFF2-40B4-BE49-F238E27FC236}">
                <a16:creationId xmlns:a16="http://schemas.microsoft.com/office/drawing/2014/main" id="{9755062F-1D32-403C-9440-DD8C4A9A8E73}"/>
              </a:ext>
            </a:extLst>
          </p:cNvPr>
          <p:cNvSpPr/>
          <p:nvPr/>
        </p:nvSpPr>
        <p:spPr>
          <a:xfrm>
            <a:off x="2632591" y="4450724"/>
            <a:ext cx="1478290" cy="461665"/>
          </a:xfrm>
          <a:prstGeom prst="rect">
            <a:avLst/>
          </a:prstGeom>
        </p:spPr>
        <p:txBody>
          <a:bodyPr wrap="none">
            <a:spAutoFit/>
          </a:bodyPr>
          <a:lstStyle/>
          <a:p>
            <a:pPr algn="ctr"/>
            <a:r>
              <a:rPr lang="en-US" sz="1200" dirty="0">
                <a:solidFill>
                  <a:srgbClr val="717073"/>
                </a:solidFill>
                <a:latin typeface="Arial" panose="020B0604020202020204" pitchFamily="34" charset="0"/>
                <a:ea typeface="Calibri" panose="020F0502020204030204" pitchFamily="34" charset="0"/>
              </a:rPr>
              <a:t>Reach</a:t>
            </a:r>
          </a:p>
          <a:p>
            <a:pPr algn="ctr"/>
            <a:r>
              <a:rPr lang="en-US" sz="1200" b="1" dirty="0">
                <a:solidFill>
                  <a:srgbClr val="717073"/>
                </a:solidFill>
                <a:latin typeface="Arial" panose="020B0604020202020204" pitchFamily="34" charset="0"/>
                <a:ea typeface="Calibri" panose="020F0502020204030204" pitchFamily="34" charset="0"/>
              </a:rPr>
              <a:t>40,000</a:t>
            </a:r>
            <a:r>
              <a:rPr lang="en-US" sz="1200" dirty="0">
                <a:solidFill>
                  <a:srgbClr val="717073"/>
                </a:solidFill>
                <a:latin typeface="Arial" panose="020B0604020202020204" pitchFamily="34" charset="0"/>
                <a:ea typeface="Calibri" panose="020F0502020204030204" pitchFamily="34" charset="0"/>
              </a:rPr>
              <a:t> households</a:t>
            </a:r>
            <a:endParaRPr lang="en-US" sz="1200" dirty="0">
              <a:solidFill>
                <a:srgbClr val="717073"/>
              </a:solidFill>
            </a:endParaRPr>
          </a:p>
        </p:txBody>
      </p:sp>
      <p:pic>
        <p:nvPicPr>
          <p:cNvPr id="35" name="Picture 34">
            <a:extLst>
              <a:ext uri="{FF2B5EF4-FFF2-40B4-BE49-F238E27FC236}">
                <a16:creationId xmlns:a16="http://schemas.microsoft.com/office/drawing/2014/main" id="{AE2AD7C8-1FBA-45C5-9E22-1593136EA98C}"/>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995750" y="3902497"/>
            <a:ext cx="471170" cy="510540"/>
          </a:xfrm>
          <a:prstGeom prst="rect">
            <a:avLst/>
          </a:prstGeom>
        </p:spPr>
      </p:pic>
      <p:sp>
        <p:nvSpPr>
          <p:cNvPr id="36" name="Rectangle 35">
            <a:extLst>
              <a:ext uri="{FF2B5EF4-FFF2-40B4-BE49-F238E27FC236}">
                <a16:creationId xmlns:a16="http://schemas.microsoft.com/office/drawing/2014/main" id="{EF8EAA4E-6ED1-470E-ACFA-3E5C5A21ACBC}"/>
              </a:ext>
            </a:extLst>
          </p:cNvPr>
          <p:cNvSpPr/>
          <p:nvPr/>
        </p:nvSpPr>
        <p:spPr>
          <a:xfrm>
            <a:off x="4565788" y="4447789"/>
            <a:ext cx="1402948" cy="461665"/>
          </a:xfrm>
          <a:prstGeom prst="rect">
            <a:avLst/>
          </a:prstGeom>
        </p:spPr>
        <p:txBody>
          <a:bodyPr wrap="none">
            <a:spAutoFit/>
          </a:bodyPr>
          <a:lstStyle/>
          <a:p>
            <a:pPr algn="ctr"/>
            <a:r>
              <a:rPr lang="en-US" sz="1200" dirty="0">
                <a:solidFill>
                  <a:srgbClr val="717073"/>
                </a:solidFill>
                <a:latin typeface="Arial" panose="020B0604020202020204" pitchFamily="34" charset="0"/>
                <a:ea typeface="Calibri" panose="020F0502020204030204" pitchFamily="34" charset="0"/>
              </a:rPr>
              <a:t>Rally </a:t>
            </a:r>
          </a:p>
          <a:p>
            <a:pPr algn="ctr"/>
            <a:r>
              <a:rPr lang="en-US" sz="1200" b="1" dirty="0">
                <a:solidFill>
                  <a:srgbClr val="717073"/>
                </a:solidFill>
                <a:latin typeface="Arial" panose="020B0604020202020204" pitchFamily="34" charset="0"/>
                <a:ea typeface="Calibri" panose="020F0502020204030204" pitchFamily="34" charset="0"/>
              </a:rPr>
              <a:t>35,000</a:t>
            </a:r>
            <a:r>
              <a:rPr lang="en-US" sz="1200" dirty="0">
                <a:solidFill>
                  <a:srgbClr val="717073"/>
                </a:solidFill>
                <a:latin typeface="Arial" panose="020B0604020202020204" pitchFamily="34" charset="0"/>
                <a:ea typeface="Calibri" panose="020F0502020204030204" pitchFamily="34" charset="0"/>
              </a:rPr>
              <a:t> volunteers</a:t>
            </a:r>
            <a:endParaRPr lang="en-US" sz="1200" dirty="0">
              <a:solidFill>
                <a:srgbClr val="717073"/>
              </a:solidFill>
            </a:endParaRPr>
          </a:p>
        </p:txBody>
      </p:sp>
      <p:cxnSp>
        <p:nvCxnSpPr>
          <p:cNvPr id="18" name="Straight Connector 17">
            <a:extLst>
              <a:ext uri="{FF2B5EF4-FFF2-40B4-BE49-F238E27FC236}">
                <a16:creationId xmlns:a16="http://schemas.microsoft.com/office/drawing/2014/main" id="{0F03E8C5-9AA4-402E-B62E-E0171A94EAC1}"/>
              </a:ext>
            </a:extLst>
          </p:cNvPr>
          <p:cNvCxnSpPr/>
          <p:nvPr/>
        </p:nvCxnSpPr>
        <p:spPr>
          <a:xfrm>
            <a:off x="1132061" y="1981200"/>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89B79A3B-2F0E-4102-8472-E999175C1F9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Lst>
          </a:blip>
          <a:stretch>
            <a:fillRect/>
          </a:stretch>
        </p:blipFill>
        <p:spPr>
          <a:xfrm>
            <a:off x="5715000" y="2621648"/>
            <a:ext cx="3841982" cy="2401238"/>
          </a:xfrm>
          <a:prstGeom prst="rect">
            <a:avLst/>
          </a:prstGeom>
        </p:spPr>
      </p:pic>
    </p:spTree>
    <p:extLst>
      <p:ext uri="{BB962C8B-B14F-4D97-AF65-F5344CB8AC3E}">
        <p14:creationId xmlns:p14="http://schemas.microsoft.com/office/powerpoint/2010/main" val="2612000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301498"/>
            <a:ext cx="10058400" cy="109930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a:spLocks noGrp="1"/>
          </p:cNvSpPr>
          <p:nvPr>
            <p:ph type="subTitle" idx="1"/>
          </p:nvPr>
        </p:nvSpPr>
        <p:spPr>
          <a:xfrm>
            <a:off x="354262" y="5427590"/>
            <a:ext cx="9323138" cy="950490"/>
          </a:xfrm>
        </p:spPr>
        <p:txBody>
          <a:bodyPr>
            <a:noAutofit/>
          </a:bodyPr>
          <a:lstStyle/>
          <a:p>
            <a:pPr indent="4763">
              <a:spcAft>
                <a:spcPts val="0"/>
              </a:spcAft>
            </a:pPr>
            <a:r>
              <a:rPr lang="en-US" dirty="0">
                <a:solidFill>
                  <a:srgbClr val="717073"/>
                </a:solidFill>
              </a:rPr>
              <a:t>Your Disaster Responder donations are at work every day, helping us respond immediately in times of crisis and ensuring that we can be there to assist with ongoing emergency relief and recovery needs. We simply could not do the work that we do without your continued investment in our mission.</a:t>
            </a:r>
            <a:endParaRPr lang="en-US" sz="3200" b="1" dirty="0">
              <a:solidFill>
                <a:srgbClr val="717073"/>
              </a:solidFill>
              <a:latin typeface="Arial" pitchFamily="34" charset="0"/>
              <a:cs typeface="Arial" pitchFamily="34" charset="0"/>
            </a:endParaRPr>
          </a:p>
        </p:txBody>
      </p:sp>
      <p:sp>
        <p:nvSpPr>
          <p:cNvPr id="11" name="Rectangle 4"/>
          <p:cNvSpPr/>
          <p:nvPr/>
        </p:nvSpPr>
        <p:spPr>
          <a:xfrm>
            <a:off x="-1" y="4004320"/>
            <a:ext cx="10077381" cy="1066800"/>
          </a:xfrm>
          <a:prstGeom prst="rect">
            <a:avLst/>
          </a:prstGeom>
          <a:solidFill>
            <a:srgbClr val="4784B5">
              <a:alpha val="88000"/>
            </a:srgbClr>
          </a:solidFill>
          <a:ln w="3175"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itle 1"/>
          <p:cNvSpPr>
            <a:spLocks noGrp="1"/>
          </p:cNvSpPr>
          <p:nvPr>
            <p:ph type="ctrTitle"/>
          </p:nvPr>
        </p:nvSpPr>
        <p:spPr>
          <a:xfrm>
            <a:off x="381000" y="3916811"/>
            <a:ext cx="9677400" cy="795664"/>
          </a:xfrm>
        </p:spPr>
        <p:txBody>
          <a:bodyPr>
            <a:noAutofit/>
          </a:bodyPr>
          <a:lstStyle>
            <a:lvl1pPr algn="l">
              <a:lnSpc>
                <a:spcPts val="4100"/>
              </a:lnSpc>
              <a:defRPr sz="2800" spc="-150">
                <a:solidFill>
                  <a:srgbClr val="FFFFFF"/>
                </a:solidFill>
              </a:defRPr>
            </a:lvl1pPr>
          </a:lstStyle>
          <a:p>
            <a:r>
              <a:rPr lang="en-US" sz="2900" kern="0" spc="100" dirty="0"/>
              <a:t>THANK YOU</a:t>
            </a:r>
          </a:p>
        </p:txBody>
      </p:sp>
      <p:sp>
        <p:nvSpPr>
          <p:cNvPr id="10" name="Subtitle 2"/>
          <p:cNvSpPr txBox="1">
            <a:spLocks/>
          </p:cNvSpPr>
          <p:nvPr/>
        </p:nvSpPr>
        <p:spPr bwMode="auto">
          <a:xfrm>
            <a:off x="381000" y="4547646"/>
            <a:ext cx="9144000" cy="3736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
                <a:srgbClr val="ED1B24"/>
              </a:buClr>
              <a:buFont typeface="Arial" charset="0"/>
              <a:buNone/>
              <a:defRPr sz="1600" b="1" i="0" kern="1200" spc="-80" baseline="0">
                <a:solidFill>
                  <a:srgbClr val="FFFFFF"/>
                </a:solidFill>
                <a:latin typeface="Arial"/>
                <a:ea typeface="+mn-ea"/>
                <a:cs typeface="Arial"/>
              </a:defRPr>
            </a:lvl1pPr>
            <a:lvl2pPr marL="457200" indent="0" algn="ctr" defTabSz="457200" rtl="0" eaLnBrk="0" fontAlgn="base" hangingPunct="0">
              <a:spcBef>
                <a:spcPct val="20000"/>
              </a:spcBef>
              <a:spcAft>
                <a:spcPct val="0"/>
              </a:spcAft>
              <a:buClr>
                <a:srgbClr val="ED1B24"/>
              </a:buClr>
              <a:buFont typeface="Arial" charset="0"/>
              <a:buNone/>
              <a:defRPr sz="2800" kern="1200">
                <a:solidFill>
                  <a:schemeClr val="tx1">
                    <a:tint val="75000"/>
                  </a:schemeClr>
                </a:solidFill>
                <a:latin typeface="Arial"/>
                <a:ea typeface="+mn-ea"/>
                <a:cs typeface="Arial"/>
              </a:defRPr>
            </a:lvl2pPr>
            <a:lvl3pPr marL="914400" indent="0" algn="ctr" defTabSz="457200" rtl="0" eaLnBrk="0" fontAlgn="base" hangingPunct="0">
              <a:spcBef>
                <a:spcPct val="20000"/>
              </a:spcBef>
              <a:spcAft>
                <a:spcPct val="0"/>
              </a:spcAft>
              <a:buClr>
                <a:srgbClr val="ED1B24"/>
              </a:buClr>
              <a:buFont typeface="Arial" charset="0"/>
              <a:buNone/>
              <a:defRPr sz="2400" kern="1200">
                <a:solidFill>
                  <a:schemeClr val="tx1">
                    <a:tint val="75000"/>
                  </a:schemeClr>
                </a:solidFill>
                <a:latin typeface="Arial"/>
                <a:ea typeface="+mn-ea"/>
                <a:cs typeface="Arial"/>
              </a:defRPr>
            </a:lvl3pPr>
            <a:lvl4pPr marL="1371600" indent="0" algn="ctr" defTabSz="457200" rtl="0" eaLnBrk="0" fontAlgn="base" hangingPunct="0">
              <a:spcBef>
                <a:spcPct val="20000"/>
              </a:spcBef>
              <a:spcAft>
                <a:spcPct val="0"/>
              </a:spcAft>
              <a:buClr>
                <a:srgbClr val="ED1B24"/>
              </a:buClr>
              <a:buFont typeface="Arial" charset="0"/>
              <a:buNone/>
              <a:defRPr sz="2000" kern="1200">
                <a:solidFill>
                  <a:schemeClr val="tx1">
                    <a:tint val="75000"/>
                  </a:schemeClr>
                </a:solidFill>
                <a:latin typeface="Arial"/>
                <a:ea typeface="+mn-ea"/>
                <a:cs typeface="Arial"/>
              </a:defRPr>
            </a:lvl4pPr>
            <a:lvl5pPr marL="1828800" indent="0" algn="ctr" defTabSz="457200" rtl="0" eaLnBrk="0" fontAlgn="base" hangingPunct="0">
              <a:spcBef>
                <a:spcPct val="20000"/>
              </a:spcBef>
              <a:spcAft>
                <a:spcPct val="0"/>
              </a:spcAft>
              <a:buClr>
                <a:srgbClr val="ED1B24"/>
              </a:buClr>
              <a:buFont typeface="Arial" charset="0"/>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0" kern="0" spc="100" dirty="0"/>
              <a:t>FOR YOUR LIFESAVING SUPPORT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5429" y="4105200"/>
            <a:ext cx="9089572" cy="1558974"/>
          </a:xfrm>
          <a:prstGeom prst="rect">
            <a:avLst/>
          </a:prstGeom>
          <a:noFill/>
        </p:spPr>
        <p:txBody>
          <a:bodyPr wrap="square" rtlCol="0">
            <a:spAutoFit/>
          </a:bodyPr>
          <a:lstStyle/>
          <a:p>
            <a:pPr>
              <a:lnSpc>
                <a:spcPts val="2300"/>
              </a:lnSpc>
            </a:pPr>
            <a:r>
              <a:rPr lang="en-US" sz="2000" b="1" dirty="0">
                <a:solidFill>
                  <a:srgbClr val="ED1B24"/>
                </a:solidFill>
              </a:rPr>
              <a:t>Between October and December 2017</a:t>
            </a:r>
            <a:r>
              <a:rPr lang="en-US" sz="1600" dirty="0">
                <a:solidFill>
                  <a:srgbClr val="717073"/>
                </a:solidFill>
              </a:rPr>
              <a:t>, the American Red Cross continued to break records. We led ongoing response and recovery efforts around three historic, back-to-back hurricanes; we helped after the deadliest mass shooting in modern U.S. history; and we supported families devastated by California wildfires—all while addressing everyday disasters, like home fires, in communities across the country. </a:t>
            </a:r>
            <a:endParaRPr lang="en-US" sz="1600" b="1" i="1" dirty="0">
              <a:solidFill>
                <a:srgbClr val="717073"/>
              </a:solidFill>
            </a:endParaRPr>
          </a:p>
        </p:txBody>
      </p:sp>
      <p:sp>
        <p:nvSpPr>
          <p:cNvPr id="4" name="TextBox 3"/>
          <p:cNvSpPr txBox="1"/>
          <p:nvPr/>
        </p:nvSpPr>
        <p:spPr>
          <a:xfrm>
            <a:off x="8534400" y="3352800"/>
            <a:ext cx="1295400" cy="1004441"/>
          </a:xfrm>
          <a:prstGeom prst="rect">
            <a:avLst/>
          </a:prstGeom>
          <a:noFill/>
          <a:effectLst>
            <a:softEdge rad="0"/>
          </a:effectLst>
        </p:spPr>
        <p:txBody>
          <a:bodyPr wrap="square" rtlCol="0">
            <a:spAutoFit/>
          </a:bodyPr>
          <a:lstStyle/>
          <a:p>
            <a:endParaRPr lang="en-US"/>
          </a:p>
        </p:txBody>
      </p:sp>
      <p:pic>
        <p:nvPicPr>
          <p:cNvPr id="7" name="Picture 6">
            <a:extLst>
              <a:ext uri="{FF2B5EF4-FFF2-40B4-BE49-F238E27FC236}">
                <a16:creationId xmlns:a16="http://schemas.microsoft.com/office/drawing/2014/main" id="{85796C7B-E0E7-4E32-8BFD-AEDCF4503461}"/>
              </a:ext>
            </a:extLst>
          </p:cNvPr>
          <p:cNvPicPr>
            <a:picLocks noChangeAspect="1"/>
          </p:cNvPicPr>
          <p:nvPr/>
        </p:nvPicPr>
        <p:blipFill rotWithShape="1">
          <a:blip r:embed="rId3"/>
          <a:srcRect l="2053" t="22549" b="19262"/>
          <a:stretch/>
        </p:blipFill>
        <p:spPr>
          <a:xfrm>
            <a:off x="326136" y="304800"/>
            <a:ext cx="9427464" cy="3733801"/>
          </a:xfrm>
          <a:prstGeom prst="rect">
            <a:avLst/>
          </a:prstGeom>
        </p:spPr>
      </p:pic>
    </p:spTree>
    <p:extLst>
      <p:ext uri="{BB962C8B-B14F-4D97-AF65-F5344CB8AC3E}">
        <p14:creationId xmlns:p14="http://schemas.microsoft.com/office/powerpoint/2010/main" val="973574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8086" y="4234920"/>
            <a:ext cx="9285514" cy="1272143"/>
          </a:xfrm>
          <a:prstGeom prst="rect">
            <a:avLst/>
          </a:prstGeom>
          <a:noFill/>
        </p:spPr>
        <p:txBody>
          <a:bodyPr wrap="square" rtlCol="0">
            <a:spAutoFit/>
          </a:bodyPr>
          <a:lstStyle/>
          <a:p>
            <a:pPr lvl="0" eaLnBrk="0" hangingPunct="0">
              <a:lnSpc>
                <a:spcPts val="2300"/>
              </a:lnSpc>
              <a:spcBef>
                <a:spcPts val="0"/>
              </a:spcBef>
              <a:spcAft>
                <a:spcPts val="0"/>
              </a:spcAft>
              <a:defRPr/>
            </a:pPr>
            <a:r>
              <a:rPr lang="en-US" sz="2000" b="1" dirty="0">
                <a:solidFill>
                  <a:srgbClr val="ED1B24"/>
                </a:solidFill>
              </a:rPr>
              <a:t>Red Cross volunteers delivered relief and comfort </a:t>
            </a:r>
            <a:r>
              <a:rPr lang="en-US" sz="1600" dirty="0">
                <a:solidFill>
                  <a:srgbClr val="717073"/>
                </a:solidFill>
              </a:rPr>
              <a:t>in countless places, including Ventura, California, where workers unloaded water, food and face masks to protect residents from day after day of smoke filled air. Support from Disaster Responder members enabled the Red Cross to mobilize and respond immediately to the needs of thousands of people whose lives were upended</a:t>
            </a:r>
            <a:r>
              <a:rPr lang="en-US" sz="1400" dirty="0">
                <a:solidFill>
                  <a:srgbClr val="717073"/>
                </a:solidFill>
              </a:rPr>
              <a:t>.  </a:t>
            </a:r>
            <a:endParaRPr lang="en-US" sz="1400" b="1" i="1" dirty="0">
              <a:solidFill>
                <a:srgbClr val="717073"/>
              </a:solidFill>
            </a:endParaRPr>
          </a:p>
        </p:txBody>
      </p:sp>
      <p:pic>
        <p:nvPicPr>
          <p:cNvPr id="12" name="Picture 11">
            <a:extLst>
              <a:ext uri="{FF2B5EF4-FFF2-40B4-BE49-F238E27FC236}">
                <a16:creationId xmlns:a16="http://schemas.microsoft.com/office/drawing/2014/main" id="{910148B6-4982-4A2A-9527-360F405A5485}"/>
              </a:ext>
            </a:extLst>
          </p:cNvPr>
          <p:cNvPicPr>
            <a:picLocks noChangeAspect="1"/>
          </p:cNvPicPr>
          <p:nvPr/>
        </p:nvPicPr>
        <p:blipFill rotWithShape="1">
          <a:blip r:embed="rId3"/>
          <a:srcRect t="7142" r="1924" b="34524"/>
          <a:stretch/>
        </p:blipFill>
        <p:spPr>
          <a:xfrm>
            <a:off x="348893" y="304800"/>
            <a:ext cx="9404707" cy="3733800"/>
          </a:xfrm>
          <a:prstGeom prst="rect">
            <a:avLst/>
          </a:prstGeom>
        </p:spPr>
      </p:pic>
    </p:spTree>
    <p:extLst>
      <p:ext uri="{BB962C8B-B14F-4D97-AF65-F5344CB8AC3E}">
        <p14:creationId xmlns:p14="http://schemas.microsoft.com/office/powerpoint/2010/main" val="91247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605" y="508055"/>
            <a:ext cx="3221453" cy="2192734"/>
          </a:xfrm>
        </p:spPr>
        <p:txBody>
          <a:bodyPr>
            <a:normAutofit/>
          </a:bodyPr>
          <a:lstStyle/>
          <a:p>
            <a:pPr eaLnBrk="1" fontAlgn="auto" hangingPunct="1">
              <a:lnSpc>
                <a:spcPts val="2000"/>
              </a:lnSpc>
              <a:spcAft>
                <a:spcPts val="0"/>
              </a:spcAft>
              <a:defRPr/>
            </a:pPr>
            <a:r>
              <a:rPr lang="en-US" sz="1600" dirty="0">
                <a:solidFill>
                  <a:srgbClr val="ED1B24"/>
                </a:solidFill>
              </a:rPr>
              <a:t>During the quarter, the American Red Cross responded to 50 large-scale disasters across the country, including 12 sizable events.  At the same time, we continued to respond to thousands of everyday disasters, like home fires. </a:t>
            </a:r>
            <a:br>
              <a:rPr lang="en-US" sz="1500" dirty="0"/>
            </a:br>
            <a:endParaRPr lang="en-US" dirty="0"/>
          </a:p>
        </p:txBody>
      </p:sp>
      <p:pic>
        <p:nvPicPr>
          <p:cNvPr id="14339" name="Picture 3" descr="1000px-Blank_US_Map.png"/>
          <p:cNvPicPr>
            <a:picLocks noChangeAspect="1"/>
          </p:cNvPicPr>
          <p:nvPr/>
        </p:nvPicPr>
        <p:blipFill>
          <a:blip r:embed="rId3" cstate="print"/>
          <a:srcRect/>
          <a:stretch>
            <a:fillRect/>
          </a:stretch>
        </p:blipFill>
        <p:spPr bwMode="auto">
          <a:xfrm>
            <a:off x="3684338" y="1066800"/>
            <a:ext cx="6213975" cy="3840163"/>
          </a:xfrm>
          <a:prstGeom prst="rect">
            <a:avLst/>
          </a:prstGeom>
          <a:noFill/>
          <a:ln w="9525">
            <a:noFill/>
            <a:miter lim="800000"/>
            <a:headEnd/>
            <a:tailEnd/>
          </a:ln>
        </p:spPr>
      </p:pic>
      <p:sp>
        <p:nvSpPr>
          <p:cNvPr id="14338" name="Content Placeholder 2"/>
          <p:cNvSpPr>
            <a:spLocks noGrp="1"/>
          </p:cNvSpPr>
          <p:nvPr>
            <p:ph idx="4294967295"/>
          </p:nvPr>
        </p:nvSpPr>
        <p:spPr>
          <a:xfrm>
            <a:off x="585682" y="2597997"/>
            <a:ext cx="3034545" cy="3490869"/>
          </a:xfrm>
        </p:spPr>
        <p:txBody>
          <a:bodyPr>
            <a:noAutofit/>
          </a:bodyPr>
          <a:lstStyle/>
          <a:p>
            <a:pPr marL="228600" indent="-228600" eaLnBrk="1" hangingPunct="1">
              <a:lnSpc>
                <a:spcPts val="1300"/>
              </a:lnSpc>
              <a:spcBef>
                <a:spcPts val="300"/>
              </a:spcBef>
              <a:spcAft>
                <a:spcPts val="300"/>
              </a:spcAft>
              <a:buFont typeface="Calibri" pitchFamily="34" charset="0"/>
              <a:buAutoNum type="arabicPeriod"/>
            </a:pPr>
            <a:r>
              <a:rPr lang="en-US" sz="1100" dirty="0">
                <a:latin typeface="Arial" charset="0"/>
                <a:cs typeface="Arial" charset="0"/>
              </a:rPr>
              <a:t>FL Hurricane Maria Evacuation (level 3)</a:t>
            </a:r>
          </a:p>
          <a:p>
            <a:pPr marL="228600" indent="-228600" eaLnBrk="1" hangingPunct="1">
              <a:lnSpc>
                <a:spcPts val="1300"/>
              </a:lnSpc>
              <a:spcBef>
                <a:spcPts val="300"/>
              </a:spcBef>
              <a:spcAft>
                <a:spcPts val="300"/>
              </a:spcAft>
              <a:buFont typeface="Calibri" pitchFamily="34" charset="0"/>
              <a:buAutoNum type="arabicPeriod"/>
            </a:pPr>
            <a:r>
              <a:rPr lang="en-US" sz="1100" dirty="0">
                <a:latin typeface="Arial" charset="0"/>
                <a:cs typeface="Arial" charset="0"/>
              </a:rPr>
              <a:t>Las Vegas, NV Mass Shooting (level 4)</a:t>
            </a:r>
          </a:p>
          <a:p>
            <a:pPr marL="228600" indent="-228600" eaLnBrk="1" hangingPunct="1">
              <a:lnSpc>
                <a:spcPts val="1300"/>
              </a:lnSpc>
              <a:spcBef>
                <a:spcPts val="300"/>
              </a:spcBef>
              <a:spcAft>
                <a:spcPts val="300"/>
              </a:spcAft>
              <a:buFont typeface="Calibri" pitchFamily="34" charset="0"/>
              <a:buAutoNum type="arabicPeriod"/>
            </a:pPr>
            <a:r>
              <a:rPr lang="en-US" sz="1100" dirty="0">
                <a:latin typeface="Arial" charset="0"/>
                <a:cs typeface="Arial" charset="0"/>
              </a:rPr>
              <a:t>LA Hurricane Nate (level 3)</a:t>
            </a:r>
          </a:p>
          <a:p>
            <a:pPr marL="228600" indent="-228600" eaLnBrk="1" hangingPunct="1">
              <a:lnSpc>
                <a:spcPts val="1300"/>
              </a:lnSpc>
              <a:spcBef>
                <a:spcPts val="300"/>
              </a:spcBef>
              <a:spcAft>
                <a:spcPts val="300"/>
              </a:spcAft>
              <a:buFont typeface="Calibri" pitchFamily="34" charset="0"/>
              <a:buAutoNum type="arabicPeriod"/>
            </a:pPr>
            <a:r>
              <a:rPr lang="en-US" sz="1100" dirty="0">
                <a:latin typeface="Arial" charset="0"/>
                <a:cs typeface="Arial" charset="0"/>
              </a:rPr>
              <a:t>MS Hurricane Nate (level 3)</a:t>
            </a:r>
          </a:p>
          <a:p>
            <a:pPr marL="228600" indent="-228600" eaLnBrk="1" hangingPunct="1">
              <a:lnSpc>
                <a:spcPts val="1300"/>
              </a:lnSpc>
              <a:spcBef>
                <a:spcPts val="300"/>
              </a:spcBef>
              <a:spcAft>
                <a:spcPts val="300"/>
              </a:spcAft>
              <a:buFont typeface="Calibri" pitchFamily="34" charset="0"/>
              <a:buAutoNum type="arabicPeriod"/>
            </a:pPr>
            <a:r>
              <a:rPr lang="en-US" sz="1100" dirty="0">
                <a:latin typeface="Arial" charset="0"/>
                <a:cs typeface="Arial" charset="0"/>
              </a:rPr>
              <a:t>AL Hurricane Nate (level 3)</a:t>
            </a:r>
          </a:p>
          <a:p>
            <a:pPr marL="228600" indent="-228600" eaLnBrk="1" hangingPunct="1">
              <a:lnSpc>
                <a:spcPts val="1300"/>
              </a:lnSpc>
              <a:spcBef>
                <a:spcPts val="300"/>
              </a:spcBef>
              <a:spcAft>
                <a:spcPts val="300"/>
              </a:spcAft>
              <a:buFont typeface="Calibri" pitchFamily="34" charset="0"/>
              <a:buAutoNum type="arabicPeriod"/>
            </a:pPr>
            <a:r>
              <a:rPr lang="en-US" sz="1100" dirty="0">
                <a:latin typeface="Arial" charset="0"/>
                <a:cs typeface="Arial" charset="0"/>
              </a:rPr>
              <a:t>GA Hurricane Nate (level 3)</a:t>
            </a:r>
          </a:p>
          <a:p>
            <a:pPr marL="228600" indent="-228600" eaLnBrk="1" hangingPunct="1">
              <a:lnSpc>
                <a:spcPts val="1300"/>
              </a:lnSpc>
              <a:spcBef>
                <a:spcPts val="300"/>
              </a:spcBef>
              <a:spcAft>
                <a:spcPts val="300"/>
              </a:spcAft>
              <a:buFont typeface="Calibri" pitchFamily="34" charset="0"/>
              <a:buAutoNum type="arabicPeriod"/>
            </a:pPr>
            <a:r>
              <a:rPr lang="en-US" sz="1100" dirty="0">
                <a:latin typeface="Arial" charset="0"/>
                <a:cs typeface="Arial" charset="0"/>
              </a:rPr>
              <a:t>FL Hurricane Nate (level 3)</a:t>
            </a:r>
          </a:p>
          <a:p>
            <a:pPr marL="228600" indent="-228600" eaLnBrk="1" hangingPunct="1">
              <a:lnSpc>
                <a:spcPts val="1300"/>
              </a:lnSpc>
              <a:spcBef>
                <a:spcPts val="300"/>
              </a:spcBef>
              <a:spcAft>
                <a:spcPts val="300"/>
              </a:spcAft>
              <a:buFont typeface="Calibri" pitchFamily="34" charset="0"/>
              <a:buAutoNum type="arabicPeriod"/>
            </a:pPr>
            <a:r>
              <a:rPr lang="en-US" sz="1100" dirty="0">
                <a:latin typeface="Arial" charset="0"/>
                <a:cs typeface="Arial" charset="0"/>
              </a:rPr>
              <a:t>TN Hurricane Nate (level 3) </a:t>
            </a:r>
          </a:p>
          <a:p>
            <a:pPr marL="228600" indent="-228600" eaLnBrk="1" hangingPunct="1">
              <a:lnSpc>
                <a:spcPts val="1300"/>
              </a:lnSpc>
              <a:spcBef>
                <a:spcPts val="300"/>
              </a:spcBef>
              <a:spcAft>
                <a:spcPts val="300"/>
              </a:spcAft>
              <a:buFont typeface="Calibri" pitchFamily="34" charset="0"/>
              <a:buAutoNum type="arabicPeriod"/>
            </a:pPr>
            <a:r>
              <a:rPr lang="en-US" sz="1100" dirty="0">
                <a:latin typeface="Arial" charset="0"/>
                <a:cs typeface="Arial" charset="0"/>
              </a:rPr>
              <a:t>Northern CA Wildfires (level 6)</a:t>
            </a:r>
          </a:p>
          <a:p>
            <a:pPr marL="228600" indent="-228600" eaLnBrk="1" hangingPunct="1">
              <a:lnSpc>
                <a:spcPts val="1300"/>
              </a:lnSpc>
              <a:spcBef>
                <a:spcPts val="300"/>
              </a:spcBef>
              <a:spcAft>
                <a:spcPts val="300"/>
              </a:spcAft>
              <a:buFont typeface="Calibri" pitchFamily="34" charset="0"/>
              <a:buAutoNum type="arabicPeriod"/>
            </a:pPr>
            <a:r>
              <a:rPr lang="en-US" sz="1100" dirty="0">
                <a:latin typeface="Arial" charset="0"/>
                <a:cs typeface="Arial" charset="0"/>
              </a:rPr>
              <a:t>NY Hurricane Maria Evacuation (level 3)</a:t>
            </a:r>
          </a:p>
          <a:p>
            <a:pPr marL="228600" indent="-228600" eaLnBrk="1" hangingPunct="1">
              <a:lnSpc>
                <a:spcPts val="1300"/>
              </a:lnSpc>
              <a:spcBef>
                <a:spcPts val="300"/>
              </a:spcBef>
              <a:spcAft>
                <a:spcPts val="300"/>
              </a:spcAft>
              <a:buFont typeface="Calibri" pitchFamily="34" charset="0"/>
              <a:buAutoNum type="arabicPeriod"/>
            </a:pPr>
            <a:r>
              <a:rPr lang="en-US" sz="1100" dirty="0">
                <a:latin typeface="Arial" charset="0"/>
                <a:cs typeface="Arial" charset="0"/>
              </a:rPr>
              <a:t>TX Mass Shooting (level 3)</a:t>
            </a:r>
          </a:p>
          <a:p>
            <a:pPr marL="228600" indent="-228600" eaLnBrk="1" hangingPunct="1">
              <a:lnSpc>
                <a:spcPts val="1300"/>
              </a:lnSpc>
              <a:spcBef>
                <a:spcPts val="300"/>
              </a:spcBef>
              <a:spcAft>
                <a:spcPts val="300"/>
              </a:spcAft>
              <a:buFont typeface="Calibri" pitchFamily="34" charset="0"/>
              <a:buAutoNum type="arabicPeriod"/>
            </a:pPr>
            <a:r>
              <a:rPr lang="en-US" sz="1100" dirty="0">
                <a:latin typeface="Arial" charset="0"/>
                <a:cs typeface="Arial" charset="0"/>
              </a:rPr>
              <a:t>Southern CA Wildfires (level 4)</a:t>
            </a:r>
          </a:p>
          <a:p>
            <a:pPr marL="228600" indent="-228600" eaLnBrk="1" hangingPunct="1">
              <a:lnSpc>
                <a:spcPts val="1300"/>
              </a:lnSpc>
              <a:spcBef>
                <a:spcPct val="0"/>
              </a:spcBef>
              <a:buFont typeface="Calibri" pitchFamily="34" charset="0"/>
              <a:buAutoNum type="arabicPeriod" startAt="17"/>
            </a:pPr>
            <a:endParaRPr lang="en-US" sz="900" dirty="0">
              <a:latin typeface="Arial" charset="0"/>
              <a:cs typeface="Arial" charset="0"/>
            </a:endParaRPr>
          </a:p>
          <a:p>
            <a:pPr marL="228600" indent="-228600" eaLnBrk="1" hangingPunct="1">
              <a:lnSpc>
                <a:spcPts val="1400"/>
              </a:lnSpc>
              <a:spcBef>
                <a:spcPct val="0"/>
              </a:spcBef>
              <a:buFont typeface="Calibri" pitchFamily="34" charset="0"/>
              <a:buAutoNum type="arabicPeriod" startAt="17"/>
            </a:pPr>
            <a:endParaRPr lang="en-US" sz="900" dirty="0">
              <a:latin typeface="Arial" charset="0"/>
              <a:cs typeface="Arial" charset="0"/>
            </a:endParaRPr>
          </a:p>
          <a:p>
            <a:pPr marL="228600" indent="-228600" eaLnBrk="1" hangingPunct="1">
              <a:lnSpc>
                <a:spcPts val="1400"/>
              </a:lnSpc>
              <a:spcBef>
                <a:spcPct val="0"/>
              </a:spcBef>
              <a:buFont typeface="Calibri" pitchFamily="34" charset="0"/>
              <a:buAutoNum type="arabicPeriod"/>
            </a:pPr>
            <a:endParaRPr lang="en-US" sz="900" dirty="0">
              <a:latin typeface="Arial" charset="0"/>
              <a:cs typeface="Arial" charset="0"/>
            </a:endParaRPr>
          </a:p>
        </p:txBody>
      </p:sp>
      <p:sp>
        <p:nvSpPr>
          <p:cNvPr id="31" name="Oval 30"/>
          <p:cNvSpPr>
            <a:spLocks noChangeArrowheads="1"/>
          </p:cNvSpPr>
          <p:nvPr/>
        </p:nvSpPr>
        <p:spPr bwMode="auto">
          <a:xfrm>
            <a:off x="7368052" y="3744504"/>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4</a:t>
            </a:r>
          </a:p>
        </p:txBody>
      </p:sp>
      <p:sp>
        <p:nvSpPr>
          <p:cNvPr id="22" name="Oval 21"/>
          <p:cNvSpPr>
            <a:spLocks noChangeArrowheads="1"/>
          </p:cNvSpPr>
          <p:nvPr/>
        </p:nvSpPr>
        <p:spPr bwMode="auto">
          <a:xfrm>
            <a:off x="3741566" y="2277957"/>
            <a:ext cx="640080" cy="64008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9</a:t>
            </a:r>
          </a:p>
        </p:txBody>
      </p:sp>
      <p:sp>
        <p:nvSpPr>
          <p:cNvPr id="34" name="Oval 33"/>
          <p:cNvSpPr>
            <a:spLocks noChangeArrowheads="1"/>
          </p:cNvSpPr>
          <p:nvPr/>
        </p:nvSpPr>
        <p:spPr bwMode="auto">
          <a:xfrm>
            <a:off x="8471087" y="4174234"/>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a:t>
            </a:r>
          </a:p>
        </p:txBody>
      </p:sp>
      <p:sp>
        <p:nvSpPr>
          <p:cNvPr id="36" name="Oval 35"/>
          <p:cNvSpPr>
            <a:spLocks noChangeArrowheads="1"/>
          </p:cNvSpPr>
          <p:nvPr/>
        </p:nvSpPr>
        <p:spPr bwMode="auto">
          <a:xfrm>
            <a:off x="4434771" y="2656037"/>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2</a:t>
            </a:r>
          </a:p>
        </p:txBody>
      </p:sp>
      <p:sp>
        <p:nvSpPr>
          <p:cNvPr id="37" name="Oval 36"/>
          <p:cNvSpPr>
            <a:spLocks noChangeArrowheads="1"/>
          </p:cNvSpPr>
          <p:nvPr/>
        </p:nvSpPr>
        <p:spPr bwMode="auto">
          <a:xfrm>
            <a:off x="7086600" y="3825937"/>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3</a:t>
            </a:r>
          </a:p>
        </p:txBody>
      </p:sp>
      <p:sp>
        <p:nvSpPr>
          <p:cNvPr id="38" name="Oval 37"/>
          <p:cNvSpPr>
            <a:spLocks noChangeArrowheads="1"/>
          </p:cNvSpPr>
          <p:nvPr/>
        </p:nvSpPr>
        <p:spPr bwMode="auto">
          <a:xfrm>
            <a:off x="8110377" y="3593319"/>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6</a:t>
            </a:r>
          </a:p>
        </p:txBody>
      </p:sp>
      <p:sp>
        <p:nvSpPr>
          <p:cNvPr id="39" name="Oval 38"/>
          <p:cNvSpPr>
            <a:spLocks noChangeArrowheads="1"/>
          </p:cNvSpPr>
          <p:nvPr/>
        </p:nvSpPr>
        <p:spPr bwMode="auto">
          <a:xfrm>
            <a:off x="8380975" y="3744504"/>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7</a:t>
            </a:r>
          </a:p>
        </p:txBody>
      </p:sp>
      <p:sp>
        <p:nvSpPr>
          <p:cNvPr id="40" name="Oval 39"/>
          <p:cNvSpPr>
            <a:spLocks noChangeArrowheads="1"/>
          </p:cNvSpPr>
          <p:nvPr/>
        </p:nvSpPr>
        <p:spPr bwMode="auto">
          <a:xfrm>
            <a:off x="7696147" y="3265065"/>
            <a:ext cx="460873" cy="434539"/>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8</a:t>
            </a:r>
          </a:p>
        </p:txBody>
      </p:sp>
      <p:sp>
        <p:nvSpPr>
          <p:cNvPr id="43" name="Oval 42"/>
          <p:cNvSpPr>
            <a:spLocks noChangeArrowheads="1"/>
          </p:cNvSpPr>
          <p:nvPr/>
        </p:nvSpPr>
        <p:spPr bwMode="auto">
          <a:xfrm>
            <a:off x="7746462" y="3689819"/>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5</a:t>
            </a:r>
          </a:p>
        </p:txBody>
      </p:sp>
      <p:sp>
        <p:nvSpPr>
          <p:cNvPr id="23" name="Oval 22"/>
          <p:cNvSpPr>
            <a:spLocks noChangeArrowheads="1"/>
          </p:cNvSpPr>
          <p:nvPr/>
        </p:nvSpPr>
        <p:spPr bwMode="auto">
          <a:xfrm>
            <a:off x="8971794" y="2207204"/>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10</a:t>
            </a:r>
          </a:p>
        </p:txBody>
      </p:sp>
      <p:sp>
        <p:nvSpPr>
          <p:cNvPr id="24" name="Oval 23"/>
          <p:cNvSpPr>
            <a:spLocks noChangeArrowheads="1"/>
          </p:cNvSpPr>
          <p:nvPr/>
        </p:nvSpPr>
        <p:spPr bwMode="auto">
          <a:xfrm>
            <a:off x="4014274" y="3023617"/>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12</a:t>
            </a:r>
          </a:p>
        </p:txBody>
      </p:sp>
      <p:sp>
        <p:nvSpPr>
          <p:cNvPr id="57" name="Oval 56"/>
          <p:cNvSpPr>
            <a:spLocks noChangeArrowheads="1"/>
          </p:cNvSpPr>
          <p:nvPr/>
        </p:nvSpPr>
        <p:spPr bwMode="auto">
          <a:xfrm>
            <a:off x="6999048" y="393164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5" name="Oval 64"/>
          <p:cNvSpPr>
            <a:spLocks noChangeArrowheads="1"/>
          </p:cNvSpPr>
          <p:nvPr/>
        </p:nvSpPr>
        <p:spPr bwMode="auto">
          <a:xfrm>
            <a:off x="9202230" y="178902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83" name="Oval 82"/>
          <p:cNvSpPr>
            <a:spLocks noChangeArrowheads="1"/>
          </p:cNvSpPr>
          <p:nvPr/>
        </p:nvSpPr>
        <p:spPr bwMode="auto">
          <a:xfrm>
            <a:off x="8033359" y="2229783"/>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106" name="Oval 105"/>
          <p:cNvSpPr>
            <a:spLocks noChangeArrowheads="1"/>
          </p:cNvSpPr>
          <p:nvPr/>
        </p:nvSpPr>
        <p:spPr bwMode="auto">
          <a:xfrm>
            <a:off x="4373090" y="1199003"/>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107" name="Rectangle 106"/>
          <p:cNvSpPr/>
          <p:nvPr/>
        </p:nvSpPr>
        <p:spPr>
          <a:xfrm>
            <a:off x="3793867" y="5391260"/>
            <a:ext cx="5638800" cy="487313"/>
          </a:xfrm>
          <a:prstGeom prst="rect">
            <a:avLst/>
          </a:prstGeom>
        </p:spPr>
        <p:txBody>
          <a:bodyPr wrap="square">
            <a:spAutoFit/>
          </a:bodyPr>
          <a:lstStyle/>
          <a:p>
            <a:pPr algn="r"/>
            <a:br>
              <a:rPr lang="en-US" sz="1000" baseline="30000" dirty="0">
                <a:solidFill>
                  <a:srgbClr val="717073"/>
                </a:solidFill>
                <a:cs typeface="Arial" charset="0"/>
              </a:rPr>
            </a:br>
            <a:r>
              <a:rPr lang="en-US" sz="800" dirty="0">
                <a:solidFill>
                  <a:schemeClr val="bg1">
                    <a:lumMod val="50000"/>
                  </a:schemeClr>
                </a:solidFill>
                <a:cs typeface="Arial" charset="0"/>
              </a:rPr>
              <a:t>Includes domestic disasters with costs of $10,000+ (i.e. level 2 and higher)</a:t>
            </a:r>
            <a:endParaRPr lang="en-US" sz="800" dirty="0">
              <a:solidFill>
                <a:schemeClr val="bg1">
                  <a:lumMod val="50000"/>
                </a:schemeClr>
              </a:solidFill>
            </a:endParaRPr>
          </a:p>
          <a:p>
            <a:r>
              <a:rPr lang="en-US" sz="1100" dirty="0">
                <a:solidFill>
                  <a:srgbClr val="717073"/>
                </a:solidFill>
                <a:cs typeface="Arial" charset="0"/>
              </a:rPr>
              <a:t>  </a:t>
            </a:r>
          </a:p>
        </p:txBody>
      </p:sp>
      <p:sp>
        <p:nvSpPr>
          <p:cNvPr id="41" name="Oval 40">
            <a:extLst>
              <a:ext uri="{FF2B5EF4-FFF2-40B4-BE49-F238E27FC236}">
                <a16:creationId xmlns:a16="http://schemas.microsoft.com/office/drawing/2014/main" id="{0320B7CB-E32B-4D37-82FB-EB0A7534FB8E}"/>
              </a:ext>
            </a:extLst>
          </p:cNvPr>
          <p:cNvSpPr>
            <a:spLocks noChangeArrowheads="1"/>
          </p:cNvSpPr>
          <p:nvPr/>
        </p:nvSpPr>
        <p:spPr bwMode="auto">
          <a:xfrm>
            <a:off x="6304113" y="4006169"/>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11</a:t>
            </a:r>
          </a:p>
        </p:txBody>
      </p:sp>
      <p:sp>
        <p:nvSpPr>
          <p:cNvPr id="42" name="Oval 41">
            <a:extLst>
              <a:ext uri="{FF2B5EF4-FFF2-40B4-BE49-F238E27FC236}">
                <a16:creationId xmlns:a16="http://schemas.microsoft.com/office/drawing/2014/main" id="{81EB29C8-16C2-4189-A649-8C2FF1690A7D}"/>
              </a:ext>
            </a:extLst>
          </p:cNvPr>
          <p:cNvSpPr>
            <a:spLocks noChangeArrowheads="1"/>
          </p:cNvSpPr>
          <p:nvPr/>
        </p:nvSpPr>
        <p:spPr bwMode="auto">
          <a:xfrm>
            <a:off x="9013569" y="205291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44" name="Oval 43">
            <a:extLst>
              <a:ext uri="{FF2B5EF4-FFF2-40B4-BE49-F238E27FC236}">
                <a16:creationId xmlns:a16="http://schemas.microsoft.com/office/drawing/2014/main" id="{225EE42B-10CF-41D3-89ED-791BEC57BFF7}"/>
              </a:ext>
            </a:extLst>
          </p:cNvPr>
          <p:cNvSpPr>
            <a:spLocks noChangeArrowheads="1"/>
          </p:cNvSpPr>
          <p:nvPr/>
        </p:nvSpPr>
        <p:spPr bwMode="auto">
          <a:xfrm>
            <a:off x="4274183" y="123177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45" name="Oval 44">
            <a:extLst>
              <a:ext uri="{FF2B5EF4-FFF2-40B4-BE49-F238E27FC236}">
                <a16:creationId xmlns:a16="http://schemas.microsoft.com/office/drawing/2014/main" id="{24B16B8D-4C64-4FCB-B9F2-A8077485A124}"/>
              </a:ext>
            </a:extLst>
          </p:cNvPr>
          <p:cNvSpPr>
            <a:spLocks noChangeArrowheads="1"/>
          </p:cNvSpPr>
          <p:nvPr/>
        </p:nvSpPr>
        <p:spPr bwMode="auto">
          <a:xfrm>
            <a:off x="6990108" y="280936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46" name="Oval 45">
            <a:extLst>
              <a:ext uri="{FF2B5EF4-FFF2-40B4-BE49-F238E27FC236}">
                <a16:creationId xmlns:a16="http://schemas.microsoft.com/office/drawing/2014/main" id="{C6BABDFB-2949-41C0-9549-469A4D505F12}"/>
              </a:ext>
            </a:extLst>
          </p:cNvPr>
          <p:cNvSpPr>
            <a:spLocks noChangeArrowheads="1"/>
          </p:cNvSpPr>
          <p:nvPr/>
        </p:nvSpPr>
        <p:spPr bwMode="auto">
          <a:xfrm>
            <a:off x="9268075" y="189862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56" name="Oval 55">
            <a:extLst>
              <a:ext uri="{FF2B5EF4-FFF2-40B4-BE49-F238E27FC236}">
                <a16:creationId xmlns:a16="http://schemas.microsoft.com/office/drawing/2014/main" id="{227D564C-2ED2-4BD5-B30B-EEF0A511F86F}"/>
              </a:ext>
            </a:extLst>
          </p:cNvPr>
          <p:cNvSpPr>
            <a:spLocks noChangeArrowheads="1"/>
          </p:cNvSpPr>
          <p:nvPr/>
        </p:nvSpPr>
        <p:spPr bwMode="auto">
          <a:xfrm>
            <a:off x="9147366" y="222364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58" name="Oval 57">
            <a:extLst>
              <a:ext uri="{FF2B5EF4-FFF2-40B4-BE49-F238E27FC236}">
                <a16:creationId xmlns:a16="http://schemas.microsoft.com/office/drawing/2014/main" id="{A45556F0-A7D8-4DC4-99F7-D4DC8AB35F11}"/>
              </a:ext>
            </a:extLst>
          </p:cNvPr>
          <p:cNvSpPr>
            <a:spLocks noChangeArrowheads="1"/>
          </p:cNvSpPr>
          <p:nvPr/>
        </p:nvSpPr>
        <p:spPr bwMode="auto">
          <a:xfrm>
            <a:off x="4324074" y="1284983"/>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59" name="Oval 58">
            <a:extLst>
              <a:ext uri="{FF2B5EF4-FFF2-40B4-BE49-F238E27FC236}">
                <a16:creationId xmlns:a16="http://schemas.microsoft.com/office/drawing/2014/main" id="{A6A3610D-A2DE-4238-9EEA-422295478692}"/>
              </a:ext>
            </a:extLst>
          </p:cNvPr>
          <p:cNvSpPr>
            <a:spLocks noChangeArrowheads="1"/>
          </p:cNvSpPr>
          <p:nvPr/>
        </p:nvSpPr>
        <p:spPr bwMode="auto">
          <a:xfrm>
            <a:off x="8416223" y="3132147"/>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0" name="Oval 59">
            <a:extLst>
              <a:ext uri="{FF2B5EF4-FFF2-40B4-BE49-F238E27FC236}">
                <a16:creationId xmlns:a16="http://schemas.microsoft.com/office/drawing/2014/main" id="{7611B06B-AAC4-4272-8A9E-28532643811C}"/>
              </a:ext>
            </a:extLst>
          </p:cNvPr>
          <p:cNvSpPr>
            <a:spLocks noChangeArrowheads="1"/>
          </p:cNvSpPr>
          <p:nvPr/>
        </p:nvSpPr>
        <p:spPr bwMode="auto">
          <a:xfrm>
            <a:off x="8646659" y="3407271"/>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1" name="Oval 60">
            <a:extLst>
              <a:ext uri="{FF2B5EF4-FFF2-40B4-BE49-F238E27FC236}">
                <a16:creationId xmlns:a16="http://schemas.microsoft.com/office/drawing/2014/main" id="{5A977257-B5E8-418C-AEF4-FA36E682A29C}"/>
              </a:ext>
            </a:extLst>
          </p:cNvPr>
          <p:cNvSpPr>
            <a:spLocks noChangeArrowheads="1"/>
          </p:cNvSpPr>
          <p:nvPr/>
        </p:nvSpPr>
        <p:spPr bwMode="auto">
          <a:xfrm>
            <a:off x="8877096" y="3145849"/>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2" name="Oval 61">
            <a:extLst>
              <a:ext uri="{FF2B5EF4-FFF2-40B4-BE49-F238E27FC236}">
                <a16:creationId xmlns:a16="http://schemas.microsoft.com/office/drawing/2014/main" id="{9DF2EAE3-ED6E-4ED4-98A6-9BB9060936A3}"/>
              </a:ext>
            </a:extLst>
          </p:cNvPr>
          <p:cNvSpPr>
            <a:spLocks noChangeArrowheads="1"/>
          </p:cNvSpPr>
          <p:nvPr/>
        </p:nvSpPr>
        <p:spPr bwMode="auto">
          <a:xfrm>
            <a:off x="6906752" y="4061198"/>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3" name="Oval 62">
            <a:extLst>
              <a:ext uri="{FF2B5EF4-FFF2-40B4-BE49-F238E27FC236}">
                <a16:creationId xmlns:a16="http://schemas.microsoft.com/office/drawing/2014/main" id="{6FEE99FB-7709-4096-9F5B-749DECBADEBA}"/>
              </a:ext>
            </a:extLst>
          </p:cNvPr>
          <p:cNvSpPr>
            <a:spLocks noChangeArrowheads="1"/>
          </p:cNvSpPr>
          <p:nvPr/>
        </p:nvSpPr>
        <p:spPr bwMode="auto">
          <a:xfrm>
            <a:off x="4475147" y="1398019"/>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4" name="Oval 63">
            <a:extLst>
              <a:ext uri="{FF2B5EF4-FFF2-40B4-BE49-F238E27FC236}">
                <a16:creationId xmlns:a16="http://schemas.microsoft.com/office/drawing/2014/main" id="{4A5F5C2B-E15B-4D83-A8BF-8CCE5F9DB61F}"/>
              </a:ext>
            </a:extLst>
          </p:cNvPr>
          <p:cNvSpPr>
            <a:spLocks noChangeArrowheads="1"/>
          </p:cNvSpPr>
          <p:nvPr/>
        </p:nvSpPr>
        <p:spPr bwMode="auto">
          <a:xfrm>
            <a:off x="8841848" y="2566582"/>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6" name="Oval 65">
            <a:extLst>
              <a:ext uri="{FF2B5EF4-FFF2-40B4-BE49-F238E27FC236}">
                <a16:creationId xmlns:a16="http://schemas.microsoft.com/office/drawing/2014/main" id="{44C2DBDE-F21C-4DF0-9E82-79314D4E8AF2}"/>
              </a:ext>
            </a:extLst>
          </p:cNvPr>
          <p:cNvSpPr>
            <a:spLocks noChangeArrowheads="1"/>
          </p:cNvSpPr>
          <p:nvPr/>
        </p:nvSpPr>
        <p:spPr bwMode="auto">
          <a:xfrm>
            <a:off x="9057399" y="2176989"/>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7" name="Oval 66">
            <a:extLst>
              <a:ext uri="{FF2B5EF4-FFF2-40B4-BE49-F238E27FC236}">
                <a16:creationId xmlns:a16="http://schemas.microsoft.com/office/drawing/2014/main" id="{7A5A3778-B05B-477B-BEF4-4E51D9A7DD99}"/>
              </a:ext>
            </a:extLst>
          </p:cNvPr>
          <p:cNvSpPr>
            <a:spLocks noChangeArrowheads="1"/>
          </p:cNvSpPr>
          <p:nvPr/>
        </p:nvSpPr>
        <p:spPr bwMode="auto">
          <a:xfrm>
            <a:off x="8585284" y="3126912"/>
            <a:ext cx="109728" cy="113036"/>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8" name="Oval 67">
            <a:extLst>
              <a:ext uri="{FF2B5EF4-FFF2-40B4-BE49-F238E27FC236}">
                <a16:creationId xmlns:a16="http://schemas.microsoft.com/office/drawing/2014/main" id="{D3ECDC3D-0EBF-4E59-9D98-2FCF8FA5E8AA}"/>
              </a:ext>
            </a:extLst>
          </p:cNvPr>
          <p:cNvSpPr>
            <a:spLocks noChangeArrowheads="1"/>
          </p:cNvSpPr>
          <p:nvPr/>
        </p:nvSpPr>
        <p:spPr bwMode="auto">
          <a:xfrm>
            <a:off x="9425355" y="160424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9" name="Oval 68">
            <a:extLst>
              <a:ext uri="{FF2B5EF4-FFF2-40B4-BE49-F238E27FC236}">
                <a16:creationId xmlns:a16="http://schemas.microsoft.com/office/drawing/2014/main" id="{A8C673F0-EB58-4CC3-A306-2A01BB6A6154}"/>
              </a:ext>
            </a:extLst>
          </p:cNvPr>
          <p:cNvSpPr>
            <a:spLocks noChangeArrowheads="1"/>
          </p:cNvSpPr>
          <p:nvPr/>
        </p:nvSpPr>
        <p:spPr bwMode="auto">
          <a:xfrm>
            <a:off x="7812306" y="318280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0" name="Oval 69">
            <a:extLst>
              <a:ext uri="{FF2B5EF4-FFF2-40B4-BE49-F238E27FC236}">
                <a16:creationId xmlns:a16="http://schemas.microsoft.com/office/drawing/2014/main" id="{F2088FC0-C07A-4200-BC0C-111FF0981449}"/>
              </a:ext>
            </a:extLst>
          </p:cNvPr>
          <p:cNvSpPr>
            <a:spLocks noChangeArrowheads="1"/>
          </p:cNvSpPr>
          <p:nvPr/>
        </p:nvSpPr>
        <p:spPr bwMode="auto">
          <a:xfrm>
            <a:off x="8488962" y="336286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1" name="Oval 70">
            <a:extLst>
              <a:ext uri="{FF2B5EF4-FFF2-40B4-BE49-F238E27FC236}">
                <a16:creationId xmlns:a16="http://schemas.microsoft.com/office/drawing/2014/main" id="{277C8F0C-520A-442E-BC99-16E996EBA555}"/>
              </a:ext>
            </a:extLst>
          </p:cNvPr>
          <p:cNvSpPr>
            <a:spLocks noChangeArrowheads="1"/>
          </p:cNvSpPr>
          <p:nvPr/>
        </p:nvSpPr>
        <p:spPr bwMode="auto">
          <a:xfrm>
            <a:off x="7349240" y="245685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2" name="Oval 71">
            <a:extLst>
              <a:ext uri="{FF2B5EF4-FFF2-40B4-BE49-F238E27FC236}">
                <a16:creationId xmlns:a16="http://schemas.microsoft.com/office/drawing/2014/main" id="{4299988E-798D-4985-BE35-D1F232C5339E}"/>
              </a:ext>
            </a:extLst>
          </p:cNvPr>
          <p:cNvSpPr>
            <a:spLocks noChangeArrowheads="1"/>
          </p:cNvSpPr>
          <p:nvPr/>
        </p:nvSpPr>
        <p:spPr bwMode="auto">
          <a:xfrm>
            <a:off x="8088223" y="270158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3" name="Oval 72">
            <a:extLst>
              <a:ext uri="{FF2B5EF4-FFF2-40B4-BE49-F238E27FC236}">
                <a16:creationId xmlns:a16="http://schemas.microsoft.com/office/drawing/2014/main" id="{6CC6C528-25B8-45AE-A3DF-7CBA3CBAF093}"/>
              </a:ext>
            </a:extLst>
          </p:cNvPr>
          <p:cNvSpPr>
            <a:spLocks noChangeArrowheads="1"/>
          </p:cNvSpPr>
          <p:nvPr/>
        </p:nvSpPr>
        <p:spPr bwMode="auto">
          <a:xfrm>
            <a:off x="8080037" y="245943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4" name="Oval 73">
            <a:extLst>
              <a:ext uri="{FF2B5EF4-FFF2-40B4-BE49-F238E27FC236}">
                <a16:creationId xmlns:a16="http://schemas.microsoft.com/office/drawing/2014/main" id="{AC862CE1-A7ED-4D9D-B33E-46BD444FAD36}"/>
              </a:ext>
            </a:extLst>
          </p:cNvPr>
          <p:cNvSpPr>
            <a:spLocks noChangeArrowheads="1"/>
          </p:cNvSpPr>
          <p:nvPr/>
        </p:nvSpPr>
        <p:spPr bwMode="auto">
          <a:xfrm>
            <a:off x="7840247" y="263745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5" name="Oval 74">
            <a:extLst>
              <a:ext uri="{FF2B5EF4-FFF2-40B4-BE49-F238E27FC236}">
                <a16:creationId xmlns:a16="http://schemas.microsoft.com/office/drawing/2014/main" id="{90C64FE8-87C9-48F9-9714-FF3980D8CB3C}"/>
              </a:ext>
            </a:extLst>
          </p:cNvPr>
          <p:cNvSpPr>
            <a:spLocks noChangeArrowheads="1"/>
          </p:cNvSpPr>
          <p:nvPr/>
        </p:nvSpPr>
        <p:spPr bwMode="auto">
          <a:xfrm>
            <a:off x="8303509" y="248826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6" name="Oval 75">
            <a:extLst>
              <a:ext uri="{FF2B5EF4-FFF2-40B4-BE49-F238E27FC236}">
                <a16:creationId xmlns:a16="http://schemas.microsoft.com/office/drawing/2014/main" id="{34CBEFA1-F2B6-4BE6-A2A9-7ADBB524D2A3}"/>
              </a:ext>
            </a:extLst>
          </p:cNvPr>
          <p:cNvSpPr>
            <a:spLocks noChangeArrowheads="1"/>
          </p:cNvSpPr>
          <p:nvPr/>
        </p:nvSpPr>
        <p:spPr bwMode="auto">
          <a:xfrm>
            <a:off x="4244710" y="133942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7" name="Oval 76">
            <a:extLst>
              <a:ext uri="{FF2B5EF4-FFF2-40B4-BE49-F238E27FC236}">
                <a16:creationId xmlns:a16="http://schemas.microsoft.com/office/drawing/2014/main" id="{B4EB4DC5-5674-482E-9537-E4D317E83919}"/>
              </a:ext>
            </a:extLst>
          </p:cNvPr>
          <p:cNvSpPr>
            <a:spLocks noChangeArrowheads="1"/>
          </p:cNvSpPr>
          <p:nvPr/>
        </p:nvSpPr>
        <p:spPr bwMode="auto">
          <a:xfrm>
            <a:off x="7579295" y="242092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8" name="Oval 77">
            <a:extLst>
              <a:ext uri="{FF2B5EF4-FFF2-40B4-BE49-F238E27FC236}">
                <a16:creationId xmlns:a16="http://schemas.microsoft.com/office/drawing/2014/main" id="{6AC62724-B231-4910-9E7E-8CB8391824F0}"/>
              </a:ext>
            </a:extLst>
          </p:cNvPr>
          <p:cNvSpPr>
            <a:spLocks noChangeArrowheads="1"/>
          </p:cNvSpPr>
          <p:nvPr/>
        </p:nvSpPr>
        <p:spPr bwMode="auto">
          <a:xfrm>
            <a:off x="3870965" y="256344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9" name="Oval 78">
            <a:extLst>
              <a:ext uri="{FF2B5EF4-FFF2-40B4-BE49-F238E27FC236}">
                <a16:creationId xmlns:a16="http://schemas.microsoft.com/office/drawing/2014/main" id="{E1C76F53-C050-4412-A0BE-4B4B258193DE}"/>
              </a:ext>
            </a:extLst>
          </p:cNvPr>
          <p:cNvSpPr>
            <a:spLocks noChangeArrowheads="1"/>
          </p:cNvSpPr>
          <p:nvPr/>
        </p:nvSpPr>
        <p:spPr bwMode="auto">
          <a:xfrm>
            <a:off x="9077407" y="222978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80" name="Oval 79">
            <a:extLst>
              <a:ext uri="{FF2B5EF4-FFF2-40B4-BE49-F238E27FC236}">
                <a16:creationId xmlns:a16="http://schemas.microsoft.com/office/drawing/2014/main" id="{DA3FEA8E-859A-4FBD-8ACF-422BAF27EDBC}"/>
              </a:ext>
            </a:extLst>
          </p:cNvPr>
          <p:cNvSpPr>
            <a:spLocks noChangeArrowheads="1"/>
          </p:cNvSpPr>
          <p:nvPr/>
        </p:nvSpPr>
        <p:spPr bwMode="auto">
          <a:xfrm>
            <a:off x="8194368" y="342681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81" name="Oval 80">
            <a:extLst>
              <a:ext uri="{FF2B5EF4-FFF2-40B4-BE49-F238E27FC236}">
                <a16:creationId xmlns:a16="http://schemas.microsoft.com/office/drawing/2014/main" id="{CFFB1F66-4B6A-4F21-A2B1-5EB27E966466}"/>
              </a:ext>
            </a:extLst>
          </p:cNvPr>
          <p:cNvSpPr>
            <a:spLocks noChangeArrowheads="1"/>
          </p:cNvSpPr>
          <p:nvPr/>
        </p:nvSpPr>
        <p:spPr bwMode="auto">
          <a:xfrm>
            <a:off x="7536729" y="233951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82" name="Oval 81">
            <a:extLst>
              <a:ext uri="{FF2B5EF4-FFF2-40B4-BE49-F238E27FC236}">
                <a16:creationId xmlns:a16="http://schemas.microsoft.com/office/drawing/2014/main" id="{1D53E769-3CB5-4BA9-B7AC-65123690C37E}"/>
              </a:ext>
            </a:extLst>
          </p:cNvPr>
          <p:cNvSpPr>
            <a:spLocks noChangeArrowheads="1"/>
          </p:cNvSpPr>
          <p:nvPr/>
        </p:nvSpPr>
        <p:spPr bwMode="auto">
          <a:xfrm>
            <a:off x="9197868" y="213723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85" name="Oval 84">
            <a:extLst>
              <a:ext uri="{FF2B5EF4-FFF2-40B4-BE49-F238E27FC236}">
                <a16:creationId xmlns:a16="http://schemas.microsoft.com/office/drawing/2014/main" id="{C2CE9F4B-FD2D-4416-85A9-BB9B87C5300E}"/>
              </a:ext>
            </a:extLst>
          </p:cNvPr>
          <p:cNvSpPr>
            <a:spLocks noChangeArrowheads="1"/>
          </p:cNvSpPr>
          <p:nvPr/>
        </p:nvSpPr>
        <p:spPr bwMode="auto">
          <a:xfrm>
            <a:off x="6861826" y="409289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86" name="Oval 85">
            <a:extLst>
              <a:ext uri="{FF2B5EF4-FFF2-40B4-BE49-F238E27FC236}">
                <a16:creationId xmlns:a16="http://schemas.microsoft.com/office/drawing/2014/main" id="{6D4D7C77-5D70-4B77-BFD4-6A36AAE315ED}"/>
              </a:ext>
            </a:extLst>
          </p:cNvPr>
          <p:cNvSpPr>
            <a:spLocks noChangeArrowheads="1"/>
          </p:cNvSpPr>
          <p:nvPr/>
        </p:nvSpPr>
        <p:spPr bwMode="auto">
          <a:xfrm>
            <a:off x="9127358" y="211075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87" name="Oval 86">
            <a:extLst>
              <a:ext uri="{FF2B5EF4-FFF2-40B4-BE49-F238E27FC236}">
                <a16:creationId xmlns:a16="http://schemas.microsoft.com/office/drawing/2014/main" id="{93D57107-D48B-4BEE-A065-D045E749CB10}"/>
              </a:ext>
            </a:extLst>
          </p:cNvPr>
          <p:cNvSpPr>
            <a:spLocks noChangeArrowheads="1"/>
          </p:cNvSpPr>
          <p:nvPr/>
        </p:nvSpPr>
        <p:spPr bwMode="auto">
          <a:xfrm>
            <a:off x="7481865" y="203135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88" name="Oval 87">
            <a:extLst>
              <a:ext uri="{FF2B5EF4-FFF2-40B4-BE49-F238E27FC236}">
                <a16:creationId xmlns:a16="http://schemas.microsoft.com/office/drawing/2014/main" id="{82B50247-CDC4-4B11-A5B3-C67ABF21599E}"/>
              </a:ext>
            </a:extLst>
          </p:cNvPr>
          <p:cNvSpPr>
            <a:spLocks noChangeArrowheads="1"/>
          </p:cNvSpPr>
          <p:nvPr/>
        </p:nvSpPr>
        <p:spPr bwMode="auto">
          <a:xfrm>
            <a:off x="9242950" y="218281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Tree>
    <p:extLst>
      <p:ext uri="{BB962C8B-B14F-4D97-AF65-F5344CB8AC3E}">
        <p14:creationId xmlns:p14="http://schemas.microsoft.com/office/powerpoint/2010/main" val="2940176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4495"/>
            <a:ext cx="8381999" cy="762000"/>
          </a:xfrm>
        </p:spPr>
        <p:txBody>
          <a:bodyPr wrap="square" numCol="1" anchorCtr="0" compatLnSpc="1">
            <a:prstTxWarp prst="textNoShape">
              <a:avLst/>
            </a:prstTxWarp>
          </a:bodyPr>
          <a:lstStyle/>
          <a:p>
            <a:pPr algn="ctr" eaLnBrk="1" hangingPunct="1">
              <a:defRPr/>
            </a:pPr>
            <a:r>
              <a:rPr lang="en-US" sz="3800" dirty="0">
                <a:latin typeface="Arial" charset="0"/>
                <a:cs typeface="Arial" charset="0"/>
              </a:rPr>
              <a:t>Q2 Domestic Response Totals</a:t>
            </a:r>
            <a:endParaRPr lang="en-US" sz="3800" baseline="36000" dirty="0">
              <a:latin typeface="Arial" charset="0"/>
              <a:cs typeface="Arial" charset="0"/>
            </a:endParaRPr>
          </a:p>
        </p:txBody>
      </p:sp>
      <p:sp>
        <p:nvSpPr>
          <p:cNvPr id="25" name="Text Placeholder 3"/>
          <p:cNvSpPr txBox="1">
            <a:spLocks/>
          </p:cNvSpPr>
          <p:nvPr/>
        </p:nvSpPr>
        <p:spPr>
          <a:xfrm>
            <a:off x="1132061" y="3717044"/>
            <a:ext cx="1295400" cy="449262"/>
          </a:xfrm>
          <a:prstGeom prst="rect">
            <a:avLst/>
          </a:prstGeom>
        </p:spPr>
        <p:txBody>
          <a:bodyPr/>
          <a:lstStyle/>
          <a:p>
            <a:pPr algn="ctr">
              <a:spcBef>
                <a:spcPct val="20000"/>
              </a:spcBef>
              <a:buFont typeface="Arial" charset="0"/>
              <a:buNone/>
            </a:pPr>
            <a:r>
              <a:rPr lang="en-US" sz="1400" b="1" dirty="0">
                <a:solidFill>
                  <a:srgbClr val="ED1B24"/>
                </a:solidFill>
                <a:cs typeface="Arial" charset="0"/>
              </a:rPr>
              <a:t> </a:t>
            </a:r>
          </a:p>
        </p:txBody>
      </p:sp>
      <p:sp>
        <p:nvSpPr>
          <p:cNvPr id="27" name="Text Placeholder 3"/>
          <p:cNvSpPr txBox="1">
            <a:spLocks/>
          </p:cNvSpPr>
          <p:nvPr/>
        </p:nvSpPr>
        <p:spPr>
          <a:xfrm>
            <a:off x="4081858" y="3669708"/>
            <a:ext cx="1295400" cy="449262"/>
          </a:xfrm>
          <a:prstGeom prst="rect">
            <a:avLst/>
          </a:prstGeom>
        </p:spPr>
        <p:txBody>
          <a:bodyPr/>
          <a:lstStyle/>
          <a:p>
            <a:pPr algn="ctr">
              <a:spcBef>
                <a:spcPct val="20000"/>
              </a:spcBef>
              <a:buFont typeface="Arial" charset="0"/>
              <a:buNone/>
            </a:pPr>
            <a:endParaRPr lang="en-US" sz="1400" b="1" dirty="0">
              <a:solidFill>
                <a:srgbClr val="ED1B24"/>
              </a:solidFill>
              <a:cs typeface="Arial" charset="0"/>
            </a:endParaRPr>
          </a:p>
        </p:txBody>
      </p:sp>
      <p:sp>
        <p:nvSpPr>
          <p:cNvPr id="28" name="Text Placeholder 3"/>
          <p:cNvSpPr txBox="1">
            <a:spLocks/>
          </p:cNvSpPr>
          <p:nvPr/>
        </p:nvSpPr>
        <p:spPr>
          <a:xfrm>
            <a:off x="5466188" y="3660839"/>
            <a:ext cx="1295400" cy="449262"/>
          </a:xfrm>
          <a:prstGeom prst="rect">
            <a:avLst/>
          </a:prstGeom>
        </p:spPr>
        <p:txBody>
          <a:bodyPr/>
          <a:lstStyle/>
          <a:p>
            <a:pPr algn="ctr">
              <a:spcBef>
                <a:spcPct val="20000"/>
              </a:spcBef>
              <a:buFont typeface="Arial" charset="0"/>
              <a:buNone/>
            </a:pPr>
            <a:endParaRPr lang="en-US" sz="1400" b="1" dirty="0">
              <a:solidFill>
                <a:srgbClr val="ED1B24"/>
              </a:solidFill>
              <a:cs typeface="Arial" charset="0"/>
            </a:endParaRPr>
          </a:p>
        </p:txBody>
      </p:sp>
      <p:sp>
        <p:nvSpPr>
          <p:cNvPr id="19" name="Rectangle 30"/>
          <p:cNvSpPr>
            <a:spLocks noChangeArrowheads="1"/>
          </p:cNvSpPr>
          <p:nvPr/>
        </p:nvSpPr>
        <p:spPr bwMode="auto">
          <a:xfrm>
            <a:off x="166687" y="4522439"/>
            <a:ext cx="1343025" cy="738664"/>
          </a:xfrm>
          <a:prstGeom prst="rect">
            <a:avLst/>
          </a:prstGeom>
          <a:noFill/>
          <a:ln w="9525">
            <a:noFill/>
            <a:miter lim="800000"/>
            <a:headEnd/>
            <a:tailEnd/>
          </a:ln>
        </p:spPr>
        <p:txBody>
          <a:bodyPr>
            <a:spAutoFit/>
          </a:bodyPr>
          <a:lstStyle/>
          <a:p>
            <a:pPr algn="ctr">
              <a:spcBef>
                <a:spcPts val="0"/>
              </a:spcBef>
              <a:buFont typeface="Arial" charset="0"/>
              <a:buNone/>
            </a:pPr>
            <a:r>
              <a:rPr lang="en-US" sz="2100" b="1" dirty="0">
                <a:solidFill>
                  <a:srgbClr val="9F9FA3"/>
                </a:solidFill>
                <a:cs typeface="Arial" charset="0"/>
              </a:rPr>
              <a:t>FY18</a:t>
            </a:r>
          </a:p>
          <a:p>
            <a:pPr algn="ctr">
              <a:spcBef>
                <a:spcPts val="0"/>
              </a:spcBef>
              <a:buFont typeface="Arial" charset="0"/>
              <a:buNone/>
            </a:pPr>
            <a:r>
              <a:rPr lang="en-US" sz="2100" b="1" dirty="0">
                <a:solidFill>
                  <a:srgbClr val="9F9FA3"/>
                </a:solidFill>
                <a:cs typeface="Arial" charset="0"/>
              </a:rPr>
              <a:t>Totals</a:t>
            </a:r>
          </a:p>
        </p:txBody>
      </p:sp>
      <p:sp>
        <p:nvSpPr>
          <p:cNvPr id="24" name="Rectangle 23"/>
          <p:cNvSpPr/>
          <p:nvPr/>
        </p:nvSpPr>
        <p:spPr>
          <a:xfrm>
            <a:off x="1371600" y="4586971"/>
            <a:ext cx="7935264" cy="609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5" name="Picture 5"/>
          <p:cNvPicPr>
            <a:picLocks noChangeAspect="1" noChangeArrowheads="1"/>
          </p:cNvPicPr>
          <p:nvPr/>
        </p:nvPicPr>
        <p:blipFill>
          <a:blip r:embed="rId3"/>
          <a:srcRect/>
          <a:stretch>
            <a:fillRect/>
          </a:stretch>
        </p:blipFill>
        <p:spPr bwMode="auto">
          <a:xfrm>
            <a:off x="3250790" y="2366664"/>
            <a:ext cx="814054" cy="836949"/>
          </a:xfrm>
          <a:prstGeom prst="rect">
            <a:avLst/>
          </a:prstGeom>
          <a:noFill/>
          <a:ln w="9525">
            <a:noFill/>
            <a:miter lim="800000"/>
            <a:headEnd/>
            <a:tailEnd/>
          </a:ln>
          <a:effectLst/>
        </p:spPr>
      </p:pic>
      <p:pic>
        <p:nvPicPr>
          <p:cNvPr id="36" name="Picture 4"/>
          <p:cNvPicPr>
            <a:picLocks noChangeAspect="1" noChangeArrowheads="1"/>
          </p:cNvPicPr>
          <p:nvPr/>
        </p:nvPicPr>
        <p:blipFill>
          <a:blip r:embed="rId4"/>
          <a:srcRect/>
          <a:stretch>
            <a:fillRect/>
          </a:stretch>
        </p:blipFill>
        <p:spPr bwMode="auto">
          <a:xfrm>
            <a:off x="1469768" y="2505782"/>
            <a:ext cx="993715" cy="707825"/>
          </a:xfrm>
          <a:prstGeom prst="rect">
            <a:avLst/>
          </a:prstGeom>
          <a:noFill/>
          <a:ln w="9525">
            <a:noFill/>
            <a:miter lim="800000"/>
            <a:headEnd/>
            <a:tailEnd/>
          </a:ln>
          <a:effectLst/>
        </p:spPr>
      </p:pic>
      <p:pic>
        <p:nvPicPr>
          <p:cNvPr id="39"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613267" y="2585766"/>
            <a:ext cx="868255" cy="627401"/>
          </a:xfrm>
          <a:prstGeom prst="rect">
            <a:avLst/>
          </a:prstGeom>
          <a:noFill/>
          <a:ln w="9525">
            <a:noFill/>
            <a:miter lim="800000"/>
            <a:headEnd/>
            <a:tailEnd/>
          </a:ln>
          <a:effectLst/>
        </p:spPr>
      </p:pic>
      <p:pic>
        <p:nvPicPr>
          <p:cNvPr id="40" name="Picture 39" descr="CaseWorkers70K.eps"/>
          <p:cNvPicPr>
            <a:picLocks noChangeAspect="1"/>
          </p:cNvPicPr>
          <p:nvPr/>
        </p:nvPicPr>
        <p:blipFill>
          <a:blip r:embed="rId6">
            <a:duotone>
              <a:prstClr val="black"/>
              <a:schemeClr val="tx1">
                <a:lumMod val="65000"/>
                <a:lumOff val="35000"/>
                <a:tint val="45000"/>
                <a:satMod val="400000"/>
              </a:schemeClr>
            </a:duotone>
            <a:lum bright="40000" contrast="-40000"/>
            <a:extLst>
              <a:ext uri="{28A0092B-C50C-407E-A947-70E740481C1C}">
                <a14:useLocalDpi xmlns:a14="http://schemas.microsoft.com/office/drawing/2010/main"/>
              </a:ext>
            </a:extLst>
          </a:blip>
          <a:stretch>
            <a:fillRect/>
          </a:stretch>
        </p:blipFill>
        <p:spPr>
          <a:xfrm>
            <a:off x="8298853" y="2498346"/>
            <a:ext cx="829997" cy="781174"/>
          </a:xfrm>
          <a:prstGeom prst="rect">
            <a:avLst/>
          </a:prstGeom>
        </p:spPr>
      </p:pic>
      <p:sp>
        <p:nvSpPr>
          <p:cNvPr id="43" name="Text Placeholder 3"/>
          <p:cNvSpPr txBox="1">
            <a:spLocks/>
          </p:cNvSpPr>
          <p:nvPr/>
        </p:nvSpPr>
        <p:spPr>
          <a:xfrm>
            <a:off x="6791669" y="3579176"/>
            <a:ext cx="1437931" cy="449262"/>
          </a:xfrm>
          <a:prstGeom prst="rect">
            <a:avLst/>
          </a:prstGeom>
        </p:spPr>
        <p:txBody>
          <a:bodyPr/>
          <a:lstStyle/>
          <a:p>
            <a:pPr algn="ctr">
              <a:spcBef>
                <a:spcPct val="20000"/>
              </a:spcBef>
              <a:buFont typeface="Arial" charset="0"/>
              <a:buNone/>
            </a:pPr>
            <a:endParaRPr lang="en-US" sz="1400" b="1" dirty="0">
              <a:solidFill>
                <a:srgbClr val="ED1B24"/>
              </a:solidFill>
              <a:cs typeface="Arial" charset="0"/>
            </a:endParaRPr>
          </a:p>
        </p:txBody>
      </p:sp>
      <p:sp>
        <p:nvSpPr>
          <p:cNvPr id="44" name="Text Placeholder 3"/>
          <p:cNvSpPr txBox="1">
            <a:spLocks/>
          </p:cNvSpPr>
          <p:nvPr/>
        </p:nvSpPr>
        <p:spPr>
          <a:xfrm>
            <a:off x="8091519" y="3554168"/>
            <a:ext cx="1437931" cy="449262"/>
          </a:xfrm>
          <a:prstGeom prst="rect">
            <a:avLst/>
          </a:prstGeom>
        </p:spPr>
        <p:txBody>
          <a:bodyPr/>
          <a:lstStyle/>
          <a:p>
            <a:pPr algn="ctr">
              <a:spcBef>
                <a:spcPct val="20000"/>
              </a:spcBef>
              <a:buFont typeface="Arial" charset="0"/>
              <a:buNone/>
            </a:pPr>
            <a:endParaRPr lang="en-US" sz="1400" b="1" dirty="0">
              <a:solidFill>
                <a:srgbClr val="ED1B24"/>
              </a:solidFill>
              <a:cs typeface="Arial" charset="0"/>
            </a:endParaRPr>
          </a:p>
        </p:txBody>
      </p:sp>
      <p:sp>
        <p:nvSpPr>
          <p:cNvPr id="49" name="Text Placeholder 3"/>
          <p:cNvSpPr txBox="1">
            <a:spLocks/>
          </p:cNvSpPr>
          <p:nvPr/>
        </p:nvSpPr>
        <p:spPr bwMode="auto">
          <a:xfrm>
            <a:off x="4751738" y="4606979"/>
            <a:ext cx="1253798" cy="569583"/>
          </a:xfrm>
          <a:prstGeom prst="rect">
            <a:avLst/>
          </a:prstGeom>
          <a:noFill/>
          <a:ln w="9525">
            <a:noFill/>
            <a:miter lim="800000"/>
            <a:headEnd/>
            <a:tailEnd/>
          </a:ln>
        </p:spPr>
        <p:txBody>
          <a:bodyPr anchor="ctr" anchorCtr="0"/>
          <a:lstStyle/>
          <a:p>
            <a:pPr algn="ctr">
              <a:spcBef>
                <a:spcPct val="20000"/>
              </a:spcBef>
            </a:pPr>
            <a:r>
              <a:rPr lang="en-US" b="1" dirty="0">
                <a:solidFill>
                  <a:srgbClr val="717073"/>
                </a:solidFill>
                <a:cs typeface="Arial" charset="0"/>
              </a:rPr>
              <a:t>7,926,700</a:t>
            </a:r>
          </a:p>
        </p:txBody>
      </p:sp>
      <p:cxnSp>
        <p:nvCxnSpPr>
          <p:cNvPr id="30" name="Straight Connector 29"/>
          <p:cNvCxnSpPr/>
          <p:nvPr/>
        </p:nvCxnSpPr>
        <p:spPr>
          <a:xfrm>
            <a:off x="1132061" y="2057400"/>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132061" y="3447151"/>
            <a:ext cx="1695589" cy="892552"/>
          </a:xfrm>
          <a:prstGeom prst="rect">
            <a:avLst/>
          </a:prstGeom>
          <a:noFill/>
        </p:spPr>
        <p:txBody>
          <a:bodyPr wrap="square" rtlCol="0">
            <a:spAutoFit/>
          </a:bodyPr>
          <a:lstStyle/>
          <a:p>
            <a:pPr algn="ctr">
              <a:spcBef>
                <a:spcPct val="20000"/>
              </a:spcBef>
              <a:buFont typeface="Arial" charset="0"/>
              <a:buNone/>
            </a:pPr>
            <a:r>
              <a:rPr lang="en-US" sz="2400" b="1" dirty="0">
                <a:solidFill>
                  <a:srgbClr val="ED1B2E"/>
                </a:solidFill>
                <a:cs typeface="Arial" charset="0"/>
              </a:rPr>
              <a:t>11,543,600</a:t>
            </a:r>
          </a:p>
          <a:p>
            <a:pPr algn="ctr"/>
            <a:r>
              <a:rPr lang="en-US" sz="1400" dirty="0">
                <a:solidFill>
                  <a:srgbClr val="6D6E70"/>
                </a:solidFill>
              </a:rPr>
              <a:t>meals and snacks served</a:t>
            </a:r>
          </a:p>
        </p:txBody>
      </p:sp>
      <p:sp>
        <p:nvSpPr>
          <p:cNvPr id="37" name="TextBox 36"/>
          <p:cNvSpPr txBox="1"/>
          <p:nvPr/>
        </p:nvSpPr>
        <p:spPr>
          <a:xfrm>
            <a:off x="2958173" y="3414443"/>
            <a:ext cx="1524159" cy="1107996"/>
          </a:xfrm>
          <a:prstGeom prst="rect">
            <a:avLst/>
          </a:prstGeom>
          <a:noFill/>
        </p:spPr>
        <p:txBody>
          <a:bodyPr wrap="square" rtlCol="0">
            <a:spAutoFit/>
          </a:bodyPr>
          <a:lstStyle/>
          <a:p>
            <a:pPr algn="ctr"/>
            <a:r>
              <a:rPr lang="en-US" sz="2400" b="1" dirty="0">
                <a:solidFill>
                  <a:srgbClr val="ED1B2E"/>
                </a:solidFill>
                <a:cs typeface="Arial" charset="0"/>
              </a:rPr>
              <a:t>128,100</a:t>
            </a:r>
          </a:p>
          <a:p>
            <a:pPr algn="ctr"/>
            <a:r>
              <a:rPr lang="en-US" sz="1400" dirty="0">
                <a:solidFill>
                  <a:srgbClr val="6D6E70"/>
                </a:solidFill>
              </a:rPr>
              <a:t>overnight shelter stays provided in </a:t>
            </a:r>
            <a:r>
              <a:rPr lang="en-US" sz="1400" b="1" dirty="0">
                <a:solidFill>
                  <a:srgbClr val="ED1B2E"/>
                </a:solidFill>
                <a:cs typeface="Arial" charset="0"/>
              </a:rPr>
              <a:t>117</a:t>
            </a:r>
            <a:r>
              <a:rPr lang="en-US" sz="1400" dirty="0">
                <a:solidFill>
                  <a:srgbClr val="ED1B24"/>
                </a:solidFill>
              </a:rPr>
              <a:t> </a:t>
            </a:r>
            <a:r>
              <a:rPr lang="en-US" sz="1400" dirty="0">
                <a:solidFill>
                  <a:srgbClr val="6D6E70"/>
                </a:solidFill>
              </a:rPr>
              <a:t>shelters</a:t>
            </a:r>
          </a:p>
        </p:txBody>
      </p:sp>
      <p:sp>
        <p:nvSpPr>
          <p:cNvPr id="45" name="TextBox 44"/>
          <p:cNvSpPr txBox="1"/>
          <p:nvPr/>
        </p:nvSpPr>
        <p:spPr>
          <a:xfrm>
            <a:off x="4602840" y="3415153"/>
            <a:ext cx="1561705" cy="892552"/>
          </a:xfrm>
          <a:prstGeom prst="rect">
            <a:avLst/>
          </a:prstGeom>
          <a:noFill/>
        </p:spPr>
        <p:txBody>
          <a:bodyPr wrap="square" rtlCol="0">
            <a:spAutoFit/>
          </a:bodyPr>
          <a:lstStyle/>
          <a:p>
            <a:pPr algn="ctr"/>
            <a:r>
              <a:rPr lang="en-US" sz="2400" b="1" dirty="0">
                <a:solidFill>
                  <a:srgbClr val="ED1B2E"/>
                </a:solidFill>
              </a:rPr>
              <a:t>5,726,800</a:t>
            </a:r>
          </a:p>
          <a:p>
            <a:pPr algn="ctr"/>
            <a:r>
              <a:rPr lang="en-US" sz="1400" dirty="0">
                <a:solidFill>
                  <a:srgbClr val="6D6E70"/>
                </a:solidFill>
              </a:rPr>
              <a:t>relief items distributed</a:t>
            </a:r>
          </a:p>
        </p:txBody>
      </p:sp>
      <p:sp>
        <p:nvSpPr>
          <p:cNvPr id="46" name="TextBox 45"/>
          <p:cNvSpPr txBox="1"/>
          <p:nvPr/>
        </p:nvSpPr>
        <p:spPr>
          <a:xfrm>
            <a:off x="6247294" y="3404639"/>
            <a:ext cx="1600200" cy="892552"/>
          </a:xfrm>
          <a:prstGeom prst="rect">
            <a:avLst/>
          </a:prstGeom>
          <a:noFill/>
        </p:spPr>
        <p:txBody>
          <a:bodyPr wrap="square" rtlCol="0">
            <a:spAutoFit/>
          </a:bodyPr>
          <a:lstStyle/>
          <a:p>
            <a:pPr algn="ctr"/>
            <a:r>
              <a:rPr lang="en-US" sz="2400" b="1">
                <a:solidFill>
                  <a:srgbClr val="ED1B2E"/>
                </a:solidFill>
              </a:rPr>
              <a:t>100,900</a:t>
            </a:r>
            <a:endParaRPr lang="en-US" sz="2400" b="1" dirty="0">
              <a:solidFill>
                <a:srgbClr val="ED1B2E"/>
              </a:solidFill>
            </a:endParaRPr>
          </a:p>
          <a:p>
            <a:pPr algn="ctr"/>
            <a:r>
              <a:rPr lang="en-US" sz="1400" dirty="0">
                <a:solidFill>
                  <a:srgbClr val="6D6E70"/>
                </a:solidFill>
              </a:rPr>
              <a:t>health and mental health contacts</a:t>
            </a:r>
          </a:p>
        </p:txBody>
      </p:sp>
      <p:sp>
        <p:nvSpPr>
          <p:cNvPr id="53" name="TextBox 52"/>
          <p:cNvSpPr txBox="1"/>
          <p:nvPr/>
        </p:nvSpPr>
        <p:spPr>
          <a:xfrm>
            <a:off x="7913751" y="3404639"/>
            <a:ext cx="1600200" cy="1107996"/>
          </a:xfrm>
          <a:prstGeom prst="rect">
            <a:avLst/>
          </a:prstGeom>
          <a:noFill/>
        </p:spPr>
        <p:txBody>
          <a:bodyPr wrap="square" rtlCol="0">
            <a:spAutoFit/>
          </a:bodyPr>
          <a:lstStyle/>
          <a:p>
            <a:pPr algn="ctr"/>
            <a:r>
              <a:rPr lang="en-US" sz="2400" b="1" dirty="0">
                <a:solidFill>
                  <a:srgbClr val="ED1B2E"/>
                </a:solidFill>
              </a:rPr>
              <a:t>179,200</a:t>
            </a:r>
          </a:p>
          <a:p>
            <a:pPr algn="ctr"/>
            <a:r>
              <a:rPr lang="en-US" sz="1400" dirty="0">
                <a:solidFill>
                  <a:srgbClr val="6D6E70"/>
                </a:solidFill>
              </a:rPr>
              <a:t> households provided recovery assistance</a:t>
            </a:r>
          </a:p>
        </p:txBody>
      </p:sp>
      <p:sp>
        <p:nvSpPr>
          <p:cNvPr id="54" name="Text Placeholder 3"/>
          <p:cNvSpPr txBox="1">
            <a:spLocks/>
          </p:cNvSpPr>
          <p:nvPr/>
        </p:nvSpPr>
        <p:spPr bwMode="auto">
          <a:xfrm>
            <a:off x="1384944" y="4613444"/>
            <a:ext cx="1427323" cy="569583"/>
          </a:xfrm>
          <a:prstGeom prst="rect">
            <a:avLst/>
          </a:prstGeom>
          <a:noFill/>
          <a:ln w="9525">
            <a:noFill/>
            <a:miter lim="800000"/>
            <a:headEnd/>
            <a:tailEnd/>
          </a:ln>
        </p:spPr>
        <p:txBody>
          <a:bodyPr anchor="ctr" anchorCtr="0"/>
          <a:lstStyle/>
          <a:p>
            <a:pPr algn="ctr">
              <a:spcBef>
                <a:spcPct val="20000"/>
              </a:spcBef>
            </a:pPr>
            <a:r>
              <a:rPr lang="en-US" b="1" dirty="0">
                <a:solidFill>
                  <a:srgbClr val="717073"/>
                </a:solidFill>
                <a:cs typeface="Arial" charset="0"/>
              </a:rPr>
              <a:t>16,831,800</a:t>
            </a:r>
          </a:p>
        </p:txBody>
      </p:sp>
      <p:sp>
        <p:nvSpPr>
          <p:cNvPr id="55" name="Text Placeholder 3"/>
          <p:cNvSpPr txBox="1">
            <a:spLocks/>
          </p:cNvSpPr>
          <p:nvPr/>
        </p:nvSpPr>
        <p:spPr bwMode="auto">
          <a:xfrm>
            <a:off x="3093353" y="4606979"/>
            <a:ext cx="1253798" cy="569583"/>
          </a:xfrm>
          <a:prstGeom prst="rect">
            <a:avLst/>
          </a:prstGeom>
          <a:noFill/>
          <a:ln w="9525">
            <a:noFill/>
            <a:miter lim="800000"/>
            <a:headEnd/>
            <a:tailEnd/>
          </a:ln>
        </p:spPr>
        <p:txBody>
          <a:bodyPr anchor="ctr" anchorCtr="0"/>
          <a:lstStyle/>
          <a:p>
            <a:pPr algn="ctr">
              <a:spcBef>
                <a:spcPct val="20000"/>
              </a:spcBef>
            </a:pPr>
            <a:r>
              <a:rPr lang="en-US" b="1" dirty="0">
                <a:solidFill>
                  <a:srgbClr val="717073"/>
                </a:solidFill>
                <a:cs typeface="Arial" charset="0"/>
              </a:rPr>
              <a:t>647,500</a:t>
            </a:r>
          </a:p>
        </p:txBody>
      </p:sp>
      <p:sp>
        <p:nvSpPr>
          <p:cNvPr id="56" name="Text Placeholder 3"/>
          <p:cNvSpPr txBox="1">
            <a:spLocks/>
          </p:cNvSpPr>
          <p:nvPr/>
        </p:nvSpPr>
        <p:spPr bwMode="auto">
          <a:xfrm>
            <a:off x="8091519" y="4604939"/>
            <a:ext cx="1253798" cy="569583"/>
          </a:xfrm>
          <a:prstGeom prst="rect">
            <a:avLst/>
          </a:prstGeom>
          <a:noFill/>
          <a:ln w="9525">
            <a:noFill/>
            <a:miter lim="800000"/>
            <a:headEnd/>
            <a:tailEnd/>
          </a:ln>
        </p:spPr>
        <p:txBody>
          <a:bodyPr anchor="ctr" anchorCtr="0"/>
          <a:lstStyle/>
          <a:p>
            <a:pPr algn="ctr">
              <a:spcBef>
                <a:spcPct val="20000"/>
              </a:spcBef>
            </a:pPr>
            <a:r>
              <a:rPr lang="en-US" b="1" dirty="0">
                <a:solidFill>
                  <a:srgbClr val="717073"/>
                </a:solidFill>
                <a:cs typeface="Arial" charset="0"/>
              </a:rPr>
              <a:t>602,500</a:t>
            </a:r>
          </a:p>
        </p:txBody>
      </p:sp>
      <p:sp>
        <p:nvSpPr>
          <p:cNvPr id="57" name="Text Placeholder 3"/>
          <p:cNvSpPr txBox="1">
            <a:spLocks/>
          </p:cNvSpPr>
          <p:nvPr/>
        </p:nvSpPr>
        <p:spPr bwMode="auto">
          <a:xfrm>
            <a:off x="6433134" y="4604939"/>
            <a:ext cx="1253798" cy="569583"/>
          </a:xfrm>
          <a:prstGeom prst="rect">
            <a:avLst/>
          </a:prstGeom>
          <a:noFill/>
          <a:ln w="9525">
            <a:noFill/>
            <a:miter lim="800000"/>
            <a:headEnd/>
            <a:tailEnd/>
          </a:ln>
        </p:spPr>
        <p:txBody>
          <a:bodyPr anchor="ctr" anchorCtr="0"/>
          <a:lstStyle/>
          <a:p>
            <a:pPr algn="ctr">
              <a:spcBef>
                <a:spcPct val="20000"/>
              </a:spcBef>
            </a:pPr>
            <a:r>
              <a:rPr lang="en-US" b="1" dirty="0">
                <a:solidFill>
                  <a:srgbClr val="717073"/>
                </a:solidFill>
                <a:cs typeface="Arial" charset="0"/>
              </a:rPr>
              <a:t>260,600</a:t>
            </a:r>
          </a:p>
        </p:txBody>
      </p:sp>
      <p:pic>
        <p:nvPicPr>
          <p:cNvPr id="29" name="Picture 28" descr="ReliefItems.png"/>
          <p:cNvPicPr>
            <a:picLocks noChangeAspect="1"/>
          </p:cNvPicPr>
          <p:nvPr/>
        </p:nvPicPr>
        <p:blipFill>
          <a:blip r:embed="rId7" cstate="print">
            <a:clrChange>
              <a:clrFrom>
                <a:srgbClr val="FFFFFF"/>
              </a:clrFrom>
              <a:clrTo>
                <a:srgbClr val="FFFFFF">
                  <a:alpha val="0"/>
                </a:srgbClr>
              </a:clrTo>
            </a:clrChang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p:blipFill>
        <p:spPr>
          <a:xfrm>
            <a:off x="4927575" y="2421421"/>
            <a:ext cx="822960" cy="822960"/>
          </a:xfrm>
          <a:prstGeom prst="rect">
            <a:avLst/>
          </a:prstGeom>
        </p:spPr>
      </p:pic>
      <p:sp>
        <p:nvSpPr>
          <p:cNvPr id="34" name="Title 1">
            <a:extLst>
              <a:ext uri="{FF2B5EF4-FFF2-40B4-BE49-F238E27FC236}">
                <a16:creationId xmlns:a16="http://schemas.microsoft.com/office/drawing/2014/main" id="{7B2B2489-4657-4586-ADB1-36F59573EAD1}"/>
              </a:ext>
            </a:extLst>
          </p:cNvPr>
          <p:cNvSpPr txBox="1">
            <a:spLocks/>
          </p:cNvSpPr>
          <p:nvPr/>
        </p:nvSpPr>
        <p:spPr>
          <a:xfrm>
            <a:off x="1132061" y="1154415"/>
            <a:ext cx="7819935" cy="1010806"/>
          </a:xfrm>
          <a:prstGeom prst="rect">
            <a:avLst/>
          </a:prstGeom>
        </p:spPr>
        <p:txBody>
          <a:bodyPr vert="horz" wrap="square" lIns="91440" tIns="45720" rIns="91440" bIns="45720" numCol="1" rtlCol="0" anchor="ctr" anchorCtr="0" compatLnSpc="1">
            <a:prstTxWarp prst="textNoShape">
              <a:avLst/>
            </a:prstTxWarp>
            <a:noAutofit/>
          </a:bodyPr>
          <a:lstStyle>
            <a:lvl1pPr algn="l" defTabSz="457200" rtl="0" eaLnBrk="0" fontAlgn="base" hangingPunct="0">
              <a:lnSpc>
                <a:spcPts val="3860"/>
              </a:lnSpc>
              <a:spcBef>
                <a:spcPct val="0"/>
              </a:spcBef>
              <a:spcAft>
                <a:spcPct val="0"/>
              </a:spcAft>
              <a:defRPr sz="3800" b="1" kern="1200" spc="-100">
                <a:solidFill>
                  <a:srgbClr val="ED1B2E"/>
                </a:solidFill>
                <a:latin typeface="Arial"/>
                <a:ea typeface="+mj-ea"/>
                <a:cs typeface="Arial"/>
              </a:defRPr>
            </a:lvl1pPr>
            <a:lvl2pPr algn="ctr" defTabSz="457200" rtl="0" eaLnBrk="0" fontAlgn="base" hangingPunct="0">
              <a:spcBef>
                <a:spcPct val="0"/>
              </a:spcBef>
              <a:spcAft>
                <a:spcPct val="0"/>
              </a:spcAft>
              <a:defRPr sz="4400" b="1">
                <a:solidFill>
                  <a:srgbClr val="ED1B24"/>
                </a:solidFill>
                <a:latin typeface="Arial" charset="0"/>
                <a:cs typeface="Arial" charset="0"/>
              </a:defRPr>
            </a:lvl2pPr>
            <a:lvl3pPr algn="ctr" defTabSz="457200" rtl="0" eaLnBrk="0" fontAlgn="base" hangingPunct="0">
              <a:spcBef>
                <a:spcPct val="0"/>
              </a:spcBef>
              <a:spcAft>
                <a:spcPct val="0"/>
              </a:spcAft>
              <a:defRPr sz="4400" b="1">
                <a:solidFill>
                  <a:srgbClr val="ED1B24"/>
                </a:solidFill>
                <a:latin typeface="Arial" charset="0"/>
                <a:cs typeface="Arial" charset="0"/>
              </a:defRPr>
            </a:lvl3pPr>
            <a:lvl4pPr algn="ctr" defTabSz="457200" rtl="0" eaLnBrk="0" fontAlgn="base" hangingPunct="0">
              <a:spcBef>
                <a:spcPct val="0"/>
              </a:spcBef>
              <a:spcAft>
                <a:spcPct val="0"/>
              </a:spcAft>
              <a:defRPr sz="4400" b="1">
                <a:solidFill>
                  <a:srgbClr val="ED1B24"/>
                </a:solidFill>
                <a:latin typeface="Arial" charset="0"/>
                <a:cs typeface="Arial" charset="0"/>
              </a:defRPr>
            </a:lvl4pPr>
            <a:lvl5pPr algn="ctr" defTabSz="457200" rtl="0" eaLnBrk="0" fontAlgn="base" hangingPunct="0">
              <a:spcBef>
                <a:spcPct val="0"/>
              </a:spcBef>
              <a:spcAft>
                <a:spcPct val="0"/>
              </a:spcAft>
              <a:defRPr sz="4400" b="1">
                <a:solidFill>
                  <a:srgbClr val="ED1B24"/>
                </a:solidFill>
                <a:latin typeface="Arial" charset="0"/>
                <a:cs typeface="Arial" charset="0"/>
              </a:defRPr>
            </a:lvl5pPr>
            <a:lvl6pPr marL="457200" algn="ctr" defTabSz="457200" rtl="0" fontAlgn="base">
              <a:spcBef>
                <a:spcPct val="0"/>
              </a:spcBef>
              <a:spcAft>
                <a:spcPct val="0"/>
              </a:spcAft>
              <a:defRPr sz="4400" b="1">
                <a:solidFill>
                  <a:srgbClr val="ED1B24"/>
                </a:solidFill>
                <a:latin typeface="Arial" charset="0"/>
                <a:cs typeface="Arial" charset="0"/>
              </a:defRPr>
            </a:lvl6pPr>
            <a:lvl7pPr marL="914400" algn="ctr" defTabSz="457200" rtl="0" fontAlgn="base">
              <a:spcBef>
                <a:spcPct val="0"/>
              </a:spcBef>
              <a:spcAft>
                <a:spcPct val="0"/>
              </a:spcAft>
              <a:defRPr sz="4400" b="1">
                <a:solidFill>
                  <a:srgbClr val="ED1B24"/>
                </a:solidFill>
                <a:latin typeface="Arial" charset="0"/>
                <a:cs typeface="Arial" charset="0"/>
              </a:defRPr>
            </a:lvl7pPr>
            <a:lvl8pPr marL="1371600" algn="ctr" defTabSz="457200" rtl="0" fontAlgn="base">
              <a:spcBef>
                <a:spcPct val="0"/>
              </a:spcBef>
              <a:spcAft>
                <a:spcPct val="0"/>
              </a:spcAft>
              <a:defRPr sz="4400" b="1">
                <a:solidFill>
                  <a:srgbClr val="ED1B24"/>
                </a:solidFill>
                <a:latin typeface="Arial" charset="0"/>
                <a:cs typeface="Arial" charset="0"/>
              </a:defRPr>
            </a:lvl8pPr>
            <a:lvl9pPr marL="1828800" algn="ctr" defTabSz="457200" rtl="0" fontAlgn="base">
              <a:spcBef>
                <a:spcPct val="0"/>
              </a:spcBef>
              <a:spcAft>
                <a:spcPct val="0"/>
              </a:spcAft>
              <a:defRPr sz="4400" b="1">
                <a:solidFill>
                  <a:srgbClr val="ED1B24"/>
                </a:solidFill>
                <a:latin typeface="Arial" charset="0"/>
                <a:cs typeface="Arial" charset="0"/>
              </a:defRPr>
            </a:lvl9pPr>
          </a:lstStyle>
          <a:p>
            <a:pPr algn="ctr" eaLnBrk="1" hangingPunct="1">
              <a:lnSpc>
                <a:spcPct val="100000"/>
              </a:lnSpc>
              <a:spcBef>
                <a:spcPts val="600"/>
              </a:spcBef>
              <a:tabLst>
                <a:tab pos="1198563" algn="l"/>
              </a:tabLst>
              <a:defRPr/>
            </a:pPr>
            <a:r>
              <a:rPr lang="en-US" sz="2000" dirty="0">
                <a:solidFill>
                  <a:srgbClr val="6D6E70"/>
                </a:solidFill>
                <a:latin typeface="Arial" charset="0"/>
                <a:cs typeface="Arial" charset="0"/>
              </a:rPr>
              <a:t>More than 7,300 American Red Cross disaster workers provided critical services to families across the country. </a:t>
            </a:r>
            <a:br>
              <a:rPr lang="en-US" sz="2000" dirty="0">
                <a:solidFill>
                  <a:srgbClr val="6D6E70"/>
                </a:solidFill>
                <a:latin typeface="Arial" charset="0"/>
                <a:cs typeface="Arial" charset="0"/>
              </a:rPr>
            </a:br>
            <a:endParaRPr lang="en-US" sz="2000" baseline="36000" dirty="0">
              <a:solidFill>
                <a:srgbClr val="6D6E70"/>
              </a:solidFill>
              <a:latin typeface="Arial" charset="0"/>
              <a:cs typeface="Arial" charset="0"/>
            </a:endParaRPr>
          </a:p>
        </p:txBody>
      </p:sp>
      <p:sp>
        <p:nvSpPr>
          <p:cNvPr id="31" name="Rectangle 30">
            <a:extLst>
              <a:ext uri="{FF2B5EF4-FFF2-40B4-BE49-F238E27FC236}">
                <a16:creationId xmlns:a16="http://schemas.microsoft.com/office/drawing/2014/main" id="{9B046816-AB71-481A-8425-4F14B1759E48}"/>
              </a:ext>
            </a:extLst>
          </p:cNvPr>
          <p:cNvSpPr/>
          <p:nvPr/>
        </p:nvSpPr>
        <p:spPr>
          <a:xfrm>
            <a:off x="3793867" y="5391260"/>
            <a:ext cx="5638800" cy="487313"/>
          </a:xfrm>
          <a:prstGeom prst="rect">
            <a:avLst/>
          </a:prstGeom>
        </p:spPr>
        <p:txBody>
          <a:bodyPr wrap="square">
            <a:spAutoFit/>
          </a:bodyPr>
          <a:lstStyle/>
          <a:p>
            <a:pPr algn="r"/>
            <a:br>
              <a:rPr lang="en-US" sz="1000" baseline="30000" dirty="0">
                <a:solidFill>
                  <a:srgbClr val="717073"/>
                </a:solidFill>
                <a:cs typeface="Arial" charset="0"/>
              </a:rPr>
            </a:br>
            <a:r>
              <a:rPr lang="en-US" sz="800" dirty="0">
                <a:solidFill>
                  <a:schemeClr val="bg1">
                    <a:lumMod val="50000"/>
                  </a:schemeClr>
                </a:solidFill>
                <a:cs typeface="Arial" charset="0"/>
              </a:rPr>
              <a:t>Includes domestic disasters with costs of $10,000+ (i.e. level 2 and higher)</a:t>
            </a:r>
            <a:endParaRPr lang="en-US" sz="800" dirty="0">
              <a:solidFill>
                <a:schemeClr val="bg1">
                  <a:lumMod val="50000"/>
                </a:schemeClr>
              </a:solidFill>
            </a:endParaRPr>
          </a:p>
          <a:p>
            <a:r>
              <a:rPr lang="en-US" sz="1100" dirty="0">
                <a:solidFill>
                  <a:srgbClr val="717073"/>
                </a:solidFill>
                <a:cs typeface="Arial" charset="0"/>
              </a:rPr>
              <a:t>  </a:t>
            </a:r>
          </a:p>
        </p:txBody>
      </p:sp>
    </p:spTree>
    <p:extLst>
      <p:ext uri="{BB962C8B-B14F-4D97-AF65-F5344CB8AC3E}">
        <p14:creationId xmlns:p14="http://schemas.microsoft.com/office/powerpoint/2010/main" val="3004315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048488" y="1349832"/>
            <a:ext cx="7874710" cy="716913"/>
          </a:xfrm>
        </p:spPr>
        <p:txBody>
          <a:bodyPr wrap="square" numCol="1" anchorCtr="0" compatLnSpc="1">
            <a:prstTxWarp prst="textNoShape">
              <a:avLst/>
            </a:prstTxWarp>
            <a:noAutofit/>
          </a:bodyPr>
          <a:lstStyle/>
          <a:p>
            <a:pPr algn="ctr" eaLnBrk="1" hangingPunct="1">
              <a:lnSpc>
                <a:spcPct val="100000"/>
              </a:lnSpc>
              <a:defRPr/>
            </a:pPr>
            <a:r>
              <a:rPr lang="en-US" sz="2000" dirty="0">
                <a:solidFill>
                  <a:srgbClr val="6D6E70"/>
                </a:solidFill>
                <a:latin typeface="Arial" charset="0"/>
                <a:cs typeface="Arial" charset="0"/>
              </a:rPr>
              <a:t>The American Red Cross also supported preparedness and education efforts to combat the nation’s biggest disaster threat – home fires.</a:t>
            </a:r>
            <a:br>
              <a:rPr lang="en-US" sz="2000" dirty="0">
                <a:solidFill>
                  <a:srgbClr val="6D6E70"/>
                </a:solidFill>
                <a:latin typeface="Arial" charset="0"/>
                <a:cs typeface="Arial" charset="0"/>
              </a:rPr>
            </a:br>
            <a:endParaRPr lang="en-US" sz="2000" dirty="0">
              <a:solidFill>
                <a:srgbClr val="6D6E70"/>
              </a:solidFill>
              <a:latin typeface="Arial" charset="0"/>
              <a:cs typeface="Arial" charset="0"/>
            </a:endParaRPr>
          </a:p>
        </p:txBody>
      </p:sp>
      <p:pic>
        <p:nvPicPr>
          <p:cNvPr id="45" name="Picture 44" descr="HomeFire.pn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772399" y="2390545"/>
            <a:ext cx="925505" cy="868418"/>
          </a:xfrm>
          <a:prstGeom prst="rect">
            <a:avLst/>
          </a:prstGeom>
        </p:spPr>
      </p:pic>
      <p:sp>
        <p:nvSpPr>
          <p:cNvPr id="22" name="Title 1"/>
          <p:cNvSpPr txBox="1">
            <a:spLocks/>
          </p:cNvSpPr>
          <p:nvPr/>
        </p:nvSpPr>
        <p:spPr>
          <a:xfrm>
            <a:off x="838200" y="514495"/>
            <a:ext cx="8381999" cy="762000"/>
          </a:xfrm>
          <a:prstGeom prst="rect">
            <a:avLst/>
          </a:prstGeom>
        </p:spPr>
        <p:txBody>
          <a:bodyPr vert="horz" wrap="square" lIns="91440" tIns="45720" rIns="91440" bIns="45720" numCol="1" rtlCol="0" anchor="ctr" anchorCtr="0" compatLnSpc="1">
            <a:prstTxWarp prst="textNoShape">
              <a:avLst/>
            </a:prstTxWarp>
            <a:normAutofit/>
          </a:bodyPr>
          <a:lstStyle>
            <a:lvl1pPr algn="l" defTabSz="457200" rtl="0" eaLnBrk="0" fontAlgn="base" hangingPunct="0">
              <a:lnSpc>
                <a:spcPts val="3860"/>
              </a:lnSpc>
              <a:spcBef>
                <a:spcPct val="0"/>
              </a:spcBef>
              <a:spcAft>
                <a:spcPct val="0"/>
              </a:spcAft>
              <a:defRPr sz="3800" b="1" kern="1200" spc="-100">
                <a:solidFill>
                  <a:srgbClr val="ED1B2E"/>
                </a:solidFill>
                <a:latin typeface="Arial"/>
                <a:ea typeface="+mj-ea"/>
                <a:cs typeface="Arial"/>
              </a:defRPr>
            </a:lvl1pPr>
            <a:lvl2pPr algn="ctr" defTabSz="457200" rtl="0" eaLnBrk="0" fontAlgn="base" hangingPunct="0">
              <a:spcBef>
                <a:spcPct val="0"/>
              </a:spcBef>
              <a:spcAft>
                <a:spcPct val="0"/>
              </a:spcAft>
              <a:defRPr sz="4400" b="1">
                <a:solidFill>
                  <a:srgbClr val="ED1B24"/>
                </a:solidFill>
                <a:latin typeface="Arial" charset="0"/>
                <a:cs typeface="Arial" charset="0"/>
              </a:defRPr>
            </a:lvl2pPr>
            <a:lvl3pPr algn="ctr" defTabSz="457200" rtl="0" eaLnBrk="0" fontAlgn="base" hangingPunct="0">
              <a:spcBef>
                <a:spcPct val="0"/>
              </a:spcBef>
              <a:spcAft>
                <a:spcPct val="0"/>
              </a:spcAft>
              <a:defRPr sz="4400" b="1">
                <a:solidFill>
                  <a:srgbClr val="ED1B24"/>
                </a:solidFill>
                <a:latin typeface="Arial" charset="0"/>
                <a:cs typeface="Arial" charset="0"/>
              </a:defRPr>
            </a:lvl3pPr>
            <a:lvl4pPr algn="ctr" defTabSz="457200" rtl="0" eaLnBrk="0" fontAlgn="base" hangingPunct="0">
              <a:spcBef>
                <a:spcPct val="0"/>
              </a:spcBef>
              <a:spcAft>
                <a:spcPct val="0"/>
              </a:spcAft>
              <a:defRPr sz="4400" b="1">
                <a:solidFill>
                  <a:srgbClr val="ED1B24"/>
                </a:solidFill>
                <a:latin typeface="Arial" charset="0"/>
                <a:cs typeface="Arial" charset="0"/>
              </a:defRPr>
            </a:lvl4pPr>
            <a:lvl5pPr algn="ctr" defTabSz="457200" rtl="0" eaLnBrk="0" fontAlgn="base" hangingPunct="0">
              <a:spcBef>
                <a:spcPct val="0"/>
              </a:spcBef>
              <a:spcAft>
                <a:spcPct val="0"/>
              </a:spcAft>
              <a:defRPr sz="4400" b="1">
                <a:solidFill>
                  <a:srgbClr val="ED1B24"/>
                </a:solidFill>
                <a:latin typeface="Arial" charset="0"/>
                <a:cs typeface="Arial" charset="0"/>
              </a:defRPr>
            </a:lvl5pPr>
            <a:lvl6pPr marL="457200" algn="ctr" defTabSz="457200" rtl="0" fontAlgn="base">
              <a:spcBef>
                <a:spcPct val="0"/>
              </a:spcBef>
              <a:spcAft>
                <a:spcPct val="0"/>
              </a:spcAft>
              <a:defRPr sz="4400" b="1">
                <a:solidFill>
                  <a:srgbClr val="ED1B24"/>
                </a:solidFill>
                <a:latin typeface="Arial" charset="0"/>
                <a:cs typeface="Arial" charset="0"/>
              </a:defRPr>
            </a:lvl6pPr>
            <a:lvl7pPr marL="914400" algn="ctr" defTabSz="457200" rtl="0" fontAlgn="base">
              <a:spcBef>
                <a:spcPct val="0"/>
              </a:spcBef>
              <a:spcAft>
                <a:spcPct val="0"/>
              </a:spcAft>
              <a:defRPr sz="4400" b="1">
                <a:solidFill>
                  <a:srgbClr val="ED1B24"/>
                </a:solidFill>
                <a:latin typeface="Arial" charset="0"/>
                <a:cs typeface="Arial" charset="0"/>
              </a:defRPr>
            </a:lvl7pPr>
            <a:lvl8pPr marL="1371600" algn="ctr" defTabSz="457200" rtl="0" fontAlgn="base">
              <a:spcBef>
                <a:spcPct val="0"/>
              </a:spcBef>
              <a:spcAft>
                <a:spcPct val="0"/>
              </a:spcAft>
              <a:defRPr sz="4400" b="1">
                <a:solidFill>
                  <a:srgbClr val="ED1B24"/>
                </a:solidFill>
                <a:latin typeface="Arial" charset="0"/>
                <a:cs typeface="Arial" charset="0"/>
              </a:defRPr>
            </a:lvl8pPr>
            <a:lvl9pPr marL="1828800" algn="ctr" defTabSz="457200" rtl="0" fontAlgn="base">
              <a:spcBef>
                <a:spcPct val="0"/>
              </a:spcBef>
              <a:spcAft>
                <a:spcPct val="0"/>
              </a:spcAft>
              <a:defRPr sz="4400" b="1">
                <a:solidFill>
                  <a:srgbClr val="ED1B24"/>
                </a:solidFill>
                <a:latin typeface="Arial" charset="0"/>
                <a:cs typeface="Arial" charset="0"/>
              </a:defRPr>
            </a:lvl9pPr>
          </a:lstStyle>
          <a:p>
            <a:pPr algn="ctr" eaLnBrk="1" hangingPunct="1">
              <a:defRPr/>
            </a:pPr>
            <a:r>
              <a:rPr lang="en-US" dirty="0">
                <a:latin typeface="Arial" charset="0"/>
                <a:cs typeface="Arial" charset="0"/>
              </a:rPr>
              <a:t>Q2 Home Fire Campaign Totals</a:t>
            </a:r>
            <a:endParaRPr lang="en-US" baseline="36000" dirty="0">
              <a:latin typeface="Arial" charset="0"/>
              <a:cs typeface="Arial" charset="0"/>
            </a:endParaRPr>
          </a:p>
        </p:txBody>
      </p:sp>
      <p:cxnSp>
        <p:nvCxnSpPr>
          <p:cNvPr id="23" name="Straight Connector 22"/>
          <p:cNvCxnSpPr/>
          <p:nvPr/>
        </p:nvCxnSpPr>
        <p:spPr>
          <a:xfrm>
            <a:off x="1132061" y="2057400"/>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1371600" y="4586971"/>
            <a:ext cx="7935264" cy="609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6" name="Rectangle 30"/>
          <p:cNvSpPr>
            <a:spLocks noChangeArrowheads="1"/>
          </p:cNvSpPr>
          <p:nvPr/>
        </p:nvSpPr>
        <p:spPr bwMode="auto">
          <a:xfrm>
            <a:off x="166687" y="4522439"/>
            <a:ext cx="1343025" cy="738664"/>
          </a:xfrm>
          <a:prstGeom prst="rect">
            <a:avLst/>
          </a:prstGeom>
          <a:noFill/>
          <a:ln w="9525">
            <a:noFill/>
            <a:miter lim="800000"/>
            <a:headEnd/>
            <a:tailEnd/>
          </a:ln>
        </p:spPr>
        <p:txBody>
          <a:bodyPr>
            <a:spAutoFit/>
          </a:bodyPr>
          <a:lstStyle/>
          <a:p>
            <a:pPr algn="ctr">
              <a:spcBef>
                <a:spcPts val="0"/>
              </a:spcBef>
              <a:buFont typeface="Arial" charset="0"/>
              <a:buNone/>
            </a:pPr>
            <a:r>
              <a:rPr lang="en-US" sz="2100" b="1" dirty="0">
                <a:solidFill>
                  <a:srgbClr val="9F9FA3"/>
                </a:solidFill>
                <a:cs typeface="Arial" charset="0"/>
              </a:rPr>
              <a:t>FY18</a:t>
            </a:r>
          </a:p>
          <a:p>
            <a:pPr algn="ctr">
              <a:spcBef>
                <a:spcPts val="0"/>
              </a:spcBef>
              <a:buFont typeface="Arial" charset="0"/>
              <a:buNone/>
            </a:pPr>
            <a:r>
              <a:rPr lang="en-US" sz="2100" b="1" dirty="0">
                <a:solidFill>
                  <a:srgbClr val="9F9FA3"/>
                </a:solidFill>
                <a:cs typeface="Arial" charset="0"/>
              </a:rPr>
              <a:t>Totals</a:t>
            </a:r>
          </a:p>
        </p:txBody>
      </p:sp>
      <p:sp>
        <p:nvSpPr>
          <p:cNvPr id="27" name="TextBox 26"/>
          <p:cNvSpPr txBox="1"/>
          <p:nvPr/>
        </p:nvSpPr>
        <p:spPr>
          <a:xfrm>
            <a:off x="1371600" y="3429000"/>
            <a:ext cx="1483453" cy="892552"/>
          </a:xfrm>
          <a:prstGeom prst="rect">
            <a:avLst/>
          </a:prstGeom>
          <a:noFill/>
        </p:spPr>
        <p:txBody>
          <a:bodyPr wrap="square" rtlCol="0">
            <a:spAutoFit/>
          </a:bodyPr>
          <a:lstStyle/>
          <a:p>
            <a:pPr algn="ctr">
              <a:spcBef>
                <a:spcPct val="20000"/>
              </a:spcBef>
              <a:buFont typeface="Arial" charset="0"/>
              <a:buNone/>
            </a:pPr>
            <a:r>
              <a:rPr lang="en-US" sz="2400" b="1" dirty="0">
                <a:solidFill>
                  <a:srgbClr val="ED1B2E"/>
                </a:solidFill>
                <a:cs typeface="Arial" charset="0"/>
              </a:rPr>
              <a:t>99,900</a:t>
            </a:r>
          </a:p>
          <a:p>
            <a:pPr algn="ctr"/>
            <a:r>
              <a:rPr lang="en-US" sz="1400" dirty="0">
                <a:solidFill>
                  <a:srgbClr val="6D6E70"/>
                </a:solidFill>
              </a:rPr>
              <a:t>New smoke alarms installed</a:t>
            </a:r>
          </a:p>
        </p:txBody>
      </p:sp>
      <p:sp>
        <p:nvSpPr>
          <p:cNvPr id="28" name="TextBox 27"/>
          <p:cNvSpPr txBox="1"/>
          <p:nvPr/>
        </p:nvSpPr>
        <p:spPr>
          <a:xfrm>
            <a:off x="3438179" y="3429000"/>
            <a:ext cx="1727046" cy="1107996"/>
          </a:xfrm>
          <a:prstGeom prst="rect">
            <a:avLst/>
          </a:prstGeom>
          <a:noFill/>
        </p:spPr>
        <p:txBody>
          <a:bodyPr wrap="square" rtlCol="0">
            <a:spAutoFit/>
          </a:bodyPr>
          <a:lstStyle/>
          <a:p>
            <a:pPr algn="ctr"/>
            <a:r>
              <a:rPr lang="en-US" sz="2400" b="1" dirty="0">
                <a:solidFill>
                  <a:srgbClr val="ED1B2E"/>
                </a:solidFill>
                <a:cs typeface="Arial" charset="0"/>
              </a:rPr>
              <a:t>3,700</a:t>
            </a:r>
          </a:p>
          <a:p>
            <a:pPr algn="ctr"/>
            <a:r>
              <a:rPr lang="en-US" sz="1400" dirty="0">
                <a:solidFill>
                  <a:srgbClr val="6D6E70"/>
                </a:solidFill>
              </a:rPr>
              <a:t>Batteries replaced in existing smoke alarms</a:t>
            </a:r>
          </a:p>
        </p:txBody>
      </p:sp>
      <p:sp>
        <p:nvSpPr>
          <p:cNvPr id="29" name="TextBox 28"/>
          <p:cNvSpPr txBox="1"/>
          <p:nvPr/>
        </p:nvSpPr>
        <p:spPr>
          <a:xfrm>
            <a:off x="5565931" y="3429000"/>
            <a:ext cx="1447800" cy="892552"/>
          </a:xfrm>
          <a:prstGeom prst="rect">
            <a:avLst/>
          </a:prstGeom>
          <a:noFill/>
        </p:spPr>
        <p:txBody>
          <a:bodyPr wrap="square" rtlCol="0">
            <a:spAutoFit/>
          </a:bodyPr>
          <a:lstStyle/>
          <a:p>
            <a:pPr algn="ctr"/>
            <a:r>
              <a:rPr lang="en-US" sz="2400" b="1" dirty="0">
                <a:solidFill>
                  <a:srgbClr val="ED1B2E"/>
                </a:solidFill>
                <a:cs typeface="Arial" charset="0"/>
              </a:rPr>
              <a:t>34,400</a:t>
            </a:r>
          </a:p>
          <a:p>
            <a:pPr algn="ctr"/>
            <a:r>
              <a:rPr lang="en-US" sz="1400" dirty="0">
                <a:solidFill>
                  <a:srgbClr val="6D6E70"/>
                </a:solidFill>
              </a:rPr>
              <a:t>Escape plans made</a:t>
            </a:r>
          </a:p>
        </p:txBody>
      </p:sp>
      <p:sp>
        <p:nvSpPr>
          <p:cNvPr id="31" name="TextBox 30"/>
          <p:cNvSpPr txBox="1"/>
          <p:nvPr/>
        </p:nvSpPr>
        <p:spPr>
          <a:xfrm>
            <a:off x="7490638" y="3429000"/>
            <a:ext cx="1447800" cy="892552"/>
          </a:xfrm>
          <a:prstGeom prst="rect">
            <a:avLst/>
          </a:prstGeom>
          <a:noFill/>
        </p:spPr>
        <p:txBody>
          <a:bodyPr wrap="square" rtlCol="0">
            <a:spAutoFit/>
          </a:bodyPr>
          <a:lstStyle/>
          <a:p>
            <a:pPr algn="ctr"/>
            <a:r>
              <a:rPr lang="en-US" sz="2400" b="1" dirty="0">
                <a:solidFill>
                  <a:srgbClr val="ED1B2E"/>
                </a:solidFill>
                <a:cs typeface="Arial" charset="0"/>
              </a:rPr>
              <a:t>41,600</a:t>
            </a:r>
          </a:p>
          <a:p>
            <a:pPr algn="ctr"/>
            <a:r>
              <a:rPr lang="en-US" sz="1400" dirty="0">
                <a:solidFill>
                  <a:srgbClr val="6D6E70"/>
                </a:solidFill>
              </a:rPr>
              <a:t>Homes made safer</a:t>
            </a:r>
          </a:p>
        </p:txBody>
      </p:sp>
      <p:pic>
        <p:nvPicPr>
          <p:cNvPr id="33" name="Picture 32" descr="Batteries70K.jp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3749756" y="2587274"/>
            <a:ext cx="1056492" cy="558067"/>
          </a:xfrm>
          <a:prstGeom prst="rect">
            <a:avLst/>
          </a:prstGeom>
        </p:spPr>
      </p:pic>
      <p:pic>
        <p:nvPicPr>
          <p:cNvPr id="34" name="Picture 2"/>
          <p:cNvPicPr>
            <a:picLocks noChangeAspect="1" noChangeArrowheads="1"/>
          </p:cNvPicPr>
          <p:nvPr/>
        </p:nvPicPr>
        <p:blipFill>
          <a:blip r:embed="rId6"/>
          <a:srcRect/>
          <a:stretch>
            <a:fillRect/>
          </a:stretch>
        </p:blipFill>
        <p:spPr bwMode="auto">
          <a:xfrm>
            <a:off x="1621426" y="2438495"/>
            <a:ext cx="1108439" cy="818309"/>
          </a:xfrm>
          <a:prstGeom prst="rect">
            <a:avLst/>
          </a:prstGeom>
          <a:noFill/>
          <a:ln w="9525">
            <a:noFill/>
            <a:miter lim="800000"/>
            <a:headEnd/>
            <a:tailEnd/>
          </a:ln>
          <a:effectLst/>
        </p:spPr>
      </p:pic>
      <p:pic>
        <p:nvPicPr>
          <p:cNvPr id="37" name="Picture 36" descr="BeRedCrossReady_MakeaPlan70K485Red.png"/>
          <p:cNvPicPr>
            <a:picLocks noChangeAspect="1"/>
          </p:cNvPicPr>
          <p:nvPr/>
        </p:nvPicPr>
        <p:blipFill>
          <a:blip r:embed="rId7">
            <a:lum bright="21000"/>
          </a:blip>
          <a:stretch>
            <a:fillRect/>
          </a:stretch>
        </p:blipFill>
        <p:spPr>
          <a:xfrm>
            <a:off x="5939171" y="2387776"/>
            <a:ext cx="689451" cy="869028"/>
          </a:xfrm>
          <a:prstGeom prst="rect">
            <a:avLst/>
          </a:prstGeom>
        </p:spPr>
      </p:pic>
      <p:sp>
        <p:nvSpPr>
          <p:cNvPr id="52" name="Text Placeholder 3"/>
          <p:cNvSpPr txBox="1">
            <a:spLocks/>
          </p:cNvSpPr>
          <p:nvPr/>
        </p:nvSpPr>
        <p:spPr bwMode="auto">
          <a:xfrm>
            <a:off x="1460827" y="4591245"/>
            <a:ext cx="1253798" cy="569583"/>
          </a:xfrm>
          <a:prstGeom prst="rect">
            <a:avLst/>
          </a:prstGeom>
          <a:noFill/>
          <a:ln w="9525">
            <a:noFill/>
            <a:miter lim="800000"/>
            <a:headEnd/>
            <a:tailEnd/>
          </a:ln>
        </p:spPr>
        <p:txBody>
          <a:bodyPr anchor="ctr" anchorCtr="0"/>
          <a:lstStyle/>
          <a:p>
            <a:pPr algn="ctr">
              <a:spcBef>
                <a:spcPct val="20000"/>
              </a:spcBef>
            </a:pPr>
            <a:r>
              <a:rPr lang="en-US" sz="2100" b="1" dirty="0">
                <a:solidFill>
                  <a:srgbClr val="717073"/>
                </a:solidFill>
                <a:cs typeface="Arial" charset="0"/>
              </a:rPr>
              <a:t>161,100</a:t>
            </a:r>
          </a:p>
        </p:txBody>
      </p:sp>
      <p:sp>
        <p:nvSpPr>
          <p:cNvPr id="53" name="Text Placeholder 3"/>
          <p:cNvSpPr txBox="1">
            <a:spLocks/>
          </p:cNvSpPr>
          <p:nvPr/>
        </p:nvSpPr>
        <p:spPr bwMode="auto">
          <a:xfrm>
            <a:off x="3690157" y="4606979"/>
            <a:ext cx="1253798" cy="569583"/>
          </a:xfrm>
          <a:prstGeom prst="rect">
            <a:avLst/>
          </a:prstGeom>
          <a:noFill/>
          <a:ln w="9525">
            <a:noFill/>
            <a:miter lim="800000"/>
            <a:headEnd/>
            <a:tailEnd/>
          </a:ln>
        </p:spPr>
        <p:txBody>
          <a:bodyPr anchor="ctr" anchorCtr="0"/>
          <a:lstStyle/>
          <a:p>
            <a:pPr algn="ctr">
              <a:spcBef>
                <a:spcPct val="20000"/>
              </a:spcBef>
            </a:pPr>
            <a:r>
              <a:rPr lang="en-US" sz="2100" b="1" dirty="0">
                <a:solidFill>
                  <a:srgbClr val="717073"/>
                </a:solidFill>
                <a:cs typeface="Arial" charset="0"/>
              </a:rPr>
              <a:t>6,200</a:t>
            </a:r>
          </a:p>
        </p:txBody>
      </p:sp>
      <p:sp>
        <p:nvSpPr>
          <p:cNvPr id="54" name="Text Placeholder 3"/>
          <p:cNvSpPr txBox="1">
            <a:spLocks/>
          </p:cNvSpPr>
          <p:nvPr/>
        </p:nvSpPr>
        <p:spPr bwMode="auto">
          <a:xfrm>
            <a:off x="5656998" y="4591245"/>
            <a:ext cx="1253798" cy="569583"/>
          </a:xfrm>
          <a:prstGeom prst="rect">
            <a:avLst/>
          </a:prstGeom>
          <a:noFill/>
          <a:ln w="9525">
            <a:noFill/>
            <a:miter lim="800000"/>
            <a:headEnd/>
            <a:tailEnd/>
          </a:ln>
        </p:spPr>
        <p:txBody>
          <a:bodyPr anchor="ctr" anchorCtr="0"/>
          <a:lstStyle/>
          <a:p>
            <a:pPr algn="ctr">
              <a:spcBef>
                <a:spcPct val="20000"/>
              </a:spcBef>
            </a:pPr>
            <a:r>
              <a:rPr lang="en-US" sz="2100" b="1" dirty="0">
                <a:solidFill>
                  <a:srgbClr val="717073"/>
                </a:solidFill>
                <a:cs typeface="Arial" charset="0"/>
              </a:rPr>
              <a:t>56,700</a:t>
            </a:r>
          </a:p>
        </p:txBody>
      </p:sp>
      <p:sp>
        <p:nvSpPr>
          <p:cNvPr id="55" name="Text Placeholder 3"/>
          <p:cNvSpPr txBox="1">
            <a:spLocks/>
          </p:cNvSpPr>
          <p:nvPr/>
        </p:nvSpPr>
        <p:spPr bwMode="auto">
          <a:xfrm>
            <a:off x="7587560" y="4586971"/>
            <a:ext cx="1253798" cy="569583"/>
          </a:xfrm>
          <a:prstGeom prst="rect">
            <a:avLst/>
          </a:prstGeom>
          <a:noFill/>
          <a:ln w="9525">
            <a:noFill/>
            <a:miter lim="800000"/>
            <a:headEnd/>
            <a:tailEnd/>
          </a:ln>
        </p:spPr>
        <p:txBody>
          <a:bodyPr anchor="ctr" anchorCtr="0"/>
          <a:lstStyle/>
          <a:p>
            <a:pPr algn="ctr">
              <a:spcBef>
                <a:spcPct val="20000"/>
              </a:spcBef>
            </a:pPr>
            <a:r>
              <a:rPr lang="en-US" sz="2100" b="1" dirty="0">
                <a:solidFill>
                  <a:srgbClr val="717073"/>
                </a:solidFill>
                <a:cs typeface="Arial" charset="0"/>
              </a:rPr>
              <a:t>67,700</a:t>
            </a:r>
          </a:p>
        </p:txBody>
      </p:sp>
    </p:spTree>
    <p:extLst>
      <p:ext uri="{BB962C8B-B14F-4D97-AF65-F5344CB8AC3E}">
        <p14:creationId xmlns:p14="http://schemas.microsoft.com/office/powerpoint/2010/main" val="3689092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4294967295"/>
          </p:nvPr>
        </p:nvSpPr>
        <p:spPr>
          <a:xfrm>
            <a:off x="691731" y="2208033"/>
            <a:ext cx="2451394" cy="2059167"/>
          </a:xfrm>
        </p:spPr>
        <p:txBody>
          <a:bodyPr>
            <a:noAutofit/>
          </a:bodyPr>
          <a:lstStyle/>
          <a:p>
            <a:pPr marL="228600" indent="-228600" eaLnBrk="1" hangingPunct="1">
              <a:spcBef>
                <a:spcPts val="300"/>
              </a:spcBef>
              <a:spcAft>
                <a:spcPts val="300"/>
              </a:spcAft>
              <a:buFont typeface="Calibri" pitchFamily="34" charset="0"/>
              <a:buAutoNum type="arabicPeriod"/>
            </a:pPr>
            <a:r>
              <a:rPr lang="en-US" sz="1100" dirty="0">
                <a:latin typeface="Arial" charset="0"/>
                <a:cs typeface="Arial" charset="0"/>
              </a:rPr>
              <a:t>Bangladesh Floods</a:t>
            </a:r>
          </a:p>
          <a:p>
            <a:pPr marL="228600" indent="-228600" eaLnBrk="1" hangingPunct="1">
              <a:spcBef>
                <a:spcPts val="300"/>
              </a:spcBef>
              <a:spcAft>
                <a:spcPts val="300"/>
              </a:spcAft>
              <a:buFont typeface="Calibri" pitchFamily="34" charset="0"/>
              <a:buAutoNum type="arabicPeriod"/>
            </a:pPr>
            <a:r>
              <a:rPr lang="en-US" sz="1100" dirty="0">
                <a:latin typeface="Arial" charset="0"/>
                <a:cs typeface="Arial" charset="0"/>
              </a:rPr>
              <a:t>Bangladesh Population Movement</a:t>
            </a:r>
          </a:p>
          <a:p>
            <a:pPr marL="228600" indent="-228600" eaLnBrk="1" hangingPunct="1">
              <a:spcBef>
                <a:spcPts val="300"/>
              </a:spcBef>
              <a:spcAft>
                <a:spcPts val="300"/>
              </a:spcAft>
              <a:buFont typeface="Calibri" pitchFamily="34" charset="0"/>
              <a:buAutoNum type="arabicPeriod"/>
            </a:pPr>
            <a:r>
              <a:rPr lang="en-US" sz="1100" dirty="0">
                <a:latin typeface="Arial" charset="0"/>
                <a:cs typeface="Arial" charset="0"/>
              </a:rPr>
              <a:t>Costa Rica Floods</a:t>
            </a:r>
          </a:p>
          <a:p>
            <a:pPr marL="228600" indent="-228600" eaLnBrk="1" hangingPunct="1">
              <a:spcBef>
                <a:spcPts val="300"/>
              </a:spcBef>
              <a:spcAft>
                <a:spcPts val="300"/>
              </a:spcAft>
              <a:buFont typeface="Calibri" pitchFamily="34" charset="0"/>
              <a:buAutoNum type="arabicPeriod"/>
            </a:pPr>
            <a:r>
              <a:rPr lang="en-US" sz="1100" dirty="0">
                <a:latin typeface="Arial" charset="0"/>
                <a:cs typeface="Arial" charset="0"/>
              </a:rPr>
              <a:t>Europe Population Movement</a:t>
            </a:r>
          </a:p>
          <a:p>
            <a:pPr marL="228600" indent="-228600" eaLnBrk="1" hangingPunct="1">
              <a:spcBef>
                <a:spcPts val="300"/>
              </a:spcBef>
              <a:spcAft>
                <a:spcPts val="300"/>
              </a:spcAft>
              <a:buFont typeface="Calibri" pitchFamily="34" charset="0"/>
              <a:buAutoNum type="arabicPeriod"/>
            </a:pPr>
            <a:r>
              <a:rPr lang="en-US" sz="1100" dirty="0">
                <a:latin typeface="Arial" charset="0"/>
                <a:cs typeface="Arial" charset="0"/>
              </a:rPr>
              <a:t>Hurricane Maria</a:t>
            </a:r>
          </a:p>
          <a:p>
            <a:pPr marL="228600" indent="-228600" eaLnBrk="1" hangingPunct="1">
              <a:spcBef>
                <a:spcPts val="300"/>
              </a:spcBef>
              <a:spcAft>
                <a:spcPts val="300"/>
              </a:spcAft>
              <a:buFont typeface="Calibri" pitchFamily="34" charset="0"/>
              <a:buAutoNum type="arabicPeriod"/>
            </a:pPr>
            <a:r>
              <a:rPr lang="en-US" sz="1100" dirty="0">
                <a:latin typeface="Arial" charset="0"/>
                <a:cs typeface="Arial" charset="0"/>
              </a:rPr>
              <a:t>Madagascar Plague</a:t>
            </a:r>
          </a:p>
          <a:p>
            <a:pPr marL="228600" indent="-228600" eaLnBrk="1" hangingPunct="1">
              <a:spcBef>
                <a:spcPts val="300"/>
              </a:spcBef>
              <a:spcAft>
                <a:spcPts val="300"/>
              </a:spcAft>
              <a:buFont typeface="Calibri" pitchFamily="34" charset="0"/>
              <a:buAutoNum type="arabicPeriod"/>
            </a:pPr>
            <a:r>
              <a:rPr lang="en-US" sz="1100" dirty="0">
                <a:latin typeface="Arial" charset="0"/>
                <a:cs typeface="Arial" charset="0"/>
              </a:rPr>
              <a:t>Mexico Earthquake</a:t>
            </a:r>
          </a:p>
          <a:p>
            <a:pPr marL="228600" indent="-228600" eaLnBrk="1" hangingPunct="1">
              <a:spcBef>
                <a:spcPts val="300"/>
              </a:spcBef>
              <a:spcAft>
                <a:spcPts val="300"/>
              </a:spcAft>
              <a:buFont typeface="Calibri" pitchFamily="34" charset="0"/>
              <a:buAutoNum type="arabicPeriod"/>
            </a:pPr>
            <a:r>
              <a:rPr lang="en-US" sz="1100" dirty="0">
                <a:latin typeface="Arial" charset="0"/>
                <a:cs typeface="Arial" charset="0"/>
              </a:rPr>
              <a:t>Nepal Floods and Landslides</a:t>
            </a:r>
          </a:p>
          <a:p>
            <a:pPr marL="228600" indent="-228600" eaLnBrk="1" hangingPunct="1">
              <a:spcBef>
                <a:spcPts val="300"/>
              </a:spcBef>
              <a:spcAft>
                <a:spcPts val="300"/>
              </a:spcAft>
              <a:buFont typeface="Calibri" pitchFamily="34" charset="0"/>
              <a:buAutoNum type="arabicPeriod"/>
            </a:pPr>
            <a:r>
              <a:rPr lang="en-US" sz="1100" dirty="0">
                <a:latin typeface="Arial" charset="0"/>
                <a:cs typeface="Arial" charset="0"/>
              </a:rPr>
              <a:t>Sierra Leone Mudslide</a:t>
            </a:r>
          </a:p>
        </p:txBody>
      </p:sp>
      <p:pic>
        <p:nvPicPr>
          <p:cNvPr id="18438" name="Picture 12" descr="Map for ARC.eps"/>
          <p:cNvPicPr>
            <a:picLocks noChangeAspect="1"/>
          </p:cNvPicPr>
          <p:nvPr/>
        </p:nvPicPr>
        <p:blipFill>
          <a:blip r:embed="rId3"/>
          <a:srcRect/>
          <a:stretch>
            <a:fillRect/>
          </a:stretch>
        </p:blipFill>
        <p:spPr bwMode="auto">
          <a:xfrm>
            <a:off x="2735601" y="1676399"/>
            <a:ext cx="6781800" cy="3578985"/>
          </a:xfrm>
          <a:prstGeom prst="rect">
            <a:avLst/>
          </a:prstGeom>
          <a:noFill/>
          <a:ln w="9525">
            <a:noFill/>
            <a:miter lim="800000"/>
            <a:headEnd/>
            <a:tailEnd/>
          </a:ln>
        </p:spPr>
      </p:pic>
      <p:sp>
        <p:nvSpPr>
          <p:cNvPr id="13" name="Oval 12"/>
          <p:cNvSpPr>
            <a:spLocks noChangeArrowheads="1"/>
          </p:cNvSpPr>
          <p:nvPr/>
        </p:nvSpPr>
        <p:spPr bwMode="auto">
          <a:xfrm>
            <a:off x="4108184" y="3565782"/>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3</a:t>
            </a:r>
          </a:p>
        </p:txBody>
      </p:sp>
      <p:sp>
        <p:nvSpPr>
          <p:cNvPr id="14" name="Oval 13"/>
          <p:cNvSpPr>
            <a:spLocks noChangeArrowheads="1"/>
          </p:cNvSpPr>
          <p:nvPr/>
        </p:nvSpPr>
        <p:spPr bwMode="auto">
          <a:xfrm>
            <a:off x="7391400" y="3521386"/>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a:t>
            </a:r>
          </a:p>
        </p:txBody>
      </p:sp>
      <p:sp>
        <p:nvSpPr>
          <p:cNvPr id="15" name="Oval 14"/>
          <p:cNvSpPr>
            <a:spLocks noChangeArrowheads="1"/>
          </p:cNvSpPr>
          <p:nvPr/>
        </p:nvSpPr>
        <p:spPr bwMode="auto">
          <a:xfrm>
            <a:off x="5854032" y="2737996"/>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4</a:t>
            </a:r>
          </a:p>
        </p:txBody>
      </p:sp>
      <p:sp>
        <p:nvSpPr>
          <p:cNvPr id="17" name="Oval 16"/>
          <p:cNvSpPr>
            <a:spLocks noChangeArrowheads="1"/>
          </p:cNvSpPr>
          <p:nvPr/>
        </p:nvSpPr>
        <p:spPr bwMode="auto">
          <a:xfrm>
            <a:off x="7391400" y="3936758"/>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2</a:t>
            </a:r>
          </a:p>
        </p:txBody>
      </p:sp>
      <p:sp>
        <p:nvSpPr>
          <p:cNvPr id="12" name="Oval 11"/>
          <p:cNvSpPr>
            <a:spLocks noChangeArrowheads="1"/>
          </p:cNvSpPr>
          <p:nvPr/>
        </p:nvSpPr>
        <p:spPr bwMode="auto">
          <a:xfrm>
            <a:off x="4488156" y="3338128"/>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5</a:t>
            </a:r>
          </a:p>
        </p:txBody>
      </p:sp>
      <p:sp>
        <p:nvSpPr>
          <p:cNvPr id="18" name="Oval 17"/>
          <p:cNvSpPr>
            <a:spLocks noChangeArrowheads="1"/>
          </p:cNvSpPr>
          <p:nvPr/>
        </p:nvSpPr>
        <p:spPr bwMode="auto">
          <a:xfrm>
            <a:off x="6673187" y="4267200"/>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6</a:t>
            </a:r>
          </a:p>
        </p:txBody>
      </p:sp>
      <p:sp>
        <p:nvSpPr>
          <p:cNvPr id="19" name="Oval 18"/>
          <p:cNvSpPr>
            <a:spLocks noChangeArrowheads="1"/>
          </p:cNvSpPr>
          <p:nvPr/>
        </p:nvSpPr>
        <p:spPr bwMode="auto">
          <a:xfrm>
            <a:off x="3600816" y="3311029"/>
            <a:ext cx="428373" cy="412349"/>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7</a:t>
            </a:r>
          </a:p>
        </p:txBody>
      </p:sp>
      <p:sp>
        <p:nvSpPr>
          <p:cNvPr id="20" name="Oval 19"/>
          <p:cNvSpPr>
            <a:spLocks noChangeArrowheads="1"/>
          </p:cNvSpPr>
          <p:nvPr/>
        </p:nvSpPr>
        <p:spPr bwMode="auto">
          <a:xfrm>
            <a:off x="7226615" y="3017835"/>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8</a:t>
            </a:r>
          </a:p>
        </p:txBody>
      </p:sp>
      <p:sp>
        <p:nvSpPr>
          <p:cNvPr id="21" name="Oval 20"/>
          <p:cNvSpPr>
            <a:spLocks noChangeArrowheads="1"/>
          </p:cNvSpPr>
          <p:nvPr/>
        </p:nvSpPr>
        <p:spPr bwMode="auto">
          <a:xfrm>
            <a:off x="5477413" y="3594028"/>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9</a:t>
            </a:r>
          </a:p>
        </p:txBody>
      </p:sp>
      <p:sp>
        <p:nvSpPr>
          <p:cNvPr id="23" name="Title 1">
            <a:extLst>
              <a:ext uri="{FF2B5EF4-FFF2-40B4-BE49-F238E27FC236}">
                <a16:creationId xmlns:a16="http://schemas.microsoft.com/office/drawing/2014/main" id="{DE9B3185-634F-4977-BCE9-B8BF701542FD}"/>
              </a:ext>
            </a:extLst>
          </p:cNvPr>
          <p:cNvSpPr>
            <a:spLocks noGrp="1"/>
          </p:cNvSpPr>
          <p:nvPr>
            <p:ph type="title"/>
          </p:nvPr>
        </p:nvSpPr>
        <p:spPr>
          <a:xfrm>
            <a:off x="685800" y="685800"/>
            <a:ext cx="2971800" cy="990600"/>
          </a:xfrm>
        </p:spPr>
        <p:txBody>
          <a:bodyPr wrap="square" numCol="1" anchorCtr="0" compatLnSpc="1">
            <a:prstTxWarp prst="textNoShape">
              <a:avLst/>
            </a:prstTxWarp>
            <a:noAutofit/>
          </a:bodyPr>
          <a:lstStyle/>
          <a:p>
            <a:pPr eaLnBrk="1" hangingPunct="1">
              <a:lnSpc>
                <a:spcPts val="2000"/>
              </a:lnSpc>
              <a:defRPr/>
            </a:pPr>
            <a:r>
              <a:rPr lang="en-US" sz="1600" dirty="0">
                <a:latin typeface="Arial" charset="0"/>
                <a:cs typeface="Arial" charset="0"/>
              </a:rPr>
              <a:t>During the quarter, the American Red Cross responded to, and continued responses to, 9 major emergencies around the world. </a:t>
            </a:r>
          </a:p>
        </p:txBody>
      </p:sp>
    </p:spTree>
    <p:extLst>
      <p:ext uri="{BB962C8B-B14F-4D97-AF65-F5344CB8AC3E}">
        <p14:creationId xmlns:p14="http://schemas.microsoft.com/office/powerpoint/2010/main" val="1165802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241" y="804615"/>
            <a:ext cx="8869362" cy="1666031"/>
          </a:xfrm>
        </p:spPr>
        <p:txBody>
          <a:bodyPr wrap="square" numCol="1" anchorCtr="0" compatLnSpc="1">
            <a:prstTxWarp prst="textNoShape">
              <a:avLst/>
            </a:prstTxWarp>
            <a:noAutofit/>
          </a:bodyPr>
          <a:lstStyle/>
          <a:p>
            <a:pPr algn="ctr" eaLnBrk="1" hangingPunct="1">
              <a:lnSpc>
                <a:spcPct val="100000"/>
              </a:lnSpc>
              <a:tabLst>
                <a:tab pos="1198563" algn="l"/>
              </a:tabLst>
              <a:defRPr/>
            </a:pPr>
            <a:r>
              <a:rPr lang="en-US" sz="2000" dirty="0">
                <a:solidFill>
                  <a:srgbClr val="6D6E70"/>
                </a:solidFill>
                <a:latin typeface="Arial" charset="0"/>
                <a:cs typeface="Arial" charset="0"/>
              </a:rPr>
              <a:t>The American Red Cross actively supported </a:t>
            </a:r>
            <a:br>
              <a:rPr lang="en-US" sz="2000" dirty="0">
                <a:solidFill>
                  <a:srgbClr val="6D6E70"/>
                </a:solidFill>
                <a:latin typeface="Arial" charset="0"/>
                <a:cs typeface="Arial" charset="0"/>
              </a:rPr>
            </a:br>
            <a:r>
              <a:rPr lang="en-US" sz="2000" dirty="0">
                <a:solidFill>
                  <a:srgbClr val="6D6E70"/>
                </a:solidFill>
                <a:latin typeface="Arial" charset="0"/>
                <a:cs typeface="Arial" charset="0"/>
              </a:rPr>
              <a:t>disaster preparedness, relief and recovery work in 22 countries. </a:t>
            </a:r>
            <a:br>
              <a:rPr lang="en-US" sz="2000" dirty="0">
                <a:solidFill>
                  <a:srgbClr val="6D6E70"/>
                </a:solidFill>
                <a:latin typeface="Arial" charset="0"/>
                <a:cs typeface="Arial" charset="0"/>
              </a:rPr>
            </a:br>
            <a:endParaRPr lang="en-US" sz="2000" baseline="36000" dirty="0">
              <a:solidFill>
                <a:srgbClr val="6D6E70"/>
              </a:solidFill>
              <a:latin typeface="Arial" charset="0"/>
              <a:cs typeface="Arial" charset="0"/>
            </a:endParaRPr>
          </a:p>
        </p:txBody>
      </p:sp>
      <p:sp>
        <p:nvSpPr>
          <p:cNvPr id="20482" name="Text Placeholder 3"/>
          <p:cNvSpPr txBox="1">
            <a:spLocks/>
          </p:cNvSpPr>
          <p:nvPr/>
        </p:nvSpPr>
        <p:spPr bwMode="auto">
          <a:xfrm>
            <a:off x="1385600" y="3709493"/>
            <a:ext cx="1981200" cy="449262"/>
          </a:xfrm>
          <a:prstGeom prst="rect">
            <a:avLst/>
          </a:prstGeom>
          <a:noFill/>
          <a:ln w="9525">
            <a:noFill/>
            <a:miter lim="800000"/>
            <a:headEnd/>
            <a:tailEnd/>
          </a:ln>
        </p:spPr>
        <p:txBody>
          <a:bodyPr anchor="ctr"/>
          <a:lstStyle/>
          <a:p>
            <a:pPr algn="ctr">
              <a:spcBef>
                <a:spcPts val="0"/>
              </a:spcBef>
              <a:buFont typeface="Arial" charset="0"/>
              <a:buNone/>
              <a:defRPr/>
            </a:pPr>
            <a:r>
              <a:rPr lang="en-US" sz="2400" b="1" spc="-150" dirty="0">
                <a:solidFill>
                  <a:srgbClr val="ED1B24"/>
                </a:solidFill>
                <a:latin typeface="Arial"/>
                <a:cs typeface="Arial"/>
              </a:rPr>
              <a:t>$</a:t>
            </a:r>
            <a:r>
              <a:rPr lang="is-IS" sz="2400" b="1" spc="-150" dirty="0">
                <a:solidFill>
                  <a:srgbClr val="ED1B24"/>
                </a:solidFill>
                <a:latin typeface="Arial"/>
                <a:cs typeface="Arial"/>
              </a:rPr>
              <a:t>3,985,100</a:t>
            </a:r>
            <a:endParaRPr lang="en-US" sz="2400" b="1" spc="-150" dirty="0">
              <a:solidFill>
                <a:srgbClr val="ED1B24"/>
              </a:solidFill>
              <a:latin typeface="Arial"/>
              <a:cs typeface="Arial"/>
            </a:endParaRPr>
          </a:p>
          <a:p>
            <a:pPr algn="ctr">
              <a:spcBef>
                <a:spcPts val="0"/>
              </a:spcBef>
            </a:pPr>
            <a:r>
              <a:rPr lang="en-US" sz="1400" dirty="0">
                <a:solidFill>
                  <a:srgbClr val="6D6E70"/>
                </a:solidFill>
              </a:rPr>
              <a:t>funds donated*</a:t>
            </a:r>
          </a:p>
          <a:p>
            <a:pPr algn="ctr">
              <a:spcBef>
                <a:spcPts val="0"/>
              </a:spcBef>
            </a:pPr>
            <a:endParaRPr lang="en-US" sz="1400" dirty="0">
              <a:solidFill>
                <a:srgbClr val="6D6E70"/>
              </a:solidFill>
            </a:endParaRPr>
          </a:p>
          <a:p>
            <a:pPr algn="ctr">
              <a:spcBef>
                <a:spcPct val="20000"/>
              </a:spcBef>
              <a:buFont typeface="Arial" charset="0"/>
              <a:buNone/>
            </a:pPr>
            <a:r>
              <a:rPr lang="en-US" sz="1400" b="1" dirty="0">
                <a:solidFill>
                  <a:schemeClr val="tx1">
                    <a:lumMod val="50000"/>
                    <a:lumOff val="50000"/>
                  </a:schemeClr>
                </a:solidFill>
                <a:cs typeface="Arial" charset="0"/>
              </a:rPr>
              <a:t> </a:t>
            </a:r>
          </a:p>
        </p:txBody>
      </p:sp>
      <p:pic>
        <p:nvPicPr>
          <p:cNvPr id="20486" name="Picture 4" descr="Preparedness.png"/>
          <p:cNvPicPr>
            <a:picLocks noChangeAspect="1"/>
          </p:cNvPicPr>
          <p:nvPr/>
        </p:nvPicPr>
        <p:blipFill>
          <a:blip r:embed="rId3"/>
          <a:srcRect/>
          <a:stretch>
            <a:fillRect/>
          </a:stretch>
        </p:blipFill>
        <p:spPr bwMode="auto">
          <a:xfrm>
            <a:off x="7705810" y="2295007"/>
            <a:ext cx="836686" cy="1086597"/>
          </a:xfrm>
          <a:prstGeom prst="rect">
            <a:avLst/>
          </a:prstGeom>
          <a:noFill/>
          <a:ln w="9525">
            <a:noFill/>
            <a:miter lim="800000"/>
            <a:headEnd/>
            <a:tailEnd/>
          </a:ln>
        </p:spPr>
      </p:pic>
      <p:pic>
        <p:nvPicPr>
          <p:cNvPr id="20489" name="Picture 2" descr="Box_Icon.png"/>
          <p:cNvPicPr>
            <a:picLocks noChangeAspect="1"/>
          </p:cNvPicPr>
          <p:nvPr/>
        </p:nvPicPr>
        <p:blipFill>
          <a:blip r:embed="rId4"/>
          <a:srcRect/>
          <a:stretch>
            <a:fillRect/>
          </a:stretch>
        </p:blipFill>
        <p:spPr bwMode="auto">
          <a:xfrm>
            <a:off x="5575554" y="2299806"/>
            <a:ext cx="1254325" cy="1207687"/>
          </a:xfrm>
          <a:prstGeom prst="rect">
            <a:avLst/>
          </a:prstGeom>
          <a:noFill/>
          <a:ln w="9525">
            <a:noFill/>
            <a:miter lim="800000"/>
            <a:headEnd/>
            <a:tailEnd/>
          </a:ln>
        </p:spPr>
      </p:pic>
      <p:sp>
        <p:nvSpPr>
          <p:cNvPr id="20" name="Rectangle 19"/>
          <p:cNvSpPr/>
          <p:nvPr/>
        </p:nvSpPr>
        <p:spPr>
          <a:xfrm>
            <a:off x="5334000" y="5206987"/>
            <a:ext cx="4116387" cy="507831"/>
          </a:xfrm>
          <a:prstGeom prst="rect">
            <a:avLst/>
          </a:prstGeom>
        </p:spPr>
        <p:txBody>
          <a:bodyPr wrap="square">
            <a:spAutoFit/>
          </a:bodyPr>
          <a:lstStyle/>
          <a:p>
            <a:pPr algn="r">
              <a:tabLst>
                <a:tab pos="169863" algn="l"/>
              </a:tabLst>
            </a:pPr>
            <a:r>
              <a:rPr lang="en-US" sz="900" dirty="0">
                <a:solidFill>
                  <a:srgbClr val="717073"/>
                </a:solidFill>
                <a:cs typeface="Arial" charset="0"/>
              </a:rPr>
              <a:t>*Reflects funds donated by American Red Cross to IFRC, ICRC or Red Cross Red Crescent national societies following specific disasters.</a:t>
            </a:r>
          </a:p>
          <a:p>
            <a:pPr algn="r">
              <a:tabLst>
                <a:tab pos="169863" algn="l"/>
              </a:tabLst>
            </a:pPr>
            <a:r>
              <a:rPr lang="en-US" sz="900" dirty="0">
                <a:solidFill>
                  <a:srgbClr val="717073"/>
                </a:solidFill>
                <a:cs typeface="Arial" charset="0"/>
              </a:rPr>
              <a:t>**Does not include ongoing recovery projects in Haiti.</a:t>
            </a:r>
            <a:endParaRPr lang="en-US" sz="900" dirty="0">
              <a:solidFill>
                <a:srgbClr val="D7D7D8"/>
              </a:solidFill>
              <a:cs typeface="Arial" charset="0"/>
            </a:endParaRPr>
          </a:p>
        </p:txBody>
      </p:sp>
      <p:pic>
        <p:nvPicPr>
          <p:cNvPr id="3074" name="Picture 2"/>
          <p:cNvPicPr>
            <a:picLocks noChangeAspect="1" noChangeArrowheads="1"/>
          </p:cNvPicPr>
          <p:nvPr/>
        </p:nvPicPr>
        <p:blipFill>
          <a:blip r:embed="rId5"/>
          <a:srcRect/>
          <a:stretch>
            <a:fillRect/>
          </a:stretch>
        </p:blipFill>
        <p:spPr bwMode="auto">
          <a:xfrm>
            <a:off x="2052776" y="2539147"/>
            <a:ext cx="729006" cy="729006"/>
          </a:xfrm>
          <a:prstGeom prst="rect">
            <a:avLst/>
          </a:prstGeom>
          <a:noFill/>
          <a:ln w="9525">
            <a:noFill/>
            <a:miter lim="800000"/>
            <a:headEnd/>
            <a:tailEnd/>
          </a:ln>
          <a:effectLst/>
        </p:spPr>
      </p:pic>
      <p:pic>
        <p:nvPicPr>
          <p:cNvPr id="3075" name="Picture 3"/>
          <p:cNvPicPr>
            <a:picLocks noChangeAspect="1" noChangeArrowheads="1"/>
          </p:cNvPicPr>
          <p:nvPr/>
        </p:nvPicPr>
        <p:blipFill>
          <a:blip r:embed="rId6"/>
          <a:srcRect/>
          <a:stretch>
            <a:fillRect/>
          </a:stretch>
        </p:blipFill>
        <p:spPr bwMode="auto">
          <a:xfrm>
            <a:off x="3975966" y="2515263"/>
            <a:ext cx="694005" cy="751528"/>
          </a:xfrm>
          <a:prstGeom prst="rect">
            <a:avLst/>
          </a:prstGeom>
          <a:noFill/>
          <a:ln w="9525">
            <a:noFill/>
            <a:miter lim="800000"/>
            <a:headEnd/>
            <a:tailEnd/>
          </a:ln>
          <a:effectLst/>
        </p:spPr>
      </p:pic>
      <p:sp>
        <p:nvSpPr>
          <p:cNvPr id="22" name="Rectangle 21"/>
          <p:cNvSpPr/>
          <p:nvPr/>
        </p:nvSpPr>
        <p:spPr>
          <a:xfrm>
            <a:off x="1328057" y="4581005"/>
            <a:ext cx="8054464" cy="609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0492" name="Text Placeholder 3"/>
          <p:cNvSpPr txBox="1">
            <a:spLocks/>
          </p:cNvSpPr>
          <p:nvPr/>
        </p:nvSpPr>
        <p:spPr bwMode="auto">
          <a:xfrm>
            <a:off x="1614200" y="4644292"/>
            <a:ext cx="1524000" cy="449262"/>
          </a:xfrm>
          <a:prstGeom prst="rect">
            <a:avLst/>
          </a:prstGeom>
          <a:noFill/>
          <a:ln w="9525">
            <a:noFill/>
            <a:miter lim="800000"/>
            <a:headEnd/>
            <a:tailEnd/>
          </a:ln>
        </p:spPr>
        <p:txBody>
          <a:bodyPr/>
          <a:lstStyle/>
          <a:p>
            <a:pPr algn="ctr">
              <a:spcBef>
                <a:spcPct val="20000"/>
              </a:spcBef>
            </a:pPr>
            <a:r>
              <a:rPr lang="en-US" sz="2100" b="1" dirty="0">
                <a:solidFill>
                  <a:srgbClr val="717073"/>
                </a:solidFill>
                <a:cs typeface="Arial" charset="0"/>
              </a:rPr>
              <a:t>$</a:t>
            </a:r>
            <a:r>
              <a:rPr lang="is-IS" sz="2100" b="1" dirty="0">
                <a:solidFill>
                  <a:srgbClr val="717073"/>
                </a:solidFill>
                <a:cs typeface="Arial" charset="0"/>
              </a:rPr>
              <a:t>6,329,800</a:t>
            </a:r>
            <a:endParaRPr lang="en-US" sz="2100" b="1" dirty="0">
              <a:solidFill>
                <a:srgbClr val="717073"/>
              </a:solidFill>
              <a:cs typeface="Arial" charset="0"/>
            </a:endParaRPr>
          </a:p>
        </p:txBody>
      </p:sp>
      <p:sp>
        <p:nvSpPr>
          <p:cNvPr id="20493" name="Rectangle 27"/>
          <p:cNvSpPr>
            <a:spLocks noChangeArrowheads="1"/>
          </p:cNvSpPr>
          <p:nvPr/>
        </p:nvSpPr>
        <p:spPr bwMode="auto">
          <a:xfrm>
            <a:off x="3808618" y="4647479"/>
            <a:ext cx="1028700" cy="415498"/>
          </a:xfrm>
          <a:prstGeom prst="rect">
            <a:avLst/>
          </a:prstGeom>
          <a:noFill/>
          <a:ln w="9525">
            <a:noFill/>
            <a:miter lim="800000"/>
            <a:headEnd/>
            <a:tailEnd/>
          </a:ln>
        </p:spPr>
        <p:txBody>
          <a:bodyPr>
            <a:spAutoFit/>
          </a:bodyPr>
          <a:lstStyle/>
          <a:p>
            <a:pPr algn="ctr">
              <a:spcBef>
                <a:spcPct val="20000"/>
              </a:spcBef>
              <a:buFont typeface="Arial" charset="0"/>
              <a:buNone/>
            </a:pPr>
            <a:r>
              <a:rPr lang="en-US" sz="2100" b="1" dirty="0">
                <a:solidFill>
                  <a:srgbClr val="717073"/>
                </a:solidFill>
                <a:cs typeface="Arial" charset="0"/>
              </a:rPr>
              <a:t>20</a:t>
            </a:r>
          </a:p>
        </p:txBody>
      </p:sp>
      <p:sp>
        <p:nvSpPr>
          <p:cNvPr id="20494" name="Rectangle 28"/>
          <p:cNvSpPr>
            <a:spLocks noChangeArrowheads="1"/>
          </p:cNvSpPr>
          <p:nvPr/>
        </p:nvSpPr>
        <p:spPr bwMode="auto">
          <a:xfrm>
            <a:off x="5710128" y="4678056"/>
            <a:ext cx="1005403" cy="415498"/>
          </a:xfrm>
          <a:prstGeom prst="rect">
            <a:avLst/>
          </a:prstGeom>
          <a:noFill/>
          <a:ln w="9525">
            <a:noFill/>
            <a:miter lim="800000"/>
            <a:headEnd/>
            <a:tailEnd/>
          </a:ln>
        </p:spPr>
        <p:txBody>
          <a:bodyPr wrap="none">
            <a:spAutoFit/>
          </a:bodyPr>
          <a:lstStyle/>
          <a:p>
            <a:pPr algn="ctr">
              <a:spcBef>
                <a:spcPct val="20000"/>
              </a:spcBef>
              <a:buFont typeface="Arial" charset="0"/>
              <a:buNone/>
            </a:pPr>
            <a:r>
              <a:rPr lang="en-US" sz="2100" b="1" dirty="0">
                <a:solidFill>
                  <a:srgbClr val="717073"/>
                </a:solidFill>
                <a:cs typeface="Arial" charset="0"/>
              </a:rPr>
              <a:t>25,000</a:t>
            </a:r>
          </a:p>
        </p:txBody>
      </p:sp>
      <p:sp>
        <p:nvSpPr>
          <p:cNvPr id="20495" name="Rectangle 29"/>
          <p:cNvSpPr>
            <a:spLocks noChangeArrowheads="1"/>
          </p:cNvSpPr>
          <p:nvPr/>
        </p:nvSpPr>
        <p:spPr bwMode="auto">
          <a:xfrm>
            <a:off x="7882045" y="4684140"/>
            <a:ext cx="484215" cy="415498"/>
          </a:xfrm>
          <a:prstGeom prst="rect">
            <a:avLst/>
          </a:prstGeom>
          <a:noFill/>
          <a:ln w="9525">
            <a:noFill/>
            <a:miter lim="800000"/>
            <a:headEnd/>
            <a:tailEnd/>
          </a:ln>
        </p:spPr>
        <p:txBody>
          <a:bodyPr wrap="square">
            <a:spAutoFit/>
          </a:bodyPr>
          <a:lstStyle/>
          <a:p>
            <a:pPr algn="ctr">
              <a:spcBef>
                <a:spcPct val="20000"/>
              </a:spcBef>
              <a:defRPr/>
            </a:pPr>
            <a:r>
              <a:rPr lang="en-US" sz="2100" b="1" dirty="0">
                <a:solidFill>
                  <a:srgbClr val="717073"/>
                </a:solidFill>
                <a:cs typeface="Arial" charset="0"/>
              </a:rPr>
              <a:t>33</a:t>
            </a:r>
          </a:p>
        </p:txBody>
      </p:sp>
      <p:sp>
        <p:nvSpPr>
          <p:cNvPr id="21" name="Title 1"/>
          <p:cNvSpPr txBox="1">
            <a:spLocks/>
          </p:cNvSpPr>
          <p:nvPr/>
        </p:nvSpPr>
        <p:spPr>
          <a:xfrm>
            <a:off x="838200" y="514495"/>
            <a:ext cx="8381999" cy="762000"/>
          </a:xfrm>
          <a:prstGeom prst="rect">
            <a:avLst/>
          </a:prstGeom>
        </p:spPr>
        <p:txBody>
          <a:bodyPr vert="horz" wrap="square" lIns="91440" tIns="45720" rIns="91440" bIns="45720" numCol="1" rtlCol="0" anchor="ctr" anchorCtr="0" compatLnSpc="1">
            <a:prstTxWarp prst="textNoShape">
              <a:avLst/>
            </a:prstTxWarp>
            <a:normAutofit/>
          </a:bodyPr>
          <a:lstStyle>
            <a:lvl1pPr algn="l" defTabSz="457200" rtl="0" eaLnBrk="0" fontAlgn="base" hangingPunct="0">
              <a:lnSpc>
                <a:spcPts val="3860"/>
              </a:lnSpc>
              <a:spcBef>
                <a:spcPct val="0"/>
              </a:spcBef>
              <a:spcAft>
                <a:spcPct val="0"/>
              </a:spcAft>
              <a:defRPr sz="3800" b="1" kern="1200" spc="-100">
                <a:solidFill>
                  <a:srgbClr val="ED1B2E"/>
                </a:solidFill>
                <a:latin typeface="Arial"/>
                <a:ea typeface="+mj-ea"/>
                <a:cs typeface="Arial"/>
              </a:defRPr>
            </a:lvl1pPr>
            <a:lvl2pPr algn="ctr" defTabSz="457200" rtl="0" eaLnBrk="0" fontAlgn="base" hangingPunct="0">
              <a:spcBef>
                <a:spcPct val="0"/>
              </a:spcBef>
              <a:spcAft>
                <a:spcPct val="0"/>
              </a:spcAft>
              <a:defRPr sz="4400" b="1">
                <a:solidFill>
                  <a:srgbClr val="ED1B24"/>
                </a:solidFill>
                <a:latin typeface="Arial" charset="0"/>
                <a:cs typeface="Arial" charset="0"/>
              </a:defRPr>
            </a:lvl2pPr>
            <a:lvl3pPr algn="ctr" defTabSz="457200" rtl="0" eaLnBrk="0" fontAlgn="base" hangingPunct="0">
              <a:spcBef>
                <a:spcPct val="0"/>
              </a:spcBef>
              <a:spcAft>
                <a:spcPct val="0"/>
              </a:spcAft>
              <a:defRPr sz="4400" b="1">
                <a:solidFill>
                  <a:srgbClr val="ED1B24"/>
                </a:solidFill>
                <a:latin typeface="Arial" charset="0"/>
                <a:cs typeface="Arial" charset="0"/>
              </a:defRPr>
            </a:lvl3pPr>
            <a:lvl4pPr algn="ctr" defTabSz="457200" rtl="0" eaLnBrk="0" fontAlgn="base" hangingPunct="0">
              <a:spcBef>
                <a:spcPct val="0"/>
              </a:spcBef>
              <a:spcAft>
                <a:spcPct val="0"/>
              </a:spcAft>
              <a:defRPr sz="4400" b="1">
                <a:solidFill>
                  <a:srgbClr val="ED1B24"/>
                </a:solidFill>
                <a:latin typeface="Arial" charset="0"/>
                <a:cs typeface="Arial" charset="0"/>
              </a:defRPr>
            </a:lvl4pPr>
            <a:lvl5pPr algn="ctr" defTabSz="457200" rtl="0" eaLnBrk="0" fontAlgn="base" hangingPunct="0">
              <a:spcBef>
                <a:spcPct val="0"/>
              </a:spcBef>
              <a:spcAft>
                <a:spcPct val="0"/>
              </a:spcAft>
              <a:defRPr sz="4400" b="1">
                <a:solidFill>
                  <a:srgbClr val="ED1B24"/>
                </a:solidFill>
                <a:latin typeface="Arial" charset="0"/>
                <a:cs typeface="Arial" charset="0"/>
              </a:defRPr>
            </a:lvl5pPr>
            <a:lvl6pPr marL="457200" algn="ctr" defTabSz="457200" rtl="0" fontAlgn="base">
              <a:spcBef>
                <a:spcPct val="0"/>
              </a:spcBef>
              <a:spcAft>
                <a:spcPct val="0"/>
              </a:spcAft>
              <a:defRPr sz="4400" b="1">
                <a:solidFill>
                  <a:srgbClr val="ED1B24"/>
                </a:solidFill>
                <a:latin typeface="Arial" charset="0"/>
                <a:cs typeface="Arial" charset="0"/>
              </a:defRPr>
            </a:lvl6pPr>
            <a:lvl7pPr marL="914400" algn="ctr" defTabSz="457200" rtl="0" fontAlgn="base">
              <a:spcBef>
                <a:spcPct val="0"/>
              </a:spcBef>
              <a:spcAft>
                <a:spcPct val="0"/>
              </a:spcAft>
              <a:defRPr sz="4400" b="1">
                <a:solidFill>
                  <a:srgbClr val="ED1B24"/>
                </a:solidFill>
                <a:latin typeface="Arial" charset="0"/>
                <a:cs typeface="Arial" charset="0"/>
              </a:defRPr>
            </a:lvl7pPr>
            <a:lvl8pPr marL="1371600" algn="ctr" defTabSz="457200" rtl="0" fontAlgn="base">
              <a:spcBef>
                <a:spcPct val="0"/>
              </a:spcBef>
              <a:spcAft>
                <a:spcPct val="0"/>
              </a:spcAft>
              <a:defRPr sz="4400" b="1">
                <a:solidFill>
                  <a:srgbClr val="ED1B24"/>
                </a:solidFill>
                <a:latin typeface="Arial" charset="0"/>
                <a:cs typeface="Arial" charset="0"/>
              </a:defRPr>
            </a:lvl8pPr>
            <a:lvl9pPr marL="1828800" algn="ctr" defTabSz="457200" rtl="0" fontAlgn="base">
              <a:spcBef>
                <a:spcPct val="0"/>
              </a:spcBef>
              <a:spcAft>
                <a:spcPct val="0"/>
              </a:spcAft>
              <a:defRPr sz="4400" b="1">
                <a:solidFill>
                  <a:srgbClr val="ED1B24"/>
                </a:solidFill>
                <a:latin typeface="Arial" charset="0"/>
                <a:cs typeface="Arial" charset="0"/>
              </a:defRPr>
            </a:lvl9pPr>
          </a:lstStyle>
          <a:p>
            <a:pPr algn="ctr" eaLnBrk="1" hangingPunct="1">
              <a:defRPr/>
            </a:pPr>
            <a:r>
              <a:rPr lang="en-US" dirty="0">
                <a:latin typeface="Arial" charset="0"/>
                <a:cs typeface="Arial" charset="0"/>
              </a:rPr>
              <a:t>Q2 International Response Totals</a:t>
            </a:r>
            <a:endParaRPr lang="en-US" baseline="36000" dirty="0">
              <a:latin typeface="Arial" charset="0"/>
              <a:cs typeface="Arial" charset="0"/>
            </a:endParaRPr>
          </a:p>
        </p:txBody>
      </p:sp>
      <p:cxnSp>
        <p:nvCxnSpPr>
          <p:cNvPr id="28" name="Straight Connector 27"/>
          <p:cNvCxnSpPr/>
          <p:nvPr/>
        </p:nvCxnSpPr>
        <p:spPr>
          <a:xfrm>
            <a:off x="1132061" y="2057400"/>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25" name="Text Placeholder 3">
            <a:extLst>
              <a:ext uri="{FF2B5EF4-FFF2-40B4-BE49-F238E27FC236}">
                <a16:creationId xmlns:a16="http://schemas.microsoft.com/office/drawing/2014/main" id="{5AFD59BC-BAD2-4D15-A130-53A7931A8F55}"/>
              </a:ext>
            </a:extLst>
          </p:cNvPr>
          <p:cNvSpPr txBox="1">
            <a:spLocks/>
          </p:cNvSpPr>
          <p:nvPr/>
        </p:nvSpPr>
        <p:spPr bwMode="auto">
          <a:xfrm>
            <a:off x="3352800" y="3606125"/>
            <a:ext cx="1981200" cy="449262"/>
          </a:xfrm>
          <a:prstGeom prst="rect">
            <a:avLst/>
          </a:prstGeom>
          <a:noFill/>
          <a:ln w="9525">
            <a:noFill/>
            <a:miter lim="800000"/>
            <a:headEnd/>
            <a:tailEnd/>
          </a:ln>
        </p:spPr>
        <p:txBody>
          <a:bodyPr anchor="ctr"/>
          <a:lstStyle/>
          <a:p>
            <a:pPr algn="ctr">
              <a:spcBef>
                <a:spcPts val="0"/>
              </a:spcBef>
              <a:buFont typeface="Arial" charset="0"/>
              <a:buNone/>
              <a:defRPr/>
            </a:pPr>
            <a:r>
              <a:rPr lang="en-US" sz="2400" b="1" spc="-150" dirty="0">
                <a:solidFill>
                  <a:srgbClr val="ED1B24"/>
                </a:solidFill>
                <a:latin typeface="Arial"/>
                <a:cs typeface="Arial"/>
              </a:rPr>
              <a:t>9</a:t>
            </a:r>
          </a:p>
          <a:p>
            <a:pPr algn="ctr">
              <a:spcBef>
                <a:spcPts val="0"/>
              </a:spcBef>
            </a:pPr>
            <a:r>
              <a:rPr lang="en-US" sz="1400" dirty="0">
                <a:solidFill>
                  <a:srgbClr val="6D6E70"/>
                </a:solidFill>
              </a:rPr>
              <a:t>people deployed</a:t>
            </a:r>
          </a:p>
          <a:p>
            <a:pPr algn="ctr">
              <a:spcBef>
                <a:spcPct val="20000"/>
              </a:spcBef>
              <a:buFont typeface="Arial" charset="0"/>
              <a:buNone/>
            </a:pPr>
            <a:r>
              <a:rPr lang="en-US" sz="1400" b="1" dirty="0">
                <a:solidFill>
                  <a:schemeClr val="tx1">
                    <a:lumMod val="50000"/>
                    <a:lumOff val="50000"/>
                  </a:schemeClr>
                </a:solidFill>
                <a:cs typeface="Arial" charset="0"/>
              </a:rPr>
              <a:t> </a:t>
            </a:r>
          </a:p>
        </p:txBody>
      </p:sp>
      <p:sp>
        <p:nvSpPr>
          <p:cNvPr id="26" name="Text Placeholder 3">
            <a:extLst>
              <a:ext uri="{FF2B5EF4-FFF2-40B4-BE49-F238E27FC236}">
                <a16:creationId xmlns:a16="http://schemas.microsoft.com/office/drawing/2014/main" id="{5D3C7347-79BF-4B1B-9A7E-AF8406E899CF}"/>
              </a:ext>
            </a:extLst>
          </p:cNvPr>
          <p:cNvSpPr txBox="1">
            <a:spLocks/>
          </p:cNvSpPr>
          <p:nvPr/>
        </p:nvSpPr>
        <p:spPr bwMode="auto">
          <a:xfrm>
            <a:off x="5218355" y="3606125"/>
            <a:ext cx="1981200" cy="449262"/>
          </a:xfrm>
          <a:prstGeom prst="rect">
            <a:avLst/>
          </a:prstGeom>
          <a:noFill/>
          <a:ln w="9525">
            <a:noFill/>
            <a:miter lim="800000"/>
            <a:headEnd/>
            <a:tailEnd/>
          </a:ln>
        </p:spPr>
        <p:txBody>
          <a:bodyPr anchor="ctr"/>
          <a:lstStyle/>
          <a:p>
            <a:pPr algn="ctr">
              <a:spcBef>
                <a:spcPts val="0"/>
              </a:spcBef>
              <a:buFont typeface="Arial" charset="0"/>
              <a:buNone/>
              <a:defRPr/>
            </a:pPr>
            <a:r>
              <a:rPr lang="en-US" sz="2400" b="1" spc="-150" dirty="0">
                <a:solidFill>
                  <a:srgbClr val="ED1B24"/>
                </a:solidFill>
                <a:latin typeface="Arial"/>
                <a:cs typeface="Arial"/>
              </a:rPr>
              <a:t>0</a:t>
            </a:r>
          </a:p>
          <a:p>
            <a:pPr algn="ctr">
              <a:spcBef>
                <a:spcPts val="0"/>
              </a:spcBef>
            </a:pPr>
            <a:r>
              <a:rPr lang="en-US" sz="1400" dirty="0">
                <a:solidFill>
                  <a:srgbClr val="6D6E70"/>
                </a:solidFill>
              </a:rPr>
              <a:t>supplies provided</a:t>
            </a:r>
          </a:p>
          <a:p>
            <a:pPr algn="ctr">
              <a:spcBef>
                <a:spcPct val="20000"/>
              </a:spcBef>
              <a:buFont typeface="Arial" charset="0"/>
              <a:buNone/>
            </a:pPr>
            <a:r>
              <a:rPr lang="en-US" sz="1400" b="1" dirty="0">
                <a:solidFill>
                  <a:schemeClr val="tx1">
                    <a:lumMod val="50000"/>
                    <a:lumOff val="50000"/>
                  </a:schemeClr>
                </a:solidFill>
                <a:cs typeface="Arial" charset="0"/>
              </a:rPr>
              <a:t> </a:t>
            </a:r>
          </a:p>
        </p:txBody>
      </p:sp>
      <p:sp>
        <p:nvSpPr>
          <p:cNvPr id="27" name="Text Placeholder 3">
            <a:extLst>
              <a:ext uri="{FF2B5EF4-FFF2-40B4-BE49-F238E27FC236}">
                <a16:creationId xmlns:a16="http://schemas.microsoft.com/office/drawing/2014/main" id="{56749228-26BC-4C21-8CAC-7C9D4C941B58}"/>
              </a:ext>
            </a:extLst>
          </p:cNvPr>
          <p:cNvSpPr txBox="1">
            <a:spLocks/>
          </p:cNvSpPr>
          <p:nvPr/>
        </p:nvSpPr>
        <p:spPr bwMode="auto">
          <a:xfrm>
            <a:off x="7133553" y="3709493"/>
            <a:ext cx="1981200" cy="449262"/>
          </a:xfrm>
          <a:prstGeom prst="rect">
            <a:avLst/>
          </a:prstGeom>
          <a:noFill/>
          <a:ln w="9525">
            <a:noFill/>
            <a:miter lim="800000"/>
            <a:headEnd/>
            <a:tailEnd/>
          </a:ln>
        </p:spPr>
        <p:txBody>
          <a:bodyPr anchor="ctr"/>
          <a:lstStyle/>
          <a:p>
            <a:pPr algn="ctr">
              <a:spcBef>
                <a:spcPts val="0"/>
              </a:spcBef>
              <a:buFont typeface="Arial" charset="0"/>
              <a:buNone/>
              <a:defRPr/>
            </a:pPr>
            <a:r>
              <a:rPr lang="en-US" sz="2400" b="1" spc="-150" dirty="0">
                <a:solidFill>
                  <a:srgbClr val="ED1B24"/>
                </a:solidFill>
                <a:latin typeface="Arial"/>
                <a:cs typeface="Arial"/>
              </a:rPr>
              <a:t>28</a:t>
            </a:r>
          </a:p>
          <a:p>
            <a:pPr algn="ctr">
              <a:spcBef>
                <a:spcPts val="0"/>
              </a:spcBef>
            </a:pPr>
            <a:r>
              <a:rPr lang="en-US" sz="1400" dirty="0">
                <a:solidFill>
                  <a:srgbClr val="6D6E70"/>
                </a:solidFill>
              </a:rPr>
              <a:t>preparedness and risk reduction projects**</a:t>
            </a:r>
          </a:p>
          <a:p>
            <a:pPr algn="ctr">
              <a:spcBef>
                <a:spcPct val="20000"/>
              </a:spcBef>
              <a:buFont typeface="Arial" charset="0"/>
              <a:buNone/>
            </a:pPr>
            <a:r>
              <a:rPr lang="en-US" sz="1400" b="1" dirty="0">
                <a:solidFill>
                  <a:schemeClr val="tx1">
                    <a:lumMod val="50000"/>
                    <a:lumOff val="50000"/>
                  </a:schemeClr>
                </a:solidFill>
                <a:cs typeface="Arial" charset="0"/>
              </a:rPr>
              <a:t> </a:t>
            </a:r>
          </a:p>
        </p:txBody>
      </p:sp>
      <p:sp>
        <p:nvSpPr>
          <p:cNvPr id="23" name="Rectangle 30">
            <a:extLst>
              <a:ext uri="{FF2B5EF4-FFF2-40B4-BE49-F238E27FC236}">
                <a16:creationId xmlns:a16="http://schemas.microsoft.com/office/drawing/2014/main" id="{A453FF44-35DA-4647-A1C5-411B60442A11}"/>
              </a:ext>
            </a:extLst>
          </p:cNvPr>
          <p:cNvSpPr>
            <a:spLocks noChangeArrowheads="1"/>
          </p:cNvSpPr>
          <p:nvPr/>
        </p:nvSpPr>
        <p:spPr bwMode="auto">
          <a:xfrm>
            <a:off x="166687" y="4522439"/>
            <a:ext cx="1343025" cy="738664"/>
          </a:xfrm>
          <a:prstGeom prst="rect">
            <a:avLst/>
          </a:prstGeom>
          <a:noFill/>
          <a:ln w="9525">
            <a:noFill/>
            <a:miter lim="800000"/>
            <a:headEnd/>
            <a:tailEnd/>
          </a:ln>
        </p:spPr>
        <p:txBody>
          <a:bodyPr>
            <a:spAutoFit/>
          </a:bodyPr>
          <a:lstStyle/>
          <a:p>
            <a:pPr algn="ctr">
              <a:spcBef>
                <a:spcPts val="0"/>
              </a:spcBef>
              <a:buFont typeface="Arial" charset="0"/>
              <a:buNone/>
            </a:pPr>
            <a:r>
              <a:rPr lang="en-US" sz="2100" b="1" dirty="0">
                <a:solidFill>
                  <a:srgbClr val="9F9FA3"/>
                </a:solidFill>
                <a:cs typeface="Arial" charset="0"/>
              </a:rPr>
              <a:t>FY18</a:t>
            </a:r>
          </a:p>
          <a:p>
            <a:pPr algn="ctr">
              <a:spcBef>
                <a:spcPts val="0"/>
              </a:spcBef>
              <a:buFont typeface="Arial" charset="0"/>
              <a:buNone/>
            </a:pPr>
            <a:r>
              <a:rPr lang="en-US" sz="2100" b="1" dirty="0">
                <a:solidFill>
                  <a:srgbClr val="9F9FA3"/>
                </a:solidFill>
                <a:cs typeface="Arial" charset="0"/>
              </a:rPr>
              <a:t>Totals</a:t>
            </a:r>
          </a:p>
        </p:txBody>
      </p:sp>
    </p:spTree>
    <p:extLst>
      <p:ext uri="{BB962C8B-B14F-4D97-AF65-F5344CB8AC3E}">
        <p14:creationId xmlns:p14="http://schemas.microsoft.com/office/powerpoint/2010/main" val="1150338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148429" y="1903777"/>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bwMode="auto">
          <a:xfrm>
            <a:off x="838201" y="1113346"/>
            <a:ext cx="8419010" cy="7904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R="0" lvl="0" algn="ctr" defTabSz="457200" rtl="0" eaLnBrk="1" fontAlgn="base" latinLnBrk="0" hangingPunct="1">
              <a:lnSpc>
                <a:spcPct val="100000"/>
              </a:lnSpc>
              <a:spcBef>
                <a:spcPct val="0"/>
              </a:spcBef>
              <a:spcAft>
                <a:spcPts val="2400"/>
              </a:spcAft>
              <a:buClr>
                <a:srgbClr val="ED1B24"/>
              </a:buClr>
              <a:buSzTx/>
              <a:tabLst/>
              <a:defRPr/>
            </a:pPr>
            <a:r>
              <a:rPr lang="en-US" sz="2000" b="1" dirty="0">
                <a:solidFill>
                  <a:srgbClr val="6D6E70"/>
                </a:solidFill>
                <a:cs typeface="Arial" charset="0"/>
              </a:rPr>
              <a:t>We were pleased to provide you with the following recognition and engagement opportunities during this quarter.</a:t>
            </a:r>
            <a:endParaRPr kumimoji="0" lang="en-US" sz="2000" b="1" i="0" u="none" strike="noStrike" kern="1200" cap="none" spc="0" normalizeH="0" baseline="0" noProof="0" dirty="0">
              <a:ln>
                <a:noFill/>
              </a:ln>
              <a:solidFill>
                <a:srgbClr val="6D6E70"/>
              </a:solidFill>
              <a:effectLst/>
              <a:uLnTx/>
              <a:uFillTx/>
              <a:cs typeface="Arial" charset="0"/>
            </a:endParaRPr>
          </a:p>
        </p:txBody>
      </p:sp>
      <p:sp>
        <p:nvSpPr>
          <p:cNvPr id="14" name="Title 1"/>
          <p:cNvSpPr>
            <a:spLocks noGrp="1"/>
          </p:cNvSpPr>
          <p:nvPr>
            <p:ph type="title"/>
          </p:nvPr>
        </p:nvSpPr>
        <p:spPr>
          <a:xfrm>
            <a:off x="838200" y="514495"/>
            <a:ext cx="8381999" cy="762000"/>
          </a:xfrm>
        </p:spPr>
        <p:txBody>
          <a:bodyPr wrap="square" numCol="1" anchorCtr="0" compatLnSpc="1">
            <a:prstTxWarp prst="textNoShape">
              <a:avLst/>
            </a:prstTxWarp>
          </a:bodyPr>
          <a:lstStyle/>
          <a:p>
            <a:pPr algn="ctr" eaLnBrk="1" hangingPunct="1">
              <a:defRPr/>
            </a:pPr>
            <a:r>
              <a:rPr lang="en-US" sz="3800" dirty="0">
                <a:latin typeface="Arial" charset="0"/>
                <a:cs typeface="Arial" charset="0"/>
              </a:rPr>
              <a:t>Your Benefits and Resources</a:t>
            </a:r>
            <a:endParaRPr lang="en-US" sz="3800" baseline="36000" dirty="0">
              <a:latin typeface="Arial" charset="0"/>
              <a:cs typeface="Arial" charset="0"/>
            </a:endParaRPr>
          </a:p>
        </p:txBody>
      </p:sp>
      <p:sp>
        <p:nvSpPr>
          <p:cNvPr id="4" name="TextBox 3"/>
          <p:cNvSpPr txBox="1"/>
          <p:nvPr/>
        </p:nvSpPr>
        <p:spPr>
          <a:xfrm>
            <a:off x="484527" y="2078499"/>
            <a:ext cx="5891699" cy="1887696"/>
          </a:xfrm>
          <a:prstGeom prst="rect">
            <a:avLst/>
          </a:prstGeom>
          <a:noFill/>
        </p:spPr>
        <p:txBody>
          <a:bodyPr wrap="square" rtlCol="0">
            <a:spAutoFit/>
          </a:bodyPr>
          <a:lstStyle/>
          <a:p>
            <a:pPr marL="287338" lvl="0" indent="-287338">
              <a:spcBef>
                <a:spcPts val="500"/>
              </a:spcBef>
              <a:buClr>
                <a:srgbClr val="FF0000"/>
              </a:buClr>
              <a:buFont typeface="Arial" panose="020B0604020202020204" pitchFamily="34" charset="0"/>
              <a:buChar char="•"/>
            </a:pPr>
            <a:r>
              <a:rPr lang="en-US" sz="1100" dirty="0">
                <a:solidFill>
                  <a:srgbClr val="717073"/>
                </a:solidFill>
              </a:rPr>
              <a:t>Acknowledgement in </a:t>
            </a:r>
            <a:r>
              <a:rPr lang="en-US" sz="1100" b="1" dirty="0">
                <a:solidFill>
                  <a:srgbClr val="D33234"/>
                </a:solidFill>
              </a:rPr>
              <a:t>annual program recognition national press release </a:t>
            </a:r>
            <a:r>
              <a:rPr lang="en-US" sz="1100" dirty="0">
                <a:solidFill>
                  <a:srgbClr val="717073"/>
                </a:solidFill>
              </a:rPr>
              <a:t>issued on Oct. 18, picked up by 238 broadcast and print websites</a:t>
            </a:r>
          </a:p>
          <a:p>
            <a:pPr marL="287338" lvl="0" indent="-287338">
              <a:spcBef>
                <a:spcPts val="500"/>
              </a:spcBef>
              <a:buClr>
                <a:srgbClr val="FF0000"/>
              </a:buClr>
              <a:buFont typeface="Arial" panose="020B0604020202020204" pitchFamily="34" charset="0"/>
              <a:buChar char="•"/>
            </a:pPr>
            <a:r>
              <a:rPr lang="en-US" sz="1100" dirty="0">
                <a:solidFill>
                  <a:srgbClr val="717073"/>
                </a:solidFill>
              </a:rPr>
              <a:t>Name in </a:t>
            </a:r>
            <a:r>
              <a:rPr lang="en-US" sz="1100" b="1" dirty="0">
                <a:solidFill>
                  <a:srgbClr val="D33234"/>
                </a:solidFill>
              </a:rPr>
              <a:t>full-page national print advertisement in Businessweek </a:t>
            </a:r>
            <a:r>
              <a:rPr lang="en-US" sz="1100" dirty="0">
                <a:solidFill>
                  <a:srgbClr val="717073"/>
                </a:solidFill>
              </a:rPr>
              <a:t>Nov. 6 issue, generating 600,000 impressions</a:t>
            </a:r>
          </a:p>
          <a:p>
            <a:pPr marL="287338" lvl="0" indent="-287338">
              <a:spcBef>
                <a:spcPts val="500"/>
              </a:spcBef>
              <a:buClr>
                <a:srgbClr val="FF0000"/>
              </a:buClr>
              <a:buFont typeface="Arial" panose="020B0604020202020204" pitchFamily="34" charset="0"/>
              <a:buChar char="•"/>
            </a:pPr>
            <a:r>
              <a:rPr lang="en-US" sz="1100" dirty="0">
                <a:solidFill>
                  <a:srgbClr val="717073"/>
                </a:solidFill>
              </a:rPr>
              <a:t>Timely</a:t>
            </a:r>
            <a:r>
              <a:rPr lang="en-US" sz="1100" b="1" dirty="0">
                <a:solidFill>
                  <a:srgbClr val="D33234"/>
                </a:solidFill>
              </a:rPr>
              <a:t> communications materials </a:t>
            </a:r>
            <a:r>
              <a:rPr lang="en-US" sz="1100" dirty="0">
                <a:solidFill>
                  <a:srgbClr val="717073"/>
                </a:solidFill>
              </a:rPr>
              <a:t>– including social posts/graphics and article content – to align partnership with holiday safety and giving</a:t>
            </a:r>
          </a:p>
          <a:p>
            <a:pPr marL="287338" lvl="0" indent="-287338">
              <a:spcBef>
                <a:spcPts val="500"/>
              </a:spcBef>
              <a:buClr>
                <a:srgbClr val="FF0000"/>
              </a:buClr>
              <a:buFont typeface="Arial" panose="020B0604020202020204" pitchFamily="34" charset="0"/>
              <a:buChar char="•"/>
            </a:pPr>
            <a:r>
              <a:rPr lang="en-US" sz="1100" dirty="0">
                <a:solidFill>
                  <a:srgbClr val="717073"/>
                </a:solidFill>
              </a:rPr>
              <a:t>Acknowledgement in </a:t>
            </a:r>
            <a:r>
              <a:rPr lang="en-US" sz="1100" b="1" dirty="0">
                <a:solidFill>
                  <a:srgbClr val="D33234"/>
                </a:solidFill>
              </a:rPr>
              <a:t>2017 Disaster Year in Review national press release </a:t>
            </a:r>
            <a:r>
              <a:rPr lang="en-US" sz="1100" dirty="0">
                <a:solidFill>
                  <a:srgbClr val="717073"/>
                </a:solidFill>
              </a:rPr>
              <a:t>issued on Dec. 7, picked up by 237 broadcast and print websites</a:t>
            </a:r>
          </a:p>
          <a:p>
            <a:pPr marL="285750" lvl="1" indent="-285750">
              <a:spcBef>
                <a:spcPts val="500"/>
              </a:spcBef>
              <a:spcAft>
                <a:spcPts val="500"/>
              </a:spcAft>
              <a:buClr>
                <a:srgbClr val="FF0000"/>
              </a:buClr>
              <a:buSzPct val="100000"/>
              <a:buFont typeface="Arial" panose="020B0604020202020204" pitchFamily="34" charset="0"/>
              <a:buChar char="•"/>
            </a:pPr>
            <a:endParaRPr lang="en-US" sz="1200" dirty="0">
              <a:solidFill>
                <a:srgbClr val="717073"/>
              </a:solidFill>
            </a:endParaRPr>
          </a:p>
        </p:txBody>
      </p:sp>
      <p:sp>
        <p:nvSpPr>
          <p:cNvPr id="9" name="Content Placeholder 8"/>
          <p:cNvSpPr>
            <a:spLocks noGrp="1"/>
          </p:cNvSpPr>
          <p:nvPr>
            <p:ph idx="4294967295"/>
          </p:nvPr>
        </p:nvSpPr>
        <p:spPr>
          <a:xfrm>
            <a:off x="319673" y="3705557"/>
            <a:ext cx="5852527" cy="1857043"/>
          </a:xfrm>
          <a:noFill/>
        </p:spPr>
        <p:txBody>
          <a:bodyPr>
            <a:noAutofit/>
          </a:bodyPr>
          <a:lstStyle/>
          <a:p>
            <a:pPr marL="452438" lvl="1">
              <a:spcBef>
                <a:spcPts val="500"/>
              </a:spcBef>
              <a:spcAft>
                <a:spcPts val="500"/>
              </a:spcAft>
              <a:buFont typeface="Arial" panose="020B0604020202020204" pitchFamily="34" charset="0"/>
              <a:buChar char="•"/>
            </a:pPr>
            <a:r>
              <a:rPr lang="en-US" sz="1100" b="1" i="1" dirty="0"/>
              <a:t>During major disaster responses: </a:t>
            </a:r>
          </a:p>
          <a:p>
            <a:pPr lvl="1">
              <a:spcBef>
                <a:spcPts val="500"/>
              </a:spcBef>
              <a:buFont typeface="Courier New" panose="02070309020205020404" pitchFamily="49" charset="0"/>
              <a:buChar char="o"/>
            </a:pPr>
            <a:r>
              <a:rPr lang="en-US" sz="1100" dirty="0">
                <a:solidFill>
                  <a:srgbClr val="717073"/>
                </a:solidFill>
              </a:rPr>
              <a:t>Acknowledgment in </a:t>
            </a:r>
            <a:r>
              <a:rPr lang="en-US" sz="1100" b="1" dirty="0">
                <a:solidFill>
                  <a:srgbClr val="D33234"/>
                </a:solidFill>
              </a:rPr>
              <a:t>2 disaster national press releases</a:t>
            </a:r>
            <a:r>
              <a:rPr lang="en-US" sz="1100" dirty="0">
                <a:solidFill>
                  <a:srgbClr val="717073"/>
                </a:solidFill>
              </a:rPr>
              <a:t>, each picked up by an average of 242 broadcast and print websites</a:t>
            </a:r>
          </a:p>
          <a:p>
            <a:pPr lvl="1">
              <a:spcBef>
                <a:spcPts val="500"/>
              </a:spcBef>
              <a:buFont typeface="Courier New" panose="02070309020205020404" pitchFamily="49" charset="0"/>
              <a:buChar char="o"/>
            </a:pPr>
            <a:r>
              <a:rPr lang="en-US" sz="1100" dirty="0">
                <a:solidFill>
                  <a:srgbClr val="717073"/>
                </a:solidFill>
              </a:rPr>
              <a:t>Recognition in </a:t>
            </a:r>
            <a:r>
              <a:rPr lang="en-US" sz="1100" b="1" dirty="0">
                <a:solidFill>
                  <a:srgbClr val="D33234"/>
                </a:solidFill>
              </a:rPr>
              <a:t>3</a:t>
            </a:r>
            <a:r>
              <a:rPr lang="en-US" sz="1100" dirty="0">
                <a:solidFill>
                  <a:srgbClr val="D33234"/>
                </a:solidFill>
              </a:rPr>
              <a:t> </a:t>
            </a:r>
            <a:r>
              <a:rPr lang="en-US" sz="1100" b="1" dirty="0">
                <a:solidFill>
                  <a:srgbClr val="D33234"/>
                </a:solidFill>
              </a:rPr>
              <a:t>disaster redcross.org news stories</a:t>
            </a:r>
            <a:r>
              <a:rPr lang="en-US" sz="1100" dirty="0">
                <a:solidFill>
                  <a:srgbClr val="717073"/>
                </a:solidFill>
              </a:rPr>
              <a:t>, achieving a combined 28,000 page views</a:t>
            </a:r>
          </a:p>
          <a:p>
            <a:pPr lvl="1">
              <a:spcBef>
                <a:spcPts val="500"/>
              </a:spcBef>
              <a:buFont typeface="Courier New" panose="02070309020205020404" pitchFamily="49" charset="0"/>
              <a:buChar char="o"/>
            </a:pPr>
            <a:r>
              <a:rPr lang="en-US" sz="1100" dirty="0">
                <a:solidFill>
                  <a:srgbClr val="717073"/>
                </a:solidFill>
              </a:rPr>
              <a:t>Listing in </a:t>
            </a:r>
            <a:r>
              <a:rPr lang="en-US" sz="1100" b="1" dirty="0">
                <a:solidFill>
                  <a:srgbClr val="D33234"/>
                </a:solidFill>
              </a:rPr>
              <a:t>19 disaster Information Update emails </a:t>
            </a:r>
            <a:r>
              <a:rPr lang="en-US" sz="1100" dirty="0">
                <a:solidFill>
                  <a:srgbClr val="717073"/>
                </a:solidFill>
              </a:rPr>
              <a:t>shared with Red Cross supporters</a:t>
            </a:r>
          </a:p>
          <a:p>
            <a:pPr lvl="1">
              <a:spcBef>
                <a:spcPts val="500"/>
              </a:spcBef>
              <a:buFont typeface="Courier New" panose="02070309020205020404" pitchFamily="49" charset="0"/>
              <a:buChar char="o"/>
            </a:pPr>
            <a:r>
              <a:rPr lang="en-US" sz="1100" dirty="0">
                <a:solidFill>
                  <a:srgbClr val="717073"/>
                </a:solidFill>
              </a:rPr>
              <a:t>Invitations to </a:t>
            </a:r>
            <a:r>
              <a:rPr lang="en-US" sz="1100" b="1" dirty="0">
                <a:solidFill>
                  <a:srgbClr val="D33234"/>
                </a:solidFill>
              </a:rPr>
              <a:t>2 disaster leadership update calls</a:t>
            </a:r>
            <a:r>
              <a:rPr lang="en-US" sz="1100" dirty="0">
                <a:solidFill>
                  <a:srgbClr val="717073"/>
                </a:solidFill>
              </a:rPr>
              <a:t>, followed by detailed call summaries </a:t>
            </a:r>
          </a:p>
        </p:txBody>
      </p:sp>
      <p:pic>
        <p:nvPicPr>
          <p:cNvPr id="3" name="Picture 2">
            <a:extLst>
              <a:ext uri="{FF2B5EF4-FFF2-40B4-BE49-F238E27FC236}">
                <a16:creationId xmlns:a16="http://schemas.microsoft.com/office/drawing/2014/main" id="{8B41D5B6-A786-4DD4-A4BD-A6D8AF4DD2FF}"/>
              </a:ext>
            </a:extLst>
          </p:cNvPr>
          <p:cNvPicPr>
            <a:picLocks noChangeAspect="1"/>
          </p:cNvPicPr>
          <p:nvPr/>
        </p:nvPicPr>
        <p:blipFill>
          <a:blip r:embed="rId3"/>
          <a:stretch>
            <a:fillRect/>
          </a:stretch>
        </p:blipFill>
        <p:spPr>
          <a:xfrm>
            <a:off x="6604825" y="2133600"/>
            <a:ext cx="2652385" cy="35385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1745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26D50C5DE60254448B5468F157D74E9B" ma:contentTypeVersion="86" ma:contentTypeDescription="Create a new document." ma:contentTypeScope="" ma:versionID="fa222d5cd40fc650a072654cfc59937a">
  <xsd:schema xmlns:xsd="http://www.w3.org/2001/XMLSchema" xmlns:xs="http://www.w3.org/2001/XMLSchema" xmlns:p="http://schemas.microsoft.com/office/2006/metadata/properties" xmlns:ns1="http://schemas.microsoft.com/sharepoint/v3" xmlns:ns2="15cf46a6-57b0-493a-b6e0-0817c4a110d6" xmlns:ns3="dfb93c61-09fd-40ff-8f23-56ad7d9a9b29" xmlns:ns4="3ba72d68-eddd-44e1-847b-51506bb268af" targetNamespace="http://schemas.microsoft.com/office/2006/metadata/properties" ma:root="true" ma:fieldsID="6dba0b5f1e51b40b03a8a31a218c2856" ns1:_="" ns2:_="" ns3:_="" ns4:_="">
    <xsd:import namespace="http://schemas.microsoft.com/sharepoint/v3"/>
    <xsd:import namespace="15cf46a6-57b0-493a-b6e0-0817c4a110d6"/>
    <xsd:import namespace="dfb93c61-09fd-40ff-8f23-56ad7d9a9b29"/>
    <xsd:import namespace="3ba72d68-eddd-44e1-847b-51506bb268af"/>
    <xsd:element name="properties">
      <xsd:complexType>
        <xsd:sequence>
          <xsd:element name="documentManagement">
            <xsd:complexType>
              <xsd:all>
                <xsd:element ref="ns1:_ip_UnifiedCompliancePolicyProperties" minOccurs="0"/>
                <xsd:element ref="ns1:_ip_UnifiedCompliancePolicyUIAction" minOccurs="0"/>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description="" ma:hidden="true" ma:internalName="_ip_UnifiedCompliancePolicyProperties">
      <xsd:simpleType>
        <xsd:restriction base="dms:Note"/>
      </xsd:simpleType>
    </xsd:element>
    <xsd:element name="_ip_UnifiedCompliancePolicyUIAction" ma:index="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cf46a6-57b0-493a-b6e0-0817c4a110d6"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fb93c61-09fd-40ff-8f23-56ad7d9a9b2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a72d68-eddd-44e1-847b-51506bb268af"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dlc_DocId xmlns="15cf46a6-57b0-493a-b6e0-0817c4a110d6">Z7UVSJU4EYRE-43553385-90641</_dlc_DocId>
    <_dlc_DocIdUrl xmlns="15cf46a6-57b0-493a-b6e0-0817c4a110d6">
      <Url>https://americanredcross.sharepoint.com/sites/HumSvc/HSO/DevOps/_layouts/15/DocIdRedir.aspx?ID=Z7UVSJU4EYRE-43553385-90641</Url>
      <Description>Z7UVSJU4EYRE-43553385-90641</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00CDC3-137E-477E-A5B7-A3E19B222024}">
  <ds:schemaRefs>
    <ds:schemaRef ds:uri="http://schemas.microsoft.com/sharepoint/events"/>
  </ds:schemaRefs>
</ds:datastoreItem>
</file>

<file path=customXml/itemProps2.xml><?xml version="1.0" encoding="utf-8"?>
<ds:datastoreItem xmlns:ds="http://schemas.openxmlformats.org/officeDocument/2006/customXml" ds:itemID="{28B26A9F-2608-4220-9F16-C5CA7A3C14D2}"/>
</file>

<file path=customXml/itemProps3.xml><?xml version="1.0" encoding="utf-8"?>
<ds:datastoreItem xmlns:ds="http://schemas.openxmlformats.org/officeDocument/2006/customXml" ds:itemID="{F7869349-5852-4835-BB0E-39871B011A02}">
  <ds:schemaRefs>
    <ds:schemaRef ds:uri="http://schemas.microsoft.com/office/2006/documentManagement/types"/>
    <ds:schemaRef ds:uri="dfb93c61-09fd-40ff-8f23-56ad7d9a9b29"/>
    <ds:schemaRef ds:uri="http://schemas.microsoft.com/office/2006/metadata/properties"/>
    <ds:schemaRef ds:uri="http://purl.org/dc/elements/1.1/"/>
    <ds:schemaRef ds:uri="http://schemas.microsoft.com/sharepoint/v3"/>
    <ds:schemaRef ds:uri="http://schemas.openxmlformats.org/package/2006/metadata/core-properties"/>
    <ds:schemaRef ds:uri="http://purl.org/dc/terms/"/>
    <ds:schemaRef ds:uri="http://schemas.microsoft.com/office/infopath/2007/PartnerControls"/>
    <ds:schemaRef ds:uri="3ba72d68-eddd-44e1-847b-51506bb268af"/>
    <ds:schemaRef ds:uri="15cf46a6-57b0-493a-b6e0-0817c4a110d6"/>
    <ds:schemaRef ds:uri="http://www.w3.org/XML/1998/namespace"/>
    <ds:schemaRef ds:uri="http://purl.org/dc/dcmitype/"/>
  </ds:schemaRefs>
</ds:datastoreItem>
</file>

<file path=customXml/itemProps4.xml><?xml version="1.0" encoding="utf-8"?>
<ds:datastoreItem xmlns:ds="http://schemas.openxmlformats.org/officeDocument/2006/customXml" ds:itemID="{E762C596-618B-4E0D-B79E-D2EB920C14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26507</TotalTime>
  <Words>864</Words>
  <Application>Microsoft Office PowerPoint</Application>
  <PresentationFormat>Custom</PresentationFormat>
  <Paragraphs>158</Paragraphs>
  <Slides>12</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Courier New</vt:lpstr>
      <vt:lpstr>Georgia</vt:lpstr>
      <vt:lpstr>Office Theme</vt:lpstr>
      <vt:lpstr>Custom Design</vt:lpstr>
      <vt:lpstr>FY18 DISASTER UPDATE: Q2 (Oct.-Dec. 2017)</vt:lpstr>
      <vt:lpstr>PowerPoint Presentation</vt:lpstr>
      <vt:lpstr>PowerPoint Presentation</vt:lpstr>
      <vt:lpstr>During the quarter, the American Red Cross responded to 50 large-scale disasters across the country, including 12 sizable events.  At the same time, we continued to respond to thousands of everyday disasters, like home fires.  </vt:lpstr>
      <vt:lpstr>Q2 Domestic Response Totals</vt:lpstr>
      <vt:lpstr>The American Red Cross also supported preparedness and education efforts to combat the nation’s biggest disaster threat – home fires. </vt:lpstr>
      <vt:lpstr>During the quarter, the American Red Cross responded to, and continued responses to, 9 major emergencies around the world. </vt:lpstr>
      <vt:lpstr>The American Red Cross actively supported  disaster preparedness, relief and recovery work in 22 countries.  </vt:lpstr>
      <vt:lpstr>Your Benefits and Resources</vt:lpstr>
      <vt:lpstr>Join Us!</vt:lpstr>
      <vt:lpstr>Join Us!</vt:lpstr>
      <vt:lpstr>THANK YOU</vt:lpstr>
    </vt:vector>
  </TitlesOfParts>
  <Company>Social Capital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Williams</dc:creator>
  <cp:lastModifiedBy>Danaceau, Jessica</cp:lastModifiedBy>
  <cp:revision>1226</cp:revision>
  <cp:lastPrinted>2017-10-30T16:46:29Z</cp:lastPrinted>
  <dcterms:created xsi:type="dcterms:W3CDTF">2013-01-03T17:02:39Z</dcterms:created>
  <dcterms:modified xsi:type="dcterms:W3CDTF">2018-02-07T18:23:36Z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0x01010026D50C5DE60254448B5468F157D74E9B</vt:lpwstr>
  </property>
  <property fmtid="{D5CDD505-2E9C-101B-9397-08002B2CF9AE}" pid="3" name="Order">
    <vt:r8>100</vt:r8>
  </property>
  <property fmtid="{D5CDD505-2E9C-101B-9397-08002B2CF9AE}" pid="4" name="_dlc_DocIdItemGuid">
    <vt:lpwstr>9182c408-9197-44f5-ba38-debf58f9f50f</vt:lpwstr>
  </property>
</Properties>
</file>