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5"/>
    <p:sldMasterId id="2147483681" r:id="rId6"/>
  </p:sldMasterIdLst>
  <p:notesMasterIdLst>
    <p:notesMasterId r:id="rId18"/>
  </p:notesMasterIdLst>
  <p:handoutMasterIdLst>
    <p:handoutMasterId r:id="rId19"/>
  </p:handoutMasterIdLst>
  <p:sldIdLst>
    <p:sldId id="476" r:id="rId7"/>
    <p:sldId id="459" r:id="rId8"/>
    <p:sldId id="496" r:id="rId9"/>
    <p:sldId id="516" r:id="rId10"/>
    <p:sldId id="522" r:id="rId11"/>
    <p:sldId id="518" r:id="rId12"/>
    <p:sldId id="521" r:id="rId13"/>
    <p:sldId id="520" r:id="rId14"/>
    <p:sldId id="399" r:id="rId15"/>
    <p:sldId id="513" r:id="rId16"/>
    <p:sldId id="446" r:id="rId17"/>
  </p:sldIdLst>
  <p:sldSz cx="10058400" cy="6400800"/>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584">
          <p15:clr>
            <a:srgbClr val="A4A3A4"/>
          </p15:clr>
        </p15:guide>
        <p15:guide id="2" pos="316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kennam" initials="" lastIdx="11" clrIdx="0"/>
  <p:cmAuthor id="1" name="LiorN" initials="L" lastIdx="6" clrIdx="1"/>
  <p:cmAuthor id="2" name="Christine Heim" initials="CH" lastIdx="4" clrIdx="2"/>
  <p:cmAuthor id="3" name="Mark Lynn Ferguson" initials="" lastIdx="47" clrIdx="3"/>
  <p:cmAuthor id="4" name="Danaceau, Jessica" initials="DJ" lastIdx="13" clrIdx="4">
    <p:extLst/>
  </p:cmAuthor>
  <p:cmAuthor id="5" name="Hickner, Lena" initials="HL"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717073"/>
    <a:srgbClr val="ED1B24"/>
    <a:srgbClr val="00FF00"/>
    <a:srgbClr val="D33234"/>
    <a:srgbClr val="D33334"/>
    <a:srgbClr val="0033CC"/>
    <a:srgbClr val="4784B5"/>
    <a:srgbClr val="B4A996"/>
    <a:srgbClr val="E2D7AC"/>
    <a:srgbClr val="E2D7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37" autoAdjust="0"/>
    <p:restoredTop sz="94280" autoAdjust="0"/>
  </p:normalViewPr>
  <p:slideViewPr>
    <p:cSldViewPr snapToObjects="1">
      <p:cViewPr varScale="1">
        <p:scale>
          <a:sx n="73" d="100"/>
          <a:sy n="73" d="100"/>
        </p:scale>
        <p:origin x="1116" y="54"/>
      </p:cViewPr>
      <p:guideLst>
        <p:guide orient="horz" pos="1584"/>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2" d="100"/>
          <a:sy n="52" d="100"/>
        </p:scale>
        <p:origin x="283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dirty="0"/>
          </a:p>
        </p:txBody>
      </p:sp>
      <p:sp>
        <p:nvSpPr>
          <p:cNvPr id="2765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6F633361-DFCC-48D6-A486-988EEBCFBF27}" type="datetimeFigureOut">
              <a:rPr lang="en-US"/>
              <a:pPr>
                <a:defRPr/>
              </a:pPr>
              <a:t>2/8/2019</a:t>
            </a:fld>
            <a:endParaRPr lang="en-US" dirty="0"/>
          </a:p>
        </p:txBody>
      </p:sp>
      <p:sp>
        <p:nvSpPr>
          <p:cNvPr id="2765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dirty="0"/>
          </a:p>
        </p:txBody>
      </p:sp>
      <p:sp>
        <p:nvSpPr>
          <p:cNvPr id="2765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68115CFC-0402-4E3A-8A8B-5705C8E6EF7A}" type="slidenum">
              <a:rPr lang="en-US"/>
              <a:pPr>
                <a:defRPr/>
              </a:pPr>
              <a:t>‹#›</a:t>
            </a:fld>
            <a:endParaRPr lang="en-US" dirty="0"/>
          </a:p>
        </p:txBody>
      </p:sp>
    </p:spTree>
    <p:extLst>
      <p:ext uri="{BB962C8B-B14F-4D97-AF65-F5344CB8AC3E}">
        <p14:creationId xmlns:p14="http://schemas.microsoft.com/office/powerpoint/2010/main" val="11519775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F844C125-64E0-45B8-B460-B556EC443E8E}" type="datetimeFigureOut">
              <a:rPr lang="en-US"/>
              <a:pPr>
                <a:defRPr/>
              </a:pPr>
              <a:t>2/8/2019</a:t>
            </a:fld>
            <a:endParaRPr lang="en-US" dirty="0"/>
          </a:p>
        </p:txBody>
      </p:sp>
      <p:sp>
        <p:nvSpPr>
          <p:cNvPr id="4" name="Slide Image Placeholder 3"/>
          <p:cNvSpPr>
            <a:spLocks noGrp="1" noRot="1" noChangeAspect="1"/>
          </p:cNvSpPr>
          <p:nvPr>
            <p:ph type="sldImg" idx="2"/>
          </p:nvPr>
        </p:nvSpPr>
        <p:spPr>
          <a:xfrm>
            <a:off x="766763" y="696913"/>
            <a:ext cx="5476875"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8E7CBC12-2388-4F38-BE53-123CF1C0DB6A}" type="slidenum">
              <a:rPr lang="en-US"/>
              <a:pPr>
                <a:defRPr/>
              </a:pPr>
              <a:t>‹#›</a:t>
            </a:fld>
            <a:endParaRPr lang="en-US" dirty="0"/>
          </a:p>
        </p:txBody>
      </p:sp>
    </p:spTree>
    <p:extLst>
      <p:ext uri="{BB962C8B-B14F-4D97-AF65-F5344CB8AC3E}">
        <p14:creationId xmlns:p14="http://schemas.microsoft.com/office/powerpoint/2010/main" val="5460662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12276-022</a:t>
            </a:r>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2</a:t>
            </a:fld>
            <a:endParaRPr lang="en-US" dirty="0"/>
          </a:p>
        </p:txBody>
      </p:sp>
    </p:spTree>
    <p:extLst>
      <p:ext uri="{BB962C8B-B14F-4D97-AF65-F5344CB8AC3E}">
        <p14:creationId xmlns:p14="http://schemas.microsoft.com/office/powerpoint/2010/main" val="1345350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Clifton W. Hall of Spring Lake, North Carolina evacuated his house before Hurricane Florence came barreling through his town. He came home to find four feet of water inside his house. Two weeks later the water is going down but a permanent water line stretches across his house more than halfway up from the ground to his roof, showing the height of the damage. He is still staying somewhere else because his house is not safe but he comes back every day to try and fix what he can. He was thankful the Red Cross drove up with clean up kits to help him continue cleaning up what the storm has taken from him</a:t>
            </a:r>
            <a:endParaRPr lang="en-US" dirty="0"/>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3</a:t>
            </a:fld>
            <a:endParaRPr lang="en-US" dirty="0"/>
          </a:p>
        </p:txBody>
      </p:sp>
    </p:spTree>
    <p:extLst>
      <p:ext uri="{BB962C8B-B14F-4D97-AF65-F5344CB8AC3E}">
        <p14:creationId xmlns:p14="http://schemas.microsoft.com/office/powerpoint/2010/main" val="754361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1F400-220B-4898-817F-C2381DE0D52E}" type="slidenum">
              <a:rPr lang="en-US"/>
              <a:pPr fontAlgn="base">
                <a:spcBef>
                  <a:spcPct val="0"/>
                </a:spcBef>
                <a:spcAft>
                  <a:spcPct val="0"/>
                </a:spcAft>
                <a:defRPr/>
              </a:pPr>
              <a:t>4</a:t>
            </a:fld>
            <a:endParaRPr lang="en-US" dirty="0"/>
          </a:p>
        </p:txBody>
      </p:sp>
    </p:spTree>
    <p:extLst>
      <p:ext uri="{BB962C8B-B14F-4D97-AF65-F5344CB8AC3E}">
        <p14:creationId xmlns:p14="http://schemas.microsoft.com/office/powerpoint/2010/main" val="4081495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lang="en-US" sz="1200" b="1" dirty="0">
              <a:solidFill>
                <a:srgbClr val="ED1B2E"/>
              </a:solidFill>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lang="en-US" sz="1200" b="1" dirty="0">
              <a:solidFill>
                <a:srgbClr val="ED1B2E"/>
              </a:solidFill>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D3938C-5E94-4511-B305-17981EA17AFF}" type="slidenum">
              <a:rPr lang="en-US"/>
              <a:pPr fontAlgn="base">
                <a:spcBef>
                  <a:spcPct val="0"/>
                </a:spcBef>
                <a:spcAft>
                  <a:spcPct val="0"/>
                </a:spcAft>
                <a:defRPr/>
              </a:pPr>
              <a:t>5</a:t>
            </a:fld>
            <a:endParaRPr lang="en-US" dirty="0"/>
          </a:p>
        </p:txBody>
      </p:sp>
    </p:spTree>
    <p:extLst>
      <p:ext uri="{BB962C8B-B14F-4D97-AF65-F5344CB8AC3E}">
        <p14:creationId xmlns:p14="http://schemas.microsoft.com/office/powerpoint/2010/main" val="1998466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01B307-A8C6-4620-872A-E19C7B385E53}" type="slidenum">
              <a:rPr lang="en-US"/>
              <a:pPr fontAlgn="base">
                <a:spcBef>
                  <a:spcPct val="0"/>
                </a:spcBef>
                <a:spcAft>
                  <a:spcPct val="0"/>
                </a:spcAft>
                <a:defRPr/>
              </a:pPr>
              <a:t>6</a:t>
            </a:fld>
            <a:endParaRPr lang="en-US" dirty="0"/>
          </a:p>
        </p:txBody>
      </p:sp>
    </p:spTree>
    <p:extLst>
      <p:ext uri="{BB962C8B-B14F-4D97-AF65-F5344CB8AC3E}">
        <p14:creationId xmlns:p14="http://schemas.microsoft.com/office/powerpoint/2010/main" val="598031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1C3DE9-DC68-4BE4-94D4-7F2ED0B3DEAD}" type="slidenum">
              <a:rPr lang="en-US"/>
              <a:pPr fontAlgn="base">
                <a:spcBef>
                  <a:spcPct val="0"/>
                </a:spcBef>
                <a:spcAft>
                  <a:spcPct val="0"/>
                </a:spcAft>
                <a:defRPr/>
              </a:pPr>
              <a:t>7</a:t>
            </a:fld>
            <a:endParaRPr lang="en-US" dirty="0"/>
          </a:p>
        </p:txBody>
      </p:sp>
    </p:spTree>
    <p:extLst>
      <p:ext uri="{BB962C8B-B14F-4D97-AF65-F5344CB8AC3E}">
        <p14:creationId xmlns:p14="http://schemas.microsoft.com/office/powerpoint/2010/main" val="1288997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9</a:t>
            </a:fld>
            <a:endParaRPr lang="en-US" dirty="0"/>
          </a:p>
        </p:txBody>
      </p:sp>
    </p:spTree>
    <p:extLst>
      <p:ext uri="{BB962C8B-B14F-4D97-AF65-F5344CB8AC3E}">
        <p14:creationId xmlns:p14="http://schemas.microsoft.com/office/powerpoint/2010/main" val="4259470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1F400-220B-4898-817F-C2381DE0D52E}" type="slidenum">
              <a:rPr lang="en-US"/>
              <a:pPr fontAlgn="base">
                <a:spcBef>
                  <a:spcPct val="0"/>
                </a:spcBef>
                <a:spcAft>
                  <a:spcPct val="0"/>
                </a:spcAft>
                <a:defRPr/>
              </a:pPr>
              <a:t>10</a:t>
            </a:fld>
            <a:endParaRPr lang="en-US" dirty="0"/>
          </a:p>
        </p:txBody>
      </p:sp>
    </p:spTree>
    <p:extLst>
      <p:ext uri="{BB962C8B-B14F-4D97-AF65-F5344CB8AC3E}">
        <p14:creationId xmlns:p14="http://schemas.microsoft.com/office/powerpoint/2010/main" val="1967814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81000" y="4543772"/>
            <a:ext cx="7239000" cy="373632"/>
          </a:xfrm>
        </p:spPr>
        <p:txBody>
          <a:bodyPr>
            <a:noAutofit/>
          </a:bodyPr>
          <a:lstStyle>
            <a:lvl1pPr marL="0" indent="0" algn="l">
              <a:buNone/>
              <a:defRPr sz="1600" b="1" i="0" spc="-8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pic>
        <p:nvPicPr>
          <p:cNvPr id="8" name="Picture 6" descr="ARC_Logo_Bttn_HorizStkd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228600" y="5415919"/>
            <a:ext cx="3048000" cy="785811"/>
          </a:xfrm>
          <a:prstGeom prst="rect">
            <a:avLst/>
          </a:prstGeom>
          <a:noFill/>
          <a:ln w="9525">
            <a:noFill/>
            <a:miter lim="800000"/>
            <a:headEnd/>
            <a:tailEnd/>
          </a:ln>
        </p:spPr>
      </p:pic>
      <p:pic>
        <p:nvPicPr>
          <p:cNvPr id="7" name="Picture 6">
            <a:extLst>
              <a:ext uri="{FF2B5EF4-FFF2-40B4-BE49-F238E27FC236}">
                <a16:creationId xmlns:a16="http://schemas.microsoft.com/office/drawing/2014/main" id="{849CCBF1-241C-4C52-AFD8-4C3FF816D93F}"/>
              </a:ext>
            </a:extLst>
          </p:cNvPr>
          <p:cNvPicPr>
            <a:picLocks noChangeAspect="1"/>
          </p:cNvPicPr>
          <p:nvPr userDrawn="1"/>
        </p:nvPicPr>
        <p:blipFill rotWithShape="1">
          <a:blip r:embed="rId3"/>
          <a:srcRect l="-240" t="2327" r="240" b="17372"/>
          <a:stretch/>
        </p:blipFill>
        <p:spPr>
          <a:xfrm>
            <a:off x="-23194" y="0"/>
            <a:ext cx="10076688" cy="5273089"/>
          </a:xfrm>
          <a:prstGeom prst="rect">
            <a:avLst/>
          </a:prstGeom>
        </p:spPr>
      </p:pic>
      <p:sp>
        <p:nvSpPr>
          <p:cNvPr id="4" name="Rectangle 4"/>
          <p:cNvSpPr/>
          <p:nvPr userDrawn="1"/>
        </p:nvSpPr>
        <p:spPr>
          <a:xfrm>
            <a:off x="-1" y="4004320"/>
            <a:ext cx="10077381" cy="1066800"/>
          </a:xfrm>
          <a:prstGeom prst="rect">
            <a:avLst/>
          </a:prstGeom>
          <a:solidFill>
            <a:srgbClr val="4784B5">
              <a:alpha val="88000"/>
            </a:srgbClr>
          </a:solidFill>
          <a:ln w="31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hasCustomPrompt="1"/>
          </p:nvPr>
        </p:nvSpPr>
        <p:spPr>
          <a:xfrm>
            <a:off x="381000" y="3900508"/>
            <a:ext cx="7239000" cy="795664"/>
          </a:xfrm>
        </p:spPr>
        <p:txBody>
          <a:bodyPr>
            <a:noAutofit/>
          </a:bodyPr>
          <a:lstStyle>
            <a:lvl1pPr algn="l">
              <a:lnSpc>
                <a:spcPts val="4100"/>
              </a:lnSpc>
              <a:defRPr sz="2800" spc="-150">
                <a:solidFill>
                  <a:srgbClr val="FFFFFF"/>
                </a:solidFill>
              </a:defRPr>
            </a:lvl1pPr>
          </a:lstStyle>
          <a:p>
            <a:r>
              <a:rPr lang="en-US" dirty="0"/>
              <a:t>CLICK TO EDIT MASTER SLIDE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2150" y="1703388"/>
            <a:ext cx="4260850"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703388"/>
            <a:ext cx="4260850"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B0E632-FD0D-4630-B72F-9FDD66901521}" type="datetimeFigureOut">
              <a:rPr lang="en-US" smtClean="0"/>
              <a:t>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3996537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41313"/>
            <a:ext cx="8675688" cy="1236662"/>
          </a:xfrm>
        </p:spPr>
        <p:txBody>
          <a:bodyPr/>
          <a:lstStyle/>
          <a:p>
            <a:r>
              <a:rPr lang="en-US"/>
              <a:t>Click to edit Master title style</a:t>
            </a:r>
          </a:p>
        </p:txBody>
      </p:sp>
      <p:sp>
        <p:nvSpPr>
          <p:cNvPr id="3" name="Text Placeholder 2"/>
          <p:cNvSpPr>
            <a:spLocks noGrp="1"/>
          </p:cNvSpPr>
          <p:nvPr>
            <p:ph type="body" idx="1"/>
          </p:nvPr>
        </p:nvSpPr>
        <p:spPr>
          <a:xfrm>
            <a:off x="692150" y="1568450"/>
            <a:ext cx="4256088" cy="7699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338388"/>
            <a:ext cx="4256088" cy="343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568450"/>
            <a:ext cx="4275138" cy="7699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338388"/>
            <a:ext cx="4275138" cy="343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B0E632-FD0D-4630-B72F-9FDD66901521}" type="datetimeFigureOut">
              <a:rPr lang="en-US" smtClean="0"/>
              <a:t>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2436472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B0E632-FD0D-4630-B72F-9FDD66901521}" type="datetimeFigureOut">
              <a:rPr lang="en-US" smtClean="0"/>
              <a:t>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546112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0E632-FD0D-4630-B72F-9FDD66901521}" type="datetimeFigureOut">
              <a:rPr lang="en-US" smtClean="0"/>
              <a:t>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3846334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427038"/>
            <a:ext cx="3244850" cy="1493837"/>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922338"/>
            <a:ext cx="5091113" cy="45481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1920875"/>
            <a:ext cx="3244850" cy="3557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B0E632-FD0D-4630-B72F-9FDD66901521}" type="datetimeFigureOut">
              <a:rPr lang="en-US" smtClean="0"/>
              <a:t>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2805630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427038"/>
            <a:ext cx="3244850" cy="1493837"/>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922338"/>
            <a:ext cx="5091113" cy="45481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2150" y="1920875"/>
            <a:ext cx="3244850" cy="3557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B0E632-FD0D-4630-B72F-9FDD66901521}" type="datetimeFigureOut">
              <a:rPr lang="en-US" smtClean="0"/>
              <a:t>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810692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0E632-FD0D-4630-B72F-9FDD66901521}"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3722865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341313"/>
            <a:ext cx="2168525" cy="5424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2150" y="341313"/>
            <a:ext cx="6353175" cy="5424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0E632-FD0D-4630-B72F-9FDD66901521}"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27601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81000" y="4543772"/>
            <a:ext cx="7239000" cy="373632"/>
          </a:xfrm>
        </p:spPr>
        <p:txBody>
          <a:bodyPr>
            <a:noAutofit/>
          </a:bodyPr>
          <a:lstStyle>
            <a:lvl1pPr marL="0" indent="0" algn="l">
              <a:buNone/>
              <a:defRPr sz="1600" b="1" i="0" spc="-8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pic>
        <p:nvPicPr>
          <p:cNvPr id="6" name="Picture 5">
            <a:extLst>
              <a:ext uri="{FF2B5EF4-FFF2-40B4-BE49-F238E27FC236}">
                <a16:creationId xmlns:a16="http://schemas.microsoft.com/office/drawing/2014/main" id="{B88B3D91-FFE6-4693-86F5-7264556DFBAD}"/>
              </a:ext>
            </a:extLst>
          </p:cNvPr>
          <p:cNvPicPr>
            <a:picLocks noChangeAspect="1"/>
          </p:cNvPicPr>
          <p:nvPr userDrawn="1"/>
        </p:nvPicPr>
        <p:blipFill rotWithShape="1">
          <a:blip r:embed="rId2"/>
          <a:srcRect t="2382" b="18073"/>
          <a:stretch/>
        </p:blipFill>
        <p:spPr>
          <a:xfrm>
            <a:off x="-1" y="0"/>
            <a:ext cx="10058400" cy="5334000"/>
          </a:xfrm>
          <a:prstGeom prst="rect">
            <a:avLst/>
          </a:prstGeom>
        </p:spPr>
      </p:pic>
      <p:sp>
        <p:nvSpPr>
          <p:cNvPr id="4" name="Rectangle 4"/>
          <p:cNvSpPr/>
          <p:nvPr userDrawn="1"/>
        </p:nvSpPr>
        <p:spPr>
          <a:xfrm>
            <a:off x="0" y="3886200"/>
            <a:ext cx="10058401" cy="1066800"/>
          </a:xfrm>
          <a:prstGeom prst="rect">
            <a:avLst/>
          </a:prstGeom>
          <a:solidFill>
            <a:srgbClr val="4784B5">
              <a:alpha val="88000"/>
            </a:srgbClr>
          </a:solidFill>
          <a:ln w="31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hasCustomPrompt="1"/>
          </p:nvPr>
        </p:nvSpPr>
        <p:spPr>
          <a:xfrm>
            <a:off x="381000" y="3900508"/>
            <a:ext cx="7239000" cy="795664"/>
          </a:xfrm>
        </p:spPr>
        <p:txBody>
          <a:bodyPr>
            <a:noAutofit/>
          </a:bodyPr>
          <a:lstStyle>
            <a:lvl1pPr algn="l">
              <a:lnSpc>
                <a:spcPts val="4100"/>
              </a:lnSpc>
              <a:defRPr sz="2800" spc="-150">
                <a:solidFill>
                  <a:srgbClr val="FFFFFF"/>
                </a:solidFill>
              </a:defRPr>
            </a:lvl1pPr>
          </a:lstStyle>
          <a:p>
            <a:r>
              <a:rPr lang="en-US" dirty="0"/>
              <a:t>CLICK TO EDIT MASTER SLIDE</a:t>
            </a:r>
          </a:p>
        </p:txBody>
      </p:sp>
      <p:pic>
        <p:nvPicPr>
          <p:cNvPr id="7" name="Picture 6" descr="Disaster_Responder_Logo_RGB.png">
            <a:extLst>
              <a:ext uri="{FF2B5EF4-FFF2-40B4-BE49-F238E27FC236}">
                <a16:creationId xmlns:a16="http://schemas.microsoft.com/office/drawing/2014/main" id="{0CBD5D97-761C-4F57-A3AB-0B473708C2B3}"/>
              </a:ext>
            </a:extLst>
          </p:cNvPr>
          <p:cNvPicPr>
            <a:picLocks noChangeAspect="1"/>
          </p:cNvPicPr>
          <p:nvPr userDrawn="1"/>
        </p:nvPicPr>
        <p:blipFill>
          <a:blip r:embed="rId3"/>
          <a:stretch>
            <a:fillRect/>
          </a:stretch>
        </p:blipFill>
        <p:spPr>
          <a:xfrm>
            <a:off x="228600" y="5357120"/>
            <a:ext cx="2971800" cy="891870"/>
          </a:xfrm>
          <a:prstGeom prst="rect">
            <a:avLst/>
          </a:prstGeom>
        </p:spPr>
      </p:pic>
    </p:spTree>
    <p:extLst>
      <p:ext uri="{BB962C8B-B14F-4D97-AF65-F5344CB8AC3E}">
        <p14:creationId xmlns:p14="http://schemas.microsoft.com/office/powerpoint/2010/main" val="595383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27B2EDA8-1933-9B4E-8DBD-1C89063EC417}" type="datetime1">
              <a:rPr lang="en-US" smtClean="0"/>
              <a:t>2/8/2019</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endParaRPr lang="en-US" dirty="0"/>
          </a:p>
        </p:txBody>
      </p:sp>
    </p:spTree>
    <p:extLst>
      <p:ext uri="{BB962C8B-B14F-4D97-AF65-F5344CB8AC3E}">
        <p14:creationId xmlns:p14="http://schemas.microsoft.com/office/powerpoint/2010/main" val="4197870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2" name="Rectangle 12"/>
          <p:cNvSpPr/>
          <p:nvPr userDrawn="1"/>
        </p:nvSpPr>
        <p:spPr>
          <a:xfrm>
            <a:off x="5791200" y="304799"/>
            <a:ext cx="3962400" cy="5420743"/>
          </a:xfrm>
          <a:prstGeom prst="rect">
            <a:avLst/>
          </a:prstGeom>
          <a:solidFill>
            <a:srgbClr val="D7D7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11"/>
          <p:cNvSpPr/>
          <p:nvPr userDrawn="1"/>
        </p:nvSpPr>
        <p:spPr>
          <a:xfrm>
            <a:off x="304800" y="304799"/>
            <a:ext cx="5486400" cy="5420743"/>
          </a:xfrm>
          <a:prstGeom prst="rect">
            <a:avLst/>
          </a:prstGeom>
          <a:solidFill>
            <a:srgbClr val="D7D7D8">
              <a:alpha val="50000"/>
            </a:srgbClr>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itle 1"/>
          <p:cNvSpPr>
            <a:spLocks noGrp="1"/>
          </p:cNvSpPr>
          <p:nvPr>
            <p:ph type="title"/>
          </p:nvPr>
        </p:nvSpPr>
        <p:spPr>
          <a:xfrm>
            <a:off x="502920" y="762000"/>
            <a:ext cx="4983480" cy="1066800"/>
          </a:xfrm>
          <a:prstGeom prst="rect">
            <a:avLst/>
          </a:prstGeom>
        </p:spPr>
        <p:txBody>
          <a:bodyPr/>
          <a:lstStyle>
            <a:lvl1pPr algn="l">
              <a:lnSpc>
                <a:spcPts val="3860"/>
              </a:lnSpc>
              <a:defRPr sz="3800" b="1" spc="-100">
                <a:solidFill>
                  <a:srgbClr val="ED1B2E"/>
                </a:solidFill>
                <a:latin typeface="Arial"/>
                <a:cs typeface="Arial"/>
              </a:defRPr>
            </a:lvl1pPr>
          </a:lstStyle>
          <a:p>
            <a:r>
              <a:rPr lang="en-US" dirty="0"/>
              <a:t>Click to edit Master title style</a:t>
            </a:r>
          </a:p>
        </p:txBody>
      </p:sp>
      <p:sp>
        <p:nvSpPr>
          <p:cNvPr id="10" name="Content Placeholder 2"/>
          <p:cNvSpPr>
            <a:spLocks noGrp="1"/>
          </p:cNvSpPr>
          <p:nvPr>
            <p:ph idx="1"/>
          </p:nvPr>
        </p:nvSpPr>
        <p:spPr>
          <a:xfrm>
            <a:off x="502920" y="1904999"/>
            <a:ext cx="4983480" cy="3276601"/>
          </a:xfrm>
          <a:prstGeom prst="rect">
            <a:avLst/>
          </a:prstGeom>
        </p:spPr>
        <p:txBody>
          <a:bodyPr>
            <a:noAutofit/>
          </a:bodyPr>
          <a:lstStyle>
            <a:lvl1pPr>
              <a:buNone/>
              <a:defRPr sz="2000" b="1">
                <a:solidFill>
                  <a:srgbClr val="6D6E70"/>
                </a:solidFill>
                <a:latin typeface="Arial"/>
                <a:cs typeface="Arial"/>
              </a:defRPr>
            </a:lvl1pPr>
            <a:lvl2pPr>
              <a:buNone/>
              <a:defRPr sz="1600">
                <a:solidFill>
                  <a:srgbClr val="6D6E70"/>
                </a:solidFill>
                <a:latin typeface="Arial"/>
                <a:cs typeface="Arial"/>
              </a:defRPr>
            </a:lvl2pPr>
            <a:lvl3pPr>
              <a:buNone/>
              <a:defRPr sz="1600">
                <a:solidFill>
                  <a:srgbClr val="6D6E70"/>
                </a:solidFill>
                <a:latin typeface="Arial"/>
                <a:cs typeface="Arial"/>
              </a:defRPr>
            </a:lvl3pPr>
            <a:lvl4pPr>
              <a:buNone/>
              <a:defRPr sz="1600">
                <a:solidFill>
                  <a:srgbClr val="6D6E70"/>
                </a:solidFill>
                <a:latin typeface="Arial"/>
                <a:cs typeface="Arial"/>
              </a:defRPr>
            </a:lvl4pPr>
            <a:lvl5pPr>
              <a:buNone/>
              <a:defRPr sz="1600">
                <a:solidFill>
                  <a:srgbClr val="6D6E7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6" descr="ADGP_Logo_RGB.PNG"/>
          <p:cNvPicPr>
            <a:picLocks noChangeAspect="1"/>
          </p:cNvPicPr>
          <p:nvPr userDrawn="1"/>
        </p:nvPicPr>
        <p:blipFill>
          <a:blip r:embed="rId2"/>
          <a:srcRect/>
          <a:stretch>
            <a:fillRect/>
          </a:stretch>
        </p:blipFill>
        <p:spPr bwMode="auto">
          <a:xfrm>
            <a:off x="533400" y="5725543"/>
            <a:ext cx="2133600" cy="546100"/>
          </a:xfrm>
          <a:prstGeom prst="rect">
            <a:avLst/>
          </a:prstGeom>
          <a:noFill/>
          <a:ln w="9525">
            <a:noFill/>
            <a:miter lim="800000"/>
            <a:headEnd/>
            <a:tailEnd/>
          </a:ln>
        </p:spPr>
      </p:pic>
      <p:sp>
        <p:nvSpPr>
          <p:cNvPr id="20" name="TextBox 5"/>
          <p:cNvSpPr txBox="1">
            <a:spLocks noChangeArrowheads="1"/>
          </p:cNvSpPr>
          <p:nvPr userDrawn="1"/>
        </p:nvSpPr>
        <p:spPr bwMode="auto">
          <a:xfrm>
            <a:off x="8915400" y="5868064"/>
            <a:ext cx="533400" cy="246221"/>
          </a:xfrm>
          <a:prstGeom prst="rect">
            <a:avLst/>
          </a:prstGeom>
          <a:noFill/>
          <a:ln w="9525">
            <a:noFill/>
            <a:miter lim="800000"/>
            <a:headEnd/>
            <a:tailEnd/>
          </a:ln>
        </p:spPr>
        <p:txBody>
          <a:bodyPr wrap="square">
            <a:spAutoFit/>
          </a:bodyPr>
          <a:lstStyle/>
          <a:p>
            <a:fld id="{24F16FF6-EAAC-064F-B05D-C821D71EDEAE}" type="slidenum">
              <a:rPr lang="en-US" sz="1000" smtClean="0">
                <a:solidFill>
                  <a:srgbClr val="6D6E70"/>
                </a:solidFill>
                <a:cs typeface="Arial" charset="0"/>
              </a:rPr>
              <a:t>‹#›</a:t>
            </a:fld>
            <a:endParaRPr lang="en-US" sz="1000" dirty="0">
              <a:solidFill>
                <a:srgbClr val="6D6E70"/>
              </a:solidFill>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11"/>
          <p:cNvSpPr/>
          <p:nvPr userDrawn="1"/>
        </p:nvSpPr>
        <p:spPr>
          <a:xfrm>
            <a:off x="304800" y="304800"/>
            <a:ext cx="9448800" cy="5437342"/>
          </a:xfrm>
          <a:prstGeom prst="rect">
            <a:avLst/>
          </a:prstGeom>
          <a:solidFill>
            <a:srgbClr val="D7D7D8">
              <a:alpha val="50000"/>
            </a:srgbClr>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1"/>
          <p:cNvSpPr>
            <a:spLocks noGrp="1"/>
          </p:cNvSpPr>
          <p:nvPr>
            <p:ph type="title"/>
          </p:nvPr>
        </p:nvSpPr>
        <p:spPr>
          <a:xfrm>
            <a:off x="655320" y="685800"/>
            <a:ext cx="8717280" cy="1066800"/>
          </a:xfrm>
          <a:prstGeom prst="rect">
            <a:avLst/>
          </a:prstGeom>
        </p:spPr>
        <p:txBody>
          <a:bodyPr/>
          <a:lstStyle>
            <a:lvl1pPr algn="l">
              <a:lnSpc>
                <a:spcPts val="3860"/>
              </a:lnSpc>
              <a:defRPr sz="3800" b="1" spc="-100">
                <a:solidFill>
                  <a:srgbClr val="ED1B2E"/>
                </a:solidFill>
                <a:latin typeface="Arial"/>
                <a:cs typeface="Arial"/>
              </a:defRPr>
            </a:lvl1pPr>
          </a:lstStyle>
          <a:p>
            <a:r>
              <a:rPr lang="en-US" dirty="0"/>
              <a:t>Click to edit Master title style</a:t>
            </a:r>
          </a:p>
        </p:txBody>
      </p:sp>
      <p:sp>
        <p:nvSpPr>
          <p:cNvPr id="9" name="Content Placeholder 2"/>
          <p:cNvSpPr>
            <a:spLocks noGrp="1"/>
          </p:cNvSpPr>
          <p:nvPr>
            <p:ph idx="1"/>
          </p:nvPr>
        </p:nvSpPr>
        <p:spPr>
          <a:xfrm>
            <a:off x="655320" y="1828799"/>
            <a:ext cx="8717280" cy="3276601"/>
          </a:xfrm>
          <a:prstGeom prst="rect">
            <a:avLst/>
          </a:prstGeom>
        </p:spPr>
        <p:txBody>
          <a:bodyPr>
            <a:noAutofit/>
          </a:bodyPr>
          <a:lstStyle>
            <a:lvl1pPr>
              <a:buNone/>
              <a:defRPr sz="2000" b="1">
                <a:solidFill>
                  <a:srgbClr val="6D6E70"/>
                </a:solidFill>
                <a:latin typeface="Arial"/>
                <a:cs typeface="Arial"/>
              </a:defRPr>
            </a:lvl1pPr>
            <a:lvl2pPr>
              <a:buNone/>
              <a:defRPr sz="1600">
                <a:solidFill>
                  <a:srgbClr val="6D6E70"/>
                </a:solidFill>
                <a:latin typeface="Arial"/>
                <a:cs typeface="Arial"/>
              </a:defRPr>
            </a:lvl2pPr>
            <a:lvl3pPr>
              <a:buNone/>
              <a:defRPr sz="1600">
                <a:solidFill>
                  <a:srgbClr val="6D6E70"/>
                </a:solidFill>
                <a:latin typeface="Arial"/>
                <a:cs typeface="Arial"/>
              </a:defRPr>
            </a:lvl3pPr>
            <a:lvl4pPr>
              <a:buNone/>
              <a:defRPr sz="1600">
                <a:solidFill>
                  <a:srgbClr val="6D6E70"/>
                </a:solidFill>
                <a:latin typeface="Arial"/>
                <a:cs typeface="Arial"/>
              </a:defRPr>
            </a:lvl4pPr>
            <a:lvl5pPr>
              <a:buNone/>
              <a:defRPr sz="1600">
                <a:solidFill>
                  <a:srgbClr val="6D6E7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5"/>
          <p:cNvSpPr txBox="1">
            <a:spLocks noChangeArrowheads="1"/>
          </p:cNvSpPr>
          <p:nvPr userDrawn="1"/>
        </p:nvSpPr>
        <p:spPr bwMode="auto">
          <a:xfrm>
            <a:off x="8915400" y="5868064"/>
            <a:ext cx="533400" cy="246221"/>
          </a:xfrm>
          <a:prstGeom prst="rect">
            <a:avLst/>
          </a:prstGeom>
          <a:noFill/>
          <a:ln w="9525">
            <a:noFill/>
            <a:miter lim="800000"/>
            <a:headEnd/>
            <a:tailEnd/>
          </a:ln>
        </p:spPr>
        <p:txBody>
          <a:bodyPr wrap="square">
            <a:spAutoFit/>
          </a:bodyPr>
          <a:lstStyle/>
          <a:p>
            <a:fld id="{24F16FF6-EAAC-064F-B05D-C821D71EDEAE}" type="slidenum">
              <a:rPr lang="en-US" sz="1000" smtClean="0">
                <a:solidFill>
                  <a:srgbClr val="6D6E70"/>
                </a:solidFill>
                <a:cs typeface="Arial" charset="0"/>
              </a:rPr>
              <a:t>‹#›</a:t>
            </a:fld>
            <a:endParaRPr lang="en-US" sz="1000" dirty="0">
              <a:solidFill>
                <a:srgbClr val="6D6E70"/>
              </a:solidFill>
              <a:cs typeface="Arial" charset="0"/>
            </a:endParaRPr>
          </a:p>
        </p:txBody>
      </p:sp>
      <p:pic>
        <p:nvPicPr>
          <p:cNvPr id="7" name="Picture 6" descr="Disaster_Responder_Logo_RGB.png">
            <a:extLst>
              <a:ext uri="{FF2B5EF4-FFF2-40B4-BE49-F238E27FC236}">
                <a16:creationId xmlns:a16="http://schemas.microsoft.com/office/drawing/2014/main" id="{7C75703C-9A00-4A00-84EB-5A23E0C72782}"/>
              </a:ext>
            </a:extLst>
          </p:cNvPr>
          <p:cNvPicPr>
            <a:picLocks noChangeAspect="1"/>
          </p:cNvPicPr>
          <p:nvPr userDrawn="1"/>
        </p:nvPicPr>
        <p:blipFill>
          <a:blip r:embed="rId2"/>
          <a:stretch>
            <a:fillRect/>
          </a:stretch>
        </p:blipFill>
        <p:spPr>
          <a:xfrm>
            <a:off x="533400" y="5706232"/>
            <a:ext cx="1898910" cy="56988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5"/>
          <p:cNvSpPr/>
          <p:nvPr userDrawn="1"/>
        </p:nvSpPr>
        <p:spPr>
          <a:xfrm>
            <a:off x="0" y="0"/>
            <a:ext cx="10058400" cy="6400800"/>
          </a:xfrm>
          <a:prstGeom prst="rect">
            <a:avLst/>
          </a:prstGeom>
          <a:solidFill>
            <a:srgbClr val="9F9FA3"/>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10"/>
          <p:cNvSpPr txBox="1"/>
          <p:nvPr userDrawn="1"/>
        </p:nvSpPr>
        <p:spPr>
          <a:xfrm>
            <a:off x="8015288" y="5791200"/>
            <a:ext cx="1582737" cy="207963"/>
          </a:xfrm>
          <a:prstGeom prst="rect">
            <a:avLst/>
          </a:prstGeom>
          <a:noFill/>
        </p:spPr>
        <p:txBody>
          <a:bodyPr wrap="none">
            <a:spAutoFit/>
          </a:bodyPr>
          <a:lstStyle/>
          <a:p>
            <a:pPr algn="r" fontAlgn="auto">
              <a:spcBef>
                <a:spcPts val="0"/>
              </a:spcBef>
              <a:spcAft>
                <a:spcPts val="0"/>
              </a:spcAft>
              <a:defRPr/>
            </a:pPr>
            <a:r>
              <a:rPr lang="en-US" sz="750" dirty="0">
                <a:solidFill>
                  <a:srgbClr val="FFFFFF"/>
                </a:solidFill>
                <a:latin typeface="Georgia"/>
                <a:cs typeface="Georgia"/>
              </a:rPr>
              <a:t>Annual Disaster Giving Program</a:t>
            </a:r>
            <a:endParaRPr lang="en-US" sz="1000" dirty="0">
              <a:solidFill>
                <a:srgbClr val="FFFFFF"/>
              </a:solidFill>
              <a:latin typeface="Georgia"/>
              <a:cs typeface="Georgia"/>
            </a:endParaRPr>
          </a:p>
        </p:txBody>
      </p:sp>
      <p:pic>
        <p:nvPicPr>
          <p:cNvPr id="5" name="Picture 12" descr="ARC_Logo_Bttn_Horiz_RGB_Rev.png"/>
          <p:cNvPicPr>
            <a:picLocks noChangeAspect="1"/>
          </p:cNvPicPr>
          <p:nvPr userDrawn="1"/>
        </p:nvPicPr>
        <p:blipFill>
          <a:blip r:embed="rId2"/>
          <a:srcRect/>
          <a:stretch>
            <a:fillRect/>
          </a:stretch>
        </p:blipFill>
        <p:spPr bwMode="auto">
          <a:xfrm>
            <a:off x="7616825" y="433388"/>
            <a:ext cx="1981200" cy="696912"/>
          </a:xfrm>
          <a:prstGeom prst="rect">
            <a:avLst/>
          </a:prstGeom>
          <a:noFill/>
          <a:ln w="9525">
            <a:noFill/>
            <a:miter lim="800000"/>
            <a:headEnd/>
            <a:tailEnd/>
          </a:ln>
        </p:spPr>
      </p:pic>
      <p:sp>
        <p:nvSpPr>
          <p:cNvPr id="2" name="Title 1"/>
          <p:cNvSpPr>
            <a:spLocks noGrp="1"/>
          </p:cNvSpPr>
          <p:nvPr>
            <p:ph type="title"/>
          </p:nvPr>
        </p:nvSpPr>
        <p:spPr>
          <a:xfrm>
            <a:off x="0" y="2819400"/>
            <a:ext cx="10058400" cy="685800"/>
          </a:xfrm>
        </p:spPr>
        <p:txBody>
          <a:bodyPr>
            <a:noAutofit/>
          </a:bodyPr>
          <a:lstStyle>
            <a:lvl1pPr>
              <a:defRPr sz="6000" spc="-150">
                <a:solidFill>
                  <a:schemeClr val="bg1"/>
                </a:solidFill>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047750"/>
            <a:ext cx="7543800" cy="222885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3362325"/>
            <a:ext cx="7543800" cy="15446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B0E632-FD0D-4630-B72F-9FDD66901521}"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39171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0E632-FD0D-4630-B72F-9FDD66901521}"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20049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595438"/>
            <a:ext cx="8675688" cy="26622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4283075"/>
            <a:ext cx="8675688" cy="14001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B0E632-FD0D-4630-B72F-9FDD66901521}"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4229717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8" y="255588"/>
            <a:ext cx="9051925" cy="1066800"/>
          </a:xfrm>
          <a:prstGeom prst="rect">
            <a:avLst/>
          </a:prstGeom>
        </p:spPr>
        <p:txBody>
          <a:bodyPr vert="horz" lIns="91440" tIns="45720" rIns="91440" bIns="4572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03238" y="1493838"/>
            <a:ext cx="9051925" cy="4224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3238" y="5932488"/>
            <a:ext cx="2346325" cy="3413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Georgia"/>
                <a:cs typeface="Georgia"/>
              </a:defRPr>
            </a:lvl1pPr>
          </a:lstStyle>
          <a:p>
            <a:pPr>
              <a:defRPr/>
            </a:pPr>
            <a:fld id="{27B2EDA8-1933-9B4E-8DBD-1C89063EC417}" type="datetime1">
              <a:rPr lang="en-US" smtClean="0"/>
              <a:t>2/8/2019</a:t>
            </a:fld>
            <a:endParaRPr lang="en-US" dirty="0"/>
          </a:p>
        </p:txBody>
      </p:sp>
      <p:sp>
        <p:nvSpPr>
          <p:cNvPr id="5" name="Footer Placeholder 4"/>
          <p:cNvSpPr>
            <a:spLocks noGrp="1"/>
          </p:cNvSpPr>
          <p:nvPr>
            <p:ph type="ftr" sz="quarter" idx="3"/>
          </p:nvPr>
        </p:nvSpPr>
        <p:spPr>
          <a:xfrm>
            <a:off x="3436938" y="5932488"/>
            <a:ext cx="3184525" cy="3413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Georgia"/>
                <a:cs typeface="Georgia"/>
              </a:defRPr>
            </a:lvl1pPr>
          </a:lstStyle>
          <a:p>
            <a:pPr>
              <a:defRPr/>
            </a:pPr>
            <a:endParaRPr lang="en-US" dirty="0"/>
          </a:p>
        </p:txBody>
      </p:sp>
      <p:sp>
        <p:nvSpPr>
          <p:cNvPr id="6" name="Slide Number Placeholder 5"/>
          <p:cNvSpPr>
            <a:spLocks noGrp="1"/>
          </p:cNvSpPr>
          <p:nvPr>
            <p:ph type="sldNum" sz="quarter" idx="4"/>
          </p:nvPr>
        </p:nvSpPr>
        <p:spPr>
          <a:xfrm>
            <a:off x="7208838" y="5932488"/>
            <a:ext cx="2346325" cy="3413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Georgia"/>
                <a:cs typeface="Georgia"/>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93" r:id="rId3"/>
    <p:sldLayoutId id="2147483673" r:id="rId4"/>
    <p:sldLayoutId id="2147483674" r:id="rId5"/>
    <p:sldLayoutId id="2147483678" r:id="rId6"/>
  </p:sldLayoutIdLst>
  <p:hf hdr="0" ftr="0" dt="0"/>
  <p:txStyles>
    <p:titleStyle>
      <a:lvl1pPr algn="ctr" defTabSz="457200" rtl="0" eaLnBrk="0" fontAlgn="base" hangingPunct="0">
        <a:spcBef>
          <a:spcPct val="0"/>
        </a:spcBef>
        <a:spcAft>
          <a:spcPct val="0"/>
        </a:spcAft>
        <a:defRPr sz="4400" b="1" kern="1200" spc="-100">
          <a:solidFill>
            <a:srgbClr val="ED1B24"/>
          </a:solidFill>
          <a:latin typeface="Arial"/>
          <a:ea typeface="+mj-ea"/>
          <a:cs typeface="Arial"/>
        </a:defRPr>
      </a:lvl1pPr>
      <a:lvl2pPr algn="ctr" defTabSz="457200" rtl="0" eaLnBrk="0" fontAlgn="base" hangingPunct="0">
        <a:spcBef>
          <a:spcPct val="0"/>
        </a:spcBef>
        <a:spcAft>
          <a:spcPct val="0"/>
        </a:spcAft>
        <a:defRPr sz="4400" b="1">
          <a:solidFill>
            <a:srgbClr val="ED1B24"/>
          </a:solidFill>
          <a:latin typeface="Arial" charset="0"/>
          <a:cs typeface="Arial" charset="0"/>
        </a:defRPr>
      </a:lvl2pPr>
      <a:lvl3pPr algn="ctr" defTabSz="457200" rtl="0" eaLnBrk="0" fontAlgn="base" hangingPunct="0">
        <a:spcBef>
          <a:spcPct val="0"/>
        </a:spcBef>
        <a:spcAft>
          <a:spcPct val="0"/>
        </a:spcAft>
        <a:defRPr sz="4400" b="1">
          <a:solidFill>
            <a:srgbClr val="ED1B24"/>
          </a:solidFill>
          <a:latin typeface="Arial" charset="0"/>
          <a:cs typeface="Arial" charset="0"/>
        </a:defRPr>
      </a:lvl3pPr>
      <a:lvl4pPr algn="ctr" defTabSz="457200" rtl="0" eaLnBrk="0" fontAlgn="base" hangingPunct="0">
        <a:spcBef>
          <a:spcPct val="0"/>
        </a:spcBef>
        <a:spcAft>
          <a:spcPct val="0"/>
        </a:spcAft>
        <a:defRPr sz="4400" b="1">
          <a:solidFill>
            <a:srgbClr val="ED1B24"/>
          </a:solidFill>
          <a:latin typeface="Arial" charset="0"/>
          <a:cs typeface="Arial" charset="0"/>
        </a:defRPr>
      </a:lvl4pPr>
      <a:lvl5pPr algn="ctr" defTabSz="457200" rtl="0" eaLnBrk="0" fontAlgn="base" hangingPunct="0">
        <a:spcBef>
          <a:spcPct val="0"/>
        </a:spcBef>
        <a:spcAft>
          <a:spcPct val="0"/>
        </a:spcAft>
        <a:defRPr sz="4400" b="1">
          <a:solidFill>
            <a:srgbClr val="ED1B24"/>
          </a:solidFill>
          <a:latin typeface="Arial" charset="0"/>
          <a:cs typeface="Arial" charset="0"/>
        </a:defRPr>
      </a:lvl5pPr>
      <a:lvl6pPr marL="457200" algn="ctr" defTabSz="457200" rtl="0" fontAlgn="base">
        <a:spcBef>
          <a:spcPct val="0"/>
        </a:spcBef>
        <a:spcAft>
          <a:spcPct val="0"/>
        </a:spcAft>
        <a:defRPr sz="4400" b="1">
          <a:solidFill>
            <a:srgbClr val="ED1B24"/>
          </a:solidFill>
          <a:latin typeface="Arial" charset="0"/>
          <a:cs typeface="Arial" charset="0"/>
        </a:defRPr>
      </a:lvl6pPr>
      <a:lvl7pPr marL="914400" algn="ctr" defTabSz="457200" rtl="0" fontAlgn="base">
        <a:spcBef>
          <a:spcPct val="0"/>
        </a:spcBef>
        <a:spcAft>
          <a:spcPct val="0"/>
        </a:spcAft>
        <a:defRPr sz="4400" b="1">
          <a:solidFill>
            <a:srgbClr val="ED1B24"/>
          </a:solidFill>
          <a:latin typeface="Arial" charset="0"/>
          <a:cs typeface="Arial" charset="0"/>
        </a:defRPr>
      </a:lvl7pPr>
      <a:lvl8pPr marL="1371600" algn="ctr" defTabSz="457200" rtl="0" fontAlgn="base">
        <a:spcBef>
          <a:spcPct val="0"/>
        </a:spcBef>
        <a:spcAft>
          <a:spcPct val="0"/>
        </a:spcAft>
        <a:defRPr sz="4400" b="1">
          <a:solidFill>
            <a:srgbClr val="ED1B24"/>
          </a:solidFill>
          <a:latin typeface="Arial" charset="0"/>
          <a:cs typeface="Arial" charset="0"/>
        </a:defRPr>
      </a:lvl8pPr>
      <a:lvl9pPr marL="1828800" algn="ctr" defTabSz="457200" rtl="0" fontAlgn="base">
        <a:spcBef>
          <a:spcPct val="0"/>
        </a:spcBef>
        <a:spcAft>
          <a:spcPct val="0"/>
        </a:spcAft>
        <a:defRPr sz="4400" b="1">
          <a:solidFill>
            <a:srgbClr val="ED1B24"/>
          </a:solidFill>
          <a:latin typeface="Arial" charset="0"/>
          <a:cs typeface="Arial" charset="0"/>
        </a:defRPr>
      </a:lvl9pPr>
    </p:titleStyle>
    <p:bodyStyle>
      <a:lvl1pPr marL="342900" indent="-342900" algn="l" defTabSz="457200" rtl="0" eaLnBrk="0" fontAlgn="base" hangingPunct="0">
        <a:spcBef>
          <a:spcPct val="20000"/>
        </a:spcBef>
        <a:spcAft>
          <a:spcPct val="0"/>
        </a:spcAft>
        <a:buClr>
          <a:srgbClr val="ED1B24"/>
        </a:buClr>
        <a:buFont typeface="Arial" charset="0"/>
        <a:buChar char="•"/>
        <a:defRPr sz="3200" kern="1200">
          <a:solidFill>
            <a:srgbClr val="6D6E70"/>
          </a:solidFill>
          <a:latin typeface="Arial"/>
          <a:ea typeface="+mn-ea"/>
          <a:cs typeface="Arial"/>
        </a:defRPr>
      </a:lvl1pPr>
      <a:lvl2pPr marL="742950" indent="-285750" algn="l" defTabSz="457200" rtl="0" eaLnBrk="0" fontAlgn="base" hangingPunct="0">
        <a:spcBef>
          <a:spcPct val="20000"/>
        </a:spcBef>
        <a:spcAft>
          <a:spcPct val="0"/>
        </a:spcAft>
        <a:buClr>
          <a:srgbClr val="ED1B24"/>
        </a:buClr>
        <a:buFont typeface="Arial" charset="0"/>
        <a:buChar char="–"/>
        <a:defRPr sz="2800" kern="1200">
          <a:solidFill>
            <a:srgbClr val="6D6E70"/>
          </a:solidFill>
          <a:latin typeface="Arial"/>
          <a:ea typeface="+mn-ea"/>
          <a:cs typeface="Arial"/>
        </a:defRPr>
      </a:lvl2pPr>
      <a:lvl3pPr marL="1143000" indent="-228600" algn="l" defTabSz="457200" rtl="0" eaLnBrk="0" fontAlgn="base" hangingPunct="0">
        <a:spcBef>
          <a:spcPct val="20000"/>
        </a:spcBef>
        <a:spcAft>
          <a:spcPct val="0"/>
        </a:spcAft>
        <a:buClr>
          <a:srgbClr val="ED1B24"/>
        </a:buClr>
        <a:buFont typeface="Arial" charset="0"/>
        <a:buChar char="•"/>
        <a:defRPr sz="2400" kern="1200">
          <a:solidFill>
            <a:srgbClr val="6D6E70"/>
          </a:solidFill>
          <a:latin typeface="Arial"/>
          <a:ea typeface="+mn-ea"/>
          <a:cs typeface="Arial"/>
        </a:defRPr>
      </a:lvl3pPr>
      <a:lvl4pPr marL="1600200" indent="-228600" algn="l" defTabSz="45720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4pPr>
      <a:lvl5pPr marL="2057400" indent="-228600" algn="l" defTabSz="45720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2150" y="341313"/>
            <a:ext cx="8674100" cy="12366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2150" y="1703388"/>
            <a:ext cx="8674100" cy="4062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2150" y="5932488"/>
            <a:ext cx="2262188" cy="341312"/>
          </a:xfrm>
          <a:prstGeom prst="rect">
            <a:avLst/>
          </a:prstGeom>
        </p:spPr>
        <p:txBody>
          <a:bodyPr vert="horz" lIns="91440" tIns="45720" rIns="91440" bIns="45720" rtlCol="0" anchor="ctr"/>
          <a:lstStyle>
            <a:lvl1pPr algn="l">
              <a:defRPr sz="1200">
                <a:solidFill>
                  <a:schemeClr val="tx1">
                    <a:tint val="75000"/>
                  </a:schemeClr>
                </a:solidFill>
              </a:defRPr>
            </a:lvl1pPr>
          </a:lstStyle>
          <a:p>
            <a:fld id="{0FB0E632-FD0D-4630-B72F-9FDD66901521}" type="datetimeFigureOut">
              <a:rPr lang="en-US" smtClean="0"/>
              <a:t>2/8/2019</a:t>
            </a:fld>
            <a:endParaRPr lang="en-US"/>
          </a:p>
        </p:txBody>
      </p:sp>
      <p:sp>
        <p:nvSpPr>
          <p:cNvPr id="5" name="Footer Placeholder 4"/>
          <p:cNvSpPr>
            <a:spLocks noGrp="1"/>
          </p:cNvSpPr>
          <p:nvPr>
            <p:ph type="ftr" sz="quarter" idx="3"/>
          </p:nvPr>
        </p:nvSpPr>
        <p:spPr>
          <a:xfrm>
            <a:off x="3332163" y="5932488"/>
            <a:ext cx="3394075" cy="3413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4063" y="5932488"/>
            <a:ext cx="2262187" cy="341312"/>
          </a:xfrm>
          <a:prstGeom prst="rect">
            <a:avLst/>
          </a:prstGeom>
        </p:spPr>
        <p:txBody>
          <a:bodyPr vert="horz" lIns="91440" tIns="45720" rIns="91440" bIns="45720" rtlCol="0" anchor="ctr"/>
          <a:lstStyle>
            <a:lvl1pPr algn="r">
              <a:defRPr sz="1200">
                <a:solidFill>
                  <a:schemeClr val="tx1">
                    <a:tint val="75000"/>
                  </a:schemeClr>
                </a:solidFill>
              </a:defRPr>
            </a:lvl1pPr>
          </a:lstStyle>
          <a:p>
            <a:fld id="{72A245CA-2AE3-4FB4-8499-15A1ADFD7E3F}" type="slidenum">
              <a:rPr lang="en-US" smtClean="0"/>
              <a:t>‹#›</a:t>
            </a:fld>
            <a:endParaRPr lang="en-US"/>
          </a:p>
        </p:txBody>
      </p:sp>
    </p:spTree>
    <p:extLst>
      <p:ext uri="{BB962C8B-B14F-4D97-AF65-F5344CB8AC3E}">
        <p14:creationId xmlns:p14="http://schemas.microsoft.com/office/powerpoint/2010/main" val="204080326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81000" y="3916811"/>
            <a:ext cx="9677400" cy="795664"/>
          </a:xfrm>
        </p:spPr>
        <p:txBody>
          <a:bodyPr>
            <a:noAutofit/>
          </a:bodyPr>
          <a:lstStyle>
            <a:lvl1pPr algn="l">
              <a:lnSpc>
                <a:spcPts val="4100"/>
              </a:lnSpc>
              <a:defRPr sz="2800" spc="-150">
                <a:solidFill>
                  <a:srgbClr val="FFFFFF"/>
                </a:solidFill>
              </a:defRPr>
            </a:lvl1pPr>
          </a:lstStyle>
          <a:p>
            <a:r>
              <a:rPr lang="en-US" sz="2900" kern="0" spc="100" dirty="0"/>
              <a:t>FY19 DISASTER UPDATE: Q2 (Oct.-Dec. 2018)</a:t>
            </a:r>
          </a:p>
        </p:txBody>
      </p:sp>
      <p:sp>
        <p:nvSpPr>
          <p:cNvPr id="5" name="Subtitle 2"/>
          <p:cNvSpPr>
            <a:spLocks noGrp="1"/>
          </p:cNvSpPr>
          <p:nvPr>
            <p:ph type="subTitle" idx="1"/>
          </p:nvPr>
        </p:nvSpPr>
        <p:spPr>
          <a:xfrm>
            <a:off x="381000" y="4547646"/>
            <a:ext cx="9144000" cy="373632"/>
          </a:xfrm>
        </p:spPr>
        <p:txBody>
          <a:bodyPr>
            <a:noAutofit/>
          </a:bodyPr>
          <a:lstStyle>
            <a:lvl1pPr marL="0" indent="0" algn="l">
              <a:buNone/>
              <a:defRPr sz="1600" b="1" i="0" spc="-8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0" kern="0" spc="100" dirty="0"/>
              <a:t>FOR DISASTER RESPONDER PROGRAM MEMBERS</a:t>
            </a:r>
          </a:p>
        </p:txBody>
      </p:sp>
    </p:spTree>
    <p:extLst>
      <p:ext uri="{BB962C8B-B14F-4D97-AF65-F5344CB8AC3E}">
        <p14:creationId xmlns:p14="http://schemas.microsoft.com/office/powerpoint/2010/main" val="128285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ChangeArrowheads="1"/>
          </p:cNvSpPr>
          <p:nvPr/>
        </p:nvSpPr>
        <p:spPr bwMode="auto">
          <a:xfrm>
            <a:off x="0" y="0"/>
            <a:ext cx="10058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079" name="Rectangle 7"/>
          <p:cNvSpPr>
            <a:spLocks noChangeArrowheads="1"/>
          </p:cNvSpPr>
          <p:nvPr/>
        </p:nvSpPr>
        <p:spPr bwMode="auto">
          <a:xfrm>
            <a:off x="0" y="1447800"/>
            <a:ext cx="1005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2" name="Title 1"/>
          <p:cNvSpPr>
            <a:spLocks noGrp="1"/>
          </p:cNvSpPr>
          <p:nvPr>
            <p:ph type="title"/>
          </p:nvPr>
        </p:nvSpPr>
        <p:spPr>
          <a:xfrm>
            <a:off x="838200" y="344410"/>
            <a:ext cx="8381999" cy="762000"/>
          </a:xfrm>
        </p:spPr>
        <p:txBody>
          <a:bodyPr wrap="square" numCol="1" anchorCtr="0" compatLnSpc="1">
            <a:prstTxWarp prst="textNoShape">
              <a:avLst/>
            </a:prstTxWarp>
          </a:bodyPr>
          <a:lstStyle/>
          <a:p>
            <a:pPr algn="ctr" eaLnBrk="1" hangingPunct="1">
              <a:defRPr/>
            </a:pPr>
            <a:r>
              <a:rPr lang="en-US" sz="3800" dirty="0">
                <a:latin typeface="Arial" charset="0"/>
                <a:cs typeface="Arial" charset="0"/>
              </a:rPr>
              <a:t>Join Us!</a:t>
            </a:r>
            <a:endParaRPr lang="en-US" sz="3800" baseline="36000" dirty="0">
              <a:latin typeface="Arial" charset="0"/>
              <a:cs typeface="Arial" charset="0"/>
            </a:endParaRPr>
          </a:p>
        </p:txBody>
      </p:sp>
      <p:sp>
        <p:nvSpPr>
          <p:cNvPr id="2" name="Rectangle 1">
            <a:extLst>
              <a:ext uri="{FF2B5EF4-FFF2-40B4-BE49-F238E27FC236}">
                <a16:creationId xmlns:a16="http://schemas.microsoft.com/office/drawing/2014/main" id="{672E9B9A-E7E2-465E-AFA3-36FB2DBD1B30}"/>
              </a:ext>
            </a:extLst>
          </p:cNvPr>
          <p:cNvSpPr/>
          <p:nvPr/>
        </p:nvSpPr>
        <p:spPr>
          <a:xfrm>
            <a:off x="762000" y="2091116"/>
            <a:ext cx="4171961" cy="1615827"/>
          </a:xfrm>
          <a:prstGeom prst="rect">
            <a:avLst/>
          </a:prstGeom>
        </p:spPr>
        <p:txBody>
          <a:bodyPr wrap="square">
            <a:spAutoFit/>
          </a:bodyPr>
          <a:lstStyle/>
          <a:p>
            <a:pPr algn="ctr"/>
            <a:r>
              <a:rPr lang="en-US" sz="1600" b="1" i="1" dirty="0">
                <a:solidFill>
                  <a:srgbClr val="ED1B24"/>
                </a:solidFill>
                <a:latin typeface="Arial" panose="020B0604020202020204" pitchFamily="34" charset="0"/>
                <a:cs typeface="Arial" panose="020B0604020202020204" pitchFamily="34" charset="0"/>
              </a:rPr>
              <a:t>Sound the Alarm</a:t>
            </a:r>
          </a:p>
          <a:p>
            <a:pPr algn="ctr"/>
            <a:r>
              <a:rPr lang="en-US" sz="1600" b="1" dirty="0">
                <a:solidFill>
                  <a:srgbClr val="ED1B24"/>
                </a:solidFill>
                <a:latin typeface="Arial" panose="020B0604020202020204" pitchFamily="34" charset="0"/>
                <a:cs typeface="Arial" panose="020B0604020202020204" pitchFamily="34" charset="0"/>
              </a:rPr>
              <a:t>April 27 to May 12, 2019</a:t>
            </a:r>
          </a:p>
          <a:p>
            <a:pPr algn="ctr"/>
            <a:endParaRPr lang="en-US" sz="1100" b="1" dirty="0">
              <a:solidFill>
                <a:srgbClr val="717073"/>
              </a:solidFill>
              <a:latin typeface="Arial" panose="020B0604020202020204" pitchFamily="34" charset="0"/>
              <a:cs typeface="Arial" panose="020B0604020202020204" pitchFamily="34" charset="0"/>
            </a:endParaRPr>
          </a:p>
          <a:p>
            <a:pPr algn="ctr"/>
            <a:r>
              <a:rPr lang="en-US" sz="1300" dirty="0">
                <a:solidFill>
                  <a:srgbClr val="717073"/>
                </a:solidFill>
              </a:rPr>
              <a:t>The Red Cross will again install 100,000 smoke alarms and provide fire safety education in 100 communities nationwide and raise awareness through a major media push.</a:t>
            </a:r>
            <a:endParaRPr lang="en-US" sz="1300" dirty="0">
              <a:solidFill>
                <a:srgbClr val="717073"/>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CE1E885F-D904-4340-A112-544B7009ED3E}"/>
              </a:ext>
            </a:extLst>
          </p:cNvPr>
          <p:cNvSpPr/>
          <p:nvPr/>
        </p:nvSpPr>
        <p:spPr>
          <a:xfrm>
            <a:off x="666544" y="4815208"/>
            <a:ext cx="4324361" cy="492443"/>
          </a:xfrm>
          <a:prstGeom prst="rect">
            <a:avLst/>
          </a:prstGeom>
        </p:spPr>
        <p:txBody>
          <a:bodyPr wrap="square">
            <a:spAutoFit/>
          </a:bodyPr>
          <a:lstStyle/>
          <a:p>
            <a:pPr algn="ctr"/>
            <a:r>
              <a:rPr lang="en-US" sz="1300" dirty="0">
                <a:solidFill>
                  <a:srgbClr val="717073"/>
                </a:solidFill>
              </a:rPr>
              <a:t>Invite your employees to volunteer and/or serve as a regional sponsor in your hometown market. </a:t>
            </a:r>
          </a:p>
        </p:txBody>
      </p:sp>
      <p:sp>
        <p:nvSpPr>
          <p:cNvPr id="4" name="TextBox 3">
            <a:extLst>
              <a:ext uri="{FF2B5EF4-FFF2-40B4-BE49-F238E27FC236}">
                <a16:creationId xmlns:a16="http://schemas.microsoft.com/office/drawing/2014/main" id="{B30C9AE7-3CF4-41A8-BBBB-C4458D4ACCA0}"/>
              </a:ext>
            </a:extLst>
          </p:cNvPr>
          <p:cNvSpPr txBox="1"/>
          <p:nvPr/>
        </p:nvSpPr>
        <p:spPr>
          <a:xfrm>
            <a:off x="3066208" y="5393011"/>
            <a:ext cx="4362184" cy="307777"/>
          </a:xfrm>
          <a:prstGeom prst="rect">
            <a:avLst/>
          </a:prstGeom>
          <a:noFill/>
        </p:spPr>
        <p:txBody>
          <a:bodyPr wrap="square" rtlCol="0">
            <a:spAutoFit/>
          </a:bodyPr>
          <a:lstStyle/>
          <a:p>
            <a:r>
              <a:rPr lang="en-US" sz="1400" b="1" i="1" dirty="0">
                <a:solidFill>
                  <a:srgbClr val="717073"/>
                </a:solidFill>
              </a:rPr>
              <a:t>Contact your relationship manager to learn more!</a:t>
            </a:r>
          </a:p>
        </p:txBody>
      </p:sp>
      <p:cxnSp>
        <p:nvCxnSpPr>
          <p:cNvPr id="27" name="Straight Connector 26">
            <a:extLst>
              <a:ext uri="{FF2B5EF4-FFF2-40B4-BE49-F238E27FC236}">
                <a16:creationId xmlns:a16="http://schemas.microsoft.com/office/drawing/2014/main" id="{AD76BE39-CC02-4F2A-B16A-D905183806D0}"/>
              </a:ext>
            </a:extLst>
          </p:cNvPr>
          <p:cNvCxnSpPr>
            <a:cxnSpLocks/>
          </p:cNvCxnSpPr>
          <p:nvPr/>
        </p:nvCxnSpPr>
        <p:spPr>
          <a:xfrm flipH="1">
            <a:off x="5224550" y="2209800"/>
            <a:ext cx="22750" cy="2994605"/>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7E45B6EB-0DE5-474C-B1E6-3B83D8E449C0}"/>
              </a:ext>
            </a:extLst>
          </p:cNvPr>
          <p:cNvSpPr/>
          <p:nvPr/>
        </p:nvSpPr>
        <p:spPr>
          <a:xfrm>
            <a:off x="5537889" y="2081637"/>
            <a:ext cx="3910911" cy="1554272"/>
          </a:xfrm>
          <a:prstGeom prst="rect">
            <a:avLst/>
          </a:prstGeom>
        </p:spPr>
        <p:txBody>
          <a:bodyPr wrap="square">
            <a:spAutoFit/>
          </a:bodyPr>
          <a:lstStyle/>
          <a:p>
            <a:pPr algn="ctr"/>
            <a:r>
              <a:rPr lang="en-US" sz="1600" b="1" i="1" dirty="0">
                <a:solidFill>
                  <a:srgbClr val="ED1B24"/>
                </a:solidFill>
                <a:latin typeface="Arial" panose="020B0604020202020204" pitchFamily="34" charset="0"/>
                <a:cs typeface="Arial" panose="020B0604020202020204" pitchFamily="34" charset="0"/>
              </a:rPr>
              <a:t>Missing Types</a:t>
            </a:r>
          </a:p>
          <a:p>
            <a:pPr algn="ctr"/>
            <a:r>
              <a:rPr lang="en-US" sz="1600" b="1" dirty="0">
                <a:solidFill>
                  <a:srgbClr val="ED1B24"/>
                </a:solidFill>
                <a:latin typeface="Arial" panose="020B0604020202020204" pitchFamily="34" charset="0"/>
                <a:cs typeface="Arial" panose="020B0604020202020204" pitchFamily="34" charset="0"/>
              </a:rPr>
              <a:t>June 11 to June 30, 2019</a:t>
            </a:r>
          </a:p>
          <a:p>
            <a:endParaRPr lang="en-US" sz="1100" b="1" dirty="0">
              <a:solidFill>
                <a:srgbClr val="717073"/>
              </a:solidFill>
              <a:latin typeface="Arial" panose="020B0604020202020204" pitchFamily="34" charset="0"/>
              <a:cs typeface="Arial" panose="020B0604020202020204" pitchFamily="34" charset="0"/>
            </a:endParaRPr>
          </a:p>
          <a:p>
            <a:pPr algn="ctr"/>
            <a:r>
              <a:rPr lang="en-US" sz="1300" dirty="0">
                <a:solidFill>
                  <a:srgbClr val="717073"/>
                </a:solidFill>
              </a:rPr>
              <a:t>The Red Cross will again draw attention to the missing types of blood (A, B and O) and invite the public to fill the “missing types,” with a goal of inspiring 50,000 new </a:t>
            </a:r>
            <a:r>
              <a:rPr lang="en-US" sz="1300">
                <a:solidFill>
                  <a:srgbClr val="717073"/>
                </a:solidFill>
              </a:rPr>
              <a:t>blood donors.</a:t>
            </a:r>
            <a:endParaRPr lang="en-US" sz="1300" dirty="0">
              <a:solidFill>
                <a:srgbClr val="717073"/>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BA5A78ED-DDF7-4C17-9DA8-FE1B375FD8E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77115" y="3615405"/>
            <a:ext cx="2188915" cy="999082"/>
          </a:xfrm>
          <a:prstGeom prst="rect">
            <a:avLst/>
          </a:prstGeom>
        </p:spPr>
      </p:pic>
      <p:pic>
        <p:nvPicPr>
          <p:cNvPr id="9" name="Picture 8">
            <a:extLst>
              <a:ext uri="{FF2B5EF4-FFF2-40B4-BE49-F238E27FC236}">
                <a16:creationId xmlns:a16="http://schemas.microsoft.com/office/drawing/2014/main" id="{94E04E14-B6A9-4D0A-9322-055C7EB4B4B9}"/>
              </a:ext>
            </a:extLst>
          </p:cNvPr>
          <p:cNvPicPr>
            <a:picLocks noChangeAspect="1"/>
          </p:cNvPicPr>
          <p:nvPr/>
        </p:nvPicPr>
        <p:blipFill>
          <a:blip r:embed="rId4"/>
          <a:stretch>
            <a:fillRect/>
          </a:stretch>
        </p:blipFill>
        <p:spPr>
          <a:xfrm>
            <a:off x="2152197" y="3420466"/>
            <a:ext cx="1581603" cy="1407704"/>
          </a:xfrm>
          <a:prstGeom prst="rect">
            <a:avLst/>
          </a:prstGeom>
        </p:spPr>
      </p:pic>
      <p:sp>
        <p:nvSpPr>
          <p:cNvPr id="10" name="TextBox 9">
            <a:extLst>
              <a:ext uri="{FF2B5EF4-FFF2-40B4-BE49-F238E27FC236}">
                <a16:creationId xmlns:a16="http://schemas.microsoft.com/office/drawing/2014/main" id="{1737AC7C-98DE-42B5-906E-6CF391829506}"/>
              </a:ext>
            </a:extLst>
          </p:cNvPr>
          <p:cNvSpPr txBox="1"/>
          <p:nvPr/>
        </p:nvSpPr>
        <p:spPr>
          <a:xfrm>
            <a:off x="5652189" y="4590785"/>
            <a:ext cx="3682310" cy="692497"/>
          </a:xfrm>
          <a:prstGeom prst="rect">
            <a:avLst/>
          </a:prstGeom>
          <a:noFill/>
        </p:spPr>
        <p:txBody>
          <a:bodyPr wrap="square" rtlCol="0">
            <a:spAutoFit/>
          </a:bodyPr>
          <a:lstStyle/>
          <a:p>
            <a:pPr algn="ctr"/>
            <a:r>
              <a:rPr lang="en-US" sz="1300" dirty="0">
                <a:solidFill>
                  <a:srgbClr val="717073"/>
                </a:solidFill>
              </a:rPr>
              <a:t>Draw attention to the missing blood types by removing the A, B and O letter(s) from your logo and other brand assets.</a:t>
            </a:r>
          </a:p>
        </p:txBody>
      </p:sp>
      <p:cxnSp>
        <p:nvCxnSpPr>
          <p:cNvPr id="32" name="Straight Connector 31">
            <a:extLst>
              <a:ext uri="{FF2B5EF4-FFF2-40B4-BE49-F238E27FC236}">
                <a16:creationId xmlns:a16="http://schemas.microsoft.com/office/drawing/2014/main" id="{515B067B-504F-4097-B149-6D16A83E2FC0}"/>
              </a:ext>
            </a:extLst>
          </p:cNvPr>
          <p:cNvCxnSpPr/>
          <p:nvPr/>
        </p:nvCxnSpPr>
        <p:spPr>
          <a:xfrm>
            <a:off x="1148429" y="1903777"/>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35" name="Content Placeholder 2">
            <a:extLst>
              <a:ext uri="{FF2B5EF4-FFF2-40B4-BE49-F238E27FC236}">
                <a16:creationId xmlns:a16="http://schemas.microsoft.com/office/drawing/2014/main" id="{E605A62A-E7DC-450A-B93D-295481063F5F}"/>
              </a:ext>
            </a:extLst>
          </p:cNvPr>
          <p:cNvSpPr txBox="1">
            <a:spLocks/>
          </p:cNvSpPr>
          <p:nvPr/>
        </p:nvSpPr>
        <p:spPr bwMode="auto">
          <a:xfrm>
            <a:off x="1148429" y="1061644"/>
            <a:ext cx="7819935" cy="7904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R="0" lvl="0" algn="ctr" defTabSz="457200" rtl="0" eaLnBrk="1" fontAlgn="base" latinLnBrk="0" hangingPunct="1">
              <a:lnSpc>
                <a:spcPct val="100000"/>
              </a:lnSpc>
              <a:spcBef>
                <a:spcPct val="0"/>
              </a:spcBef>
              <a:spcAft>
                <a:spcPts val="2400"/>
              </a:spcAft>
              <a:buClr>
                <a:srgbClr val="ED1B24"/>
              </a:buClr>
              <a:buSzTx/>
              <a:tabLst/>
              <a:defRPr/>
            </a:pPr>
            <a:r>
              <a:rPr lang="en-US" sz="2000" b="1" dirty="0">
                <a:solidFill>
                  <a:schemeClr val="tx1">
                    <a:lumMod val="50000"/>
                    <a:lumOff val="50000"/>
                  </a:schemeClr>
                </a:solidFill>
                <a:cs typeface="Arial" charset="0"/>
              </a:rPr>
              <a:t>You can also deepen your partnership and help save more lives by aligning with these highly-visible campaigns.</a:t>
            </a:r>
            <a:endParaRPr kumimoji="0" lang="en-US" sz="2000" b="1" i="0" u="none" strike="noStrike" kern="1200" cap="none" spc="0" normalizeH="0" baseline="0" noProof="0" dirty="0">
              <a:ln>
                <a:noFill/>
              </a:ln>
              <a:solidFill>
                <a:schemeClr val="tx1">
                  <a:lumMod val="50000"/>
                  <a:lumOff val="50000"/>
                </a:schemeClr>
              </a:solidFill>
              <a:effectLst/>
              <a:uLnTx/>
              <a:uFillTx/>
              <a:cs typeface="Arial" charset="0"/>
            </a:endParaRPr>
          </a:p>
        </p:txBody>
      </p:sp>
    </p:spTree>
    <p:extLst>
      <p:ext uri="{BB962C8B-B14F-4D97-AF65-F5344CB8AC3E}">
        <p14:creationId xmlns:p14="http://schemas.microsoft.com/office/powerpoint/2010/main" val="4263899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301498"/>
            <a:ext cx="10058400" cy="109930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a:spLocks noGrp="1"/>
          </p:cNvSpPr>
          <p:nvPr>
            <p:ph type="subTitle" idx="1"/>
          </p:nvPr>
        </p:nvSpPr>
        <p:spPr>
          <a:xfrm>
            <a:off x="253331" y="5334000"/>
            <a:ext cx="8890670" cy="950490"/>
          </a:xfrm>
        </p:spPr>
        <p:txBody>
          <a:bodyPr>
            <a:noAutofit/>
          </a:bodyPr>
          <a:lstStyle/>
          <a:p>
            <a:pPr indent="4763">
              <a:spcAft>
                <a:spcPts val="0"/>
              </a:spcAft>
            </a:pPr>
            <a:r>
              <a:rPr lang="en-US" dirty="0">
                <a:solidFill>
                  <a:srgbClr val="717073"/>
                </a:solidFill>
              </a:rPr>
              <a:t>Your Disaster Responder donation is at work every day, helping us respond immediately in times of crisis and ensuring that we can be there to assist with ongoing emergency relief and recovery needs. We simply could not do this work without your continued investment in our mission.</a:t>
            </a:r>
            <a:endParaRPr lang="en-US" sz="3200" dirty="0">
              <a:solidFill>
                <a:srgbClr val="717073"/>
              </a:solidFill>
              <a:latin typeface="Arial" pitchFamily="34" charset="0"/>
              <a:cs typeface="Arial" pitchFamily="34" charset="0"/>
            </a:endParaRPr>
          </a:p>
          <a:p>
            <a:pPr>
              <a:lnSpc>
                <a:spcPts val="2820"/>
              </a:lnSpc>
            </a:pPr>
            <a:r>
              <a:rPr lang="en-US" dirty="0">
                <a:solidFill>
                  <a:schemeClr val="tx1">
                    <a:lumMod val="65000"/>
                    <a:lumOff val="35000"/>
                  </a:schemeClr>
                </a:solidFill>
              </a:rPr>
              <a:t>.</a:t>
            </a:r>
          </a:p>
        </p:txBody>
      </p:sp>
      <p:sp>
        <p:nvSpPr>
          <p:cNvPr id="11" name="Rectangle 4"/>
          <p:cNvSpPr/>
          <p:nvPr/>
        </p:nvSpPr>
        <p:spPr>
          <a:xfrm>
            <a:off x="-1" y="4004320"/>
            <a:ext cx="10077381" cy="1066800"/>
          </a:xfrm>
          <a:prstGeom prst="rect">
            <a:avLst/>
          </a:prstGeom>
          <a:solidFill>
            <a:srgbClr val="4784B5">
              <a:alpha val="88000"/>
            </a:srgbClr>
          </a:solidFill>
          <a:ln w="31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itle 1"/>
          <p:cNvSpPr>
            <a:spLocks noGrp="1"/>
          </p:cNvSpPr>
          <p:nvPr>
            <p:ph type="ctrTitle"/>
          </p:nvPr>
        </p:nvSpPr>
        <p:spPr>
          <a:xfrm>
            <a:off x="381000" y="3916811"/>
            <a:ext cx="9677400" cy="795664"/>
          </a:xfrm>
        </p:spPr>
        <p:txBody>
          <a:bodyPr>
            <a:noAutofit/>
          </a:bodyPr>
          <a:lstStyle>
            <a:lvl1pPr algn="l">
              <a:lnSpc>
                <a:spcPts val="4100"/>
              </a:lnSpc>
              <a:defRPr sz="2800" spc="-150">
                <a:solidFill>
                  <a:srgbClr val="FFFFFF"/>
                </a:solidFill>
              </a:defRPr>
            </a:lvl1pPr>
          </a:lstStyle>
          <a:p>
            <a:r>
              <a:rPr lang="en-US" sz="2900" kern="0" spc="100" dirty="0"/>
              <a:t>THANK YOU</a:t>
            </a:r>
          </a:p>
        </p:txBody>
      </p:sp>
      <p:sp>
        <p:nvSpPr>
          <p:cNvPr id="10" name="Subtitle 2"/>
          <p:cNvSpPr txBox="1">
            <a:spLocks/>
          </p:cNvSpPr>
          <p:nvPr/>
        </p:nvSpPr>
        <p:spPr bwMode="auto">
          <a:xfrm>
            <a:off x="381000" y="4547646"/>
            <a:ext cx="9144000" cy="3736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
                <a:srgbClr val="ED1B24"/>
              </a:buClr>
              <a:buFont typeface="Arial" charset="0"/>
              <a:buNone/>
              <a:defRPr sz="1600" b="1" i="0" kern="1200" spc="-80" baseline="0">
                <a:solidFill>
                  <a:srgbClr val="FFFFFF"/>
                </a:solidFill>
                <a:latin typeface="Arial"/>
                <a:ea typeface="+mn-ea"/>
                <a:cs typeface="Arial"/>
              </a:defRPr>
            </a:lvl1pPr>
            <a:lvl2pPr marL="457200" indent="0" algn="ctr" defTabSz="457200" rtl="0" eaLnBrk="0" fontAlgn="base" hangingPunct="0">
              <a:spcBef>
                <a:spcPct val="20000"/>
              </a:spcBef>
              <a:spcAft>
                <a:spcPct val="0"/>
              </a:spcAft>
              <a:buClr>
                <a:srgbClr val="ED1B24"/>
              </a:buClr>
              <a:buFont typeface="Arial" charset="0"/>
              <a:buNone/>
              <a:defRPr sz="2800" kern="1200">
                <a:solidFill>
                  <a:schemeClr val="tx1">
                    <a:tint val="75000"/>
                  </a:schemeClr>
                </a:solidFill>
                <a:latin typeface="Arial"/>
                <a:ea typeface="+mn-ea"/>
                <a:cs typeface="Arial"/>
              </a:defRPr>
            </a:lvl2pPr>
            <a:lvl3pPr marL="914400" indent="0" algn="ctr" defTabSz="457200" rtl="0" eaLnBrk="0" fontAlgn="base" hangingPunct="0">
              <a:spcBef>
                <a:spcPct val="20000"/>
              </a:spcBef>
              <a:spcAft>
                <a:spcPct val="0"/>
              </a:spcAft>
              <a:buClr>
                <a:srgbClr val="ED1B24"/>
              </a:buClr>
              <a:buFont typeface="Arial" charset="0"/>
              <a:buNone/>
              <a:defRPr sz="2400" kern="1200">
                <a:solidFill>
                  <a:schemeClr val="tx1">
                    <a:tint val="75000"/>
                  </a:schemeClr>
                </a:solidFill>
                <a:latin typeface="Arial"/>
                <a:ea typeface="+mn-ea"/>
                <a:cs typeface="Arial"/>
              </a:defRPr>
            </a:lvl3pPr>
            <a:lvl4pPr marL="1371600" indent="0" algn="ctr" defTabSz="457200" rtl="0" eaLnBrk="0" fontAlgn="base" hangingPunct="0">
              <a:spcBef>
                <a:spcPct val="20000"/>
              </a:spcBef>
              <a:spcAft>
                <a:spcPct val="0"/>
              </a:spcAft>
              <a:buClr>
                <a:srgbClr val="ED1B24"/>
              </a:buClr>
              <a:buFont typeface="Arial" charset="0"/>
              <a:buNone/>
              <a:defRPr sz="2000" kern="1200">
                <a:solidFill>
                  <a:schemeClr val="tx1">
                    <a:tint val="75000"/>
                  </a:schemeClr>
                </a:solidFill>
                <a:latin typeface="Arial"/>
                <a:ea typeface="+mn-ea"/>
                <a:cs typeface="Arial"/>
              </a:defRPr>
            </a:lvl4pPr>
            <a:lvl5pPr marL="1828800" indent="0" algn="ctr" defTabSz="457200" rtl="0" eaLnBrk="0" fontAlgn="base" hangingPunct="0">
              <a:spcBef>
                <a:spcPct val="20000"/>
              </a:spcBef>
              <a:spcAft>
                <a:spcPct val="0"/>
              </a:spcAft>
              <a:buClr>
                <a:srgbClr val="ED1B24"/>
              </a:buClr>
              <a:buFont typeface="Arial" charset="0"/>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0" kern="0" spc="100" dirty="0"/>
              <a:t>FOR YOUR LIFESAVING SUPPORT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8045" y="4133186"/>
            <a:ext cx="8976955" cy="1558974"/>
          </a:xfrm>
          <a:prstGeom prst="rect">
            <a:avLst/>
          </a:prstGeom>
          <a:noFill/>
        </p:spPr>
        <p:txBody>
          <a:bodyPr wrap="square" rtlCol="0">
            <a:spAutoFit/>
          </a:bodyPr>
          <a:lstStyle/>
          <a:p>
            <a:pPr>
              <a:lnSpc>
                <a:spcPts val="2300"/>
              </a:lnSpc>
            </a:pPr>
            <a:r>
              <a:rPr lang="en-US" sz="2000" b="1" dirty="0">
                <a:solidFill>
                  <a:srgbClr val="ED1B24"/>
                </a:solidFill>
              </a:rPr>
              <a:t>As 2018 came to a close</a:t>
            </a:r>
            <a:r>
              <a:rPr lang="en-US" sz="1600" dirty="0">
                <a:solidFill>
                  <a:schemeClr val="tx1">
                    <a:lumMod val="50000"/>
                    <a:lumOff val="50000"/>
                  </a:schemeClr>
                </a:solidFill>
              </a:rPr>
              <a:t>, </a:t>
            </a:r>
            <a:r>
              <a:rPr lang="en-US" sz="1600" dirty="0">
                <a:solidFill>
                  <a:srgbClr val="717073"/>
                </a:solidFill>
              </a:rPr>
              <a:t>the American Red Cross helped people following record-breaking disasters—deadly wildfires in California; both Hurricane Michael in the Southeast coast and Typhoon </a:t>
            </a:r>
            <a:r>
              <a:rPr lang="en-US" sz="1600" dirty="0" err="1">
                <a:solidFill>
                  <a:srgbClr val="717073"/>
                </a:solidFill>
              </a:rPr>
              <a:t>Yutu</a:t>
            </a:r>
            <a:r>
              <a:rPr lang="en-US" sz="1600" dirty="0">
                <a:solidFill>
                  <a:srgbClr val="717073"/>
                </a:solidFill>
              </a:rPr>
              <a:t> on the Mariana Islands; and the earthquake and ongoing aftershocks in Alaska. We provided relief to hundreds of thousands of major disaster survivors, all while addressing home fires, winter storms and other everyday disasters in communities nationwide. </a:t>
            </a:r>
            <a:endParaRPr lang="en-US" sz="1600" i="1" dirty="0">
              <a:solidFill>
                <a:srgbClr val="717073"/>
              </a:solidFill>
            </a:endParaRPr>
          </a:p>
        </p:txBody>
      </p:sp>
      <p:sp>
        <p:nvSpPr>
          <p:cNvPr id="4" name="TextBox 3">
            <a:extLst>
              <a:ext uri="{FF2B5EF4-FFF2-40B4-BE49-F238E27FC236}">
                <a16:creationId xmlns:a16="http://schemas.microsoft.com/office/drawing/2014/main" id="{CDEB5575-DCAA-455E-BC38-09093DB6C38C}"/>
              </a:ext>
            </a:extLst>
          </p:cNvPr>
          <p:cNvSpPr txBox="1"/>
          <p:nvPr/>
        </p:nvSpPr>
        <p:spPr>
          <a:xfrm>
            <a:off x="6629400" y="533400"/>
            <a:ext cx="2057400" cy="646331"/>
          </a:xfrm>
          <a:prstGeom prst="rect">
            <a:avLst/>
          </a:prstGeom>
          <a:solidFill>
            <a:srgbClr val="00FF00"/>
          </a:solidFill>
        </p:spPr>
        <p:txBody>
          <a:bodyPr wrap="square" rtlCol="0">
            <a:spAutoFit/>
          </a:bodyPr>
          <a:lstStyle/>
          <a:p>
            <a:r>
              <a:rPr lang="en-US" dirty="0"/>
              <a:t>NEW PHOTO/COPY</a:t>
            </a:r>
          </a:p>
        </p:txBody>
      </p:sp>
      <p:pic>
        <p:nvPicPr>
          <p:cNvPr id="3" name="Picture 2">
            <a:extLst>
              <a:ext uri="{FF2B5EF4-FFF2-40B4-BE49-F238E27FC236}">
                <a16:creationId xmlns:a16="http://schemas.microsoft.com/office/drawing/2014/main" id="{A26E83AF-AD72-43D2-8A5D-5C87B8566B2E}"/>
              </a:ext>
            </a:extLst>
          </p:cNvPr>
          <p:cNvPicPr>
            <a:picLocks noChangeAspect="1"/>
          </p:cNvPicPr>
          <p:nvPr/>
        </p:nvPicPr>
        <p:blipFill rotWithShape="1">
          <a:blip r:embed="rId3"/>
          <a:srcRect t="7118" b="28891"/>
          <a:stretch/>
        </p:blipFill>
        <p:spPr>
          <a:xfrm>
            <a:off x="304800" y="304801"/>
            <a:ext cx="9436608" cy="3733800"/>
          </a:xfrm>
          <a:prstGeom prst="rect">
            <a:avLst/>
          </a:prstGeom>
        </p:spPr>
      </p:pic>
    </p:spTree>
    <p:extLst>
      <p:ext uri="{BB962C8B-B14F-4D97-AF65-F5344CB8AC3E}">
        <p14:creationId xmlns:p14="http://schemas.microsoft.com/office/powerpoint/2010/main" val="973574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34400" y="3352800"/>
            <a:ext cx="1295400" cy="1004441"/>
          </a:xfrm>
          <a:prstGeom prst="rect">
            <a:avLst/>
          </a:prstGeom>
          <a:noFill/>
          <a:effectLst>
            <a:softEdge rad="0"/>
          </a:effectLst>
        </p:spPr>
        <p:txBody>
          <a:bodyPr wrap="square" rtlCol="0">
            <a:spAutoFit/>
          </a:bodyPr>
          <a:lstStyle/>
          <a:p>
            <a:endParaRPr lang="en-US"/>
          </a:p>
        </p:txBody>
      </p:sp>
      <p:sp>
        <p:nvSpPr>
          <p:cNvPr id="5" name="TextBox 4">
            <a:extLst>
              <a:ext uri="{FF2B5EF4-FFF2-40B4-BE49-F238E27FC236}">
                <a16:creationId xmlns:a16="http://schemas.microsoft.com/office/drawing/2014/main" id="{E7D2F35A-9F0E-4B7B-B57D-F6D4C7A02486}"/>
              </a:ext>
            </a:extLst>
          </p:cNvPr>
          <p:cNvSpPr txBox="1"/>
          <p:nvPr/>
        </p:nvSpPr>
        <p:spPr>
          <a:xfrm>
            <a:off x="533400" y="4163388"/>
            <a:ext cx="8458200" cy="1496991"/>
          </a:xfrm>
          <a:prstGeom prst="rect">
            <a:avLst/>
          </a:prstGeom>
          <a:noFill/>
        </p:spPr>
        <p:txBody>
          <a:bodyPr wrap="square" rtlCol="0">
            <a:spAutoFit/>
          </a:bodyPr>
          <a:lstStyle/>
          <a:p>
            <a:pPr eaLnBrk="0" hangingPunct="0">
              <a:lnSpc>
                <a:spcPts val="2200"/>
              </a:lnSpc>
              <a:spcBef>
                <a:spcPts val="0"/>
              </a:spcBef>
              <a:spcAft>
                <a:spcPts val="0"/>
              </a:spcAft>
              <a:defRPr/>
            </a:pPr>
            <a:r>
              <a:rPr lang="en-US" sz="2000" b="1" dirty="0">
                <a:solidFill>
                  <a:srgbClr val="ED1B24"/>
                </a:solidFill>
              </a:rPr>
              <a:t>Red Cross volunteers delivered help and hope</a:t>
            </a:r>
            <a:r>
              <a:rPr lang="en-US" sz="1600" b="1" dirty="0">
                <a:solidFill>
                  <a:schemeClr val="tx1">
                    <a:lumMod val="50000"/>
                    <a:lumOff val="50000"/>
                  </a:schemeClr>
                </a:solidFill>
              </a:rPr>
              <a:t> </a:t>
            </a:r>
            <a:r>
              <a:rPr lang="en-US" sz="1600" dirty="0">
                <a:solidFill>
                  <a:srgbClr val="717073"/>
                </a:solidFill>
              </a:rPr>
              <a:t>to people like Jenna and her son Leo. Five days after Hurricane Michael made landfall, they received hot chicken fajitas, snacks and water from a Red Cross vehicle. We can only provide this kind of immediate help—meeting basic needs like food and shelter and providing small comforts like toothbrushes—with support from Disaster Responder members like you.</a:t>
            </a:r>
            <a:endParaRPr lang="en-US" sz="1400" dirty="0">
              <a:solidFill>
                <a:srgbClr val="717073"/>
              </a:solidFill>
            </a:endParaRPr>
          </a:p>
        </p:txBody>
      </p:sp>
      <p:pic>
        <p:nvPicPr>
          <p:cNvPr id="9" name="Picture 8">
            <a:extLst>
              <a:ext uri="{FF2B5EF4-FFF2-40B4-BE49-F238E27FC236}">
                <a16:creationId xmlns:a16="http://schemas.microsoft.com/office/drawing/2014/main" id="{79099D33-3823-4E1D-8EB2-C8D00C54E4EC}"/>
              </a:ext>
            </a:extLst>
          </p:cNvPr>
          <p:cNvPicPr>
            <a:picLocks noChangeAspect="1"/>
          </p:cNvPicPr>
          <p:nvPr/>
        </p:nvPicPr>
        <p:blipFill rotWithShape="1">
          <a:blip r:embed="rId3"/>
          <a:srcRect t="4570" b="36078"/>
          <a:stretch/>
        </p:blipFill>
        <p:spPr>
          <a:xfrm>
            <a:off x="304800" y="304800"/>
            <a:ext cx="9436608" cy="3733800"/>
          </a:xfrm>
          <a:prstGeom prst="rect">
            <a:avLst/>
          </a:prstGeom>
        </p:spPr>
      </p:pic>
    </p:spTree>
    <p:extLst>
      <p:ext uri="{BB962C8B-B14F-4D97-AF65-F5344CB8AC3E}">
        <p14:creationId xmlns:p14="http://schemas.microsoft.com/office/powerpoint/2010/main" val="2932814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386460" cy="2425900"/>
          </a:xfrm>
        </p:spPr>
        <p:txBody>
          <a:bodyPr>
            <a:normAutofit/>
          </a:bodyPr>
          <a:lstStyle/>
          <a:p>
            <a:pPr eaLnBrk="1" fontAlgn="auto" hangingPunct="1">
              <a:lnSpc>
                <a:spcPts val="2000"/>
              </a:lnSpc>
              <a:spcAft>
                <a:spcPts val="0"/>
              </a:spcAft>
              <a:defRPr/>
            </a:pPr>
            <a:r>
              <a:rPr lang="en-US" sz="1600" dirty="0">
                <a:solidFill>
                  <a:srgbClr val="ED1B24"/>
                </a:solidFill>
              </a:rPr>
              <a:t>During this quarter, the American Red Cross responded to 47 significant disasters across the country, including 12 very large events.  At the same time, we continued to respond to thousands of everyday disasters, like home fires. </a:t>
            </a:r>
            <a:br>
              <a:rPr lang="en-US" sz="1500" dirty="0"/>
            </a:br>
            <a:endParaRPr lang="en-US" dirty="0"/>
          </a:p>
        </p:txBody>
      </p:sp>
      <p:pic>
        <p:nvPicPr>
          <p:cNvPr id="14339" name="Picture 3" descr="1000px-Blank_US_Map.png"/>
          <p:cNvPicPr>
            <a:picLocks noChangeAspect="1"/>
          </p:cNvPicPr>
          <p:nvPr/>
        </p:nvPicPr>
        <p:blipFill>
          <a:blip r:embed="rId3" cstate="print"/>
          <a:srcRect/>
          <a:stretch>
            <a:fillRect/>
          </a:stretch>
        </p:blipFill>
        <p:spPr bwMode="auto">
          <a:xfrm>
            <a:off x="3697768" y="1123601"/>
            <a:ext cx="6213975" cy="3840163"/>
          </a:xfrm>
          <a:prstGeom prst="rect">
            <a:avLst/>
          </a:prstGeom>
          <a:noFill/>
          <a:ln w="9525">
            <a:noFill/>
            <a:miter lim="800000"/>
            <a:headEnd/>
            <a:tailEnd/>
          </a:ln>
        </p:spPr>
      </p:pic>
      <p:sp>
        <p:nvSpPr>
          <p:cNvPr id="14338" name="Content Placeholder 2"/>
          <p:cNvSpPr>
            <a:spLocks noGrp="1"/>
          </p:cNvSpPr>
          <p:nvPr>
            <p:ph idx="4294967295"/>
          </p:nvPr>
        </p:nvSpPr>
        <p:spPr>
          <a:xfrm>
            <a:off x="457200" y="2495395"/>
            <a:ext cx="2498032" cy="3103852"/>
          </a:xfrm>
        </p:spPr>
        <p:txBody>
          <a:bodyPr>
            <a:noAutofit/>
          </a:bodyPr>
          <a:lstStyle/>
          <a:p>
            <a:pPr marL="228600" indent="-228600" eaLnBrk="1" hangingPunct="1">
              <a:lnSpc>
                <a:spcPts val="1100"/>
              </a:lnSpc>
              <a:spcBef>
                <a:spcPts val="600"/>
              </a:spcBef>
              <a:spcAft>
                <a:spcPts val="200"/>
              </a:spcAft>
              <a:buFont typeface="Calibri" pitchFamily="34" charset="0"/>
              <a:buAutoNum type="arabicPeriod"/>
            </a:pPr>
            <a:r>
              <a:rPr lang="en-US" sz="1000" dirty="0">
                <a:latin typeface="Arial" charset="0"/>
                <a:cs typeface="Arial" charset="0"/>
              </a:rPr>
              <a:t>NY Transportation Incident (level 3)</a:t>
            </a:r>
          </a:p>
          <a:p>
            <a:pPr marL="228600" indent="-228600" eaLnBrk="1" hangingPunct="1">
              <a:lnSpc>
                <a:spcPts val="1100"/>
              </a:lnSpc>
              <a:spcBef>
                <a:spcPts val="600"/>
              </a:spcBef>
              <a:spcAft>
                <a:spcPts val="200"/>
              </a:spcAft>
              <a:buFont typeface="Calibri" pitchFamily="34" charset="0"/>
              <a:buAutoNum type="arabicPeriod"/>
            </a:pPr>
            <a:r>
              <a:rPr lang="en-US" sz="1000" dirty="0">
                <a:latin typeface="Arial" charset="0"/>
                <a:cs typeface="Arial" charset="0"/>
              </a:rPr>
              <a:t>FL Hurricane Michael (level 7)</a:t>
            </a:r>
          </a:p>
          <a:p>
            <a:pPr marL="228600" indent="-228600" eaLnBrk="1" hangingPunct="1">
              <a:lnSpc>
                <a:spcPts val="1100"/>
              </a:lnSpc>
              <a:spcBef>
                <a:spcPts val="600"/>
              </a:spcBef>
              <a:spcAft>
                <a:spcPts val="200"/>
              </a:spcAft>
              <a:buFont typeface="Calibri" pitchFamily="34" charset="0"/>
              <a:buAutoNum type="arabicPeriod"/>
            </a:pPr>
            <a:r>
              <a:rPr lang="en-US" sz="1000" dirty="0">
                <a:latin typeface="Arial" charset="0"/>
                <a:cs typeface="Arial" charset="0"/>
              </a:rPr>
              <a:t>GA Hurricane Michael (level 5)</a:t>
            </a:r>
          </a:p>
          <a:p>
            <a:pPr marL="228600" indent="-228600" eaLnBrk="1" hangingPunct="1">
              <a:lnSpc>
                <a:spcPts val="1100"/>
              </a:lnSpc>
              <a:spcBef>
                <a:spcPts val="600"/>
              </a:spcBef>
              <a:spcAft>
                <a:spcPts val="200"/>
              </a:spcAft>
              <a:buFont typeface="Calibri" pitchFamily="34" charset="0"/>
              <a:buAutoNum type="arabicPeriod"/>
            </a:pPr>
            <a:r>
              <a:rPr lang="en-US" sz="1000" dirty="0">
                <a:latin typeface="Arial" charset="0"/>
                <a:cs typeface="Arial" charset="0"/>
              </a:rPr>
              <a:t>AL Hurricane Michael (level 4)</a:t>
            </a:r>
          </a:p>
          <a:p>
            <a:pPr marL="228600" indent="-228600" eaLnBrk="1" hangingPunct="1">
              <a:lnSpc>
                <a:spcPts val="1100"/>
              </a:lnSpc>
              <a:spcBef>
                <a:spcPts val="600"/>
              </a:spcBef>
              <a:spcAft>
                <a:spcPts val="200"/>
              </a:spcAft>
              <a:buFont typeface="Calibri" pitchFamily="34" charset="0"/>
              <a:buAutoNum type="arabicPeriod"/>
            </a:pPr>
            <a:r>
              <a:rPr lang="en-US" sz="1000" dirty="0">
                <a:latin typeface="Arial" charset="0"/>
                <a:cs typeface="Arial" charset="0"/>
              </a:rPr>
              <a:t>VA Hurricane Michael (level 3)</a:t>
            </a:r>
          </a:p>
          <a:p>
            <a:pPr marL="228600" indent="-228600" eaLnBrk="1" hangingPunct="1">
              <a:lnSpc>
                <a:spcPts val="1100"/>
              </a:lnSpc>
              <a:spcBef>
                <a:spcPts val="600"/>
              </a:spcBef>
              <a:spcAft>
                <a:spcPts val="200"/>
              </a:spcAft>
              <a:buFont typeface="Calibri" pitchFamily="34" charset="0"/>
              <a:buAutoNum type="arabicPeriod"/>
            </a:pPr>
            <a:r>
              <a:rPr lang="en-US" sz="1000" dirty="0">
                <a:latin typeface="Arial" charset="0"/>
                <a:cs typeface="Arial" charset="0"/>
              </a:rPr>
              <a:t>TX Floods (level 4)</a:t>
            </a:r>
          </a:p>
          <a:p>
            <a:pPr marL="228600" indent="-228600" eaLnBrk="1" hangingPunct="1">
              <a:lnSpc>
                <a:spcPts val="1100"/>
              </a:lnSpc>
              <a:spcBef>
                <a:spcPts val="600"/>
              </a:spcBef>
              <a:spcAft>
                <a:spcPts val="200"/>
              </a:spcAft>
              <a:buFont typeface="Calibri" pitchFamily="34" charset="0"/>
              <a:buAutoNum type="arabicPeriod"/>
            </a:pPr>
            <a:r>
              <a:rPr lang="en-US" sz="1000" dirty="0">
                <a:latin typeface="Arial" charset="0"/>
                <a:cs typeface="Arial" charset="0"/>
              </a:rPr>
              <a:t>NMI Typhoon </a:t>
            </a:r>
            <a:r>
              <a:rPr lang="en-US" sz="1000" dirty="0" err="1">
                <a:latin typeface="Arial" charset="0"/>
                <a:cs typeface="Arial" charset="0"/>
              </a:rPr>
              <a:t>Yutu</a:t>
            </a:r>
            <a:r>
              <a:rPr lang="en-US" sz="1000" dirty="0">
                <a:latin typeface="Arial" charset="0"/>
                <a:cs typeface="Arial" charset="0"/>
              </a:rPr>
              <a:t> (level 6)</a:t>
            </a:r>
          </a:p>
          <a:p>
            <a:pPr marL="228600" indent="-228600" eaLnBrk="1" hangingPunct="1">
              <a:lnSpc>
                <a:spcPts val="1100"/>
              </a:lnSpc>
              <a:spcBef>
                <a:spcPts val="600"/>
              </a:spcBef>
              <a:spcAft>
                <a:spcPts val="200"/>
              </a:spcAft>
              <a:buFont typeface="Calibri" pitchFamily="34" charset="0"/>
              <a:buAutoNum type="arabicPeriod"/>
            </a:pPr>
            <a:r>
              <a:rPr lang="en-US" sz="1000" dirty="0">
                <a:latin typeface="Arial" charset="0"/>
                <a:cs typeface="Arial" charset="0"/>
              </a:rPr>
              <a:t>CA Camp Fire (level 7)</a:t>
            </a:r>
          </a:p>
          <a:p>
            <a:pPr marL="228600" indent="-228600" eaLnBrk="1" hangingPunct="1">
              <a:lnSpc>
                <a:spcPts val="1100"/>
              </a:lnSpc>
              <a:spcBef>
                <a:spcPts val="600"/>
              </a:spcBef>
              <a:spcAft>
                <a:spcPts val="200"/>
              </a:spcAft>
              <a:buFont typeface="Calibri" pitchFamily="34" charset="0"/>
              <a:buAutoNum type="arabicPeriod"/>
            </a:pPr>
            <a:r>
              <a:rPr lang="en-US" sz="1000" dirty="0">
                <a:latin typeface="Arial" charset="0"/>
                <a:cs typeface="Arial" charset="0"/>
              </a:rPr>
              <a:t>Southern CA Wildfires (level 4)</a:t>
            </a:r>
          </a:p>
          <a:p>
            <a:pPr marL="228600" indent="-228600" eaLnBrk="1" hangingPunct="1">
              <a:lnSpc>
                <a:spcPts val="1100"/>
              </a:lnSpc>
              <a:spcBef>
                <a:spcPts val="600"/>
              </a:spcBef>
              <a:spcAft>
                <a:spcPts val="200"/>
              </a:spcAft>
              <a:buFont typeface="Calibri" pitchFamily="34" charset="0"/>
              <a:buAutoNum type="arabicPeriod"/>
            </a:pPr>
            <a:r>
              <a:rPr lang="en-US" sz="1000" dirty="0">
                <a:latin typeface="Arial" charset="0"/>
                <a:cs typeface="Arial" charset="0"/>
              </a:rPr>
              <a:t>AK Earthquake (level 3)</a:t>
            </a:r>
          </a:p>
          <a:p>
            <a:pPr marL="228600" indent="-228600" eaLnBrk="1" hangingPunct="1">
              <a:lnSpc>
                <a:spcPts val="1100"/>
              </a:lnSpc>
              <a:spcBef>
                <a:spcPts val="600"/>
              </a:spcBef>
              <a:spcAft>
                <a:spcPts val="200"/>
              </a:spcAft>
              <a:buFont typeface="Calibri" pitchFamily="34" charset="0"/>
              <a:buAutoNum type="arabicPeriod"/>
            </a:pPr>
            <a:r>
              <a:rPr lang="en-US" sz="1000" dirty="0">
                <a:latin typeface="Arial" charset="0"/>
                <a:cs typeface="Arial" charset="0"/>
              </a:rPr>
              <a:t>Central IL Tornado (level 3)</a:t>
            </a:r>
          </a:p>
          <a:p>
            <a:pPr marL="228600" indent="-228600" eaLnBrk="1" hangingPunct="1">
              <a:lnSpc>
                <a:spcPts val="1100"/>
              </a:lnSpc>
              <a:spcBef>
                <a:spcPts val="600"/>
              </a:spcBef>
              <a:spcAft>
                <a:spcPts val="200"/>
              </a:spcAft>
              <a:buFont typeface="Calibri" pitchFamily="34" charset="0"/>
              <a:buAutoNum type="arabicPeriod"/>
            </a:pPr>
            <a:r>
              <a:rPr lang="en-US" sz="1000" dirty="0">
                <a:latin typeface="Arial" charset="0"/>
                <a:cs typeface="Arial" charset="0"/>
              </a:rPr>
              <a:t>MS Severe Storms (level 3)</a:t>
            </a:r>
          </a:p>
          <a:p>
            <a:pPr marL="228600" indent="-228600" eaLnBrk="1" hangingPunct="1">
              <a:lnSpc>
                <a:spcPts val="1100"/>
              </a:lnSpc>
              <a:spcBef>
                <a:spcPts val="200"/>
              </a:spcBef>
              <a:spcAft>
                <a:spcPts val="200"/>
              </a:spcAft>
              <a:buFont typeface="Calibri" pitchFamily="34" charset="0"/>
              <a:buAutoNum type="arabicPeriod"/>
            </a:pPr>
            <a:endParaRPr lang="en-US" sz="800" dirty="0">
              <a:latin typeface="Arial" charset="0"/>
              <a:cs typeface="Arial" charset="0"/>
            </a:endParaRPr>
          </a:p>
          <a:p>
            <a:pPr marL="228600" indent="-228600" eaLnBrk="1" hangingPunct="1">
              <a:lnSpc>
                <a:spcPts val="1300"/>
              </a:lnSpc>
              <a:spcBef>
                <a:spcPts val="200"/>
              </a:spcBef>
              <a:spcAft>
                <a:spcPts val="200"/>
              </a:spcAft>
              <a:buFont typeface="Calibri" pitchFamily="34" charset="0"/>
              <a:buAutoNum type="arabicPeriod"/>
            </a:pPr>
            <a:endParaRPr lang="en-US" sz="1100" dirty="0">
              <a:latin typeface="Arial" charset="0"/>
              <a:cs typeface="Arial" charset="0"/>
            </a:endParaRPr>
          </a:p>
          <a:p>
            <a:pPr marL="228600" indent="-228600" eaLnBrk="1" hangingPunct="1">
              <a:lnSpc>
                <a:spcPts val="1300"/>
              </a:lnSpc>
              <a:spcBef>
                <a:spcPct val="0"/>
              </a:spcBef>
              <a:buFont typeface="Calibri" pitchFamily="34" charset="0"/>
              <a:buAutoNum type="arabicPeriod" startAt="17"/>
            </a:pPr>
            <a:endParaRPr lang="en-US" sz="900" dirty="0">
              <a:latin typeface="Arial" charset="0"/>
              <a:cs typeface="Arial" charset="0"/>
            </a:endParaRPr>
          </a:p>
          <a:p>
            <a:pPr marL="228600" indent="-228600" eaLnBrk="1" hangingPunct="1">
              <a:lnSpc>
                <a:spcPts val="1400"/>
              </a:lnSpc>
              <a:spcBef>
                <a:spcPct val="0"/>
              </a:spcBef>
              <a:buFont typeface="Calibri" pitchFamily="34" charset="0"/>
              <a:buAutoNum type="arabicPeriod" startAt="17"/>
            </a:pPr>
            <a:endParaRPr lang="en-US" sz="900" dirty="0">
              <a:latin typeface="Arial" charset="0"/>
              <a:cs typeface="Arial" charset="0"/>
            </a:endParaRPr>
          </a:p>
          <a:p>
            <a:pPr marL="228600" indent="-228600" eaLnBrk="1" hangingPunct="1">
              <a:lnSpc>
                <a:spcPts val="1400"/>
              </a:lnSpc>
              <a:spcBef>
                <a:spcPct val="0"/>
              </a:spcBef>
              <a:buFont typeface="Calibri" pitchFamily="34" charset="0"/>
              <a:buAutoNum type="arabicPeriod"/>
            </a:pPr>
            <a:endParaRPr lang="en-US" sz="900" dirty="0">
              <a:latin typeface="Arial" charset="0"/>
              <a:cs typeface="Arial" charset="0"/>
            </a:endParaRPr>
          </a:p>
        </p:txBody>
      </p:sp>
      <p:sp>
        <p:nvSpPr>
          <p:cNvPr id="31" name="Oval 30"/>
          <p:cNvSpPr>
            <a:spLocks noChangeArrowheads="1"/>
          </p:cNvSpPr>
          <p:nvPr/>
        </p:nvSpPr>
        <p:spPr bwMode="auto">
          <a:xfrm>
            <a:off x="7865915" y="3609634"/>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4</a:t>
            </a:r>
          </a:p>
        </p:txBody>
      </p:sp>
      <p:sp>
        <p:nvSpPr>
          <p:cNvPr id="34" name="Oval 33"/>
          <p:cNvSpPr>
            <a:spLocks noChangeArrowheads="1"/>
          </p:cNvSpPr>
          <p:nvPr/>
        </p:nvSpPr>
        <p:spPr bwMode="auto">
          <a:xfrm>
            <a:off x="8793057" y="1905000"/>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a:t>
            </a:r>
          </a:p>
        </p:txBody>
      </p:sp>
      <p:sp>
        <p:nvSpPr>
          <p:cNvPr id="36" name="Oval 35"/>
          <p:cNvSpPr>
            <a:spLocks noChangeArrowheads="1"/>
          </p:cNvSpPr>
          <p:nvPr/>
        </p:nvSpPr>
        <p:spPr bwMode="auto">
          <a:xfrm>
            <a:off x="8413412" y="4195529"/>
            <a:ext cx="640080" cy="64008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2</a:t>
            </a:r>
          </a:p>
        </p:txBody>
      </p:sp>
      <p:sp>
        <p:nvSpPr>
          <p:cNvPr id="37" name="Oval 36"/>
          <p:cNvSpPr>
            <a:spLocks noChangeArrowheads="1"/>
          </p:cNvSpPr>
          <p:nvPr/>
        </p:nvSpPr>
        <p:spPr bwMode="auto">
          <a:xfrm>
            <a:off x="8241440" y="3662845"/>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3</a:t>
            </a:r>
          </a:p>
        </p:txBody>
      </p:sp>
      <p:sp>
        <p:nvSpPr>
          <p:cNvPr id="38" name="Oval 37"/>
          <p:cNvSpPr>
            <a:spLocks noChangeArrowheads="1"/>
          </p:cNvSpPr>
          <p:nvPr/>
        </p:nvSpPr>
        <p:spPr bwMode="auto">
          <a:xfrm>
            <a:off x="6273614" y="3832339"/>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6</a:t>
            </a:r>
          </a:p>
        </p:txBody>
      </p:sp>
      <p:sp>
        <p:nvSpPr>
          <p:cNvPr id="39" name="Oval 38"/>
          <p:cNvSpPr>
            <a:spLocks noChangeArrowheads="1"/>
          </p:cNvSpPr>
          <p:nvPr/>
        </p:nvSpPr>
        <p:spPr bwMode="auto">
          <a:xfrm>
            <a:off x="3178347" y="4841680"/>
            <a:ext cx="640080" cy="64008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7</a:t>
            </a:r>
          </a:p>
        </p:txBody>
      </p:sp>
      <p:sp>
        <p:nvSpPr>
          <p:cNvPr id="40" name="Oval 39"/>
          <p:cNvSpPr>
            <a:spLocks noChangeArrowheads="1"/>
          </p:cNvSpPr>
          <p:nvPr/>
        </p:nvSpPr>
        <p:spPr bwMode="auto">
          <a:xfrm>
            <a:off x="4219407" y="4399924"/>
            <a:ext cx="460873" cy="434539"/>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10</a:t>
            </a:r>
          </a:p>
        </p:txBody>
      </p:sp>
      <p:sp>
        <p:nvSpPr>
          <p:cNvPr id="43" name="Oval 42"/>
          <p:cNvSpPr>
            <a:spLocks noChangeArrowheads="1"/>
          </p:cNvSpPr>
          <p:nvPr/>
        </p:nvSpPr>
        <p:spPr bwMode="auto">
          <a:xfrm>
            <a:off x="8681526" y="2808806"/>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5</a:t>
            </a:r>
          </a:p>
        </p:txBody>
      </p:sp>
      <p:sp>
        <p:nvSpPr>
          <p:cNvPr id="23" name="Oval 22"/>
          <p:cNvSpPr>
            <a:spLocks noChangeArrowheads="1"/>
          </p:cNvSpPr>
          <p:nvPr/>
        </p:nvSpPr>
        <p:spPr bwMode="auto">
          <a:xfrm>
            <a:off x="7417942" y="3631237"/>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12</a:t>
            </a:r>
          </a:p>
        </p:txBody>
      </p:sp>
      <p:sp>
        <p:nvSpPr>
          <p:cNvPr id="107" name="Rectangle 106"/>
          <p:cNvSpPr/>
          <p:nvPr/>
        </p:nvSpPr>
        <p:spPr>
          <a:xfrm>
            <a:off x="5828938" y="5338766"/>
            <a:ext cx="3641467" cy="487313"/>
          </a:xfrm>
          <a:prstGeom prst="rect">
            <a:avLst/>
          </a:prstGeom>
        </p:spPr>
        <p:txBody>
          <a:bodyPr wrap="square">
            <a:spAutoFit/>
          </a:bodyPr>
          <a:lstStyle/>
          <a:p>
            <a:pPr algn="r"/>
            <a:br>
              <a:rPr lang="en-US" sz="1000" baseline="30000" dirty="0">
                <a:solidFill>
                  <a:srgbClr val="717073"/>
                </a:solidFill>
                <a:cs typeface="Arial" charset="0"/>
              </a:rPr>
            </a:br>
            <a:r>
              <a:rPr lang="en-US" sz="800" dirty="0">
                <a:solidFill>
                  <a:schemeClr val="bg1">
                    <a:lumMod val="50000"/>
                  </a:schemeClr>
                </a:solidFill>
                <a:cs typeface="Arial" charset="0"/>
              </a:rPr>
              <a:t>Includes domestic disasters with costs of $10,000+ (i.e. level 2 and higher)</a:t>
            </a:r>
            <a:endParaRPr lang="en-US" sz="800" dirty="0">
              <a:solidFill>
                <a:schemeClr val="bg1">
                  <a:lumMod val="50000"/>
                </a:schemeClr>
              </a:solidFill>
            </a:endParaRPr>
          </a:p>
          <a:p>
            <a:r>
              <a:rPr lang="en-US" sz="1100" dirty="0">
                <a:solidFill>
                  <a:srgbClr val="717073"/>
                </a:solidFill>
                <a:cs typeface="Arial" charset="0"/>
              </a:rPr>
              <a:t>  </a:t>
            </a:r>
          </a:p>
        </p:txBody>
      </p:sp>
      <p:sp>
        <p:nvSpPr>
          <p:cNvPr id="41" name="Oval 40">
            <a:extLst>
              <a:ext uri="{FF2B5EF4-FFF2-40B4-BE49-F238E27FC236}">
                <a16:creationId xmlns:a16="http://schemas.microsoft.com/office/drawing/2014/main" id="{0320B7CB-E32B-4D37-82FB-EB0A7534FB8E}"/>
              </a:ext>
            </a:extLst>
          </p:cNvPr>
          <p:cNvSpPr>
            <a:spLocks noChangeArrowheads="1"/>
          </p:cNvSpPr>
          <p:nvPr/>
        </p:nvSpPr>
        <p:spPr bwMode="auto">
          <a:xfrm>
            <a:off x="3992385" y="3043682"/>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9</a:t>
            </a:r>
          </a:p>
        </p:txBody>
      </p:sp>
      <p:sp>
        <p:nvSpPr>
          <p:cNvPr id="84" name="Oval 83">
            <a:extLst>
              <a:ext uri="{FF2B5EF4-FFF2-40B4-BE49-F238E27FC236}">
                <a16:creationId xmlns:a16="http://schemas.microsoft.com/office/drawing/2014/main" id="{98357041-BBA4-4298-A4C4-DFEC4B22CDB4}"/>
              </a:ext>
            </a:extLst>
          </p:cNvPr>
          <p:cNvSpPr>
            <a:spLocks noChangeArrowheads="1"/>
          </p:cNvSpPr>
          <p:nvPr/>
        </p:nvSpPr>
        <p:spPr bwMode="auto">
          <a:xfrm>
            <a:off x="7323174" y="2591536"/>
            <a:ext cx="460873" cy="434539"/>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11</a:t>
            </a:r>
          </a:p>
        </p:txBody>
      </p:sp>
      <p:sp>
        <p:nvSpPr>
          <p:cNvPr id="89" name="Oval 88">
            <a:extLst>
              <a:ext uri="{FF2B5EF4-FFF2-40B4-BE49-F238E27FC236}">
                <a16:creationId xmlns:a16="http://schemas.microsoft.com/office/drawing/2014/main" id="{25BBB87B-190D-42DE-A985-85AF09E6791F}"/>
              </a:ext>
            </a:extLst>
          </p:cNvPr>
          <p:cNvSpPr>
            <a:spLocks noChangeArrowheads="1"/>
          </p:cNvSpPr>
          <p:nvPr/>
        </p:nvSpPr>
        <p:spPr bwMode="auto">
          <a:xfrm>
            <a:off x="3859176" y="2309693"/>
            <a:ext cx="640080" cy="64008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8</a:t>
            </a:r>
          </a:p>
        </p:txBody>
      </p:sp>
      <p:sp>
        <p:nvSpPr>
          <p:cNvPr id="22" name="Oval 21">
            <a:extLst>
              <a:ext uri="{FF2B5EF4-FFF2-40B4-BE49-F238E27FC236}">
                <a16:creationId xmlns:a16="http://schemas.microsoft.com/office/drawing/2014/main" id="{316A5FC2-BFA5-4C69-9FE5-787E08A2B9EB}"/>
              </a:ext>
            </a:extLst>
          </p:cNvPr>
          <p:cNvSpPr>
            <a:spLocks noChangeArrowheads="1"/>
          </p:cNvSpPr>
          <p:nvPr/>
        </p:nvSpPr>
        <p:spPr bwMode="auto">
          <a:xfrm>
            <a:off x="7376399" y="404732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25" name="Oval 24">
            <a:extLst>
              <a:ext uri="{FF2B5EF4-FFF2-40B4-BE49-F238E27FC236}">
                <a16:creationId xmlns:a16="http://schemas.microsoft.com/office/drawing/2014/main" id="{72B2C7BB-1D1F-43BF-BB26-ACE24D2B0C4E}"/>
              </a:ext>
            </a:extLst>
          </p:cNvPr>
          <p:cNvSpPr>
            <a:spLocks noChangeArrowheads="1"/>
          </p:cNvSpPr>
          <p:nvPr/>
        </p:nvSpPr>
        <p:spPr bwMode="auto">
          <a:xfrm>
            <a:off x="7849830" y="269907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2" name="Oval 51">
            <a:extLst>
              <a:ext uri="{FF2B5EF4-FFF2-40B4-BE49-F238E27FC236}">
                <a16:creationId xmlns:a16="http://schemas.microsoft.com/office/drawing/2014/main" id="{8E9B7DCF-8743-4A4D-B995-68710DEB6FBD}"/>
              </a:ext>
            </a:extLst>
          </p:cNvPr>
          <p:cNvSpPr>
            <a:spLocks noChangeArrowheads="1"/>
          </p:cNvSpPr>
          <p:nvPr/>
        </p:nvSpPr>
        <p:spPr bwMode="auto">
          <a:xfrm>
            <a:off x="6478046" y="337936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4" name="Oval 63">
            <a:extLst>
              <a:ext uri="{FF2B5EF4-FFF2-40B4-BE49-F238E27FC236}">
                <a16:creationId xmlns:a16="http://schemas.microsoft.com/office/drawing/2014/main" id="{453A8914-FC6F-4317-A0FE-8CEA9C15413D}"/>
              </a:ext>
            </a:extLst>
          </p:cNvPr>
          <p:cNvSpPr>
            <a:spLocks noChangeArrowheads="1"/>
          </p:cNvSpPr>
          <p:nvPr/>
        </p:nvSpPr>
        <p:spPr bwMode="auto">
          <a:xfrm>
            <a:off x="8219268" y="263764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8" name="Oval 67">
            <a:extLst>
              <a:ext uri="{FF2B5EF4-FFF2-40B4-BE49-F238E27FC236}">
                <a16:creationId xmlns:a16="http://schemas.microsoft.com/office/drawing/2014/main" id="{7645FBB5-BD69-4E2C-9D99-77BA3B7A0CA2}"/>
              </a:ext>
            </a:extLst>
          </p:cNvPr>
          <p:cNvSpPr>
            <a:spLocks noChangeArrowheads="1"/>
          </p:cNvSpPr>
          <p:nvPr/>
        </p:nvSpPr>
        <p:spPr bwMode="auto">
          <a:xfrm>
            <a:off x="4315262" y="326385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3" name="Oval 72">
            <a:extLst>
              <a:ext uri="{FF2B5EF4-FFF2-40B4-BE49-F238E27FC236}">
                <a16:creationId xmlns:a16="http://schemas.microsoft.com/office/drawing/2014/main" id="{8EFCFF16-68AF-4EEB-A86E-82D9B56F5918}"/>
              </a:ext>
            </a:extLst>
          </p:cNvPr>
          <p:cNvSpPr>
            <a:spLocks noChangeArrowheads="1"/>
          </p:cNvSpPr>
          <p:nvPr/>
        </p:nvSpPr>
        <p:spPr bwMode="auto">
          <a:xfrm>
            <a:off x="8425594" y="361514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4" name="Oval 73">
            <a:extLst>
              <a:ext uri="{FF2B5EF4-FFF2-40B4-BE49-F238E27FC236}">
                <a16:creationId xmlns:a16="http://schemas.microsoft.com/office/drawing/2014/main" id="{73056B8C-B425-4BA3-BB2C-11403E62CB81}"/>
              </a:ext>
            </a:extLst>
          </p:cNvPr>
          <p:cNvSpPr>
            <a:spLocks noChangeArrowheads="1"/>
          </p:cNvSpPr>
          <p:nvPr/>
        </p:nvSpPr>
        <p:spPr bwMode="auto">
          <a:xfrm>
            <a:off x="8054782" y="269251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6" name="Oval 55">
            <a:extLst>
              <a:ext uri="{FF2B5EF4-FFF2-40B4-BE49-F238E27FC236}">
                <a16:creationId xmlns:a16="http://schemas.microsoft.com/office/drawing/2014/main" id="{AE74AF57-67E0-48E5-AA13-25EE71335FE5}"/>
              </a:ext>
            </a:extLst>
          </p:cNvPr>
          <p:cNvSpPr>
            <a:spLocks noChangeArrowheads="1"/>
          </p:cNvSpPr>
          <p:nvPr/>
        </p:nvSpPr>
        <p:spPr bwMode="auto">
          <a:xfrm>
            <a:off x="8025516" y="226972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7" name="Oval 56">
            <a:extLst>
              <a:ext uri="{FF2B5EF4-FFF2-40B4-BE49-F238E27FC236}">
                <a16:creationId xmlns:a16="http://schemas.microsoft.com/office/drawing/2014/main" id="{07E1DA5C-0A50-46DB-9C96-D45500E34DFD}"/>
              </a:ext>
            </a:extLst>
          </p:cNvPr>
          <p:cNvSpPr>
            <a:spLocks noChangeArrowheads="1"/>
          </p:cNvSpPr>
          <p:nvPr/>
        </p:nvSpPr>
        <p:spPr bwMode="auto">
          <a:xfrm>
            <a:off x="8248852" y="357166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8" name="Oval 57">
            <a:extLst>
              <a:ext uri="{FF2B5EF4-FFF2-40B4-BE49-F238E27FC236}">
                <a16:creationId xmlns:a16="http://schemas.microsoft.com/office/drawing/2014/main" id="{5E87698D-BF86-4320-84B1-710CFCD5DC8B}"/>
              </a:ext>
            </a:extLst>
          </p:cNvPr>
          <p:cNvSpPr>
            <a:spLocks noChangeArrowheads="1"/>
          </p:cNvSpPr>
          <p:nvPr/>
        </p:nvSpPr>
        <p:spPr bwMode="auto">
          <a:xfrm>
            <a:off x="8902757" y="261300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9" name="Oval 58">
            <a:extLst>
              <a:ext uri="{FF2B5EF4-FFF2-40B4-BE49-F238E27FC236}">
                <a16:creationId xmlns:a16="http://schemas.microsoft.com/office/drawing/2014/main" id="{9695D2C9-9ACF-4951-B1E7-1BD76E2B8FFB}"/>
              </a:ext>
            </a:extLst>
          </p:cNvPr>
          <p:cNvSpPr>
            <a:spLocks noChangeArrowheads="1"/>
          </p:cNvSpPr>
          <p:nvPr/>
        </p:nvSpPr>
        <p:spPr bwMode="auto">
          <a:xfrm>
            <a:off x="7886979" y="323534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0" name="Oval 59">
            <a:extLst>
              <a:ext uri="{FF2B5EF4-FFF2-40B4-BE49-F238E27FC236}">
                <a16:creationId xmlns:a16="http://schemas.microsoft.com/office/drawing/2014/main" id="{42ACF12F-9D70-44A0-9D65-49B4067EE5CC}"/>
              </a:ext>
            </a:extLst>
          </p:cNvPr>
          <p:cNvSpPr>
            <a:spLocks noChangeArrowheads="1"/>
          </p:cNvSpPr>
          <p:nvPr/>
        </p:nvSpPr>
        <p:spPr bwMode="auto">
          <a:xfrm>
            <a:off x="9056310" y="238707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1" name="Oval 60">
            <a:extLst>
              <a:ext uri="{FF2B5EF4-FFF2-40B4-BE49-F238E27FC236}">
                <a16:creationId xmlns:a16="http://schemas.microsoft.com/office/drawing/2014/main" id="{D8F36C76-396C-4A10-9F2B-1B5043B3D560}"/>
              </a:ext>
            </a:extLst>
          </p:cNvPr>
          <p:cNvSpPr>
            <a:spLocks noChangeArrowheads="1"/>
          </p:cNvSpPr>
          <p:nvPr/>
        </p:nvSpPr>
        <p:spPr bwMode="auto">
          <a:xfrm>
            <a:off x="4911285" y="350090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2" name="Oval 61">
            <a:extLst>
              <a:ext uri="{FF2B5EF4-FFF2-40B4-BE49-F238E27FC236}">
                <a16:creationId xmlns:a16="http://schemas.microsoft.com/office/drawing/2014/main" id="{180CF3E4-5B30-49FD-A1BE-F09A66AB938C}"/>
              </a:ext>
            </a:extLst>
          </p:cNvPr>
          <p:cNvSpPr>
            <a:spLocks noChangeArrowheads="1"/>
          </p:cNvSpPr>
          <p:nvPr/>
        </p:nvSpPr>
        <p:spPr bwMode="auto">
          <a:xfrm>
            <a:off x="7718599" y="251762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6" name="Oval 65">
            <a:extLst>
              <a:ext uri="{FF2B5EF4-FFF2-40B4-BE49-F238E27FC236}">
                <a16:creationId xmlns:a16="http://schemas.microsoft.com/office/drawing/2014/main" id="{E44D6916-8E6D-4609-A6AB-ABE1555D91E7}"/>
              </a:ext>
            </a:extLst>
          </p:cNvPr>
          <p:cNvSpPr>
            <a:spLocks noChangeArrowheads="1"/>
          </p:cNvSpPr>
          <p:nvPr/>
        </p:nvSpPr>
        <p:spPr bwMode="auto">
          <a:xfrm>
            <a:off x="6629060" y="374005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7" name="Oval 66">
            <a:extLst>
              <a:ext uri="{FF2B5EF4-FFF2-40B4-BE49-F238E27FC236}">
                <a16:creationId xmlns:a16="http://schemas.microsoft.com/office/drawing/2014/main" id="{1FF9342C-7C6F-4CE1-A0E3-BC88294B5B49}"/>
              </a:ext>
            </a:extLst>
          </p:cNvPr>
          <p:cNvSpPr>
            <a:spLocks noChangeArrowheads="1"/>
          </p:cNvSpPr>
          <p:nvPr/>
        </p:nvSpPr>
        <p:spPr bwMode="auto">
          <a:xfrm>
            <a:off x="9175387" y="228120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0" name="Oval 69">
            <a:extLst>
              <a:ext uri="{FF2B5EF4-FFF2-40B4-BE49-F238E27FC236}">
                <a16:creationId xmlns:a16="http://schemas.microsoft.com/office/drawing/2014/main" id="{5349C1E7-7E43-465D-A2DD-86B168DFC3CE}"/>
              </a:ext>
            </a:extLst>
          </p:cNvPr>
          <p:cNvSpPr>
            <a:spLocks noChangeArrowheads="1"/>
          </p:cNvSpPr>
          <p:nvPr/>
        </p:nvSpPr>
        <p:spPr bwMode="auto">
          <a:xfrm>
            <a:off x="8566477" y="246499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5" name="Oval 74">
            <a:extLst>
              <a:ext uri="{FF2B5EF4-FFF2-40B4-BE49-F238E27FC236}">
                <a16:creationId xmlns:a16="http://schemas.microsoft.com/office/drawing/2014/main" id="{0FEB389C-48CE-40BE-BD7D-5CEDB79148BC}"/>
              </a:ext>
            </a:extLst>
          </p:cNvPr>
          <p:cNvSpPr>
            <a:spLocks noChangeArrowheads="1"/>
          </p:cNvSpPr>
          <p:nvPr/>
        </p:nvSpPr>
        <p:spPr bwMode="auto">
          <a:xfrm>
            <a:off x="8122869" y="318749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8" name="Oval 77">
            <a:extLst>
              <a:ext uri="{FF2B5EF4-FFF2-40B4-BE49-F238E27FC236}">
                <a16:creationId xmlns:a16="http://schemas.microsoft.com/office/drawing/2014/main" id="{E66DF353-810F-4845-9785-80F0BF798D28}"/>
              </a:ext>
            </a:extLst>
          </p:cNvPr>
          <p:cNvSpPr>
            <a:spLocks noChangeArrowheads="1"/>
          </p:cNvSpPr>
          <p:nvPr/>
        </p:nvSpPr>
        <p:spPr bwMode="auto">
          <a:xfrm>
            <a:off x="8203739" y="352424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80" name="Oval 79">
            <a:extLst>
              <a:ext uri="{FF2B5EF4-FFF2-40B4-BE49-F238E27FC236}">
                <a16:creationId xmlns:a16="http://schemas.microsoft.com/office/drawing/2014/main" id="{0862B66F-176E-42E4-B044-960631B7AF62}"/>
              </a:ext>
            </a:extLst>
          </p:cNvPr>
          <p:cNvSpPr>
            <a:spLocks noChangeArrowheads="1"/>
          </p:cNvSpPr>
          <p:nvPr/>
        </p:nvSpPr>
        <p:spPr bwMode="auto">
          <a:xfrm>
            <a:off x="4030808" y="286465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83" name="Oval 82">
            <a:extLst>
              <a:ext uri="{FF2B5EF4-FFF2-40B4-BE49-F238E27FC236}">
                <a16:creationId xmlns:a16="http://schemas.microsoft.com/office/drawing/2014/main" id="{C82A3C14-3BA3-49D7-B3E1-C70E7914D589}"/>
              </a:ext>
            </a:extLst>
          </p:cNvPr>
          <p:cNvSpPr>
            <a:spLocks noChangeArrowheads="1"/>
          </p:cNvSpPr>
          <p:nvPr/>
        </p:nvSpPr>
        <p:spPr bwMode="auto">
          <a:xfrm>
            <a:off x="8471876" y="318048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87" name="Oval 86">
            <a:extLst>
              <a:ext uri="{FF2B5EF4-FFF2-40B4-BE49-F238E27FC236}">
                <a16:creationId xmlns:a16="http://schemas.microsoft.com/office/drawing/2014/main" id="{0F5C44AD-F55A-465D-A8C6-2BE3FD521F79}"/>
              </a:ext>
            </a:extLst>
          </p:cNvPr>
          <p:cNvSpPr>
            <a:spLocks noChangeArrowheads="1"/>
          </p:cNvSpPr>
          <p:nvPr/>
        </p:nvSpPr>
        <p:spPr bwMode="auto">
          <a:xfrm>
            <a:off x="8857098" y="326031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88" name="Oval 87">
            <a:extLst>
              <a:ext uri="{FF2B5EF4-FFF2-40B4-BE49-F238E27FC236}">
                <a16:creationId xmlns:a16="http://schemas.microsoft.com/office/drawing/2014/main" id="{0955094C-864A-4219-91F6-E770F6F2048D}"/>
              </a:ext>
            </a:extLst>
          </p:cNvPr>
          <p:cNvSpPr>
            <a:spLocks noChangeArrowheads="1"/>
          </p:cNvSpPr>
          <p:nvPr/>
        </p:nvSpPr>
        <p:spPr bwMode="auto">
          <a:xfrm>
            <a:off x="8647449" y="348338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90" name="Oval 89">
            <a:extLst>
              <a:ext uri="{FF2B5EF4-FFF2-40B4-BE49-F238E27FC236}">
                <a16:creationId xmlns:a16="http://schemas.microsoft.com/office/drawing/2014/main" id="{E1F2800E-78E6-4B7D-BF91-FD727A37DD05}"/>
              </a:ext>
            </a:extLst>
          </p:cNvPr>
          <p:cNvSpPr>
            <a:spLocks noChangeArrowheads="1"/>
          </p:cNvSpPr>
          <p:nvPr/>
        </p:nvSpPr>
        <p:spPr bwMode="auto">
          <a:xfrm>
            <a:off x="3843660" y="225482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92" name="Oval 91">
            <a:extLst>
              <a:ext uri="{FF2B5EF4-FFF2-40B4-BE49-F238E27FC236}">
                <a16:creationId xmlns:a16="http://schemas.microsoft.com/office/drawing/2014/main" id="{588594EC-135D-440B-A4E7-EFA1FB1B0AE1}"/>
              </a:ext>
            </a:extLst>
          </p:cNvPr>
          <p:cNvSpPr>
            <a:spLocks noChangeArrowheads="1"/>
          </p:cNvSpPr>
          <p:nvPr/>
        </p:nvSpPr>
        <p:spPr bwMode="auto">
          <a:xfrm>
            <a:off x="4301826" y="341155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94" name="Oval 93">
            <a:extLst>
              <a:ext uri="{FF2B5EF4-FFF2-40B4-BE49-F238E27FC236}">
                <a16:creationId xmlns:a16="http://schemas.microsoft.com/office/drawing/2014/main" id="{F79FB42C-0064-4314-BBC3-732831DD0E91}"/>
              </a:ext>
            </a:extLst>
          </p:cNvPr>
          <p:cNvSpPr>
            <a:spLocks noChangeArrowheads="1"/>
          </p:cNvSpPr>
          <p:nvPr/>
        </p:nvSpPr>
        <p:spPr bwMode="auto">
          <a:xfrm>
            <a:off x="7195371" y="393759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95" name="Oval 94">
            <a:extLst>
              <a:ext uri="{FF2B5EF4-FFF2-40B4-BE49-F238E27FC236}">
                <a16:creationId xmlns:a16="http://schemas.microsoft.com/office/drawing/2014/main" id="{6BC6EF36-CEAA-4864-9E28-F97815BE84B8}"/>
              </a:ext>
            </a:extLst>
          </p:cNvPr>
          <p:cNvSpPr>
            <a:spLocks noChangeArrowheads="1"/>
          </p:cNvSpPr>
          <p:nvPr/>
        </p:nvSpPr>
        <p:spPr bwMode="auto">
          <a:xfrm>
            <a:off x="6761234" y="249539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96" name="Oval 95">
            <a:extLst>
              <a:ext uri="{FF2B5EF4-FFF2-40B4-BE49-F238E27FC236}">
                <a16:creationId xmlns:a16="http://schemas.microsoft.com/office/drawing/2014/main" id="{9AB8E8E5-77C9-4ECE-83EE-AC5D42820978}"/>
              </a:ext>
            </a:extLst>
          </p:cNvPr>
          <p:cNvSpPr>
            <a:spLocks noChangeArrowheads="1"/>
          </p:cNvSpPr>
          <p:nvPr/>
        </p:nvSpPr>
        <p:spPr bwMode="auto">
          <a:xfrm>
            <a:off x="3975944" y="278360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98" name="Oval 97">
            <a:extLst>
              <a:ext uri="{FF2B5EF4-FFF2-40B4-BE49-F238E27FC236}">
                <a16:creationId xmlns:a16="http://schemas.microsoft.com/office/drawing/2014/main" id="{60929B33-6EE7-455D-9FB8-683805FAF4A8}"/>
              </a:ext>
            </a:extLst>
          </p:cNvPr>
          <p:cNvSpPr>
            <a:spLocks noChangeArrowheads="1"/>
          </p:cNvSpPr>
          <p:nvPr/>
        </p:nvSpPr>
        <p:spPr bwMode="auto">
          <a:xfrm>
            <a:off x="8847711" y="238131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99" name="Oval 98">
            <a:extLst>
              <a:ext uri="{FF2B5EF4-FFF2-40B4-BE49-F238E27FC236}">
                <a16:creationId xmlns:a16="http://schemas.microsoft.com/office/drawing/2014/main" id="{A043DE6C-2BE3-4C16-A252-672C4FCA8956}"/>
              </a:ext>
            </a:extLst>
          </p:cNvPr>
          <p:cNvSpPr>
            <a:spLocks noChangeArrowheads="1"/>
          </p:cNvSpPr>
          <p:nvPr/>
        </p:nvSpPr>
        <p:spPr bwMode="auto">
          <a:xfrm>
            <a:off x="7123538" y="248180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100" name="Oval 99">
            <a:extLst>
              <a:ext uri="{FF2B5EF4-FFF2-40B4-BE49-F238E27FC236}">
                <a16:creationId xmlns:a16="http://schemas.microsoft.com/office/drawing/2014/main" id="{0AE2BC97-3837-4BFA-9B71-988B52002716}"/>
              </a:ext>
            </a:extLst>
          </p:cNvPr>
          <p:cNvSpPr>
            <a:spLocks noChangeArrowheads="1"/>
          </p:cNvSpPr>
          <p:nvPr/>
        </p:nvSpPr>
        <p:spPr bwMode="auto">
          <a:xfrm>
            <a:off x="4164543" y="145928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104" name="Oval 103">
            <a:extLst>
              <a:ext uri="{FF2B5EF4-FFF2-40B4-BE49-F238E27FC236}">
                <a16:creationId xmlns:a16="http://schemas.microsoft.com/office/drawing/2014/main" id="{15F193B0-700A-4DC8-A56E-3B0C2AC1A69A}"/>
              </a:ext>
            </a:extLst>
          </p:cNvPr>
          <p:cNvSpPr>
            <a:spLocks noChangeArrowheads="1"/>
          </p:cNvSpPr>
          <p:nvPr/>
        </p:nvSpPr>
        <p:spPr bwMode="auto">
          <a:xfrm>
            <a:off x="7477509" y="343833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113" name="Oval 112">
            <a:extLst>
              <a:ext uri="{FF2B5EF4-FFF2-40B4-BE49-F238E27FC236}">
                <a16:creationId xmlns:a16="http://schemas.microsoft.com/office/drawing/2014/main" id="{E48E727E-D2AC-490D-BB67-57AE3FFA56DE}"/>
              </a:ext>
            </a:extLst>
          </p:cNvPr>
          <p:cNvSpPr>
            <a:spLocks noChangeArrowheads="1"/>
          </p:cNvSpPr>
          <p:nvPr/>
        </p:nvSpPr>
        <p:spPr bwMode="auto">
          <a:xfrm>
            <a:off x="8632249" y="320694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1" name="Oval 50">
            <a:extLst>
              <a:ext uri="{FF2B5EF4-FFF2-40B4-BE49-F238E27FC236}">
                <a16:creationId xmlns:a16="http://schemas.microsoft.com/office/drawing/2014/main" id="{EFFD67A0-DED9-48DF-A74B-CCED4F8FFAAA}"/>
              </a:ext>
            </a:extLst>
          </p:cNvPr>
          <p:cNvSpPr>
            <a:spLocks noChangeArrowheads="1"/>
          </p:cNvSpPr>
          <p:nvPr/>
        </p:nvSpPr>
        <p:spPr bwMode="auto">
          <a:xfrm>
            <a:off x="9109021" y="242694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3" name="Oval 52">
            <a:extLst>
              <a:ext uri="{FF2B5EF4-FFF2-40B4-BE49-F238E27FC236}">
                <a16:creationId xmlns:a16="http://schemas.microsoft.com/office/drawing/2014/main" id="{D090ADDA-A8CF-4BAD-BF16-8EFF9AED5968}"/>
              </a:ext>
            </a:extLst>
          </p:cNvPr>
          <p:cNvSpPr>
            <a:spLocks noChangeArrowheads="1"/>
          </p:cNvSpPr>
          <p:nvPr/>
        </p:nvSpPr>
        <p:spPr bwMode="auto">
          <a:xfrm>
            <a:off x="7587237" y="250176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Tree>
    <p:extLst>
      <p:ext uri="{BB962C8B-B14F-4D97-AF65-F5344CB8AC3E}">
        <p14:creationId xmlns:p14="http://schemas.microsoft.com/office/powerpoint/2010/main" val="3233814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4495"/>
            <a:ext cx="8381999" cy="762000"/>
          </a:xfrm>
        </p:spPr>
        <p:txBody>
          <a:bodyPr wrap="square" numCol="1" anchorCtr="0" compatLnSpc="1">
            <a:prstTxWarp prst="textNoShape">
              <a:avLst/>
            </a:prstTxWarp>
          </a:bodyPr>
          <a:lstStyle/>
          <a:p>
            <a:pPr algn="ctr" eaLnBrk="1" hangingPunct="1">
              <a:defRPr/>
            </a:pPr>
            <a:r>
              <a:rPr lang="en-US" sz="3800" dirty="0">
                <a:solidFill>
                  <a:srgbClr val="ED1B24"/>
                </a:solidFill>
                <a:latin typeface="Arial" charset="0"/>
                <a:cs typeface="Arial" charset="0"/>
              </a:rPr>
              <a:t>Q2 Domestic Response Totals</a:t>
            </a:r>
            <a:endParaRPr lang="en-US" sz="3800" baseline="36000" dirty="0">
              <a:solidFill>
                <a:srgbClr val="ED1B24"/>
              </a:solidFill>
              <a:latin typeface="Arial" charset="0"/>
              <a:cs typeface="Arial" charset="0"/>
            </a:endParaRPr>
          </a:p>
        </p:txBody>
      </p:sp>
      <p:sp>
        <p:nvSpPr>
          <p:cNvPr id="25" name="Text Placeholder 3"/>
          <p:cNvSpPr txBox="1">
            <a:spLocks/>
          </p:cNvSpPr>
          <p:nvPr/>
        </p:nvSpPr>
        <p:spPr>
          <a:xfrm>
            <a:off x="1132061" y="3717044"/>
            <a:ext cx="1295400" cy="449262"/>
          </a:xfrm>
          <a:prstGeom prst="rect">
            <a:avLst/>
          </a:prstGeom>
        </p:spPr>
        <p:txBody>
          <a:bodyPr/>
          <a:lstStyle/>
          <a:p>
            <a:pPr algn="ctr">
              <a:spcBef>
                <a:spcPct val="20000"/>
              </a:spcBef>
              <a:buFont typeface="Arial" charset="0"/>
              <a:buNone/>
            </a:pPr>
            <a:r>
              <a:rPr lang="en-US" sz="1400" b="1" dirty="0">
                <a:solidFill>
                  <a:srgbClr val="ED1B24"/>
                </a:solidFill>
                <a:cs typeface="Arial" charset="0"/>
              </a:rPr>
              <a:t> </a:t>
            </a:r>
          </a:p>
        </p:txBody>
      </p:sp>
      <p:sp>
        <p:nvSpPr>
          <p:cNvPr id="27" name="Text Placeholder 3"/>
          <p:cNvSpPr txBox="1">
            <a:spLocks/>
          </p:cNvSpPr>
          <p:nvPr/>
        </p:nvSpPr>
        <p:spPr>
          <a:xfrm>
            <a:off x="4081858" y="3669708"/>
            <a:ext cx="1295400" cy="449262"/>
          </a:xfrm>
          <a:prstGeom prst="rect">
            <a:avLst/>
          </a:prstGeom>
        </p:spPr>
        <p:txBody>
          <a:bodyPr/>
          <a:lstStyle/>
          <a:p>
            <a:pPr algn="ctr">
              <a:spcBef>
                <a:spcPct val="20000"/>
              </a:spcBef>
              <a:buFont typeface="Arial" charset="0"/>
              <a:buNone/>
            </a:pPr>
            <a:endParaRPr lang="en-US" sz="1400" b="1" dirty="0">
              <a:solidFill>
                <a:srgbClr val="ED1B24"/>
              </a:solidFill>
              <a:cs typeface="Arial" charset="0"/>
            </a:endParaRPr>
          </a:p>
        </p:txBody>
      </p:sp>
      <p:sp>
        <p:nvSpPr>
          <p:cNvPr id="28" name="Text Placeholder 3"/>
          <p:cNvSpPr txBox="1">
            <a:spLocks/>
          </p:cNvSpPr>
          <p:nvPr/>
        </p:nvSpPr>
        <p:spPr>
          <a:xfrm>
            <a:off x="5466188" y="3660839"/>
            <a:ext cx="1295400" cy="449262"/>
          </a:xfrm>
          <a:prstGeom prst="rect">
            <a:avLst/>
          </a:prstGeom>
        </p:spPr>
        <p:txBody>
          <a:bodyPr/>
          <a:lstStyle/>
          <a:p>
            <a:pPr algn="ctr">
              <a:spcBef>
                <a:spcPct val="20000"/>
              </a:spcBef>
              <a:buFont typeface="Arial" charset="0"/>
              <a:buNone/>
            </a:pPr>
            <a:endParaRPr lang="en-US" sz="1400" b="1" dirty="0">
              <a:solidFill>
                <a:srgbClr val="ED1B24"/>
              </a:solidFill>
              <a:cs typeface="Arial" charset="0"/>
            </a:endParaRPr>
          </a:p>
        </p:txBody>
      </p:sp>
      <p:sp>
        <p:nvSpPr>
          <p:cNvPr id="19" name="Rectangle 30"/>
          <p:cNvSpPr>
            <a:spLocks noChangeArrowheads="1"/>
          </p:cNvSpPr>
          <p:nvPr/>
        </p:nvSpPr>
        <p:spPr bwMode="auto">
          <a:xfrm>
            <a:off x="166687" y="4522439"/>
            <a:ext cx="1343025" cy="738664"/>
          </a:xfrm>
          <a:prstGeom prst="rect">
            <a:avLst/>
          </a:prstGeom>
          <a:noFill/>
          <a:ln w="9525">
            <a:noFill/>
            <a:miter lim="800000"/>
            <a:headEnd/>
            <a:tailEnd/>
          </a:ln>
        </p:spPr>
        <p:txBody>
          <a:bodyPr>
            <a:spAutoFit/>
          </a:bodyPr>
          <a:lstStyle/>
          <a:p>
            <a:pPr algn="ctr">
              <a:spcBef>
                <a:spcPts val="0"/>
              </a:spcBef>
              <a:buFont typeface="Arial" charset="0"/>
              <a:buNone/>
            </a:pPr>
            <a:r>
              <a:rPr lang="en-US" sz="2100" b="1" dirty="0">
                <a:solidFill>
                  <a:srgbClr val="9F9FA3"/>
                </a:solidFill>
                <a:cs typeface="Arial" charset="0"/>
              </a:rPr>
              <a:t>FY19</a:t>
            </a:r>
          </a:p>
          <a:p>
            <a:pPr algn="ctr">
              <a:spcBef>
                <a:spcPts val="0"/>
              </a:spcBef>
              <a:buFont typeface="Arial" charset="0"/>
              <a:buNone/>
            </a:pPr>
            <a:r>
              <a:rPr lang="en-US" sz="2100" b="1" dirty="0">
                <a:solidFill>
                  <a:srgbClr val="9F9FA3"/>
                </a:solidFill>
                <a:cs typeface="Arial" charset="0"/>
              </a:rPr>
              <a:t>Totals</a:t>
            </a:r>
          </a:p>
        </p:txBody>
      </p:sp>
      <p:sp>
        <p:nvSpPr>
          <p:cNvPr id="24" name="Rectangle 23"/>
          <p:cNvSpPr/>
          <p:nvPr/>
        </p:nvSpPr>
        <p:spPr>
          <a:xfrm>
            <a:off x="1371600" y="4586971"/>
            <a:ext cx="7935264" cy="609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5" name="Picture 5"/>
          <p:cNvPicPr>
            <a:picLocks noChangeAspect="1" noChangeArrowheads="1"/>
          </p:cNvPicPr>
          <p:nvPr/>
        </p:nvPicPr>
        <p:blipFill>
          <a:blip r:embed="rId3"/>
          <a:srcRect/>
          <a:stretch>
            <a:fillRect/>
          </a:stretch>
        </p:blipFill>
        <p:spPr bwMode="auto">
          <a:xfrm>
            <a:off x="3250790" y="2366664"/>
            <a:ext cx="814054" cy="836949"/>
          </a:xfrm>
          <a:prstGeom prst="rect">
            <a:avLst/>
          </a:prstGeom>
          <a:noFill/>
          <a:ln w="9525">
            <a:noFill/>
            <a:miter lim="800000"/>
            <a:headEnd/>
            <a:tailEnd/>
          </a:ln>
          <a:effectLst/>
        </p:spPr>
      </p:pic>
      <p:pic>
        <p:nvPicPr>
          <p:cNvPr id="36" name="Picture 4"/>
          <p:cNvPicPr>
            <a:picLocks noChangeAspect="1" noChangeArrowheads="1"/>
          </p:cNvPicPr>
          <p:nvPr/>
        </p:nvPicPr>
        <p:blipFill>
          <a:blip r:embed="rId4"/>
          <a:srcRect/>
          <a:stretch>
            <a:fillRect/>
          </a:stretch>
        </p:blipFill>
        <p:spPr bwMode="auto">
          <a:xfrm>
            <a:off x="1469768" y="2505782"/>
            <a:ext cx="993715" cy="707825"/>
          </a:xfrm>
          <a:prstGeom prst="rect">
            <a:avLst/>
          </a:prstGeom>
          <a:noFill/>
          <a:ln w="9525">
            <a:noFill/>
            <a:miter lim="800000"/>
            <a:headEnd/>
            <a:tailEnd/>
          </a:ln>
          <a:effectLst/>
        </p:spPr>
      </p:pic>
      <p:pic>
        <p:nvPicPr>
          <p:cNvPr id="39"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613267" y="2585766"/>
            <a:ext cx="868255" cy="627401"/>
          </a:xfrm>
          <a:prstGeom prst="rect">
            <a:avLst/>
          </a:prstGeom>
          <a:noFill/>
          <a:ln w="9525">
            <a:noFill/>
            <a:miter lim="800000"/>
            <a:headEnd/>
            <a:tailEnd/>
          </a:ln>
          <a:effectLst/>
        </p:spPr>
      </p:pic>
      <p:pic>
        <p:nvPicPr>
          <p:cNvPr id="40" name="Picture 39" descr="CaseWorkers70K.eps"/>
          <p:cNvPicPr>
            <a:picLocks noChangeAspect="1"/>
          </p:cNvPicPr>
          <p:nvPr/>
        </p:nvPicPr>
        <p:blipFill>
          <a:blip r:embed="rId6">
            <a:duotone>
              <a:prstClr val="black"/>
              <a:schemeClr val="tx1">
                <a:lumMod val="65000"/>
                <a:lumOff val="35000"/>
                <a:tint val="45000"/>
                <a:satMod val="400000"/>
              </a:schemeClr>
            </a:duotone>
            <a:lum bright="40000" contrast="-40000"/>
            <a:extLst>
              <a:ext uri="{28A0092B-C50C-407E-A947-70E740481C1C}">
                <a14:useLocalDpi xmlns:a14="http://schemas.microsoft.com/office/drawing/2010/main"/>
              </a:ext>
            </a:extLst>
          </a:blip>
          <a:stretch>
            <a:fillRect/>
          </a:stretch>
        </p:blipFill>
        <p:spPr>
          <a:xfrm>
            <a:off x="8298853" y="2498346"/>
            <a:ext cx="829997" cy="781174"/>
          </a:xfrm>
          <a:prstGeom prst="rect">
            <a:avLst/>
          </a:prstGeom>
        </p:spPr>
      </p:pic>
      <p:sp>
        <p:nvSpPr>
          <p:cNvPr id="43" name="Text Placeholder 3"/>
          <p:cNvSpPr txBox="1">
            <a:spLocks/>
          </p:cNvSpPr>
          <p:nvPr/>
        </p:nvSpPr>
        <p:spPr>
          <a:xfrm>
            <a:off x="6791669" y="3579176"/>
            <a:ext cx="1437931" cy="449262"/>
          </a:xfrm>
          <a:prstGeom prst="rect">
            <a:avLst/>
          </a:prstGeom>
        </p:spPr>
        <p:txBody>
          <a:bodyPr/>
          <a:lstStyle/>
          <a:p>
            <a:pPr algn="ctr">
              <a:spcBef>
                <a:spcPct val="20000"/>
              </a:spcBef>
              <a:buFont typeface="Arial" charset="0"/>
              <a:buNone/>
            </a:pPr>
            <a:endParaRPr lang="en-US" sz="1400" b="1" dirty="0">
              <a:solidFill>
                <a:srgbClr val="ED1B24"/>
              </a:solidFill>
              <a:cs typeface="Arial" charset="0"/>
            </a:endParaRPr>
          </a:p>
        </p:txBody>
      </p:sp>
      <p:sp>
        <p:nvSpPr>
          <p:cNvPr id="44" name="Text Placeholder 3"/>
          <p:cNvSpPr txBox="1">
            <a:spLocks/>
          </p:cNvSpPr>
          <p:nvPr/>
        </p:nvSpPr>
        <p:spPr>
          <a:xfrm>
            <a:off x="8091519" y="3554168"/>
            <a:ext cx="1437931" cy="449262"/>
          </a:xfrm>
          <a:prstGeom prst="rect">
            <a:avLst/>
          </a:prstGeom>
        </p:spPr>
        <p:txBody>
          <a:bodyPr/>
          <a:lstStyle/>
          <a:p>
            <a:pPr algn="ctr">
              <a:spcBef>
                <a:spcPct val="20000"/>
              </a:spcBef>
              <a:buFont typeface="Arial" charset="0"/>
              <a:buNone/>
            </a:pPr>
            <a:endParaRPr lang="en-US" sz="1400" b="1" dirty="0">
              <a:solidFill>
                <a:srgbClr val="ED1B24"/>
              </a:solidFill>
              <a:cs typeface="Arial" charset="0"/>
            </a:endParaRPr>
          </a:p>
        </p:txBody>
      </p:sp>
      <p:sp>
        <p:nvSpPr>
          <p:cNvPr id="49" name="Text Placeholder 3"/>
          <p:cNvSpPr txBox="1">
            <a:spLocks/>
          </p:cNvSpPr>
          <p:nvPr/>
        </p:nvSpPr>
        <p:spPr bwMode="auto">
          <a:xfrm>
            <a:off x="4803160" y="4606979"/>
            <a:ext cx="1253798" cy="569583"/>
          </a:xfrm>
          <a:prstGeom prst="rect">
            <a:avLst/>
          </a:prstGeom>
          <a:noFill/>
          <a:ln w="9525">
            <a:noFill/>
            <a:miter lim="800000"/>
            <a:headEnd/>
            <a:tailEnd/>
          </a:ln>
        </p:spPr>
        <p:txBody>
          <a:bodyPr anchor="ctr" anchorCtr="0"/>
          <a:lstStyle/>
          <a:p>
            <a:pPr algn="ctr">
              <a:spcBef>
                <a:spcPct val="20000"/>
              </a:spcBef>
            </a:pPr>
            <a:r>
              <a:rPr lang="en-US" b="1" dirty="0">
                <a:solidFill>
                  <a:srgbClr val="717073"/>
                </a:solidFill>
                <a:cs typeface="Arial" charset="0"/>
              </a:rPr>
              <a:t>931,400</a:t>
            </a:r>
          </a:p>
        </p:txBody>
      </p:sp>
      <p:cxnSp>
        <p:nvCxnSpPr>
          <p:cNvPr id="30" name="Straight Connector 29"/>
          <p:cNvCxnSpPr/>
          <p:nvPr/>
        </p:nvCxnSpPr>
        <p:spPr>
          <a:xfrm>
            <a:off x="1132061" y="2057400"/>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200011" y="3414443"/>
            <a:ext cx="1695589" cy="892552"/>
          </a:xfrm>
          <a:prstGeom prst="rect">
            <a:avLst/>
          </a:prstGeom>
          <a:noFill/>
        </p:spPr>
        <p:txBody>
          <a:bodyPr wrap="square" rtlCol="0">
            <a:spAutoFit/>
          </a:bodyPr>
          <a:lstStyle/>
          <a:p>
            <a:pPr algn="ctr">
              <a:spcBef>
                <a:spcPct val="20000"/>
              </a:spcBef>
              <a:buFont typeface="Arial" charset="0"/>
              <a:buNone/>
            </a:pPr>
            <a:r>
              <a:rPr lang="en-US" sz="2400" b="1" dirty="0">
                <a:solidFill>
                  <a:srgbClr val="ED1B24"/>
                </a:solidFill>
                <a:cs typeface="Arial" charset="0"/>
              </a:rPr>
              <a:t>2,469,100</a:t>
            </a:r>
          </a:p>
          <a:p>
            <a:pPr algn="ctr"/>
            <a:r>
              <a:rPr lang="en-US" sz="1400" dirty="0">
                <a:solidFill>
                  <a:srgbClr val="6D6E70"/>
                </a:solidFill>
              </a:rPr>
              <a:t>meals and snacks served</a:t>
            </a:r>
          </a:p>
        </p:txBody>
      </p:sp>
      <p:sp>
        <p:nvSpPr>
          <p:cNvPr id="37" name="TextBox 36"/>
          <p:cNvSpPr txBox="1"/>
          <p:nvPr/>
        </p:nvSpPr>
        <p:spPr>
          <a:xfrm>
            <a:off x="2958173" y="3414443"/>
            <a:ext cx="1524159" cy="1107996"/>
          </a:xfrm>
          <a:prstGeom prst="rect">
            <a:avLst/>
          </a:prstGeom>
          <a:noFill/>
        </p:spPr>
        <p:txBody>
          <a:bodyPr wrap="square" rtlCol="0">
            <a:spAutoFit/>
          </a:bodyPr>
          <a:lstStyle/>
          <a:p>
            <a:pPr algn="ctr"/>
            <a:r>
              <a:rPr lang="en-US" sz="2400" b="1" dirty="0">
                <a:solidFill>
                  <a:srgbClr val="ED1B24"/>
                </a:solidFill>
                <a:cs typeface="Arial" charset="0"/>
              </a:rPr>
              <a:t>86,800</a:t>
            </a:r>
          </a:p>
          <a:p>
            <a:pPr algn="ctr"/>
            <a:r>
              <a:rPr lang="en-US" sz="1400" dirty="0">
                <a:solidFill>
                  <a:srgbClr val="6D6E70"/>
                </a:solidFill>
              </a:rPr>
              <a:t>overnight shelter stays provided in </a:t>
            </a:r>
            <a:r>
              <a:rPr lang="en-US" sz="1400" b="1" dirty="0">
                <a:solidFill>
                  <a:srgbClr val="ED1B24"/>
                </a:solidFill>
                <a:cs typeface="Arial" charset="0"/>
              </a:rPr>
              <a:t>153</a:t>
            </a:r>
            <a:r>
              <a:rPr lang="en-US" sz="1400" dirty="0">
                <a:solidFill>
                  <a:srgbClr val="ED1B24"/>
                </a:solidFill>
              </a:rPr>
              <a:t> </a:t>
            </a:r>
            <a:r>
              <a:rPr lang="en-US" sz="1400" dirty="0">
                <a:solidFill>
                  <a:srgbClr val="6D6E70"/>
                </a:solidFill>
              </a:rPr>
              <a:t>shelters</a:t>
            </a:r>
          </a:p>
        </p:txBody>
      </p:sp>
      <p:sp>
        <p:nvSpPr>
          <p:cNvPr id="45" name="TextBox 44"/>
          <p:cNvSpPr txBox="1"/>
          <p:nvPr/>
        </p:nvSpPr>
        <p:spPr>
          <a:xfrm>
            <a:off x="4505082" y="3415009"/>
            <a:ext cx="1692959" cy="892552"/>
          </a:xfrm>
          <a:prstGeom prst="rect">
            <a:avLst/>
          </a:prstGeom>
          <a:noFill/>
        </p:spPr>
        <p:txBody>
          <a:bodyPr wrap="square" rtlCol="0">
            <a:spAutoFit/>
          </a:bodyPr>
          <a:lstStyle/>
          <a:p>
            <a:pPr algn="ctr"/>
            <a:r>
              <a:rPr lang="en-US" sz="2400" b="1" dirty="0">
                <a:solidFill>
                  <a:srgbClr val="ED1B24"/>
                </a:solidFill>
              </a:rPr>
              <a:t>455,900</a:t>
            </a:r>
          </a:p>
          <a:p>
            <a:pPr algn="ctr"/>
            <a:r>
              <a:rPr lang="en-US" sz="1400" dirty="0">
                <a:solidFill>
                  <a:srgbClr val="6D6E70"/>
                </a:solidFill>
              </a:rPr>
              <a:t>relief items distributed</a:t>
            </a:r>
          </a:p>
        </p:txBody>
      </p:sp>
      <p:sp>
        <p:nvSpPr>
          <p:cNvPr id="46" name="TextBox 45"/>
          <p:cNvSpPr txBox="1"/>
          <p:nvPr/>
        </p:nvSpPr>
        <p:spPr>
          <a:xfrm>
            <a:off x="6247294" y="3404639"/>
            <a:ext cx="1600200" cy="892552"/>
          </a:xfrm>
          <a:prstGeom prst="rect">
            <a:avLst/>
          </a:prstGeom>
          <a:noFill/>
        </p:spPr>
        <p:txBody>
          <a:bodyPr wrap="square" rtlCol="0">
            <a:spAutoFit/>
          </a:bodyPr>
          <a:lstStyle/>
          <a:p>
            <a:pPr algn="ctr"/>
            <a:r>
              <a:rPr lang="en-US" sz="2400" b="1" dirty="0">
                <a:solidFill>
                  <a:srgbClr val="ED1B24"/>
                </a:solidFill>
              </a:rPr>
              <a:t>79,800</a:t>
            </a:r>
          </a:p>
          <a:p>
            <a:pPr algn="ctr"/>
            <a:r>
              <a:rPr lang="en-US" sz="1400" dirty="0">
                <a:solidFill>
                  <a:srgbClr val="6D6E70"/>
                </a:solidFill>
              </a:rPr>
              <a:t>health and mental health contacts</a:t>
            </a:r>
          </a:p>
        </p:txBody>
      </p:sp>
      <p:sp>
        <p:nvSpPr>
          <p:cNvPr id="53" name="TextBox 52"/>
          <p:cNvSpPr txBox="1"/>
          <p:nvPr/>
        </p:nvSpPr>
        <p:spPr>
          <a:xfrm>
            <a:off x="7913751" y="3404639"/>
            <a:ext cx="1600200" cy="1107996"/>
          </a:xfrm>
          <a:prstGeom prst="rect">
            <a:avLst/>
          </a:prstGeom>
          <a:noFill/>
        </p:spPr>
        <p:txBody>
          <a:bodyPr wrap="square" rtlCol="0">
            <a:spAutoFit/>
          </a:bodyPr>
          <a:lstStyle/>
          <a:p>
            <a:pPr algn="ctr"/>
            <a:r>
              <a:rPr lang="en-US" sz="2400" b="1" dirty="0">
                <a:solidFill>
                  <a:srgbClr val="ED1B24"/>
                </a:solidFill>
              </a:rPr>
              <a:t>8,800</a:t>
            </a:r>
          </a:p>
          <a:p>
            <a:pPr algn="ctr"/>
            <a:r>
              <a:rPr lang="en-US" sz="1400" dirty="0">
                <a:solidFill>
                  <a:srgbClr val="6D6E70"/>
                </a:solidFill>
              </a:rPr>
              <a:t>Households provided recovery assistance</a:t>
            </a:r>
          </a:p>
        </p:txBody>
      </p:sp>
      <p:sp>
        <p:nvSpPr>
          <p:cNvPr id="54" name="Text Placeholder 3"/>
          <p:cNvSpPr txBox="1">
            <a:spLocks/>
          </p:cNvSpPr>
          <p:nvPr/>
        </p:nvSpPr>
        <p:spPr bwMode="auto">
          <a:xfrm>
            <a:off x="1384944" y="4613444"/>
            <a:ext cx="1427323" cy="569583"/>
          </a:xfrm>
          <a:prstGeom prst="rect">
            <a:avLst/>
          </a:prstGeom>
          <a:noFill/>
          <a:ln w="9525">
            <a:noFill/>
            <a:miter lim="800000"/>
            <a:headEnd/>
            <a:tailEnd/>
          </a:ln>
        </p:spPr>
        <p:txBody>
          <a:bodyPr anchor="ctr" anchorCtr="0"/>
          <a:lstStyle/>
          <a:p>
            <a:pPr algn="ctr">
              <a:spcBef>
                <a:spcPct val="20000"/>
              </a:spcBef>
            </a:pPr>
            <a:r>
              <a:rPr lang="en-US" b="1" dirty="0">
                <a:solidFill>
                  <a:srgbClr val="717073"/>
                </a:solidFill>
                <a:cs typeface="Arial" charset="0"/>
              </a:rPr>
              <a:t>4,399,900</a:t>
            </a:r>
          </a:p>
        </p:txBody>
      </p:sp>
      <p:sp>
        <p:nvSpPr>
          <p:cNvPr id="55" name="Text Placeholder 3"/>
          <p:cNvSpPr txBox="1">
            <a:spLocks/>
          </p:cNvSpPr>
          <p:nvPr/>
        </p:nvSpPr>
        <p:spPr bwMode="auto">
          <a:xfrm>
            <a:off x="3093353" y="4606979"/>
            <a:ext cx="1253798" cy="569583"/>
          </a:xfrm>
          <a:prstGeom prst="rect">
            <a:avLst/>
          </a:prstGeom>
          <a:noFill/>
          <a:ln w="9525">
            <a:noFill/>
            <a:miter lim="800000"/>
            <a:headEnd/>
            <a:tailEnd/>
          </a:ln>
        </p:spPr>
        <p:txBody>
          <a:bodyPr anchor="ctr" anchorCtr="0"/>
          <a:lstStyle/>
          <a:p>
            <a:pPr algn="ctr">
              <a:spcBef>
                <a:spcPct val="20000"/>
              </a:spcBef>
            </a:pPr>
            <a:r>
              <a:rPr lang="en-US" b="1" dirty="0">
                <a:solidFill>
                  <a:srgbClr val="717073"/>
                </a:solidFill>
                <a:cs typeface="Arial" charset="0"/>
              </a:rPr>
              <a:t>227,100</a:t>
            </a:r>
          </a:p>
        </p:txBody>
      </p:sp>
      <p:sp>
        <p:nvSpPr>
          <p:cNvPr id="56" name="Text Placeholder 3"/>
          <p:cNvSpPr txBox="1">
            <a:spLocks/>
          </p:cNvSpPr>
          <p:nvPr/>
        </p:nvSpPr>
        <p:spPr bwMode="auto">
          <a:xfrm>
            <a:off x="8091519" y="4604939"/>
            <a:ext cx="1253798" cy="569583"/>
          </a:xfrm>
          <a:prstGeom prst="rect">
            <a:avLst/>
          </a:prstGeom>
          <a:noFill/>
          <a:ln w="9525">
            <a:noFill/>
            <a:miter lim="800000"/>
            <a:headEnd/>
            <a:tailEnd/>
          </a:ln>
        </p:spPr>
        <p:txBody>
          <a:bodyPr anchor="ctr" anchorCtr="0"/>
          <a:lstStyle/>
          <a:p>
            <a:pPr algn="ctr">
              <a:spcBef>
                <a:spcPct val="20000"/>
              </a:spcBef>
            </a:pPr>
            <a:r>
              <a:rPr lang="en-US" b="1" dirty="0">
                <a:solidFill>
                  <a:srgbClr val="717073"/>
                </a:solidFill>
                <a:cs typeface="Arial" charset="0"/>
              </a:rPr>
              <a:t>15,300</a:t>
            </a:r>
          </a:p>
        </p:txBody>
      </p:sp>
      <p:sp>
        <p:nvSpPr>
          <p:cNvPr id="57" name="Text Placeholder 3"/>
          <p:cNvSpPr txBox="1">
            <a:spLocks/>
          </p:cNvSpPr>
          <p:nvPr/>
        </p:nvSpPr>
        <p:spPr bwMode="auto">
          <a:xfrm>
            <a:off x="6433134" y="4604939"/>
            <a:ext cx="1253798" cy="569583"/>
          </a:xfrm>
          <a:prstGeom prst="rect">
            <a:avLst/>
          </a:prstGeom>
          <a:noFill/>
          <a:ln w="9525">
            <a:noFill/>
            <a:miter lim="800000"/>
            <a:headEnd/>
            <a:tailEnd/>
          </a:ln>
        </p:spPr>
        <p:txBody>
          <a:bodyPr anchor="ctr" anchorCtr="0"/>
          <a:lstStyle/>
          <a:p>
            <a:pPr algn="ctr">
              <a:spcBef>
                <a:spcPct val="20000"/>
              </a:spcBef>
            </a:pPr>
            <a:r>
              <a:rPr lang="en-US" b="1" dirty="0">
                <a:solidFill>
                  <a:srgbClr val="717073"/>
                </a:solidFill>
                <a:cs typeface="Arial" charset="0"/>
              </a:rPr>
              <a:t>155,000</a:t>
            </a:r>
          </a:p>
        </p:txBody>
      </p:sp>
      <p:pic>
        <p:nvPicPr>
          <p:cNvPr id="29" name="Picture 28" descr="ReliefItems.png"/>
          <p:cNvPicPr>
            <a:picLocks noChangeAspect="1"/>
          </p:cNvPicPr>
          <p:nvPr/>
        </p:nvPicPr>
        <p:blipFill>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a:off x="4927575" y="2385624"/>
            <a:ext cx="822960" cy="822960"/>
          </a:xfrm>
          <a:prstGeom prst="rect">
            <a:avLst/>
          </a:prstGeom>
        </p:spPr>
      </p:pic>
      <p:sp>
        <p:nvSpPr>
          <p:cNvPr id="31" name="Rectangle 30">
            <a:extLst>
              <a:ext uri="{FF2B5EF4-FFF2-40B4-BE49-F238E27FC236}">
                <a16:creationId xmlns:a16="http://schemas.microsoft.com/office/drawing/2014/main" id="{9B046816-AB71-481A-8425-4F14B1759E48}"/>
              </a:ext>
            </a:extLst>
          </p:cNvPr>
          <p:cNvSpPr/>
          <p:nvPr/>
        </p:nvSpPr>
        <p:spPr>
          <a:xfrm>
            <a:off x="3793867" y="5391260"/>
            <a:ext cx="5638800" cy="487313"/>
          </a:xfrm>
          <a:prstGeom prst="rect">
            <a:avLst/>
          </a:prstGeom>
        </p:spPr>
        <p:txBody>
          <a:bodyPr wrap="square">
            <a:spAutoFit/>
          </a:bodyPr>
          <a:lstStyle/>
          <a:p>
            <a:pPr algn="r"/>
            <a:br>
              <a:rPr lang="en-US" sz="1000" baseline="30000" dirty="0">
                <a:solidFill>
                  <a:srgbClr val="717073"/>
                </a:solidFill>
                <a:cs typeface="Arial" charset="0"/>
              </a:rPr>
            </a:br>
            <a:r>
              <a:rPr lang="en-US" sz="800" dirty="0">
                <a:solidFill>
                  <a:schemeClr val="bg1">
                    <a:lumMod val="50000"/>
                  </a:schemeClr>
                </a:solidFill>
                <a:cs typeface="Arial" charset="0"/>
              </a:rPr>
              <a:t>Includes domestic disasters with costs of $10,000+ (i.e. level 2 and higher)</a:t>
            </a:r>
            <a:endParaRPr lang="en-US" sz="800" dirty="0">
              <a:solidFill>
                <a:schemeClr val="bg1">
                  <a:lumMod val="50000"/>
                </a:schemeClr>
              </a:solidFill>
            </a:endParaRPr>
          </a:p>
          <a:p>
            <a:r>
              <a:rPr lang="en-US" sz="1100" dirty="0">
                <a:solidFill>
                  <a:srgbClr val="717073"/>
                </a:solidFill>
                <a:cs typeface="Arial" charset="0"/>
              </a:rPr>
              <a:t>  </a:t>
            </a:r>
          </a:p>
        </p:txBody>
      </p:sp>
      <p:sp>
        <p:nvSpPr>
          <p:cNvPr id="32" name="Title 1">
            <a:extLst>
              <a:ext uri="{FF2B5EF4-FFF2-40B4-BE49-F238E27FC236}">
                <a16:creationId xmlns:a16="http://schemas.microsoft.com/office/drawing/2014/main" id="{B1FF9463-372B-46C2-A743-AC09F2E2BC7F}"/>
              </a:ext>
            </a:extLst>
          </p:cNvPr>
          <p:cNvSpPr txBox="1">
            <a:spLocks/>
          </p:cNvSpPr>
          <p:nvPr/>
        </p:nvSpPr>
        <p:spPr>
          <a:xfrm>
            <a:off x="1132061" y="1154415"/>
            <a:ext cx="7819935" cy="1010806"/>
          </a:xfrm>
          <a:prstGeom prst="rect">
            <a:avLst/>
          </a:prstGeom>
        </p:spPr>
        <p:txBody>
          <a:bodyPr vert="horz" wrap="square" lIns="91440" tIns="45720" rIns="91440" bIns="45720" numCol="1" rtlCol="0" anchor="ctr" anchorCtr="0" compatLnSpc="1">
            <a:prstTxWarp prst="textNoShape">
              <a:avLst/>
            </a:prstTxWarp>
            <a:noAutofit/>
          </a:bodyPr>
          <a:lstStyle>
            <a:lvl1pPr algn="l" defTabSz="457200" rtl="0" eaLnBrk="0" fontAlgn="base" hangingPunct="0">
              <a:lnSpc>
                <a:spcPts val="3860"/>
              </a:lnSpc>
              <a:spcBef>
                <a:spcPct val="0"/>
              </a:spcBef>
              <a:spcAft>
                <a:spcPct val="0"/>
              </a:spcAft>
              <a:defRPr sz="3800" b="1" kern="1200" spc="-100">
                <a:solidFill>
                  <a:srgbClr val="ED1B2E"/>
                </a:solidFill>
                <a:latin typeface="Arial"/>
                <a:ea typeface="+mj-ea"/>
                <a:cs typeface="Arial"/>
              </a:defRPr>
            </a:lvl1pPr>
            <a:lvl2pPr algn="ctr" defTabSz="457200" rtl="0" eaLnBrk="0" fontAlgn="base" hangingPunct="0">
              <a:spcBef>
                <a:spcPct val="0"/>
              </a:spcBef>
              <a:spcAft>
                <a:spcPct val="0"/>
              </a:spcAft>
              <a:defRPr sz="4400" b="1">
                <a:solidFill>
                  <a:srgbClr val="ED1B24"/>
                </a:solidFill>
                <a:latin typeface="Arial" charset="0"/>
                <a:cs typeface="Arial" charset="0"/>
              </a:defRPr>
            </a:lvl2pPr>
            <a:lvl3pPr algn="ctr" defTabSz="457200" rtl="0" eaLnBrk="0" fontAlgn="base" hangingPunct="0">
              <a:spcBef>
                <a:spcPct val="0"/>
              </a:spcBef>
              <a:spcAft>
                <a:spcPct val="0"/>
              </a:spcAft>
              <a:defRPr sz="4400" b="1">
                <a:solidFill>
                  <a:srgbClr val="ED1B24"/>
                </a:solidFill>
                <a:latin typeface="Arial" charset="0"/>
                <a:cs typeface="Arial" charset="0"/>
              </a:defRPr>
            </a:lvl3pPr>
            <a:lvl4pPr algn="ctr" defTabSz="457200" rtl="0" eaLnBrk="0" fontAlgn="base" hangingPunct="0">
              <a:spcBef>
                <a:spcPct val="0"/>
              </a:spcBef>
              <a:spcAft>
                <a:spcPct val="0"/>
              </a:spcAft>
              <a:defRPr sz="4400" b="1">
                <a:solidFill>
                  <a:srgbClr val="ED1B24"/>
                </a:solidFill>
                <a:latin typeface="Arial" charset="0"/>
                <a:cs typeface="Arial" charset="0"/>
              </a:defRPr>
            </a:lvl4pPr>
            <a:lvl5pPr algn="ctr" defTabSz="457200" rtl="0" eaLnBrk="0" fontAlgn="base" hangingPunct="0">
              <a:spcBef>
                <a:spcPct val="0"/>
              </a:spcBef>
              <a:spcAft>
                <a:spcPct val="0"/>
              </a:spcAft>
              <a:defRPr sz="4400" b="1">
                <a:solidFill>
                  <a:srgbClr val="ED1B24"/>
                </a:solidFill>
                <a:latin typeface="Arial" charset="0"/>
                <a:cs typeface="Arial" charset="0"/>
              </a:defRPr>
            </a:lvl5pPr>
            <a:lvl6pPr marL="457200" algn="ctr" defTabSz="457200" rtl="0" fontAlgn="base">
              <a:spcBef>
                <a:spcPct val="0"/>
              </a:spcBef>
              <a:spcAft>
                <a:spcPct val="0"/>
              </a:spcAft>
              <a:defRPr sz="4400" b="1">
                <a:solidFill>
                  <a:srgbClr val="ED1B24"/>
                </a:solidFill>
                <a:latin typeface="Arial" charset="0"/>
                <a:cs typeface="Arial" charset="0"/>
              </a:defRPr>
            </a:lvl6pPr>
            <a:lvl7pPr marL="914400" algn="ctr" defTabSz="457200" rtl="0" fontAlgn="base">
              <a:spcBef>
                <a:spcPct val="0"/>
              </a:spcBef>
              <a:spcAft>
                <a:spcPct val="0"/>
              </a:spcAft>
              <a:defRPr sz="4400" b="1">
                <a:solidFill>
                  <a:srgbClr val="ED1B24"/>
                </a:solidFill>
                <a:latin typeface="Arial" charset="0"/>
                <a:cs typeface="Arial" charset="0"/>
              </a:defRPr>
            </a:lvl7pPr>
            <a:lvl8pPr marL="1371600" algn="ctr" defTabSz="457200" rtl="0" fontAlgn="base">
              <a:spcBef>
                <a:spcPct val="0"/>
              </a:spcBef>
              <a:spcAft>
                <a:spcPct val="0"/>
              </a:spcAft>
              <a:defRPr sz="4400" b="1">
                <a:solidFill>
                  <a:srgbClr val="ED1B24"/>
                </a:solidFill>
                <a:latin typeface="Arial" charset="0"/>
                <a:cs typeface="Arial" charset="0"/>
              </a:defRPr>
            </a:lvl8pPr>
            <a:lvl9pPr marL="1828800" algn="ctr" defTabSz="457200" rtl="0" fontAlgn="base">
              <a:spcBef>
                <a:spcPct val="0"/>
              </a:spcBef>
              <a:spcAft>
                <a:spcPct val="0"/>
              </a:spcAft>
              <a:defRPr sz="4400" b="1">
                <a:solidFill>
                  <a:srgbClr val="ED1B24"/>
                </a:solidFill>
                <a:latin typeface="Arial" charset="0"/>
                <a:cs typeface="Arial" charset="0"/>
              </a:defRPr>
            </a:lvl9pPr>
          </a:lstStyle>
          <a:p>
            <a:pPr algn="ctr" eaLnBrk="1" hangingPunct="1">
              <a:lnSpc>
                <a:spcPct val="100000"/>
              </a:lnSpc>
              <a:spcBef>
                <a:spcPts val="600"/>
              </a:spcBef>
              <a:tabLst>
                <a:tab pos="1198563" algn="l"/>
              </a:tabLst>
              <a:defRPr/>
            </a:pPr>
            <a:r>
              <a:rPr lang="en-US" sz="2000" dirty="0">
                <a:solidFill>
                  <a:srgbClr val="6D6E70"/>
                </a:solidFill>
                <a:latin typeface="Arial" charset="0"/>
                <a:cs typeface="Arial" charset="0"/>
              </a:rPr>
              <a:t>More than </a:t>
            </a:r>
            <a:r>
              <a:rPr lang="en-US" sz="2000" dirty="0">
                <a:solidFill>
                  <a:srgbClr val="ED1B24"/>
                </a:solidFill>
              </a:rPr>
              <a:t>8,000 </a:t>
            </a:r>
            <a:r>
              <a:rPr lang="en-US" sz="2000" dirty="0">
                <a:solidFill>
                  <a:srgbClr val="6D6E70"/>
                </a:solidFill>
                <a:latin typeface="Arial" charset="0"/>
                <a:cs typeface="Arial" charset="0"/>
              </a:rPr>
              <a:t>American Red Cross disaster workers provided critical services with partners to families across the country. </a:t>
            </a:r>
            <a:br>
              <a:rPr lang="en-US" sz="2000" dirty="0">
                <a:solidFill>
                  <a:srgbClr val="6D6E70"/>
                </a:solidFill>
                <a:latin typeface="Arial" charset="0"/>
                <a:cs typeface="Arial" charset="0"/>
              </a:rPr>
            </a:br>
            <a:endParaRPr lang="en-US" sz="2000" baseline="36000" dirty="0">
              <a:solidFill>
                <a:srgbClr val="6D6E70"/>
              </a:solidFill>
              <a:latin typeface="Arial" charset="0"/>
              <a:cs typeface="Arial" charset="0"/>
            </a:endParaRPr>
          </a:p>
        </p:txBody>
      </p:sp>
    </p:spTree>
    <p:extLst>
      <p:ext uri="{BB962C8B-B14F-4D97-AF65-F5344CB8AC3E}">
        <p14:creationId xmlns:p14="http://schemas.microsoft.com/office/powerpoint/2010/main" val="1787453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4294967295"/>
          </p:nvPr>
        </p:nvSpPr>
        <p:spPr>
          <a:xfrm>
            <a:off x="497421" y="1970289"/>
            <a:ext cx="2451394" cy="3058911"/>
          </a:xfrm>
        </p:spPr>
        <p:txBody>
          <a:bodyPr>
            <a:noAutofit/>
          </a:bodyPr>
          <a:lstStyle/>
          <a:p>
            <a:pPr marL="228600" indent="-228600" eaLnBrk="1" hangingPunct="1">
              <a:spcBef>
                <a:spcPts val="300"/>
              </a:spcBef>
              <a:spcAft>
                <a:spcPts val="300"/>
              </a:spcAft>
              <a:buFont typeface="Calibri" pitchFamily="34" charset="0"/>
              <a:buAutoNum type="arabicPeriod"/>
            </a:pPr>
            <a:r>
              <a:rPr lang="en-US" sz="1100" dirty="0">
                <a:latin typeface="Arial" charset="0"/>
                <a:cs typeface="Arial" charset="0"/>
              </a:rPr>
              <a:t>Indonesia Earthquakes and Tsunami</a:t>
            </a:r>
          </a:p>
          <a:p>
            <a:pPr marL="228600" indent="-228600" eaLnBrk="1" hangingPunct="1">
              <a:spcBef>
                <a:spcPts val="300"/>
              </a:spcBef>
              <a:spcAft>
                <a:spcPts val="300"/>
              </a:spcAft>
              <a:buFont typeface="Calibri" pitchFamily="34" charset="0"/>
              <a:buAutoNum type="arabicPeriod"/>
            </a:pPr>
            <a:r>
              <a:rPr lang="en-US" sz="1100" dirty="0">
                <a:latin typeface="Arial" charset="0"/>
                <a:cs typeface="Arial" charset="0"/>
              </a:rPr>
              <a:t>Nigeria Floods</a:t>
            </a:r>
          </a:p>
          <a:p>
            <a:pPr marL="228600" indent="-228600" eaLnBrk="1" hangingPunct="1">
              <a:spcBef>
                <a:spcPts val="300"/>
              </a:spcBef>
              <a:spcAft>
                <a:spcPts val="300"/>
              </a:spcAft>
              <a:buFont typeface="Calibri" pitchFamily="34" charset="0"/>
              <a:buAutoNum type="arabicPeriod"/>
            </a:pPr>
            <a:r>
              <a:rPr lang="en-US" sz="1100" dirty="0">
                <a:latin typeface="Arial" charset="0"/>
                <a:cs typeface="Arial" charset="0"/>
              </a:rPr>
              <a:t>Democratic Republic of the Congo Ebola Outbreak</a:t>
            </a:r>
          </a:p>
          <a:p>
            <a:pPr marL="228600" indent="-228600" eaLnBrk="1" hangingPunct="1">
              <a:spcBef>
                <a:spcPts val="300"/>
              </a:spcBef>
              <a:spcAft>
                <a:spcPts val="300"/>
              </a:spcAft>
              <a:buFont typeface="Calibri" pitchFamily="34" charset="0"/>
              <a:buAutoNum type="arabicPeriod"/>
            </a:pPr>
            <a:r>
              <a:rPr lang="en-US" sz="1100" dirty="0">
                <a:latin typeface="Arial" charset="0"/>
                <a:cs typeface="Arial" charset="0"/>
              </a:rPr>
              <a:t>Haiti Earthquake</a:t>
            </a:r>
          </a:p>
          <a:p>
            <a:pPr marL="228600" indent="-228600" eaLnBrk="1" hangingPunct="1">
              <a:spcBef>
                <a:spcPts val="300"/>
              </a:spcBef>
              <a:spcAft>
                <a:spcPts val="300"/>
              </a:spcAft>
              <a:buFont typeface="Calibri" pitchFamily="34" charset="0"/>
              <a:buAutoNum type="arabicPeriod"/>
            </a:pPr>
            <a:r>
              <a:rPr lang="en-US" sz="1100" dirty="0">
                <a:latin typeface="Arial" charset="0"/>
                <a:cs typeface="Arial" charset="0"/>
              </a:rPr>
              <a:t>Guatemala Volcano</a:t>
            </a:r>
          </a:p>
          <a:p>
            <a:pPr marL="228600" indent="-228600" eaLnBrk="1" hangingPunct="1">
              <a:spcBef>
                <a:spcPts val="300"/>
              </a:spcBef>
              <a:spcAft>
                <a:spcPts val="300"/>
              </a:spcAft>
              <a:buFont typeface="Calibri" pitchFamily="34" charset="0"/>
              <a:buAutoNum type="arabicPeriod"/>
            </a:pPr>
            <a:r>
              <a:rPr lang="en-US" sz="1100" dirty="0">
                <a:latin typeface="Arial" charset="0"/>
                <a:cs typeface="Arial" charset="0"/>
              </a:rPr>
              <a:t>Typhoon </a:t>
            </a:r>
            <a:r>
              <a:rPr lang="en-US" sz="1100" dirty="0" err="1">
                <a:latin typeface="Arial" charset="0"/>
                <a:cs typeface="Arial" charset="0"/>
              </a:rPr>
              <a:t>Mangkhut</a:t>
            </a:r>
            <a:endParaRPr lang="en-US" sz="1100" dirty="0">
              <a:latin typeface="Arial" charset="0"/>
              <a:cs typeface="Arial" charset="0"/>
            </a:endParaRPr>
          </a:p>
          <a:p>
            <a:pPr marL="228600" indent="-228600" eaLnBrk="1" hangingPunct="1">
              <a:spcBef>
                <a:spcPts val="300"/>
              </a:spcBef>
              <a:spcAft>
                <a:spcPts val="300"/>
              </a:spcAft>
              <a:buFont typeface="Calibri" pitchFamily="34" charset="0"/>
              <a:buAutoNum type="arabicPeriod"/>
            </a:pPr>
            <a:r>
              <a:rPr lang="en-US" sz="1100" dirty="0">
                <a:latin typeface="Arial" charset="0"/>
                <a:cs typeface="Arial" charset="0"/>
              </a:rPr>
              <a:t>Greece Wildfires</a:t>
            </a:r>
          </a:p>
          <a:p>
            <a:pPr marL="0" indent="0" eaLnBrk="1" hangingPunct="1">
              <a:spcBef>
                <a:spcPts val="300"/>
              </a:spcBef>
              <a:spcAft>
                <a:spcPts val="300"/>
              </a:spcAft>
              <a:buNone/>
            </a:pPr>
            <a:endParaRPr lang="en-US" sz="1100" i="1" dirty="0">
              <a:latin typeface="Arial" charset="0"/>
              <a:cs typeface="Arial" charset="0"/>
            </a:endParaRPr>
          </a:p>
          <a:p>
            <a:pPr marL="0" indent="0" eaLnBrk="1" hangingPunct="1">
              <a:spcBef>
                <a:spcPts val="300"/>
              </a:spcBef>
              <a:spcAft>
                <a:spcPts val="300"/>
              </a:spcAft>
              <a:buNone/>
            </a:pPr>
            <a:endParaRPr lang="en-US" sz="1100" dirty="0">
              <a:latin typeface="Arial" charset="0"/>
              <a:cs typeface="Arial" charset="0"/>
            </a:endParaRPr>
          </a:p>
        </p:txBody>
      </p:sp>
      <p:pic>
        <p:nvPicPr>
          <p:cNvPr id="18438" name="Picture 12" descr="Map for ARC.eps"/>
          <p:cNvPicPr>
            <a:picLocks noChangeAspect="1"/>
          </p:cNvPicPr>
          <p:nvPr/>
        </p:nvPicPr>
        <p:blipFill>
          <a:blip r:embed="rId3"/>
          <a:srcRect/>
          <a:stretch>
            <a:fillRect/>
          </a:stretch>
        </p:blipFill>
        <p:spPr bwMode="auto">
          <a:xfrm>
            <a:off x="2735601" y="1676399"/>
            <a:ext cx="6781800" cy="3578985"/>
          </a:xfrm>
          <a:prstGeom prst="rect">
            <a:avLst/>
          </a:prstGeom>
          <a:noFill/>
          <a:ln w="9525">
            <a:noFill/>
            <a:miter lim="800000"/>
            <a:headEnd/>
            <a:tailEnd/>
          </a:ln>
        </p:spPr>
      </p:pic>
      <p:sp>
        <p:nvSpPr>
          <p:cNvPr id="13" name="Oval 12"/>
          <p:cNvSpPr>
            <a:spLocks noChangeArrowheads="1"/>
          </p:cNvSpPr>
          <p:nvPr/>
        </p:nvSpPr>
        <p:spPr bwMode="auto">
          <a:xfrm>
            <a:off x="6126501" y="3810000"/>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3</a:t>
            </a:r>
          </a:p>
        </p:txBody>
      </p:sp>
      <p:sp>
        <p:nvSpPr>
          <p:cNvPr id="14" name="Oval 13"/>
          <p:cNvSpPr>
            <a:spLocks noChangeArrowheads="1"/>
          </p:cNvSpPr>
          <p:nvPr/>
        </p:nvSpPr>
        <p:spPr bwMode="auto">
          <a:xfrm>
            <a:off x="8204548" y="3733800"/>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a:t>
            </a:r>
          </a:p>
        </p:txBody>
      </p:sp>
      <p:sp>
        <p:nvSpPr>
          <p:cNvPr id="15" name="Oval 14"/>
          <p:cNvSpPr>
            <a:spLocks noChangeArrowheads="1"/>
          </p:cNvSpPr>
          <p:nvPr/>
        </p:nvSpPr>
        <p:spPr bwMode="auto">
          <a:xfrm>
            <a:off x="4279685" y="3289275"/>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4</a:t>
            </a:r>
          </a:p>
        </p:txBody>
      </p:sp>
      <p:sp>
        <p:nvSpPr>
          <p:cNvPr id="17" name="Oval 16"/>
          <p:cNvSpPr>
            <a:spLocks noChangeArrowheads="1"/>
          </p:cNvSpPr>
          <p:nvPr/>
        </p:nvSpPr>
        <p:spPr bwMode="auto">
          <a:xfrm>
            <a:off x="5775908" y="3686978"/>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2</a:t>
            </a:r>
          </a:p>
        </p:txBody>
      </p:sp>
      <p:sp>
        <p:nvSpPr>
          <p:cNvPr id="12" name="Oval 11"/>
          <p:cNvSpPr>
            <a:spLocks noChangeArrowheads="1"/>
          </p:cNvSpPr>
          <p:nvPr/>
        </p:nvSpPr>
        <p:spPr bwMode="auto">
          <a:xfrm>
            <a:off x="3987838" y="3527267"/>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5</a:t>
            </a:r>
          </a:p>
        </p:txBody>
      </p:sp>
      <p:sp>
        <p:nvSpPr>
          <p:cNvPr id="23" name="Title 1">
            <a:extLst>
              <a:ext uri="{FF2B5EF4-FFF2-40B4-BE49-F238E27FC236}">
                <a16:creationId xmlns:a16="http://schemas.microsoft.com/office/drawing/2014/main" id="{DE9B3185-634F-4977-BCE9-B8BF701542FD}"/>
              </a:ext>
            </a:extLst>
          </p:cNvPr>
          <p:cNvSpPr>
            <a:spLocks noGrp="1"/>
          </p:cNvSpPr>
          <p:nvPr>
            <p:ph type="title"/>
          </p:nvPr>
        </p:nvSpPr>
        <p:spPr>
          <a:xfrm>
            <a:off x="533399" y="671835"/>
            <a:ext cx="3111619" cy="990600"/>
          </a:xfrm>
        </p:spPr>
        <p:txBody>
          <a:bodyPr wrap="square" numCol="1" anchorCtr="0" compatLnSpc="1">
            <a:prstTxWarp prst="textNoShape">
              <a:avLst/>
            </a:prstTxWarp>
            <a:noAutofit/>
          </a:bodyPr>
          <a:lstStyle/>
          <a:p>
            <a:pPr eaLnBrk="1" hangingPunct="1">
              <a:lnSpc>
                <a:spcPts val="2000"/>
              </a:lnSpc>
              <a:defRPr/>
            </a:pPr>
            <a:r>
              <a:rPr lang="en-US" sz="1600" dirty="0">
                <a:solidFill>
                  <a:srgbClr val="ED1B24"/>
                </a:solidFill>
                <a:latin typeface="Arial" charset="0"/>
                <a:cs typeface="Arial" charset="0"/>
              </a:rPr>
              <a:t>During the quarter, the American Red Cross responded to or continued to respond to 7 major emergencies around the world. </a:t>
            </a:r>
          </a:p>
        </p:txBody>
      </p:sp>
      <p:sp>
        <p:nvSpPr>
          <p:cNvPr id="11" name="Oval 10">
            <a:extLst>
              <a:ext uri="{FF2B5EF4-FFF2-40B4-BE49-F238E27FC236}">
                <a16:creationId xmlns:a16="http://schemas.microsoft.com/office/drawing/2014/main" id="{E4B06D03-38A8-40BD-B89B-44FBBBB9AC52}"/>
              </a:ext>
            </a:extLst>
          </p:cNvPr>
          <p:cNvSpPr>
            <a:spLocks noChangeArrowheads="1"/>
          </p:cNvSpPr>
          <p:nvPr/>
        </p:nvSpPr>
        <p:spPr bwMode="auto">
          <a:xfrm>
            <a:off x="8077200" y="3307661"/>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6</a:t>
            </a:r>
          </a:p>
        </p:txBody>
      </p:sp>
      <p:sp>
        <p:nvSpPr>
          <p:cNvPr id="16" name="Oval 15">
            <a:extLst>
              <a:ext uri="{FF2B5EF4-FFF2-40B4-BE49-F238E27FC236}">
                <a16:creationId xmlns:a16="http://schemas.microsoft.com/office/drawing/2014/main" id="{D5801858-7AAF-4AB4-ABD0-DD36B41D7280}"/>
              </a:ext>
            </a:extLst>
          </p:cNvPr>
          <p:cNvSpPr>
            <a:spLocks noChangeArrowheads="1"/>
          </p:cNvSpPr>
          <p:nvPr/>
        </p:nvSpPr>
        <p:spPr bwMode="auto">
          <a:xfrm>
            <a:off x="6123777" y="2889582"/>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7</a:t>
            </a:r>
          </a:p>
        </p:txBody>
      </p:sp>
    </p:spTree>
    <p:extLst>
      <p:ext uri="{BB962C8B-B14F-4D97-AF65-F5344CB8AC3E}">
        <p14:creationId xmlns:p14="http://schemas.microsoft.com/office/powerpoint/2010/main" val="1386749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241" y="804615"/>
            <a:ext cx="8869362" cy="1666031"/>
          </a:xfrm>
        </p:spPr>
        <p:txBody>
          <a:bodyPr wrap="square" numCol="1" anchorCtr="0" compatLnSpc="1">
            <a:prstTxWarp prst="textNoShape">
              <a:avLst/>
            </a:prstTxWarp>
            <a:noAutofit/>
          </a:bodyPr>
          <a:lstStyle/>
          <a:p>
            <a:pPr algn="ctr" eaLnBrk="1" hangingPunct="1">
              <a:lnSpc>
                <a:spcPct val="100000"/>
              </a:lnSpc>
              <a:tabLst>
                <a:tab pos="1198563" algn="l"/>
              </a:tabLst>
              <a:defRPr/>
            </a:pPr>
            <a:r>
              <a:rPr lang="en-US" sz="2000" dirty="0">
                <a:solidFill>
                  <a:srgbClr val="6D6E70"/>
                </a:solidFill>
                <a:latin typeface="Arial" charset="0"/>
                <a:cs typeface="Arial" charset="0"/>
              </a:rPr>
              <a:t>The American Red Cross actively supported </a:t>
            </a:r>
            <a:br>
              <a:rPr lang="en-US" sz="2000" dirty="0">
                <a:solidFill>
                  <a:srgbClr val="6D6E70"/>
                </a:solidFill>
                <a:latin typeface="Arial" charset="0"/>
                <a:cs typeface="Arial" charset="0"/>
              </a:rPr>
            </a:br>
            <a:r>
              <a:rPr lang="en-US" sz="2000" dirty="0">
                <a:solidFill>
                  <a:srgbClr val="6D6E70"/>
                </a:solidFill>
                <a:latin typeface="Arial" charset="0"/>
                <a:cs typeface="Arial" charset="0"/>
              </a:rPr>
              <a:t>disaster preparedness, relief and recovery work in </a:t>
            </a:r>
            <a:r>
              <a:rPr lang="en-US" sz="2000" spc="-150" dirty="0">
                <a:solidFill>
                  <a:srgbClr val="ED1B24"/>
                </a:solidFill>
              </a:rPr>
              <a:t>19 countries</a:t>
            </a:r>
            <a:r>
              <a:rPr lang="en-US" sz="2000" dirty="0">
                <a:solidFill>
                  <a:srgbClr val="6D6E70"/>
                </a:solidFill>
                <a:latin typeface="Arial" charset="0"/>
                <a:cs typeface="Arial" charset="0"/>
              </a:rPr>
              <a:t>. </a:t>
            </a:r>
            <a:br>
              <a:rPr lang="en-US" sz="2000" dirty="0">
                <a:solidFill>
                  <a:srgbClr val="6D6E70"/>
                </a:solidFill>
                <a:latin typeface="Arial" charset="0"/>
                <a:cs typeface="Arial" charset="0"/>
              </a:rPr>
            </a:br>
            <a:endParaRPr lang="en-US" sz="2000" baseline="36000" dirty="0">
              <a:solidFill>
                <a:srgbClr val="6D6E70"/>
              </a:solidFill>
              <a:latin typeface="Arial" charset="0"/>
              <a:cs typeface="Arial" charset="0"/>
            </a:endParaRPr>
          </a:p>
        </p:txBody>
      </p:sp>
      <p:sp>
        <p:nvSpPr>
          <p:cNvPr id="20482" name="Text Placeholder 3"/>
          <p:cNvSpPr txBox="1">
            <a:spLocks/>
          </p:cNvSpPr>
          <p:nvPr/>
        </p:nvSpPr>
        <p:spPr bwMode="auto">
          <a:xfrm>
            <a:off x="1385600" y="3722721"/>
            <a:ext cx="1981200" cy="449262"/>
          </a:xfrm>
          <a:prstGeom prst="rect">
            <a:avLst/>
          </a:prstGeom>
          <a:noFill/>
          <a:ln w="9525">
            <a:noFill/>
            <a:miter lim="800000"/>
            <a:headEnd/>
            <a:tailEnd/>
          </a:ln>
        </p:spPr>
        <p:txBody>
          <a:bodyPr anchor="ctr"/>
          <a:lstStyle/>
          <a:p>
            <a:pPr algn="ctr">
              <a:spcBef>
                <a:spcPts val="0"/>
              </a:spcBef>
              <a:buFont typeface="Arial" charset="0"/>
              <a:buNone/>
              <a:defRPr/>
            </a:pPr>
            <a:r>
              <a:rPr lang="en-US" sz="2400" b="1" spc="-150" dirty="0">
                <a:solidFill>
                  <a:srgbClr val="ED1B24"/>
                </a:solidFill>
                <a:latin typeface="Arial"/>
                <a:cs typeface="Arial"/>
              </a:rPr>
              <a:t>$</a:t>
            </a:r>
            <a:r>
              <a:rPr lang="is-IS" sz="2400" b="1" spc="-150" dirty="0">
                <a:solidFill>
                  <a:srgbClr val="ED1B24"/>
                </a:solidFill>
                <a:latin typeface="Arial"/>
                <a:cs typeface="Arial"/>
              </a:rPr>
              <a:t>1,933,923</a:t>
            </a:r>
            <a:endParaRPr lang="en-US" sz="2400" b="1" spc="-150" dirty="0">
              <a:solidFill>
                <a:srgbClr val="ED1B24"/>
              </a:solidFill>
              <a:latin typeface="Arial"/>
              <a:cs typeface="Arial"/>
            </a:endParaRPr>
          </a:p>
          <a:p>
            <a:pPr algn="ctr">
              <a:spcBef>
                <a:spcPts val="0"/>
              </a:spcBef>
            </a:pPr>
            <a:r>
              <a:rPr lang="en-US" sz="1400" dirty="0">
                <a:solidFill>
                  <a:srgbClr val="6D6E70"/>
                </a:solidFill>
              </a:rPr>
              <a:t>funds donated*</a:t>
            </a:r>
          </a:p>
          <a:p>
            <a:pPr algn="ctr">
              <a:spcBef>
                <a:spcPts val="0"/>
              </a:spcBef>
            </a:pPr>
            <a:endParaRPr lang="en-US" sz="1400" dirty="0">
              <a:solidFill>
                <a:srgbClr val="6D6E70"/>
              </a:solidFill>
            </a:endParaRPr>
          </a:p>
          <a:p>
            <a:pPr algn="ctr">
              <a:spcBef>
                <a:spcPct val="20000"/>
              </a:spcBef>
              <a:buFont typeface="Arial" charset="0"/>
              <a:buNone/>
            </a:pPr>
            <a:r>
              <a:rPr lang="en-US" sz="1400" b="1" dirty="0">
                <a:solidFill>
                  <a:schemeClr val="tx1">
                    <a:lumMod val="50000"/>
                    <a:lumOff val="50000"/>
                  </a:schemeClr>
                </a:solidFill>
                <a:cs typeface="Arial" charset="0"/>
              </a:rPr>
              <a:t> </a:t>
            </a:r>
          </a:p>
        </p:txBody>
      </p:sp>
      <p:pic>
        <p:nvPicPr>
          <p:cNvPr id="20486" name="Picture 4" descr="Preparedness.png"/>
          <p:cNvPicPr>
            <a:picLocks noChangeAspect="1"/>
          </p:cNvPicPr>
          <p:nvPr/>
        </p:nvPicPr>
        <p:blipFill>
          <a:blip r:embed="rId3"/>
          <a:srcRect/>
          <a:stretch>
            <a:fillRect/>
          </a:stretch>
        </p:blipFill>
        <p:spPr bwMode="auto">
          <a:xfrm>
            <a:off x="7705810" y="2308235"/>
            <a:ext cx="836686" cy="1086597"/>
          </a:xfrm>
          <a:prstGeom prst="rect">
            <a:avLst/>
          </a:prstGeom>
          <a:noFill/>
          <a:ln w="9525">
            <a:noFill/>
            <a:miter lim="800000"/>
            <a:headEnd/>
            <a:tailEnd/>
          </a:ln>
        </p:spPr>
      </p:pic>
      <p:sp>
        <p:nvSpPr>
          <p:cNvPr id="20" name="Rectangle 19"/>
          <p:cNvSpPr/>
          <p:nvPr/>
        </p:nvSpPr>
        <p:spPr>
          <a:xfrm>
            <a:off x="5355289" y="5294234"/>
            <a:ext cx="4116387" cy="369332"/>
          </a:xfrm>
          <a:prstGeom prst="rect">
            <a:avLst/>
          </a:prstGeom>
        </p:spPr>
        <p:txBody>
          <a:bodyPr wrap="square">
            <a:spAutoFit/>
          </a:bodyPr>
          <a:lstStyle/>
          <a:p>
            <a:pPr algn="r">
              <a:tabLst>
                <a:tab pos="169863" algn="l"/>
              </a:tabLst>
            </a:pPr>
            <a:r>
              <a:rPr lang="en-US" sz="900" dirty="0">
                <a:solidFill>
                  <a:srgbClr val="717073"/>
                </a:solidFill>
                <a:cs typeface="Arial" charset="0"/>
              </a:rPr>
              <a:t>*Reflects funds donated by American Red Cross to IFRC, ICRC or Red Cross Red Crescent national societies following specific disasters.</a:t>
            </a:r>
          </a:p>
        </p:txBody>
      </p:sp>
      <p:pic>
        <p:nvPicPr>
          <p:cNvPr id="3074" name="Picture 2"/>
          <p:cNvPicPr>
            <a:picLocks noChangeAspect="1" noChangeArrowheads="1"/>
          </p:cNvPicPr>
          <p:nvPr/>
        </p:nvPicPr>
        <p:blipFill>
          <a:blip r:embed="rId4"/>
          <a:srcRect/>
          <a:stretch>
            <a:fillRect/>
          </a:stretch>
        </p:blipFill>
        <p:spPr bwMode="auto">
          <a:xfrm>
            <a:off x="2052776" y="2539147"/>
            <a:ext cx="729006" cy="729006"/>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a:srcRect/>
          <a:stretch>
            <a:fillRect/>
          </a:stretch>
        </p:blipFill>
        <p:spPr bwMode="auto">
          <a:xfrm>
            <a:off x="5008286" y="2569791"/>
            <a:ext cx="694005" cy="751528"/>
          </a:xfrm>
          <a:prstGeom prst="rect">
            <a:avLst/>
          </a:prstGeom>
          <a:noFill/>
          <a:ln w="9525">
            <a:noFill/>
            <a:miter lim="800000"/>
            <a:headEnd/>
            <a:tailEnd/>
          </a:ln>
          <a:effectLst/>
        </p:spPr>
      </p:pic>
      <p:sp>
        <p:nvSpPr>
          <p:cNvPr id="22" name="Rectangle 21"/>
          <p:cNvSpPr/>
          <p:nvPr/>
        </p:nvSpPr>
        <p:spPr>
          <a:xfrm>
            <a:off x="1328057" y="4581005"/>
            <a:ext cx="8054464" cy="609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0492" name="Text Placeholder 3"/>
          <p:cNvSpPr txBox="1">
            <a:spLocks/>
          </p:cNvSpPr>
          <p:nvPr/>
        </p:nvSpPr>
        <p:spPr bwMode="auto">
          <a:xfrm>
            <a:off x="1614200" y="4670912"/>
            <a:ext cx="1738600" cy="449262"/>
          </a:xfrm>
          <a:prstGeom prst="rect">
            <a:avLst/>
          </a:prstGeom>
          <a:noFill/>
          <a:ln w="9525">
            <a:noFill/>
            <a:miter lim="800000"/>
            <a:headEnd/>
            <a:tailEnd/>
          </a:ln>
        </p:spPr>
        <p:txBody>
          <a:bodyPr/>
          <a:lstStyle/>
          <a:p>
            <a:pPr algn="ctr">
              <a:spcBef>
                <a:spcPct val="20000"/>
              </a:spcBef>
            </a:pPr>
            <a:r>
              <a:rPr lang="en-US" sz="2100" b="1" dirty="0">
                <a:solidFill>
                  <a:srgbClr val="717073"/>
                </a:solidFill>
                <a:cs typeface="Arial" charset="0"/>
              </a:rPr>
              <a:t>$</a:t>
            </a:r>
            <a:r>
              <a:rPr lang="is-IS" sz="2100" b="1" dirty="0">
                <a:solidFill>
                  <a:srgbClr val="717073"/>
                </a:solidFill>
                <a:cs typeface="Arial" charset="0"/>
              </a:rPr>
              <a:t>3,272,641</a:t>
            </a:r>
            <a:endParaRPr lang="en-US" sz="2100" b="1" dirty="0">
              <a:solidFill>
                <a:srgbClr val="717073"/>
              </a:solidFill>
              <a:cs typeface="Arial" charset="0"/>
            </a:endParaRPr>
          </a:p>
        </p:txBody>
      </p:sp>
      <p:sp>
        <p:nvSpPr>
          <p:cNvPr id="20493" name="Rectangle 27"/>
          <p:cNvSpPr>
            <a:spLocks noChangeArrowheads="1"/>
          </p:cNvSpPr>
          <p:nvPr/>
        </p:nvSpPr>
        <p:spPr bwMode="auto">
          <a:xfrm>
            <a:off x="4840939" y="4687794"/>
            <a:ext cx="1028700" cy="415498"/>
          </a:xfrm>
          <a:prstGeom prst="rect">
            <a:avLst/>
          </a:prstGeom>
          <a:noFill/>
          <a:ln w="9525">
            <a:noFill/>
            <a:miter lim="800000"/>
            <a:headEnd/>
            <a:tailEnd/>
          </a:ln>
        </p:spPr>
        <p:txBody>
          <a:bodyPr>
            <a:spAutoFit/>
          </a:bodyPr>
          <a:lstStyle/>
          <a:p>
            <a:pPr algn="ctr">
              <a:spcBef>
                <a:spcPct val="20000"/>
              </a:spcBef>
              <a:buFont typeface="Arial" charset="0"/>
              <a:buNone/>
            </a:pPr>
            <a:r>
              <a:rPr lang="en-US" sz="2100" b="1" dirty="0">
                <a:solidFill>
                  <a:srgbClr val="717073"/>
                </a:solidFill>
                <a:cs typeface="Arial" charset="0"/>
              </a:rPr>
              <a:t>12</a:t>
            </a:r>
          </a:p>
        </p:txBody>
      </p:sp>
      <p:sp>
        <p:nvSpPr>
          <p:cNvPr id="20495" name="Rectangle 29"/>
          <p:cNvSpPr>
            <a:spLocks noChangeArrowheads="1"/>
          </p:cNvSpPr>
          <p:nvPr/>
        </p:nvSpPr>
        <p:spPr bwMode="auto">
          <a:xfrm>
            <a:off x="7882045" y="4670912"/>
            <a:ext cx="484215" cy="415498"/>
          </a:xfrm>
          <a:prstGeom prst="rect">
            <a:avLst/>
          </a:prstGeom>
          <a:noFill/>
          <a:ln w="9525">
            <a:noFill/>
            <a:miter lim="800000"/>
            <a:headEnd/>
            <a:tailEnd/>
          </a:ln>
        </p:spPr>
        <p:txBody>
          <a:bodyPr wrap="square">
            <a:spAutoFit/>
          </a:bodyPr>
          <a:lstStyle/>
          <a:p>
            <a:pPr algn="ctr">
              <a:spcBef>
                <a:spcPct val="20000"/>
              </a:spcBef>
              <a:defRPr/>
            </a:pPr>
            <a:r>
              <a:rPr lang="en-US" sz="2100" b="1" dirty="0">
                <a:solidFill>
                  <a:srgbClr val="717073"/>
                </a:solidFill>
                <a:cs typeface="Arial" charset="0"/>
              </a:rPr>
              <a:t>26</a:t>
            </a:r>
          </a:p>
        </p:txBody>
      </p:sp>
      <p:sp>
        <p:nvSpPr>
          <p:cNvPr id="21" name="Title 1"/>
          <p:cNvSpPr txBox="1">
            <a:spLocks/>
          </p:cNvSpPr>
          <p:nvPr/>
        </p:nvSpPr>
        <p:spPr>
          <a:xfrm>
            <a:off x="838200" y="514495"/>
            <a:ext cx="8381999" cy="762000"/>
          </a:xfrm>
          <a:prstGeom prst="rect">
            <a:avLst/>
          </a:prstGeom>
        </p:spPr>
        <p:txBody>
          <a:bodyPr vert="horz" wrap="square" lIns="91440" tIns="45720" rIns="91440" bIns="45720" numCol="1" rtlCol="0" anchor="ctr" anchorCtr="0" compatLnSpc="1">
            <a:prstTxWarp prst="textNoShape">
              <a:avLst/>
            </a:prstTxWarp>
            <a:normAutofit/>
          </a:bodyPr>
          <a:lstStyle>
            <a:lvl1pPr algn="l" defTabSz="457200" rtl="0" eaLnBrk="0" fontAlgn="base" hangingPunct="0">
              <a:lnSpc>
                <a:spcPts val="3860"/>
              </a:lnSpc>
              <a:spcBef>
                <a:spcPct val="0"/>
              </a:spcBef>
              <a:spcAft>
                <a:spcPct val="0"/>
              </a:spcAft>
              <a:defRPr sz="3800" b="1" kern="1200" spc="-100">
                <a:solidFill>
                  <a:srgbClr val="ED1B2E"/>
                </a:solidFill>
                <a:latin typeface="Arial"/>
                <a:ea typeface="+mj-ea"/>
                <a:cs typeface="Arial"/>
              </a:defRPr>
            </a:lvl1pPr>
            <a:lvl2pPr algn="ctr" defTabSz="457200" rtl="0" eaLnBrk="0" fontAlgn="base" hangingPunct="0">
              <a:spcBef>
                <a:spcPct val="0"/>
              </a:spcBef>
              <a:spcAft>
                <a:spcPct val="0"/>
              </a:spcAft>
              <a:defRPr sz="4400" b="1">
                <a:solidFill>
                  <a:srgbClr val="ED1B24"/>
                </a:solidFill>
                <a:latin typeface="Arial" charset="0"/>
                <a:cs typeface="Arial" charset="0"/>
              </a:defRPr>
            </a:lvl2pPr>
            <a:lvl3pPr algn="ctr" defTabSz="457200" rtl="0" eaLnBrk="0" fontAlgn="base" hangingPunct="0">
              <a:spcBef>
                <a:spcPct val="0"/>
              </a:spcBef>
              <a:spcAft>
                <a:spcPct val="0"/>
              </a:spcAft>
              <a:defRPr sz="4400" b="1">
                <a:solidFill>
                  <a:srgbClr val="ED1B24"/>
                </a:solidFill>
                <a:latin typeface="Arial" charset="0"/>
                <a:cs typeface="Arial" charset="0"/>
              </a:defRPr>
            </a:lvl3pPr>
            <a:lvl4pPr algn="ctr" defTabSz="457200" rtl="0" eaLnBrk="0" fontAlgn="base" hangingPunct="0">
              <a:spcBef>
                <a:spcPct val="0"/>
              </a:spcBef>
              <a:spcAft>
                <a:spcPct val="0"/>
              </a:spcAft>
              <a:defRPr sz="4400" b="1">
                <a:solidFill>
                  <a:srgbClr val="ED1B24"/>
                </a:solidFill>
                <a:latin typeface="Arial" charset="0"/>
                <a:cs typeface="Arial" charset="0"/>
              </a:defRPr>
            </a:lvl4pPr>
            <a:lvl5pPr algn="ctr" defTabSz="457200" rtl="0" eaLnBrk="0" fontAlgn="base" hangingPunct="0">
              <a:spcBef>
                <a:spcPct val="0"/>
              </a:spcBef>
              <a:spcAft>
                <a:spcPct val="0"/>
              </a:spcAft>
              <a:defRPr sz="4400" b="1">
                <a:solidFill>
                  <a:srgbClr val="ED1B24"/>
                </a:solidFill>
                <a:latin typeface="Arial" charset="0"/>
                <a:cs typeface="Arial" charset="0"/>
              </a:defRPr>
            </a:lvl5pPr>
            <a:lvl6pPr marL="457200" algn="ctr" defTabSz="457200" rtl="0" fontAlgn="base">
              <a:spcBef>
                <a:spcPct val="0"/>
              </a:spcBef>
              <a:spcAft>
                <a:spcPct val="0"/>
              </a:spcAft>
              <a:defRPr sz="4400" b="1">
                <a:solidFill>
                  <a:srgbClr val="ED1B24"/>
                </a:solidFill>
                <a:latin typeface="Arial" charset="0"/>
                <a:cs typeface="Arial" charset="0"/>
              </a:defRPr>
            </a:lvl6pPr>
            <a:lvl7pPr marL="914400" algn="ctr" defTabSz="457200" rtl="0" fontAlgn="base">
              <a:spcBef>
                <a:spcPct val="0"/>
              </a:spcBef>
              <a:spcAft>
                <a:spcPct val="0"/>
              </a:spcAft>
              <a:defRPr sz="4400" b="1">
                <a:solidFill>
                  <a:srgbClr val="ED1B24"/>
                </a:solidFill>
                <a:latin typeface="Arial" charset="0"/>
                <a:cs typeface="Arial" charset="0"/>
              </a:defRPr>
            </a:lvl7pPr>
            <a:lvl8pPr marL="1371600" algn="ctr" defTabSz="457200" rtl="0" fontAlgn="base">
              <a:spcBef>
                <a:spcPct val="0"/>
              </a:spcBef>
              <a:spcAft>
                <a:spcPct val="0"/>
              </a:spcAft>
              <a:defRPr sz="4400" b="1">
                <a:solidFill>
                  <a:srgbClr val="ED1B24"/>
                </a:solidFill>
                <a:latin typeface="Arial" charset="0"/>
                <a:cs typeface="Arial" charset="0"/>
              </a:defRPr>
            </a:lvl8pPr>
            <a:lvl9pPr marL="1828800" algn="ctr" defTabSz="457200" rtl="0" fontAlgn="base">
              <a:spcBef>
                <a:spcPct val="0"/>
              </a:spcBef>
              <a:spcAft>
                <a:spcPct val="0"/>
              </a:spcAft>
              <a:defRPr sz="4400" b="1">
                <a:solidFill>
                  <a:srgbClr val="ED1B24"/>
                </a:solidFill>
                <a:latin typeface="Arial" charset="0"/>
                <a:cs typeface="Arial" charset="0"/>
              </a:defRPr>
            </a:lvl9pPr>
          </a:lstStyle>
          <a:p>
            <a:pPr algn="ctr" eaLnBrk="1" hangingPunct="1">
              <a:defRPr/>
            </a:pPr>
            <a:r>
              <a:rPr lang="en-US" dirty="0">
                <a:solidFill>
                  <a:srgbClr val="ED1B24"/>
                </a:solidFill>
                <a:latin typeface="Arial" charset="0"/>
                <a:cs typeface="Arial" charset="0"/>
              </a:rPr>
              <a:t>Q2 International Response Totals</a:t>
            </a:r>
            <a:endParaRPr lang="en-US" baseline="36000" dirty="0">
              <a:solidFill>
                <a:srgbClr val="ED1B24"/>
              </a:solidFill>
              <a:latin typeface="Arial" charset="0"/>
              <a:cs typeface="Arial" charset="0"/>
            </a:endParaRPr>
          </a:p>
        </p:txBody>
      </p:sp>
      <p:cxnSp>
        <p:nvCxnSpPr>
          <p:cNvPr id="28" name="Straight Connector 27"/>
          <p:cNvCxnSpPr/>
          <p:nvPr/>
        </p:nvCxnSpPr>
        <p:spPr>
          <a:xfrm>
            <a:off x="1132061" y="2057400"/>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3">
            <a:extLst>
              <a:ext uri="{FF2B5EF4-FFF2-40B4-BE49-F238E27FC236}">
                <a16:creationId xmlns:a16="http://schemas.microsoft.com/office/drawing/2014/main" id="{5AFD59BC-BAD2-4D15-A130-53A7931A8F55}"/>
              </a:ext>
            </a:extLst>
          </p:cNvPr>
          <p:cNvSpPr txBox="1">
            <a:spLocks/>
          </p:cNvSpPr>
          <p:nvPr/>
        </p:nvSpPr>
        <p:spPr bwMode="auto">
          <a:xfrm>
            <a:off x="4364689" y="3619353"/>
            <a:ext cx="1981200" cy="449262"/>
          </a:xfrm>
          <a:prstGeom prst="rect">
            <a:avLst/>
          </a:prstGeom>
          <a:noFill/>
          <a:ln w="9525">
            <a:noFill/>
            <a:miter lim="800000"/>
            <a:headEnd/>
            <a:tailEnd/>
          </a:ln>
        </p:spPr>
        <p:txBody>
          <a:bodyPr anchor="ctr"/>
          <a:lstStyle/>
          <a:p>
            <a:pPr algn="ctr">
              <a:spcBef>
                <a:spcPts val="0"/>
              </a:spcBef>
              <a:buFont typeface="Arial" charset="0"/>
              <a:buNone/>
              <a:defRPr/>
            </a:pPr>
            <a:r>
              <a:rPr lang="en-US" sz="2400" b="1" spc="-150" dirty="0">
                <a:solidFill>
                  <a:srgbClr val="ED1B24"/>
                </a:solidFill>
                <a:latin typeface="Arial"/>
                <a:cs typeface="Arial"/>
              </a:rPr>
              <a:t>8</a:t>
            </a:r>
          </a:p>
          <a:p>
            <a:pPr algn="ctr">
              <a:spcBef>
                <a:spcPts val="0"/>
              </a:spcBef>
            </a:pPr>
            <a:r>
              <a:rPr lang="en-US" sz="1400" dirty="0">
                <a:solidFill>
                  <a:srgbClr val="6D6E70"/>
                </a:solidFill>
              </a:rPr>
              <a:t>people deployed</a:t>
            </a:r>
          </a:p>
          <a:p>
            <a:pPr algn="ctr">
              <a:spcBef>
                <a:spcPct val="20000"/>
              </a:spcBef>
              <a:buFont typeface="Arial" charset="0"/>
              <a:buNone/>
            </a:pPr>
            <a:r>
              <a:rPr lang="en-US" sz="1400" b="1" dirty="0">
                <a:solidFill>
                  <a:schemeClr val="tx1">
                    <a:lumMod val="50000"/>
                    <a:lumOff val="50000"/>
                  </a:schemeClr>
                </a:solidFill>
                <a:cs typeface="Arial" charset="0"/>
              </a:rPr>
              <a:t> </a:t>
            </a:r>
          </a:p>
        </p:txBody>
      </p:sp>
      <p:sp>
        <p:nvSpPr>
          <p:cNvPr id="27" name="Text Placeholder 3">
            <a:extLst>
              <a:ext uri="{FF2B5EF4-FFF2-40B4-BE49-F238E27FC236}">
                <a16:creationId xmlns:a16="http://schemas.microsoft.com/office/drawing/2014/main" id="{56749228-26BC-4C21-8CAC-7C9D4C941B58}"/>
              </a:ext>
            </a:extLst>
          </p:cNvPr>
          <p:cNvSpPr txBox="1">
            <a:spLocks/>
          </p:cNvSpPr>
          <p:nvPr/>
        </p:nvSpPr>
        <p:spPr bwMode="auto">
          <a:xfrm>
            <a:off x="7133553" y="3722721"/>
            <a:ext cx="1981200" cy="449262"/>
          </a:xfrm>
          <a:prstGeom prst="rect">
            <a:avLst/>
          </a:prstGeom>
          <a:noFill/>
          <a:ln w="9525">
            <a:noFill/>
            <a:miter lim="800000"/>
            <a:headEnd/>
            <a:tailEnd/>
          </a:ln>
        </p:spPr>
        <p:txBody>
          <a:bodyPr anchor="ctr"/>
          <a:lstStyle/>
          <a:p>
            <a:pPr algn="ctr">
              <a:spcBef>
                <a:spcPts val="0"/>
              </a:spcBef>
              <a:buFont typeface="Arial" charset="0"/>
              <a:buNone/>
              <a:defRPr/>
            </a:pPr>
            <a:r>
              <a:rPr lang="en-US" sz="2400" b="1" spc="-150" dirty="0">
                <a:solidFill>
                  <a:srgbClr val="ED1B24"/>
                </a:solidFill>
                <a:latin typeface="Arial"/>
                <a:cs typeface="Arial"/>
              </a:rPr>
              <a:t>25</a:t>
            </a:r>
          </a:p>
          <a:p>
            <a:pPr algn="ctr">
              <a:spcBef>
                <a:spcPts val="0"/>
              </a:spcBef>
            </a:pPr>
            <a:r>
              <a:rPr lang="en-US" sz="1400" dirty="0">
                <a:solidFill>
                  <a:srgbClr val="6D6E70"/>
                </a:solidFill>
              </a:rPr>
              <a:t>preparedness and risk reduction projects</a:t>
            </a:r>
          </a:p>
          <a:p>
            <a:pPr algn="ctr">
              <a:spcBef>
                <a:spcPct val="20000"/>
              </a:spcBef>
              <a:buFont typeface="Arial" charset="0"/>
              <a:buNone/>
            </a:pPr>
            <a:r>
              <a:rPr lang="en-US" sz="1400" b="1" dirty="0">
                <a:solidFill>
                  <a:schemeClr val="tx1">
                    <a:lumMod val="50000"/>
                    <a:lumOff val="50000"/>
                  </a:schemeClr>
                </a:solidFill>
                <a:cs typeface="Arial" charset="0"/>
              </a:rPr>
              <a:t> </a:t>
            </a:r>
          </a:p>
        </p:txBody>
      </p:sp>
      <p:sp>
        <p:nvSpPr>
          <p:cNvPr id="23" name="Rectangle 30">
            <a:extLst>
              <a:ext uri="{FF2B5EF4-FFF2-40B4-BE49-F238E27FC236}">
                <a16:creationId xmlns:a16="http://schemas.microsoft.com/office/drawing/2014/main" id="{A453FF44-35DA-4647-A1C5-411B60442A11}"/>
              </a:ext>
            </a:extLst>
          </p:cNvPr>
          <p:cNvSpPr>
            <a:spLocks noChangeArrowheads="1"/>
          </p:cNvSpPr>
          <p:nvPr/>
        </p:nvSpPr>
        <p:spPr bwMode="auto">
          <a:xfrm>
            <a:off x="166687" y="4522439"/>
            <a:ext cx="1343025" cy="738664"/>
          </a:xfrm>
          <a:prstGeom prst="rect">
            <a:avLst/>
          </a:prstGeom>
          <a:noFill/>
          <a:ln w="9525">
            <a:noFill/>
            <a:miter lim="800000"/>
            <a:headEnd/>
            <a:tailEnd/>
          </a:ln>
        </p:spPr>
        <p:txBody>
          <a:bodyPr>
            <a:spAutoFit/>
          </a:bodyPr>
          <a:lstStyle/>
          <a:p>
            <a:pPr algn="ctr">
              <a:spcBef>
                <a:spcPts val="0"/>
              </a:spcBef>
              <a:buFont typeface="Arial" charset="0"/>
              <a:buNone/>
            </a:pPr>
            <a:r>
              <a:rPr lang="en-US" sz="2100" b="1" dirty="0">
                <a:solidFill>
                  <a:srgbClr val="9F9FA3"/>
                </a:solidFill>
                <a:cs typeface="Arial" charset="0"/>
              </a:rPr>
              <a:t>FY19</a:t>
            </a:r>
          </a:p>
          <a:p>
            <a:pPr algn="ctr">
              <a:spcBef>
                <a:spcPts val="0"/>
              </a:spcBef>
              <a:buFont typeface="Arial" charset="0"/>
              <a:buNone/>
            </a:pPr>
            <a:r>
              <a:rPr lang="en-US" sz="2100" b="1" dirty="0">
                <a:solidFill>
                  <a:srgbClr val="9F9FA3"/>
                </a:solidFill>
                <a:cs typeface="Arial" charset="0"/>
              </a:rPr>
              <a:t>Totals</a:t>
            </a:r>
          </a:p>
        </p:txBody>
      </p:sp>
    </p:spTree>
    <p:extLst>
      <p:ext uri="{BB962C8B-B14F-4D97-AF65-F5344CB8AC3E}">
        <p14:creationId xmlns:p14="http://schemas.microsoft.com/office/powerpoint/2010/main" val="936966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132061" y="1295400"/>
            <a:ext cx="7935739" cy="716913"/>
          </a:xfrm>
        </p:spPr>
        <p:txBody>
          <a:bodyPr wrap="square" numCol="1" anchorCtr="0" compatLnSpc="1">
            <a:prstTxWarp prst="textNoShape">
              <a:avLst/>
            </a:prstTxWarp>
            <a:noAutofit/>
          </a:bodyPr>
          <a:lstStyle/>
          <a:p>
            <a:pPr algn="ctr" eaLnBrk="1" hangingPunct="1">
              <a:lnSpc>
                <a:spcPct val="100000"/>
              </a:lnSpc>
              <a:defRPr/>
            </a:pPr>
            <a:r>
              <a:rPr lang="en-US" sz="1800" dirty="0">
                <a:solidFill>
                  <a:srgbClr val="6D6E70"/>
                </a:solidFill>
                <a:latin typeface="Arial" charset="0"/>
                <a:cs typeface="Arial" charset="0"/>
              </a:rPr>
              <a:t>The American Red Cross also supported preparedness and education efforts to combat the nation’s biggest disaster threat – home fires. To date, </a:t>
            </a:r>
            <a:br>
              <a:rPr lang="en-US" sz="1800" dirty="0">
                <a:solidFill>
                  <a:srgbClr val="6D6E70"/>
                </a:solidFill>
                <a:latin typeface="Arial" charset="0"/>
                <a:cs typeface="Arial" charset="0"/>
              </a:rPr>
            </a:br>
            <a:r>
              <a:rPr lang="en-US" sz="1800" dirty="0"/>
              <a:t>511 lives—including 177 children—</a:t>
            </a:r>
            <a:r>
              <a:rPr lang="en-US" sz="1800" dirty="0">
                <a:solidFill>
                  <a:srgbClr val="717073"/>
                </a:solidFill>
                <a:latin typeface="Arial" charset="0"/>
                <a:cs typeface="Arial" charset="0"/>
              </a:rPr>
              <a:t>have been </a:t>
            </a:r>
            <a:r>
              <a:rPr lang="en-US" sz="1800" dirty="0">
                <a:solidFill>
                  <a:srgbClr val="6D6E70"/>
                </a:solidFill>
                <a:latin typeface="Arial" charset="0"/>
                <a:cs typeface="Arial" charset="0"/>
              </a:rPr>
              <a:t>saved through campaign efforts. </a:t>
            </a:r>
            <a:br>
              <a:rPr lang="en-US" sz="2000" dirty="0">
                <a:solidFill>
                  <a:srgbClr val="6D6E70"/>
                </a:solidFill>
                <a:latin typeface="Arial" charset="0"/>
                <a:cs typeface="Arial" charset="0"/>
              </a:rPr>
            </a:br>
            <a:endParaRPr lang="en-US" sz="2000" dirty="0">
              <a:solidFill>
                <a:srgbClr val="6D6E70"/>
              </a:solidFill>
              <a:latin typeface="Arial" charset="0"/>
              <a:cs typeface="Arial" charset="0"/>
            </a:endParaRPr>
          </a:p>
        </p:txBody>
      </p:sp>
      <p:pic>
        <p:nvPicPr>
          <p:cNvPr id="45" name="Picture 44" descr="HomeFire.pn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772399" y="2390545"/>
            <a:ext cx="925505" cy="868418"/>
          </a:xfrm>
          <a:prstGeom prst="rect">
            <a:avLst/>
          </a:prstGeom>
        </p:spPr>
      </p:pic>
      <p:sp>
        <p:nvSpPr>
          <p:cNvPr id="22" name="Title 1"/>
          <p:cNvSpPr txBox="1">
            <a:spLocks/>
          </p:cNvSpPr>
          <p:nvPr/>
        </p:nvSpPr>
        <p:spPr>
          <a:xfrm>
            <a:off x="838200" y="381000"/>
            <a:ext cx="8381999" cy="762000"/>
          </a:xfrm>
          <a:prstGeom prst="rect">
            <a:avLst/>
          </a:prstGeom>
        </p:spPr>
        <p:txBody>
          <a:bodyPr vert="horz" wrap="square" lIns="91440" tIns="45720" rIns="91440" bIns="45720" numCol="1" rtlCol="0" anchor="ctr" anchorCtr="0" compatLnSpc="1">
            <a:prstTxWarp prst="textNoShape">
              <a:avLst/>
            </a:prstTxWarp>
            <a:normAutofit/>
          </a:bodyPr>
          <a:lstStyle>
            <a:lvl1pPr algn="l" defTabSz="457200" rtl="0" eaLnBrk="0" fontAlgn="base" hangingPunct="0">
              <a:lnSpc>
                <a:spcPts val="3860"/>
              </a:lnSpc>
              <a:spcBef>
                <a:spcPct val="0"/>
              </a:spcBef>
              <a:spcAft>
                <a:spcPct val="0"/>
              </a:spcAft>
              <a:defRPr sz="3800" b="1" kern="1200" spc="-100">
                <a:solidFill>
                  <a:srgbClr val="ED1B2E"/>
                </a:solidFill>
                <a:latin typeface="Arial"/>
                <a:ea typeface="+mj-ea"/>
                <a:cs typeface="Arial"/>
              </a:defRPr>
            </a:lvl1pPr>
            <a:lvl2pPr algn="ctr" defTabSz="457200" rtl="0" eaLnBrk="0" fontAlgn="base" hangingPunct="0">
              <a:spcBef>
                <a:spcPct val="0"/>
              </a:spcBef>
              <a:spcAft>
                <a:spcPct val="0"/>
              </a:spcAft>
              <a:defRPr sz="4400" b="1">
                <a:solidFill>
                  <a:srgbClr val="ED1B24"/>
                </a:solidFill>
                <a:latin typeface="Arial" charset="0"/>
                <a:cs typeface="Arial" charset="0"/>
              </a:defRPr>
            </a:lvl2pPr>
            <a:lvl3pPr algn="ctr" defTabSz="457200" rtl="0" eaLnBrk="0" fontAlgn="base" hangingPunct="0">
              <a:spcBef>
                <a:spcPct val="0"/>
              </a:spcBef>
              <a:spcAft>
                <a:spcPct val="0"/>
              </a:spcAft>
              <a:defRPr sz="4400" b="1">
                <a:solidFill>
                  <a:srgbClr val="ED1B24"/>
                </a:solidFill>
                <a:latin typeface="Arial" charset="0"/>
                <a:cs typeface="Arial" charset="0"/>
              </a:defRPr>
            </a:lvl3pPr>
            <a:lvl4pPr algn="ctr" defTabSz="457200" rtl="0" eaLnBrk="0" fontAlgn="base" hangingPunct="0">
              <a:spcBef>
                <a:spcPct val="0"/>
              </a:spcBef>
              <a:spcAft>
                <a:spcPct val="0"/>
              </a:spcAft>
              <a:defRPr sz="4400" b="1">
                <a:solidFill>
                  <a:srgbClr val="ED1B24"/>
                </a:solidFill>
                <a:latin typeface="Arial" charset="0"/>
                <a:cs typeface="Arial" charset="0"/>
              </a:defRPr>
            </a:lvl4pPr>
            <a:lvl5pPr algn="ctr" defTabSz="457200" rtl="0" eaLnBrk="0" fontAlgn="base" hangingPunct="0">
              <a:spcBef>
                <a:spcPct val="0"/>
              </a:spcBef>
              <a:spcAft>
                <a:spcPct val="0"/>
              </a:spcAft>
              <a:defRPr sz="4400" b="1">
                <a:solidFill>
                  <a:srgbClr val="ED1B24"/>
                </a:solidFill>
                <a:latin typeface="Arial" charset="0"/>
                <a:cs typeface="Arial" charset="0"/>
              </a:defRPr>
            </a:lvl5pPr>
            <a:lvl6pPr marL="457200" algn="ctr" defTabSz="457200" rtl="0" fontAlgn="base">
              <a:spcBef>
                <a:spcPct val="0"/>
              </a:spcBef>
              <a:spcAft>
                <a:spcPct val="0"/>
              </a:spcAft>
              <a:defRPr sz="4400" b="1">
                <a:solidFill>
                  <a:srgbClr val="ED1B24"/>
                </a:solidFill>
                <a:latin typeface="Arial" charset="0"/>
                <a:cs typeface="Arial" charset="0"/>
              </a:defRPr>
            </a:lvl6pPr>
            <a:lvl7pPr marL="914400" algn="ctr" defTabSz="457200" rtl="0" fontAlgn="base">
              <a:spcBef>
                <a:spcPct val="0"/>
              </a:spcBef>
              <a:spcAft>
                <a:spcPct val="0"/>
              </a:spcAft>
              <a:defRPr sz="4400" b="1">
                <a:solidFill>
                  <a:srgbClr val="ED1B24"/>
                </a:solidFill>
                <a:latin typeface="Arial" charset="0"/>
                <a:cs typeface="Arial" charset="0"/>
              </a:defRPr>
            </a:lvl7pPr>
            <a:lvl8pPr marL="1371600" algn="ctr" defTabSz="457200" rtl="0" fontAlgn="base">
              <a:spcBef>
                <a:spcPct val="0"/>
              </a:spcBef>
              <a:spcAft>
                <a:spcPct val="0"/>
              </a:spcAft>
              <a:defRPr sz="4400" b="1">
                <a:solidFill>
                  <a:srgbClr val="ED1B24"/>
                </a:solidFill>
                <a:latin typeface="Arial" charset="0"/>
                <a:cs typeface="Arial" charset="0"/>
              </a:defRPr>
            </a:lvl8pPr>
            <a:lvl9pPr marL="1828800" algn="ctr" defTabSz="457200" rtl="0" fontAlgn="base">
              <a:spcBef>
                <a:spcPct val="0"/>
              </a:spcBef>
              <a:spcAft>
                <a:spcPct val="0"/>
              </a:spcAft>
              <a:defRPr sz="4400" b="1">
                <a:solidFill>
                  <a:srgbClr val="ED1B24"/>
                </a:solidFill>
                <a:latin typeface="Arial" charset="0"/>
                <a:cs typeface="Arial" charset="0"/>
              </a:defRPr>
            </a:lvl9pPr>
          </a:lstStyle>
          <a:p>
            <a:pPr algn="ctr" eaLnBrk="1" hangingPunct="1">
              <a:defRPr/>
            </a:pPr>
            <a:r>
              <a:rPr lang="en-US" dirty="0">
                <a:solidFill>
                  <a:srgbClr val="ED1B24"/>
                </a:solidFill>
                <a:latin typeface="Arial" charset="0"/>
                <a:cs typeface="Arial" charset="0"/>
              </a:rPr>
              <a:t>Q2 Home Fire Campaign Totals</a:t>
            </a:r>
            <a:endParaRPr lang="en-US" baseline="36000" dirty="0">
              <a:solidFill>
                <a:srgbClr val="ED1B24"/>
              </a:solidFill>
              <a:latin typeface="Arial" charset="0"/>
              <a:cs typeface="Arial" charset="0"/>
            </a:endParaRPr>
          </a:p>
        </p:txBody>
      </p:sp>
      <p:cxnSp>
        <p:nvCxnSpPr>
          <p:cNvPr id="23" name="Straight Connector 22"/>
          <p:cNvCxnSpPr/>
          <p:nvPr/>
        </p:nvCxnSpPr>
        <p:spPr>
          <a:xfrm>
            <a:off x="1132061" y="2057400"/>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1371600" y="4586971"/>
            <a:ext cx="7935264" cy="609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6" name="Rectangle 30"/>
          <p:cNvSpPr>
            <a:spLocks noChangeArrowheads="1"/>
          </p:cNvSpPr>
          <p:nvPr/>
        </p:nvSpPr>
        <p:spPr bwMode="auto">
          <a:xfrm>
            <a:off x="166687" y="4522439"/>
            <a:ext cx="1343025" cy="738664"/>
          </a:xfrm>
          <a:prstGeom prst="rect">
            <a:avLst/>
          </a:prstGeom>
          <a:noFill/>
          <a:ln w="9525">
            <a:noFill/>
            <a:miter lim="800000"/>
            <a:headEnd/>
            <a:tailEnd/>
          </a:ln>
        </p:spPr>
        <p:txBody>
          <a:bodyPr>
            <a:spAutoFit/>
          </a:bodyPr>
          <a:lstStyle/>
          <a:p>
            <a:pPr algn="ctr">
              <a:spcBef>
                <a:spcPts val="0"/>
              </a:spcBef>
              <a:buFont typeface="Arial" charset="0"/>
              <a:buNone/>
            </a:pPr>
            <a:r>
              <a:rPr lang="en-US" sz="2100" b="1" dirty="0">
                <a:solidFill>
                  <a:srgbClr val="9F9FA3"/>
                </a:solidFill>
                <a:cs typeface="Arial" charset="0"/>
              </a:rPr>
              <a:t>FY19</a:t>
            </a:r>
          </a:p>
          <a:p>
            <a:pPr algn="ctr">
              <a:spcBef>
                <a:spcPts val="0"/>
              </a:spcBef>
              <a:buFont typeface="Arial" charset="0"/>
              <a:buNone/>
            </a:pPr>
            <a:r>
              <a:rPr lang="en-US" sz="2100" b="1" dirty="0">
                <a:solidFill>
                  <a:srgbClr val="9F9FA3"/>
                </a:solidFill>
                <a:cs typeface="Arial" charset="0"/>
              </a:rPr>
              <a:t>Totals</a:t>
            </a:r>
          </a:p>
        </p:txBody>
      </p:sp>
      <p:sp>
        <p:nvSpPr>
          <p:cNvPr id="27" name="TextBox 26"/>
          <p:cNvSpPr txBox="1"/>
          <p:nvPr/>
        </p:nvSpPr>
        <p:spPr>
          <a:xfrm>
            <a:off x="1371600" y="3429000"/>
            <a:ext cx="1483453" cy="892552"/>
          </a:xfrm>
          <a:prstGeom prst="rect">
            <a:avLst/>
          </a:prstGeom>
          <a:noFill/>
        </p:spPr>
        <p:txBody>
          <a:bodyPr wrap="square" rtlCol="0">
            <a:spAutoFit/>
          </a:bodyPr>
          <a:lstStyle/>
          <a:p>
            <a:pPr algn="ctr">
              <a:spcBef>
                <a:spcPct val="20000"/>
              </a:spcBef>
              <a:buFont typeface="Arial" charset="0"/>
              <a:buNone/>
            </a:pPr>
            <a:r>
              <a:rPr lang="en-US" sz="2400" b="1" dirty="0">
                <a:solidFill>
                  <a:srgbClr val="ED1B24"/>
                </a:solidFill>
                <a:cs typeface="Arial" charset="0"/>
              </a:rPr>
              <a:t>87,400</a:t>
            </a:r>
          </a:p>
          <a:p>
            <a:pPr algn="ctr"/>
            <a:r>
              <a:rPr lang="en-US" sz="1400" dirty="0">
                <a:solidFill>
                  <a:srgbClr val="6D6E70"/>
                </a:solidFill>
              </a:rPr>
              <a:t>New smoke alarms installed</a:t>
            </a:r>
          </a:p>
        </p:txBody>
      </p:sp>
      <p:sp>
        <p:nvSpPr>
          <p:cNvPr id="28" name="TextBox 27"/>
          <p:cNvSpPr txBox="1"/>
          <p:nvPr/>
        </p:nvSpPr>
        <p:spPr>
          <a:xfrm>
            <a:off x="3438179" y="3429000"/>
            <a:ext cx="1727046" cy="1107996"/>
          </a:xfrm>
          <a:prstGeom prst="rect">
            <a:avLst/>
          </a:prstGeom>
          <a:noFill/>
        </p:spPr>
        <p:txBody>
          <a:bodyPr wrap="square" rtlCol="0">
            <a:spAutoFit/>
          </a:bodyPr>
          <a:lstStyle/>
          <a:p>
            <a:pPr algn="ctr"/>
            <a:r>
              <a:rPr lang="en-US" sz="2400" b="1" dirty="0">
                <a:solidFill>
                  <a:srgbClr val="ED1B24"/>
                </a:solidFill>
                <a:cs typeface="Arial" charset="0"/>
              </a:rPr>
              <a:t>3,100</a:t>
            </a:r>
          </a:p>
          <a:p>
            <a:pPr algn="ctr"/>
            <a:r>
              <a:rPr lang="en-US" sz="1400" dirty="0">
                <a:solidFill>
                  <a:srgbClr val="6D6E70"/>
                </a:solidFill>
              </a:rPr>
              <a:t>Batteries replaced in existing smoke alarms</a:t>
            </a:r>
          </a:p>
        </p:txBody>
      </p:sp>
      <p:sp>
        <p:nvSpPr>
          <p:cNvPr id="29" name="TextBox 28"/>
          <p:cNvSpPr txBox="1"/>
          <p:nvPr/>
        </p:nvSpPr>
        <p:spPr>
          <a:xfrm>
            <a:off x="5565931" y="3429000"/>
            <a:ext cx="1447800" cy="892552"/>
          </a:xfrm>
          <a:prstGeom prst="rect">
            <a:avLst/>
          </a:prstGeom>
          <a:noFill/>
        </p:spPr>
        <p:txBody>
          <a:bodyPr wrap="square" rtlCol="0">
            <a:spAutoFit/>
          </a:bodyPr>
          <a:lstStyle/>
          <a:p>
            <a:pPr algn="ctr"/>
            <a:r>
              <a:rPr lang="en-US" sz="2400" b="1" dirty="0">
                <a:solidFill>
                  <a:srgbClr val="ED1B24"/>
                </a:solidFill>
              </a:rPr>
              <a:t>31,700</a:t>
            </a:r>
          </a:p>
          <a:p>
            <a:pPr algn="ctr"/>
            <a:r>
              <a:rPr lang="en-US" sz="1400" dirty="0">
                <a:solidFill>
                  <a:srgbClr val="6D6E70"/>
                </a:solidFill>
              </a:rPr>
              <a:t>Escape plans made</a:t>
            </a:r>
          </a:p>
        </p:txBody>
      </p:sp>
      <p:sp>
        <p:nvSpPr>
          <p:cNvPr id="31" name="TextBox 30"/>
          <p:cNvSpPr txBox="1"/>
          <p:nvPr/>
        </p:nvSpPr>
        <p:spPr>
          <a:xfrm>
            <a:off x="7490638" y="3429000"/>
            <a:ext cx="1447800" cy="892552"/>
          </a:xfrm>
          <a:prstGeom prst="rect">
            <a:avLst/>
          </a:prstGeom>
          <a:noFill/>
        </p:spPr>
        <p:txBody>
          <a:bodyPr wrap="square" rtlCol="0">
            <a:spAutoFit/>
          </a:bodyPr>
          <a:lstStyle/>
          <a:p>
            <a:pPr algn="ctr"/>
            <a:r>
              <a:rPr lang="en-US" sz="2400" b="1" dirty="0">
                <a:solidFill>
                  <a:srgbClr val="ED1B24"/>
                </a:solidFill>
                <a:cs typeface="Arial" charset="0"/>
              </a:rPr>
              <a:t>36,700</a:t>
            </a:r>
          </a:p>
          <a:p>
            <a:pPr algn="ctr"/>
            <a:r>
              <a:rPr lang="en-US" sz="1400" dirty="0">
                <a:solidFill>
                  <a:srgbClr val="6D6E70"/>
                </a:solidFill>
              </a:rPr>
              <a:t>Homes made safer</a:t>
            </a:r>
          </a:p>
        </p:txBody>
      </p:sp>
      <p:pic>
        <p:nvPicPr>
          <p:cNvPr id="34" name="Picture 2"/>
          <p:cNvPicPr>
            <a:picLocks noChangeAspect="1" noChangeArrowheads="1"/>
          </p:cNvPicPr>
          <p:nvPr/>
        </p:nvPicPr>
        <p:blipFill>
          <a:blip r:embed="rId4"/>
          <a:srcRect/>
          <a:stretch>
            <a:fillRect/>
          </a:stretch>
        </p:blipFill>
        <p:spPr bwMode="auto">
          <a:xfrm>
            <a:off x="1621426" y="2438495"/>
            <a:ext cx="1108439" cy="818309"/>
          </a:xfrm>
          <a:prstGeom prst="rect">
            <a:avLst/>
          </a:prstGeom>
          <a:noFill/>
          <a:ln w="9525">
            <a:noFill/>
            <a:miter lim="800000"/>
            <a:headEnd/>
            <a:tailEnd/>
          </a:ln>
          <a:effectLst/>
        </p:spPr>
      </p:pic>
      <p:pic>
        <p:nvPicPr>
          <p:cNvPr id="37" name="Picture 36" descr="BeRedCrossReady_MakeaPlan70K485Red.png"/>
          <p:cNvPicPr>
            <a:picLocks noChangeAspect="1"/>
          </p:cNvPicPr>
          <p:nvPr/>
        </p:nvPicPr>
        <p:blipFill>
          <a:blip r:embed="rId5">
            <a:lum bright="21000"/>
          </a:blip>
          <a:stretch>
            <a:fillRect/>
          </a:stretch>
        </p:blipFill>
        <p:spPr>
          <a:xfrm>
            <a:off x="5939171" y="2387776"/>
            <a:ext cx="689451" cy="869028"/>
          </a:xfrm>
          <a:prstGeom prst="rect">
            <a:avLst/>
          </a:prstGeom>
        </p:spPr>
      </p:pic>
      <p:sp>
        <p:nvSpPr>
          <p:cNvPr id="52" name="Text Placeholder 3"/>
          <p:cNvSpPr txBox="1">
            <a:spLocks/>
          </p:cNvSpPr>
          <p:nvPr/>
        </p:nvSpPr>
        <p:spPr bwMode="auto">
          <a:xfrm>
            <a:off x="1460827" y="4591245"/>
            <a:ext cx="1253798" cy="569583"/>
          </a:xfrm>
          <a:prstGeom prst="rect">
            <a:avLst/>
          </a:prstGeom>
          <a:noFill/>
          <a:ln w="9525">
            <a:noFill/>
            <a:miter lim="800000"/>
            <a:headEnd/>
            <a:tailEnd/>
          </a:ln>
        </p:spPr>
        <p:txBody>
          <a:bodyPr anchor="ctr" anchorCtr="0"/>
          <a:lstStyle/>
          <a:p>
            <a:pPr algn="ctr">
              <a:spcBef>
                <a:spcPct val="20000"/>
              </a:spcBef>
            </a:pPr>
            <a:r>
              <a:rPr lang="en-US" sz="2100" b="1" dirty="0">
                <a:solidFill>
                  <a:srgbClr val="717073"/>
                </a:solidFill>
                <a:cs typeface="Arial" charset="0"/>
              </a:rPr>
              <a:t>153,700</a:t>
            </a:r>
          </a:p>
        </p:txBody>
      </p:sp>
      <p:sp>
        <p:nvSpPr>
          <p:cNvPr id="53" name="Text Placeholder 3"/>
          <p:cNvSpPr txBox="1">
            <a:spLocks/>
          </p:cNvSpPr>
          <p:nvPr/>
        </p:nvSpPr>
        <p:spPr bwMode="auto">
          <a:xfrm>
            <a:off x="3690157" y="4606979"/>
            <a:ext cx="1253798" cy="569583"/>
          </a:xfrm>
          <a:prstGeom prst="rect">
            <a:avLst/>
          </a:prstGeom>
          <a:noFill/>
          <a:ln w="9525">
            <a:noFill/>
            <a:miter lim="800000"/>
            <a:headEnd/>
            <a:tailEnd/>
          </a:ln>
        </p:spPr>
        <p:txBody>
          <a:bodyPr anchor="ctr" anchorCtr="0"/>
          <a:lstStyle/>
          <a:p>
            <a:pPr algn="ctr">
              <a:spcBef>
                <a:spcPct val="20000"/>
              </a:spcBef>
            </a:pPr>
            <a:r>
              <a:rPr lang="en-US" sz="2100" b="1" dirty="0">
                <a:solidFill>
                  <a:srgbClr val="717073"/>
                </a:solidFill>
                <a:cs typeface="Arial" charset="0"/>
              </a:rPr>
              <a:t>5,100</a:t>
            </a:r>
          </a:p>
        </p:txBody>
      </p:sp>
      <p:sp>
        <p:nvSpPr>
          <p:cNvPr id="54" name="Text Placeholder 3"/>
          <p:cNvSpPr txBox="1">
            <a:spLocks/>
          </p:cNvSpPr>
          <p:nvPr/>
        </p:nvSpPr>
        <p:spPr bwMode="auto">
          <a:xfrm>
            <a:off x="5656998" y="4591245"/>
            <a:ext cx="1253798" cy="569583"/>
          </a:xfrm>
          <a:prstGeom prst="rect">
            <a:avLst/>
          </a:prstGeom>
          <a:noFill/>
          <a:ln w="9525">
            <a:noFill/>
            <a:miter lim="800000"/>
            <a:headEnd/>
            <a:tailEnd/>
          </a:ln>
        </p:spPr>
        <p:txBody>
          <a:bodyPr anchor="ctr" anchorCtr="0"/>
          <a:lstStyle/>
          <a:p>
            <a:pPr algn="ctr">
              <a:spcBef>
                <a:spcPct val="20000"/>
              </a:spcBef>
            </a:pPr>
            <a:r>
              <a:rPr lang="en-US" sz="2100" b="1" dirty="0">
                <a:solidFill>
                  <a:srgbClr val="717073"/>
                </a:solidFill>
                <a:cs typeface="Arial" charset="0"/>
              </a:rPr>
              <a:t>55,200</a:t>
            </a:r>
          </a:p>
        </p:txBody>
      </p:sp>
      <p:sp>
        <p:nvSpPr>
          <p:cNvPr id="55" name="Text Placeholder 3"/>
          <p:cNvSpPr txBox="1">
            <a:spLocks/>
          </p:cNvSpPr>
          <p:nvPr/>
        </p:nvSpPr>
        <p:spPr bwMode="auto">
          <a:xfrm>
            <a:off x="7587560" y="4586971"/>
            <a:ext cx="1253798" cy="569583"/>
          </a:xfrm>
          <a:prstGeom prst="rect">
            <a:avLst/>
          </a:prstGeom>
          <a:noFill/>
          <a:ln w="9525">
            <a:noFill/>
            <a:miter lim="800000"/>
            <a:headEnd/>
            <a:tailEnd/>
          </a:ln>
        </p:spPr>
        <p:txBody>
          <a:bodyPr anchor="ctr" anchorCtr="0"/>
          <a:lstStyle/>
          <a:p>
            <a:pPr algn="ctr">
              <a:spcBef>
                <a:spcPct val="20000"/>
              </a:spcBef>
            </a:pPr>
            <a:r>
              <a:rPr lang="en-US" sz="2100" b="1" dirty="0">
                <a:solidFill>
                  <a:srgbClr val="717073"/>
                </a:solidFill>
                <a:cs typeface="Arial" charset="0"/>
              </a:rPr>
              <a:t>63,400</a:t>
            </a:r>
          </a:p>
        </p:txBody>
      </p:sp>
      <p:pic>
        <p:nvPicPr>
          <p:cNvPr id="3" name="Picture 2">
            <a:extLst>
              <a:ext uri="{FF2B5EF4-FFF2-40B4-BE49-F238E27FC236}">
                <a16:creationId xmlns:a16="http://schemas.microsoft.com/office/drawing/2014/main" id="{D034B2A8-7758-49C3-98D1-52194554B116}"/>
              </a:ext>
            </a:extLst>
          </p:cNvPr>
          <p:cNvPicPr>
            <a:picLocks noChangeAspect="1"/>
          </p:cNvPicPr>
          <p:nvPr/>
        </p:nvPicPr>
        <p:blipFill>
          <a:blip r:embed="rId6"/>
          <a:stretch>
            <a:fillRect/>
          </a:stretch>
        </p:blipFill>
        <p:spPr>
          <a:xfrm>
            <a:off x="3704842" y="2547378"/>
            <a:ext cx="1136906" cy="600543"/>
          </a:xfrm>
          <a:prstGeom prst="rect">
            <a:avLst/>
          </a:prstGeom>
        </p:spPr>
      </p:pic>
    </p:spTree>
    <p:extLst>
      <p:ext uri="{BB962C8B-B14F-4D97-AF65-F5344CB8AC3E}">
        <p14:creationId xmlns:p14="http://schemas.microsoft.com/office/powerpoint/2010/main" val="2533420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148429" y="1903777"/>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bwMode="auto">
          <a:xfrm>
            <a:off x="838201" y="1086890"/>
            <a:ext cx="8419010" cy="7904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R="0" lvl="0" algn="ctr" defTabSz="457200" rtl="0" eaLnBrk="1" fontAlgn="base" latinLnBrk="0" hangingPunct="1">
              <a:lnSpc>
                <a:spcPct val="100000"/>
              </a:lnSpc>
              <a:spcBef>
                <a:spcPct val="0"/>
              </a:spcBef>
              <a:spcAft>
                <a:spcPts val="2400"/>
              </a:spcAft>
              <a:buClr>
                <a:srgbClr val="ED1B24"/>
              </a:buClr>
              <a:buSzTx/>
              <a:tabLst/>
              <a:defRPr/>
            </a:pPr>
            <a:r>
              <a:rPr lang="en-US" sz="2000" b="1" dirty="0">
                <a:solidFill>
                  <a:schemeClr val="tx1">
                    <a:lumMod val="50000"/>
                    <a:lumOff val="50000"/>
                  </a:schemeClr>
                </a:solidFill>
                <a:cs typeface="Arial" charset="0"/>
              </a:rPr>
              <a:t>We were pleased to provide the following recognition and engagement opportunities during this quarter.</a:t>
            </a:r>
            <a:endParaRPr kumimoji="0" lang="en-US" sz="2000" b="1" i="0" u="none" strike="noStrike" kern="1200" cap="none" spc="0" normalizeH="0" baseline="0" noProof="0" dirty="0">
              <a:ln>
                <a:noFill/>
              </a:ln>
              <a:solidFill>
                <a:schemeClr val="tx1">
                  <a:lumMod val="50000"/>
                  <a:lumOff val="50000"/>
                </a:schemeClr>
              </a:solidFill>
              <a:effectLst/>
              <a:uLnTx/>
              <a:uFillTx/>
              <a:cs typeface="Arial" charset="0"/>
            </a:endParaRPr>
          </a:p>
        </p:txBody>
      </p:sp>
      <p:sp>
        <p:nvSpPr>
          <p:cNvPr id="14" name="Title 1"/>
          <p:cNvSpPr>
            <a:spLocks noGrp="1"/>
          </p:cNvSpPr>
          <p:nvPr>
            <p:ph type="title"/>
          </p:nvPr>
        </p:nvSpPr>
        <p:spPr>
          <a:xfrm>
            <a:off x="838200" y="430744"/>
            <a:ext cx="8381999" cy="762000"/>
          </a:xfrm>
        </p:spPr>
        <p:txBody>
          <a:bodyPr wrap="square" numCol="1" anchorCtr="0" compatLnSpc="1">
            <a:prstTxWarp prst="textNoShape">
              <a:avLst/>
            </a:prstTxWarp>
          </a:bodyPr>
          <a:lstStyle/>
          <a:p>
            <a:pPr algn="ctr" eaLnBrk="1" hangingPunct="1">
              <a:defRPr/>
            </a:pPr>
            <a:r>
              <a:rPr lang="en-US" sz="3800" dirty="0">
                <a:solidFill>
                  <a:srgbClr val="ED1B24"/>
                </a:solidFill>
                <a:latin typeface="Arial" charset="0"/>
                <a:cs typeface="Arial" charset="0"/>
              </a:rPr>
              <a:t>Your Benefits and Resources</a:t>
            </a:r>
            <a:endParaRPr lang="en-US" sz="3800" baseline="36000" dirty="0">
              <a:solidFill>
                <a:srgbClr val="ED1B24"/>
              </a:solidFill>
              <a:latin typeface="Arial" charset="0"/>
              <a:cs typeface="Arial" charset="0"/>
            </a:endParaRPr>
          </a:p>
        </p:txBody>
      </p:sp>
      <p:sp>
        <p:nvSpPr>
          <p:cNvPr id="4" name="TextBox 3"/>
          <p:cNvSpPr txBox="1"/>
          <p:nvPr/>
        </p:nvSpPr>
        <p:spPr>
          <a:xfrm>
            <a:off x="484528" y="2178929"/>
            <a:ext cx="5992472" cy="2203167"/>
          </a:xfrm>
          <a:prstGeom prst="rect">
            <a:avLst/>
          </a:prstGeom>
          <a:noFill/>
        </p:spPr>
        <p:txBody>
          <a:bodyPr wrap="square" rtlCol="0">
            <a:spAutoFit/>
          </a:bodyPr>
          <a:lstStyle/>
          <a:p>
            <a:pPr marL="285750" indent="-285750">
              <a:spcBef>
                <a:spcPts val="150"/>
              </a:spcBef>
              <a:spcAft>
                <a:spcPts val="250"/>
              </a:spcAft>
              <a:buClr>
                <a:srgbClr val="C00000"/>
              </a:buClr>
              <a:buFont typeface="Arial" panose="020B0604020202020204" pitchFamily="34" charset="0"/>
              <a:buChar char="•"/>
            </a:pPr>
            <a:r>
              <a:rPr lang="en-US" sz="1050" dirty="0">
                <a:solidFill>
                  <a:schemeClr val="tx1">
                    <a:lumMod val="50000"/>
                    <a:lumOff val="50000"/>
                  </a:schemeClr>
                </a:solidFill>
              </a:rPr>
              <a:t>Name in </a:t>
            </a:r>
            <a:r>
              <a:rPr lang="en-US" sz="1050" b="1" dirty="0">
                <a:solidFill>
                  <a:srgbClr val="ED1B24"/>
                </a:solidFill>
              </a:rPr>
              <a:t>one full-page ad in</a:t>
            </a:r>
            <a:r>
              <a:rPr lang="en-US" sz="1050" dirty="0">
                <a:solidFill>
                  <a:srgbClr val="ED1B24"/>
                </a:solidFill>
              </a:rPr>
              <a:t> </a:t>
            </a:r>
            <a:r>
              <a:rPr lang="en-US" sz="1050" b="1" dirty="0">
                <a:solidFill>
                  <a:srgbClr val="ED1B24"/>
                </a:solidFill>
              </a:rPr>
              <a:t>Businessweek</a:t>
            </a:r>
            <a:r>
              <a:rPr lang="en-US" sz="1050" dirty="0">
                <a:solidFill>
                  <a:schemeClr val="tx1">
                    <a:lumMod val="50000"/>
                    <a:lumOff val="50000"/>
                  </a:schemeClr>
                </a:solidFill>
              </a:rPr>
              <a:t>, which was on newsstands Nov. 26 for two weeks and generating 600,000 million impressions.</a:t>
            </a:r>
            <a:endParaRPr lang="en-US" sz="1050" dirty="0">
              <a:solidFill>
                <a:srgbClr val="717073"/>
              </a:solidFill>
            </a:endParaRPr>
          </a:p>
          <a:p>
            <a:pPr marL="285750" indent="-285750">
              <a:spcBef>
                <a:spcPts val="150"/>
              </a:spcBef>
              <a:spcAft>
                <a:spcPts val="250"/>
              </a:spcAft>
              <a:buClr>
                <a:srgbClr val="C00000"/>
              </a:buClr>
              <a:buFont typeface="Arial" panose="020B0604020202020204" pitchFamily="34" charset="0"/>
              <a:buChar char="•"/>
            </a:pPr>
            <a:r>
              <a:rPr lang="en-US" sz="1050" b="1" dirty="0">
                <a:solidFill>
                  <a:srgbClr val="ED1B24"/>
                </a:solidFill>
              </a:rPr>
              <a:t>One-minute video </a:t>
            </a:r>
            <a:r>
              <a:rPr lang="en-US" sz="1050" dirty="0">
                <a:solidFill>
                  <a:srgbClr val="717073"/>
                </a:solidFill>
              </a:rPr>
              <a:t>highlighting the disaster work that your investment helped us deliver throughout 2018.</a:t>
            </a:r>
          </a:p>
          <a:p>
            <a:pPr marL="285750" lvl="0" indent="-285750">
              <a:spcBef>
                <a:spcPts val="150"/>
              </a:spcBef>
              <a:spcAft>
                <a:spcPts val="250"/>
              </a:spcAft>
              <a:buClr>
                <a:srgbClr val="C00000"/>
              </a:buClr>
              <a:buFont typeface="Arial" panose="020B0604020202020204" pitchFamily="34" charset="0"/>
              <a:buChar char="•"/>
            </a:pPr>
            <a:r>
              <a:rPr lang="en-US" sz="1050" dirty="0">
                <a:solidFill>
                  <a:schemeClr val="tx1">
                    <a:lumMod val="50000"/>
                    <a:lumOff val="50000"/>
                  </a:schemeClr>
                </a:solidFill>
              </a:rPr>
              <a:t>Acknowledgement in </a:t>
            </a:r>
            <a:r>
              <a:rPr lang="en-US" sz="1050" b="1" dirty="0">
                <a:solidFill>
                  <a:srgbClr val="ED1B24"/>
                </a:solidFill>
              </a:rPr>
              <a:t>2018 Disaster Year in Review press release</a:t>
            </a:r>
            <a:r>
              <a:rPr lang="en-US" sz="1050" dirty="0">
                <a:solidFill>
                  <a:schemeClr val="tx1">
                    <a:lumMod val="50000"/>
                    <a:lumOff val="50000"/>
                  </a:schemeClr>
                </a:solidFill>
              </a:rPr>
              <a:t>, which was issued on Dec. 6 and picked up by 131 broadcast and print outlets.</a:t>
            </a:r>
          </a:p>
          <a:p>
            <a:pPr marL="285750" lvl="0" indent="-285750">
              <a:spcBef>
                <a:spcPts val="150"/>
              </a:spcBef>
              <a:spcAft>
                <a:spcPts val="250"/>
              </a:spcAft>
              <a:buClr>
                <a:srgbClr val="C00000"/>
              </a:buClr>
              <a:buFont typeface="Arial" panose="020B0604020202020204" pitchFamily="34" charset="0"/>
              <a:buChar char="•"/>
            </a:pPr>
            <a:r>
              <a:rPr lang="en-US" sz="1050" b="1" dirty="0">
                <a:solidFill>
                  <a:srgbClr val="ED1B24"/>
                </a:solidFill>
              </a:rPr>
              <a:t>Template communications materials provided</a:t>
            </a:r>
            <a:r>
              <a:rPr lang="en-US" sz="1050" dirty="0">
                <a:solidFill>
                  <a:srgbClr val="717073"/>
                </a:solidFill>
              </a:rPr>
              <a:t>, including social posts and article content. These aligned with timely “Turn and Test” smoke alarms messaging for the holidays.</a:t>
            </a:r>
            <a:endParaRPr lang="en-US" sz="1050" dirty="0">
              <a:solidFill>
                <a:schemeClr val="tx1">
                  <a:lumMod val="50000"/>
                  <a:lumOff val="50000"/>
                </a:schemeClr>
              </a:solidFill>
            </a:endParaRPr>
          </a:p>
          <a:p>
            <a:pPr marL="287338" lvl="0" indent="-287338">
              <a:spcBef>
                <a:spcPts val="600"/>
              </a:spcBef>
              <a:spcAft>
                <a:spcPts val="600"/>
              </a:spcAft>
              <a:buClr>
                <a:srgbClr val="FF0000"/>
              </a:buClr>
              <a:buFont typeface="Arial" panose="020B0604020202020204" pitchFamily="34" charset="0"/>
              <a:buChar char="•"/>
            </a:pPr>
            <a:endParaRPr lang="en-US" sz="1200" dirty="0">
              <a:solidFill>
                <a:schemeClr val="tx1">
                  <a:lumMod val="50000"/>
                  <a:lumOff val="50000"/>
                </a:schemeClr>
              </a:solidFill>
            </a:endParaRPr>
          </a:p>
          <a:p>
            <a:pPr marL="285750" lvl="1" indent="-285750">
              <a:spcBef>
                <a:spcPts val="500"/>
              </a:spcBef>
              <a:spcAft>
                <a:spcPts val="500"/>
              </a:spcAft>
              <a:buClr>
                <a:srgbClr val="FF0000"/>
              </a:buClr>
              <a:buSzPct val="100000"/>
              <a:buFont typeface="Arial" panose="020B0604020202020204" pitchFamily="34" charset="0"/>
              <a:buChar char="•"/>
            </a:pPr>
            <a:endParaRPr lang="en-US" sz="1200" dirty="0">
              <a:solidFill>
                <a:srgbClr val="717073"/>
              </a:solidFill>
            </a:endParaRPr>
          </a:p>
        </p:txBody>
      </p:sp>
      <p:sp>
        <p:nvSpPr>
          <p:cNvPr id="9" name="Content Placeholder 8"/>
          <p:cNvSpPr>
            <a:spLocks noGrp="1"/>
          </p:cNvSpPr>
          <p:nvPr>
            <p:ph idx="4294967295"/>
          </p:nvPr>
        </p:nvSpPr>
        <p:spPr>
          <a:xfrm>
            <a:off x="319488" y="3698965"/>
            <a:ext cx="6157512" cy="1787435"/>
          </a:xfrm>
          <a:noFill/>
        </p:spPr>
        <p:txBody>
          <a:bodyPr>
            <a:noAutofit/>
          </a:bodyPr>
          <a:lstStyle/>
          <a:p>
            <a:pPr marL="452438" lvl="1">
              <a:spcBef>
                <a:spcPts val="150"/>
              </a:spcBef>
              <a:spcAft>
                <a:spcPts val="250"/>
              </a:spcAft>
              <a:buFont typeface="Arial" panose="020B0604020202020204" pitchFamily="34" charset="0"/>
              <a:buChar char="•"/>
            </a:pPr>
            <a:r>
              <a:rPr lang="en-US" sz="1050" b="1" i="1" dirty="0">
                <a:solidFill>
                  <a:schemeClr val="tx1">
                    <a:lumMod val="50000"/>
                    <a:lumOff val="50000"/>
                  </a:schemeClr>
                </a:solidFill>
              </a:rPr>
              <a:t>During major disaster responses: </a:t>
            </a:r>
          </a:p>
          <a:p>
            <a:pPr lvl="1">
              <a:spcBef>
                <a:spcPts val="150"/>
              </a:spcBef>
              <a:spcAft>
                <a:spcPts val="250"/>
              </a:spcAft>
              <a:buFont typeface="Courier New" panose="02070309020205020404" pitchFamily="49" charset="0"/>
              <a:buChar char="o"/>
            </a:pPr>
            <a:r>
              <a:rPr lang="en-US" sz="1050" dirty="0">
                <a:solidFill>
                  <a:schemeClr val="tx1">
                    <a:lumMod val="50000"/>
                    <a:lumOff val="50000"/>
                  </a:schemeClr>
                </a:solidFill>
              </a:rPr>
              <a:t>Acknowledgment in </a:t>
            </a:r>
            <a:r>
              <a:rPr lang="en-US" sz="1050" b="1" dirty="0">
                <a:solidFill>
                  <a:srgbClr val="ED1B24"/>
                </a:solidFill>
              </a:rPr>
              <a:t>three disaster press releases </a:t>
            </a:r>
            <a:r>
              <a:rPr lang="en-US" sz="1050" dirty="0">
                <a:solidFill>
                  <a:schemeClr val="tx1">
                    <a:lumMod val="50000"/>
                    <a:lumOff val="50000"/>
                  </a:schemeClr>
                </a:solidFill>
              </a:rPr>
              <a:t>distributed nationwide, each picked up by an average of 168 broadcast and print outlets. The release was also viewed 16,400 times on redcross.org.</a:t>
            </a:r>
          </a:p>
          <a:p>
            <a:pPr lvl="1">
              <a:spcBef>
                <a:spcPts val="150"/>
              </a:spcBef>
              <a:spcAft>
                <a:spcPts val="250"/>
              </a:spcAft>
              <a:buFont typeface="Courier New" panose="02070309020205020404" pitchFamily="49" charset="0"/>
              <a:buChar char="o"/>
            </a:pPr>
            <a:r>
              <a:rPr lang="en-US" sz="1050" dirty="0">
                <a:solidFill>
                  <a:schemeClr val="tx1">
                    <a:lumMod val="50000"/>
                    <a:lumOff val="50000"/>
                  </a:schemeClr>
                </a:solidFill>
              </a:rPr>
              <a:t>Recognition</a:t>
            </a:r>
            <a:r>
              <a:rPr lang="en-US" sz="1050" dirty="0">
                <a:solidFill>
                  <a:srgbClr val="717073"/>
                </a:solidFill>
              </a:rPr>
              <a:t> in </a:t>
            </a:r>
            <a:r>
              <a:rPr lang="en-US" sz="1050" b="1" dirty="0">
                <a:solidFill>
                  <a:srgbClr val="ED1B24"/>
                </a:solidFill>
              </a:rPr>
              <a:t>five</a:t>
            </a:r>
            <a:r>
              <a:rPr lang="en-US" sz="1050" dirty="0">
                <a:solidFill>
                  <a:srgbClr val="ED1B24"/>
                </a:solidFill>
              </a:rPr>
              <a:t> </a:t>
            </a:r>
            <a:r>
              <a:rPr lang="en-US" sz="1050" b="1" dirty="0">
                <a:solidFill>
                  <a:srgbClr val="ED1B24"/>
                </a:solidFill>
              </a:rPr>
              <a:t>redcross.org disaster news stories</a:t>
            </a:r>
            <a:r>
              <a:rPr lang="en-US" sz="1050" dirty="0">
                <a:solidFill>
                  <a:schemeClr val="tx1">
                    <a:lumMod val="50000"/>
                    <a:lumOff val="50000"/>
                  </a:schemeClr>
                </a:solidFill>
              </a:rPr>
              <a:t>, achieving a combined 97,600 page views.</a:t>
            </a:r>
          </a:p>
          <a:p>
            <a:pPr lvl="1">
              <a:spcBef>
                <a:spcPts val="150"/>
              </a:spcBef>
              <a:spcAft>
                <a:spcPts val="250"/>
              </a:spcAft>
              <a:buFont typeface="Courier New" panose="02070309020205020404" pitchFamily="49" charset="0"/>
              <a:buChar char="o"/>
            </a:pPr>
            <a:r>
              <a:rPr lang="en-US" sz="1050" dirty="0">
                <a:solidFill>
                  <a:schemeClr val="tx1">
                    <a:lumMod val="50000"/>
                    <a:lumOff val="50000"/>
                  </a:schemeClr>
                </a:solidFill>
              </a:rPr>
              <a:t>Recognition in </a:t>
            </a:r>
            <a:r>
              <a:rPr lang="en-US" sz="1050" b="1" dirty="0">
                <a:solidFill>
                  <a:srgbClr val="ED1B24"/>
                </a:solidFill>
              </a:rPr>
              <a:t>27 disaster Information Update emails </a:t>
            </a:r>
            <a:r>
              <a:rPr lang="en-US" sz="1050" dirty="0">
                <a:solidFill>
                  <a:schemeClr val="tx1">
                    <a:lumMod val="50000"/>
                    <a:lumOff val="50000"/>
                  </a:schemeClr>
                </a:solidFill>
              </a:rPr>
              <a:t>shared with Red Cross supporters.</a:t>
            </a:r>
          </a:p>
          <a:p>
            <a:pPr lvl="1">
              <a:spcBef>
                <a:spcPts val="150"/>
              </a:spcBef>
              <a:spcAft>
                <a:spcPts val="250"/>
              </a:spcAft>
              <a:buFont typeface="Courier New" panose="02070309020205020404" pitchFamily="49" charset="0"/>
              <a:buChar char="o"/>
            </a:pPr>
            <a:r>
              <a:rPr lang="en-US" sz="1050" dirty="0">
                <a:solidFill>
                  <a:schemeClr val="tx1">
                    <a:lumMod val="50000"/>
                    <a:lumOff val="50000"/>
                  </a:schemeClr>
                </a:solidFill>
              </a:rPr>
              <a:t>Invitation to </a:t>
            </a:r>
            <a:r>
              <a:rPr lang="en-US" sz="1050" b="1" dirty="0">
                <a:solidFill>
                  <a:srgbClr val="ED1B24"/>
                </a:solidFill>
              </a:rPr>
              <a:t>two disaster leadership update calls</a:t>
            </a:r>
            <a:r>
              <a:rPr lang="en-US" sz="1050" dirty="0">
                <a:solidFill>
                  <a:schemeClr val="tx1">
                    <a:lumMod val="50000"/>
                    <a:lumOff val="50000"/>
                  </a:schemeClr>
                </a:solidFill>
              </a:rPr>
              <a:t>, followed by detailed call summaries</a:t>
            </a:r>
            <a:r>
              <a:rPr lang="en-US" sz="1100" dirty="0">
                <a:solidFill>
                  <a:schemeClr val="tx1">
                    <a:lumMod val="50000"/>
                    <a:lumOff val="50000"/>
                  </a:schemeClr>
                </a:solidFill>
              </a:rPr>
              <a:t>. </a:t>
            </a:r>
          </a:p>
          <a:p>
            <a:pPr marL="401638" lvl="1" indent="-234950">
              <a:spcBef>
                <a:spcPts val="0"/>
              </a:spcBef>
              <a:spcAft>
                <a:spcPts val="800"/>
              </a:spcAft>
            </a:pPr>
            <a:endParaRPr lang="en-US" sz="1300" dirty="0"/>
          </a:p>
        </p:txBody>
      </p:sp>
      <p:pic>
        <p:nvPicPr>
          <p:cNvPr id="3" name="Picture 2">
            <a:extLst>
              <a:ext uri="{FF2B5EF4-FFF2-40B4-BE49-F238E27FC236}">
                <a16:creationId xmlns:a16="http://schemas.microsoft.com/office/drawing/2014/main" id="{DF73DBF5-F48D-46CD-9019-871FE09C730F}"/>
              </a:ext>
            </a:extLst>
          </p:cNvPr>
          <p:cNvPicPr>
            <a:picLocks noChangeAspect="1"/>
          </p:cNvPicPr>
          <p:nvPr/>
        </p:nvPicPr>
        <p:blipFill>
          <a:blip r:embed="rId3"/>
          <a:stretch>
            <a:fillRect/>
          </a:stretch>
        </p:blipFill>
        <p:spPr>
          <a:xfrm>
            <a:off x="6737227" y="2063656"/>
            <a:ext cx="2757158" cy="36404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1745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26D50C5DE60254448B5468F157D74E9B" ma:contentTypeVersion="86" ma:contentTypeDescription="Create a new document." ma:contentTypeScope="" ma:versionID="1ad0dee989dfe122b6e7c7e0b71d1e05">
  <xsd:schema xmlns:xsd="http://www.w3.org/2001/XMLSchema" xmlns:xs="http://www.w3.org/2001/XMLSchema" xmlns:p="http://schemas.microsoft.com/office/2006/metadata/properties" xmlns:ns1="http://schemas.microsoft.com/sharepoint/v3" xmlns:ns2="15cf46a6-57b0-493a-b6e0-0817c4a110d6" xmlns:ns3="dfb93c61-09fd-40ff-8f23-56ad7d9a9b29" xmlns:ns4="3ba72d68-eddd-44e1-847b-51506bb268af" targetNamespace="http://schemas.microsoft.com/office/2006/metadata/properties" ma:root="true" ma:fieldsID="d0b07acb965f2d84f3a0b7225a04b1ab" ns1:_="" ns2:_="" ns3:_="" ns4:_="">
    <xsd:import namespace="http://schemas.microsoft.com/sharepoint/v3"/>
    <xsd:import namespace="15cf46a6-57b0-493a-b6e0-0817c4a110d6"/>
    <xsd:import namespace="dfb93c61-09fd-40ff-8f23-56ad7d9a9b29"/>
    <xsd:import namespace="3ba72d68-eddd-44e1-847b-51506bb268af"/>
    <xsd:element name="properties">
      <xsd:complexType>
        <xsd:sequence>
          <xsd:element name="documentManagement">
            <xsd:complexType>
              <xsd:all>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cf46a6-57b0-493a-b6e0-0817c4a110d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fb93c61-09fd-40ff-8f23-56ad7d9a9b2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a72d68-eddd-44e1-847b-51506bb268af"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DocId xmlns="15cf46a6-57b0-493a-b6e0-0817c4a110d6">Z7UVSJU4EYRE-43553385-107956</_dlc_DocId>
    <_dlc_DocIdUrl xmlns="15cf46a6-57b0-493a-b6e0-0817c4a110d6">
      <Url>https://americanredcross.sharepoint.com/sites/HumSvc/HSO/DevOps/_layouts/15/DocIdRedir.aspx?ID=Z7UVSJU4EYRE-43553385-107956</Url>
      <Description>Z7UVSJU4EYRE-43553385-107956</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00CDC3-137E-477E-A5B7-A3E19B222024}">
  <ds:schemaRefs>
    <ds:schemaRef ds:uri="http://schemas.microsoft.com/sharepoint/events"/>
  </ds:schemaRefs>
</ds:datastoreItem>
</file>

<file path=customXml/itemProps2.xml><?xml version="1.0" encoding="utf-8"?>
<ds:datastoreItem xmlns:ds="http://schemas.openxmlformats.org/officeDocument/2006/customXml" ds:itemID="{59DAF9E8-F9D1-4931-B12A-E21ADC7124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5cf46a6-57b0-493a-b6e0-0817c4a110d6"/>
    <ds:schemaRef ds:uri="dfb93c61-09fd-40ff-8f23-56ad7d9a9b29"/>
    <ds:schemaRef ds:uri="3ba72d68-eddd-44e1-847b-51506bb268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869349-5852-4835-BB0E-39871B011A0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dfb93c61-09fd-40ff-8f23-56ad7d9a9b29"/>
    <ds:schemaRef ds:uri="http://schemas.microsoft.com/office/2006/metadata/properties"/>
    <ds:schemaRef ds:uri="3ba72d68-eddd-44e1-847b-51506bb268af"/>
    <ds:schemaRef ds:uri="http://www.w3.org/XML/1998/namespace"/>
    <ds:schemaRef ds:uri="http://purl.org/dc/terms/"/>
    <ds:schemaRef ds:uri="15cf46a6-57b0-493a-b6e0-0817c4a110d6"/>
    <ds:schemaRef ds:uri="http://schemas.microsoft.com/sharepoint/v3"/>
    <ds:schemaRef ds:uri="http://purl.org/dc/dcmitype/"/>
  </ds:schemaRefs>
</ds:datastoreItem>
</file>

<file path=customXml/itemProps4.xml><?xml version="1.0" encoding="utf-8"?>
<ds:datastoreItem xmlns:ds="http://schemas.openxmlformats.org/officeDocument/2006/customXml" ds:itemID="{E762C596-618B-4E0D-B79E-D2EB920C14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27606</TotalTime>
  <Words>980</Words>
  <Application>Microsoft Office PowerPoint</Application>
  <PresentationFormat>Custom</PresentationFormat>
  <Paragraphs>144</Paragraphs>
  <Slides>11</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Calibri Light</vt:lpstr>
      <vt:lpstr>Courier New</vt:lpstr>
      <vt:lpstr>Georgia</vt:lpstr>
      <vt:lpstr>Office Theme</vt:lpstr>
      <vt:lpstr>Custom Design</vt:lpstr>
      <vt:lpstr>FY19 DISASTER UPDATE: Q2 (Oct.-Dec. 2018)</vt:lpstr>
      <vt:lpstr>PowerPoint Presentation</vt:lpstr>
      <vt:lpstr>PowerPoint Presentation</vt:lpstr>
      <vt:lpstr>During this quarter, the American Red Cross responded to 47 significant disasters across the country, including 12 very large events.  At the same time, we continued to respond to thousands of everyday disasters, like home fires.  </vt:lpstr>
      <vt:lpstr>Q2 Domestic Response Totals</vt:lpstr>
      <vt:lpstr>During the quarter, the American Red Cross responded to or continued to respond to 7 major emergencies around the world. </vt:lpstr>
      <vt:lpstr>The American Red Cross actively supported  disaster preparedness, relief and recovery work in 19 countries.  </vt:lpstr>
      <vt:lpstr>The American Red Cross also supported preparedness and education efforts to combat the nation’s biggest disaster threat – home fires. To date,  511 lives—including 177 children—have been saved through campaign efforts.  </vt:lpstr>
      <vt:lpstr>Your Benefits and Resources</vt:lpstr>
      <vt:lpstr>Join Us!</vt:lpstr>
      <vt:lpstr>THANK YOU</vt:lpstr>
    </vt:vector>
  </TitlesOfParts>
  <Company>Social Capital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Williams</dc:creator>
  <cp:lastModifiedBy>Danaceau, Jessica</cp:lastModifiedBy>
  <cp:revision>1453</cp:revision>
  <cp:lastPrinted>2019-01-16T19:21:50Z</cp:lastPrinted>
  <dcterms:created xsi:type="dcterms:W3CDTF">2013-01-03T17:02:39Z</dcterms:created>
  <dcterms:modified xsi:type="dcterms:W3CDTF">2019-02-08T14:07:28Z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0x01010026D50C5DE60254448B5468F157D74E9B</vt:lpwstr>
  </property>
  <property fmtid="{D5CDD505-2E9C-101B-9397-08002B2CF9AE}" pid="3" name="Order">
    <vt:r8>100</vt:r8>
  </property>
  <property fmtid="{D5CDD505-2E9C-101B-9397-08002B2CF9AE}" pid="4" name="_dlc_DocIdItemGuid">
    <vt:lpwstr>27b3a55d-59af-48dd-a959-e29ab2d13115</vt:lpwstr>
  </property>
  <property fmtid="{D5CDD505-2E9C-101B-9397-08002B2CF9AE}" pid="5" name="AuthorIds_UIVersion_512">
    <vt:lpwstr>97</vt:lpwstr>
  </property>
  <property fmtid="{D5CDD505-2E9C-101B-9397-08002B2CF9AE}" pid="6" name="AuthorIds_UIVersion_1024">
    <vt:lpwstr>97</vt:lpwstr>
  </property>
</Properties>
</file>