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5"/>
    <p:sldMasterId id="2147483681" r:id="rId6"/>
  </p:sldMasterIdLst>
  <p:notesMasterIdLst>
    <p:notesMasterId r:id="rId21"/>
  </p:notesMasterIdLst>
  <p:handoutMasterIdLst>
    <p:handoutMasterId r:id="rId22"/>
  </p:handoutMasterIdLst>
  <p:sldIdLst>
    <p:sldId id="476" r:id="rId7"/>
    <p:sldId id="523" r:id="rId8"/>
    <p:sldId id="524" r:id="rId9"/>
    <p:sldId id="532" r:id="rId10"/>
    <p:sldId id="539" r:id="rId11"/>
    <p:sldId id="540" r:id="rId12"/>
    <p:sldId id="533" r:id="rId13"/>
    <p:sldId id="543" r:id="rId14"/>
    <p:sldId id="537" r:id="rId15"/>
    <p:sldId id="538" r:id="rId16"/>
    <p:sldId id="544" r:id="rId17"/>
    <p:sldId id="399" r:id="rId18"/>
    <p:sldId id="531" r:id="rId19"/>
    <p:sldId id="446" r:id="rId20"/>
  </p:sldIdLst>
  <p:sldSz cx="100584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97" userDrawn="1">
          <p15:clr>
            <a:srgbClr val="A4A3A4"/>
          </p15:clr>
        </p15:guide>
        <p15:guide id="2" pos="316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kennam" initials="" lastIdx="11" clrIdx="0"/>
  <p:cmAuthor id="7" name="Lepof, Amanda" initials="LA" lastIdx="5" clrIdx="7">
    <p:extLst>
      <p:ext uri="{19B8F6BF-5375-455C-9EA6-DF929625EA0E}">
        <p15:presenceInfo xmlns:p15="http://schemas.microsoft.com/office/powerpoint/2012/main" userId="S::Amanda.Lepof@redcross.org::63b022e2-b478-4c9b-9dbb-fe829dae5fb8" providerId="AD"/>
      </p:ext>
    </p:extLst>
  </p:cmAuthor>
  <p:cmAuthor id="1" name="LiorN" initials="L" lastIdx="6" clrIdx="1"/>
  <p:cmAuthor id="2" name="Christine Heim" initials="CH" lastIdx="4" clrIdx="2"/>
  <p:cmAuthor id="3" name="Mark Lynn Ferguson" initials="" lastIdx="58" clrIdx="3"/>
  <p:cmAuthor id="4" name="Danaceau, Jessica" initials="DJ" lastIdx="24" clrIdx="4"/>
  <p:cmAuthor id="5" name="Hickner, Lena" initials="HL" lastIdx="4" clrIdx="5"/>
  <p:cmAuthor id="6" name="Kara Bunte" initials="" lastIdx="2" clrIdx="6"/>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717073"/>
    <a:srgbClr val="003366"/>
    <a:srgbClr val="ED1B24"/>
    <a:srgbClr val="00FF00"/>
    <a:srgbClr val="D33234"/>
    <a:srgbClr val="D33334"/>
    <a:srgbClr val="0033CC"/>
    <a:srgbClr val="4784B5"/>
    <a:srgbClr val="B4A996"/>
    <a:srgbClr val="E2D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37" autoAdjust="0"/>
    <p:restoredTop sz="94280" autoAdjust="0"/>
  </p:normalViewPr>
  <p:slideViewPr>
    <p:cSldViewPr snapToObjects="1">
      <p:cViewPr varScale="1">
        <p:scale>
          <a:sx n="69" d="100"/>
          <a:sy n="69" d="100"/>
        </p:scale>
        <p:origin x="1248" y="60"/>
      </p:cViewPr>
      <p:guideLst>
        <p:guide orient="horz" pos="1697"/>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2" d="100"/>
          <a:sy n="52" d="100"/>
        </p:scale>
        <p:origin x="28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276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F633361-DFCC-48D6-A486-988EEBCFBF27}" type="datetimeFigureOut">
              <a:rPr lang="en-US"/>
              <a:pPr>
                <a:defRPr/>
              </a:pPr>
              <a:t>8/3/2019</a:t>
            </a:fld>
            <a:endParaRPr lang="en-US" dirty="0"/>
          </a:p>
        </p:txBody>
      </p:sp>
      <p:sp>
        <p:nvSpPr>
          <p:cNvPr id="276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276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8115CFC-0402-4E3A-8A8B-5705C8E6EF7A}" type="slidenum">
              <a:rPr lang="en-US"/>
              <a:pPr>
                <a:defRPr/>
              </a:pPr>
              <a:t>‹#›</a:t>
            </a:fld>
            <a:endParaRPr lang="en-US" dirty="0"/>
          </a:p>
        </p:txBody>
      </p:sp>
    </p:spTree>
    <p:extLst>
      <p:ext uri="{BB962C8B-B14F-4D97-AF65-F5344CB8AC3E}">
        <p14:creationId xmlns:p14="http://schemas.microsoft.com/office/powerpoint/2010/main" val="11519775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844C125-64E0-45B8-B460-B556EC443E8E}" type="datetimeFigureOut">
              <a:rPr lang="en-US"/>
              <a:pPr>
                <a:defRPr/>
              </a:pPr>
              <a:t>8/3/2019</a:t>
            </a:fld>
            <a:endParaRPr lang="en-US" dirty="0"/>
          </a:p>
        </p:txBody>
      </p:sp>
      <p:sp>
        <p:nvSpPr>
          <p:cNvPr id="4" name="Slide Image Placeholder 3"/>
          <p:cNvSpPr>
            <a:spLocks noGrp="1" noRot="1" noChangeAspect="1"/>
          </p:cNvSpPr>
          <p:nvPr>
            <p:ph type="sldImg" idx="2"/>
          </p:nvPr>
        </p:nvSpPr>
        <p:spPr>
          <a:xfrm>
            <a:off x="949325" y="696913"/>
            <a:ext cx="511175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E7CBC12-2388-4F38-BE53-123CF1C0DB6A}" type="slidenum">
              <a:rPr lang="en-US"/>
              <a:pPr>
                <a:defRPr/>
              </a:pPr>
              <a:t>‹#›</a:t>
            </a:fld>
            <a:endParaRPr lang="en-US" dirty="0"/>
          </a:p>
        </p:txBody>
      </p:sp>
    </p:spTree>
    <p:extLst>
      <p:ext uri="{BB962C8B-B14F-4D97-AF65-F5344CB8AC3E}">
        <p14:creationId xmlns:p14="http://schemas.microsoft.com/office/powerpoint/2010/main" val="5460662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r>
              <a:rPr lang="en-US" dirty="0"/>
              <a:t>Photo 12276-022</a:t>
            </a: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2</a:t>
            </a:fld>
            <a:endParaRPr lang="en-US" dirty="0"/>
          </a:p>
        </p:txBody>
      </p:sp>
    </p:spTree>
    <p:extLst>
      <p:ext uri="{BB962C8B-B14F-4D97-AF65-F5344CB8AC3E}">
        <p14:creationId xmlns:p14="http://schemas.microsoft.com/office/powerpoint/2010/main" val="408358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12</a:t>
            </a:fld>
            <a:endParaRPr lang="en-US" dirty="0"/>
          </a:p>
        </p:txBody>
      </p:sp>
    </p:spTree>
    <p:extLst>
      <p:ext uri="{BB962C8B-B14F-4D97-AF65-F5344CB8AC3E}">
        <p14:creationId xmlns:p14="http://schemas.microsoft.com/office/powerpoint/2010/main" val="425947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49325" y="696913"/>
            <a:ext cx="5111750" cy="34861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353485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Clifton W. Hall of Spring Lake, North Carolina evacuated his house before Hurricane Florence came barreling through his town. He came home to find four feet of water inside his house. Two weeks later the water is going down but a permanent water line stretches across his house more than halfway up from the ground to his roof, showing the height of the damage. He is still staying somewhere else because his house is not safe but he comes back every day to try and fix what he can. He was thankful the Red Cross drove up with clean up kits to help him continue cleaning up what the storm has taken from him</a:t>
            </a:r>
            <a:endParaRPr lang="en-US" dirty="0"/>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3</a:t>
            </a:fld>
            <a:endParaRPr lang="en-US" dirty="0"/>
          </a:p>
        </p:txBody>
      </p:sp>
    </p:spTree>
    <p:extLst>
      <p:ext uri="{BB962C8B-B14F-4D97-AF65-F5344CB8AC3E}">
        <p14:creationId xmlns:p14="http://schemas.microsoft.com/office/powerpoint/2010/main" val="191006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Clifton W. Hall of Spring Lake, North Carolina evacuated his house before Hurricane Florence came barreling through his town. He came home to find four feet of water inside his house. Two weeks later the water is going down but a permanent water line stretches across his house more than halfway up from the ground to his roof, showing the height of the damage. He is still staying somewhere else because his house is not safe but he comes back every day to try and fix what he can. He was thankful the Red Cross drove up with clean up kits to help him continue cleaning up what the storm has taken from him</a:t>
            </a:r>
            <a:endParaRPr lang="en-US" dirty="0"/>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4</a:t>
            </a:fld>
            <a:endParaRPr lang="en-US" dirty="0"/>
          </a:p>
        </p:txBody>
      </p:sp>
    </p:spTree>
    <p:extLst>
      <p:ext uri="{BB962C8B-B14F-4D97-AF65-F5344CB8AC3E}">
        <p14:creationId xmlns:p14="http://schemas.microsoft.com/office/powerpoint/2010/main" val="140530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2311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lang="en-US" sz="1200" b="1" dirty="0">
              <a:solidFill>
                <a:srgbClr val="ED1B2E"/>
              </a:solidFil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1200" b="1" dirty="0">
              <a:solidFill>
                <a:srgbClr val="ED1B2E"/>
              </a:solidFill>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3938C-5E94-4511-B305-17981EA17AFF}"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191266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49325" y="696913"/>
            <a:ext cx="5111750" cy="34861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8</a:t>
            </a:fld>
            <a:endParaRPr lang="en-US" dirty="0"/>
          </a:p>
        </p:txBody>
      </p:sp>
    </p:spTree>
    <p:extLst>
      <p:ext uri="{BB962C8B-B14F-4D97-AF65-F5344CB8AC3E}">
        <p14:creationId xmlns:p14="http://schemas.microsoft.com/office/powerpoint/2010/main" val="206292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1B307-A8C6-4620-872A-E19C7B385E53}"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196432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C3DE9-DC68-4BE4-94D4-7F2ED0B3DEAD}"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129365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49325" y="696913"/>
            <a:ext cx="5111750" cy="34861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11</a:t>
            </a:fld>
            <a:endParaRPr lang="en-US" dirty="0"/>
          </a:p>
        </p:txBody>
      </p:sp>
    </p:spTree>
    <p:extLst>
      <p:ext uri="{BB962C8B-B14F-4D97-AF65-F5344CB8AC3E}">
        <p14:creationId xmlns:p14="http://schemas.microsoft.com/office/powerpoint/2010/main" val="2792801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dirty="0"/>
              <a:t>CLICK TO EDIT SUBTITLE</a:t>
            </a:r>
          </a:p>
        </p:txBody>
      </p:sp>
      <p:pic>
        <p:nvPicPr>
          <p:cNvPr id="8" name="Picture 6" descr="ARC_Logo_Bttn_HorizStkd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pic>
        <p:nvPicPr>
          <p:cNvPr id="7" name="Picture 6">
            <a:extLst>
              <a:ext uri="{FF2B5EF4-FFF2-40B4-BE49-F238E27FC236}">
                <a16:creationId xmlns:a16="http://schemas.microsoft.com/office/drawing/2014/main" id="{546CEE59-A497-42A3-A0B7-7D7E0E2152BC}"/>
              </a:ext>
            </a:extLst>
          </p:cNvPr>
          <p:cNvPicPr>
            <a:picLocks noChangeAspect="1"/>
          </p:cNvPicPr>
          <p:nvPr userDrawn="1"/>
        </p:nvPicPr>
        <p:blipFill rotWithShape="1">
          <a:blip r:embed="rId3"/>
          <a:srcRect b="16667"/>
          <a:stretch/>
        </p:blipFill>
        <p:spPr>
          <a:xfrm>
            <a:off x="17928" y="0"/>
            <a:ext cx="10040472" cy="5715000"/>
          </a:xfrm>
          <a:prstGeom prst="rect">
            <a:avLst/>
          </a:prstGeom>
        </p:spPr>
      </p:pic>
      <p:sp>
        <p:nvSpPr>
          <p:cNvPr id="4"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hasCustomPrompt="1"/>
          </p:nvPr>
        </p:nvSpPr>
        <p:spPr>
          <a:xfrm>
            <a:off x="381001" y="4179117"/>
            <a:ext cx="7239000" cy="852497"/>
          </a:xfrm>
        </p:spPr>
        <p:txBody>
          <a:bodyPr>
            <a:noAutofit/>
          </a:bodyPr>
          <a:lstStyle>
            <a:lvl1pPr algn="l">
              <a:lnSpc>
                <a:spcPts val="4100"/>
              </a:lnSpc>
              <a:defRPr sz="2800" spc="-150">
                <a:solidFill>
                  <a:srgbClr val="FFFFFF"/>
                </a:solidFill>
              </a:defRPr>
            </a:lvl1pPr>
          </a:lstStyle>
          <a:p>
            <a:r>
              <a:rPr lang="en-US" dirty="0"/>
              <a:t>CLICK TO EDIT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2151" y="1825060"/>
            <a:ext cx="4260850" cy="4352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25060"/>
            <a:ext cx="4260850" cy="4352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0E632-FD0D-4630-B72F-9FDD66901521}"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99653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65695"/>
            <a:ext cx="8675688" cy="1324995"/>
          </a:xfrm>
        </p:spPr>
        <p:txBody>
          <a:bodyPr/>
          <a:lstStyle/>
          <a:p>
            <a:r>
              <a:rPr lang="en-US"/>
              <a:t>Click to edit Master title style</a:t>
            </a:r>
          </a:p>
        </p:txBody>
      </p:sp>
      <p:sp>
        <p:nvSpPr>
          <p:cNvPr id="3" name="Text Placeholder 2"/>
          <p:cNvSpPr>
            <a:spLocks noGrp="1"/>
          </p:cNvSpPr>
          <p:nvPr>
            <p:ph type="body" idx="1"/>
          </p:nvPr>
        </p:nvSpPr>
        <p:spPr>
          <a:xfrm>
            <a:off x="692150" y="1680482"/>
            <a:ext cx="4256088" cy="824934"/>
          </a:xfrm>
        </p:spPr>
        <p:txBody>
          <a:bodyPr anchor="b"/>
          <a:lstStyle>
            <a:lvl1pPr marL="0" indent="0">
              <a:buNone/>
              <a:defRPr sz="2400" b="1"/>
            </a:lvl1pPr>
            <a:lvl2pPr marL="457190" indent="0">
              <a:buNone/>
              <a:defRPr sz="2000" b="1"/>
            </a:lvl2pPr>
            <a:lvl3pPr marL="914381" indent="0">
              <a:buNone/>
              <a:defRPr sz="1800" b="1"/>
            </a:lvl3pPr>
            <a:lvl4pPr marL="1371572" indent="0">
              <a:buNone/>
              <a:defRPr sz="1601" b="1"/>
            </a:lvl4pPr>
            <a:lvl5pPr marL="1828763" indent="0">
              <a:buNone/>
              <a:defRPr sz="1601" b="1"/>
            </a:lvl5pPr>
            <a:lvl6pPr marL="2285953" indent="0">
              <a:buNone/>
              <a:defRPr sz="1601" b="1"/>
            </a:lvl6pPr>
            <a:lvl7pPr marL="2743144" indent="0">
              <a:buNone/>
              <a:defRPr sz="1601" b="1"/>
            </a:lvl7pPr>
            <a:lvl8pPr marL="3200334" indent="0">
              <a:buNone/>
              <a:defRPr sz="1601" b="1"/>
            </a:lvl8pPr>
            <a:lvl9pPr marL="3657526" indent="0">
              <a:buNone/>
              <a:defRPr sz="1601" b="1"/>
            </a:lvl9pPr>
          </a:lstStyle>
          <a:p>
            <a:pPr lvl="0"/>
            <a:r>
              <a:rPr lang="en-US"/>
              <a:t>Click to edit Master text styles</a:t>
            </a:r>
          </a:p>
        </p:txBody>
      </p:sp>
      <p:sp>
        <p:nvSpPr>
          <p:cNvPr id="4" name="Content Placeholder 3"/>
          <p:cNvSpPr>
            <a:spLocks noGrp="1"/>
          </p:cNvSpPr>
          <p:nvPr>
            <p:ph sz="half" idx="2"/>
          </p:nvPr>
        </p:nvSpPr>
        <p:spPr>
          <a:xfrm>
            <a:off x="692150" y="2505423"/>
            <a:ext cx="4256088" cy="3684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680482"/>
            <a:ext cx="4275138" cy="824934"/>
          </a:xfrm>
        </p:spPr>
        <p:txBody>
          <a:bodyPr anchor="b"/>
          <a:lstStyle>
            <a:lvl1pPr marL="0" indent="0">
              <a:buNone/>
              <a:defRPr sz="2400" b="1"/>
            </a:lvl1pPr>
            <a:lvl2pPr marL="457190" indent="0">
              <a:buNone/>
              <a:defRPr sz="2000" b="1"/>
            </a:lvl2pPr>
            <a:lvl3pPr marL="914381" indent="0">
              <a:buNone/>
              <a:defRPr sz="1800" b="1"/>
            </a:lvl3pPr>
            <a:lvl4pPr marL="1371572" indent="0">
              <a:buNone/>
              <a:defRPr sz="1601" b="1"/>
            </a:lvl4pPr>
            <a:lvl5pPr marL="1828763" indent="0">
              <a:buNone/>
              <a:defRPr sz="1601" b="1"/>
            </a:lvl5pPr>
            <a:lvl6pPr marL="2285953" indent="0">
              <a:buNone/>
              <a:defRPr sz="1601" b="1"/>
            </a:lvl6pPr>
            <a:lvl7pPr marL="2743144" indent="0">
              <a:buNone/>
              <a:defRPr sz="1601" b="1"/>
            </a:lvl7pPr>
            <a:lvl8pPr marL="3200334" indent="0">
              <a:buNone/>
              <a:defRPr sz="1601" b="1"/>
            </a:lvl8pPr>
            <a:lvl9pPr marL="3657526" indent="0">
              <a:buNone/>
              <a:defRPr sz="1601" b="1"/>
            </a:lvl9pPr>
          </a:lstStyle>
          <a:p>
            <a:pPr lvl="0"/>
            <a:r>
              <a:rPr lang="en-US"/>
              <a:t>Click to edit Master text styles</a:t>
            </a:r>
          </a:p>
        </p:txBody>
      </p:sp>
      <p:sp>
        <p:nvSpPr>
          <p:cNvPr id="6" name="Content Placeholder 5"/>
          <p:cNvSpPr>
            <a:spLocks noGrp="1"/>
          </p:cNvSpPr>
          <p:nvPr>
            <p:ph sz="quarter" idx="4"/>
          </p:nvPr>
        </p:nvSpPr>
        <p:spPr>
          <a:xfrm>
            <a:off x="5092700" y="2505423"/>
            <a:ext cx="4275138" cy="3684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0E632-FD0D-4630-B72F-9FDD66901521}" type="datetimeFigureOut">
              <a:rPr lang="en-US" smtClean="0"/>
              <a:t>8/3/2019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43647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0E632-FD0D-4630-B72F-9FDD66901521}" type="datetimeFigureOut">
              <a:rPr lang="en-US" smtClean="0"/>
              <a:t>8/3/2019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54611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0E632-FD0D-4630-B72F-9FDD66901521}" type="datetimeFigureOut">
              <a:rPr lang="en-US" smtClean="0"/>
              <a:t>8/3/2019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84633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57546"/>
            <a:ext cx="3244850" cy="160054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4276730" y="988226"/>
            <a:ext cx="5091114" cy="4873058"/>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058082"/>
            <a:ext cx="3244850" cy="3811701"/>
          </a:xfrm>
        </p:spPr>
        <p:txBody>
          <a:bodyPr/>
          <a:lstStyle>
            <a:lvl1pPr marL="0" indent="0">
              <a:buNone/>
              <a:defRPr sz="1601"/>
            </a:lvl1pPr>
            <a:lvl2pPr marL="457190" indent="0">
              <a:buNone/>
              <a:defRPr sz="1400"/>
            </a:lvl2pPr>
            <a:lvl3pPr marL="914381" indent="0">
              <a:buNone/>
              <a:defRPr sz="1200"/>
            </a:lvl3pPr>
            <a:lvl4pPr marL="1371572" indent="0">
              <a:buNone/>
              <a:defRPr sz="1000"/>
            </a:lvl4pPr>
            <a:lvl5pPr marL="1828763" indent="0">
              <a:buNone/>
              <a:defRPr sz="1000"/>
            </a:lvl5pPr>
            <a:lvl6pPr marL="2285953" indent="0">
              <a:buNone/>
              <a:defRPr sz="1000"/>
            </a:lvl6pPr>
            <a:lvl7pPr marL="2743144" indent="0">
              <a:buNone/>
              <a:defRPr sz="1000"/>
            </a:lvl7pPr>
            <a:lvl8pPr marL="3200334" indent="0">
              <a:buNone/>
              <a:defRPr sz="1000"/>
            </a:lvl8pPr>
            <a:lvl9pPr marL="365752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805630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57546"/>
            <a:ext cx="3244850" cy="160054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4276730" y="988226"/>
            <a:ext cx="5091114" cy="4873058"/>
          </a:xfrm>
        </p:spPr>
        <p:txBody>
          <a:bodyPr/>
          <a:lstStyle>
            <a:lvl1pPr marL="0" indent="0">
              <a:buNone/>
              <a:defRPr sz="3199"/>
            </a:lvl1pPr>
            <a:lvl2pPr marL="457190" indent="0">
              <a:buNone/>
              <a:defRPr sz="2800"/>
            </a:lvl2pPr>
            <a:lvl3pPr marL="914381" indent="0">
              <a:buNone/>
              <a:defRPr sz="2400"/>
            </a:lvl3pPr>
            <a:lvl4pPr marL="1371572" indent="0">
              <a:buNone/>
              <a:defRPr sz="2000"/>
            </a:lvl4pPr>
            <a:lvl5pPr marL="1828763" indent="0">
              <a:buNone/>
              <a:defRPr sz="2000"/>
            </a:lvl5pPr>
            <a:lvl6pPr marL="2285953" indent="0">
              <a:buNone/>
              <a:defRPr sz="2000"/>
            </a:lvl6pPr>
            <a:lvl7pPr marL="2743144" indent="0">
              <a:buNone/>
              <a:defRPr sz="2000"/>
            </a:lvl7pPr>
            <a:lvl8pPr marL="3200334" indent="0">
              <a:buNone/>
              <a:defRPr sz="2000"/>
            </a:lvl8pPr>
            <a:lvl9pPr marL="3657526" indent="0">
              <a:buNone/>
              <a:defRPr sz="2000"/>
            </a:lvl9pPr>
          </a:lstStyle>
          <a:p>
            <a:endParaRPr lang="en-US"/>
          </a:p>
        </p:txBody>
      </p:sp>
      <p:sp>
        <p:nvSpPr>
          <p:cNvPr id="4" name="Text Placeholder 3"/>
          <p:cNvSpPr>
            <a:spLocks noGrp="1"/>
          </p:cNvSpPr>
          <p:nvPr>
            <p:ph type="body" sz="half" idx="2"/>
          </p:nvPr>
        </p:nvSpPr>
        <p:spPr>
          <a:xfrm>
            <a:off x="692150" y="2058082"/>
            <a:ext cx="3244850" cy="3811701"/>
          </a:xfrm>
        </p:spPr>
        <p:txBody>
          <a:bodyPr/>
          <a:lstStyle>
            <a:lvl1pPr marL="0" indent="0">
              <a:buNone/>
              <a:defRPr sz="1601"/>
            </a:lvl1pPr>
            <a:lvl2pPr marL="457190" indent="0">
              <a:buNone/>
              <a:defRPr sz="1400"/>
            </a:lvl2pPr>
            <a:lvl3pPr marL="914381" indent="0">
              <a:buNone/>
              <a:defRPr sz="1200"/>
            </a:lvl3pPr>
            <a:lvl4pPr marL="1371572" indent="0">
              <a:buNone/>
              <a:defRPr sz="1000"/>
            </a:lvl4pPr>
            <a:lvl5pPr marL="1828763" indent="0">
              <a:buNone/>
              <a:defRPr sz="1000"/>
            </a:lvl5pPr>
            <a:lvl6pPr marL="2285953" indent="0">
              <a:buNone/>
              <a:defRPr sz="1000"/>
            </a:lvl6pPr>
            <a:lvl7pPr marL="2743144" indent="0">
              <a:buNone/>
              <a:defRPr sz="1000"/>
            </a:lvl7pPr>
            <a:lvl8pPr marL="3200334" indent="0">
              <a:buNone/>
              <a:defRPr sz="1000"/>
            </a:lvl8pPr>
            <a:lvl9pPr marL="365752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81069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722865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31" y="365700"/>
            <a:ext cx="2168525" cy="5811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3" y="365700"/>
            <a:ext cx="6353175" cy="581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7601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dirty="0"/>
              <a:t>CLICK TO EDIT SUBTITLE</a:t>
            </a:r>
          </a:p>
        </p:txBody>
      </p:sp>
      <p:pic>
        <p:nvPicPr>
          <p:cNvPr id="5" name="Picture 4">
            <a:extLst>
              <a:ext uri="{FF2B5EF4-FFF2-40B4-BE49-F238E27FC236}">
                <a16:creationId xmlns:a16="http://schemas.microsoft.com/office/drawing/2014/main" id="{BAB6FAC5-24F2-4FCF-9857-2B53501EFC7F}"/>
              </a:ext>
            </a:extLst>
          </p:cNvPr>
          <p:cNvPicPr>
            <a:picLocks noChangeAspect="1"/>
          </p:cNvPicPr>
          <p:nvPr userDrawn="1"/>
        </p:nvPicPr>
        <p:blipFill rotWithShape="1">
          <a:blip r:embed="rId2"/>
          <a:srcRect t="7253" b="2079"/>
          <a:stretch/>
        </p:blipFill>
        <p:spPr>
          <a:xfrm>
            <a:off x="0" y="0"/>
            <a:ext cx="10058400" cy="5715000"/>
          </a:xfrm>
          <a:prstGeom prst="rect">
            <a:avLst/>
          </a:prstGeom>
        </p:spPr>
      </p:pic>
      <p:sp>
        <p:nvSpPr>
          <p:cNvPr id="9"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hasCustomPrompt="1"/>
          </p:nvPr>
        </p:nvSpPr>
        <p:spPr>
          <a:xfrm>
            <a:off x="381001" y="4179117"/>
            <a:ext cx="7239000" cy="852497"/>
          </a:xfrm>
        </p:spPr>
        <p:txBody>
          <a:bodyPr>
            <a:noAutofit/>
          </a:bodyPr>
          <a:lstStyle>
            <a:lvl1pPr algn="l">
              <a:lnSpc>
                <a:spcPts val="4100"/>
              </a:lnSpc>
              <a:defRPr sz="2800" spc="-150">
                <a:solidFill>
                  <a:srgbClr val="FFFFFF"/>
                </a:solidFill>
              </a:defRPr>
            </a:lvl1pPr>
          </a:lstStyle>
          <a:p>
            <a:r>
              <a:rPr lang="en-US" dirty="0"/>
              <a:t>CLICK TO EDIT MASTER SLIDE</a:t>
            </a:r>
          </a:p>
        </p:txBody>
      </p:sp>
      <p:pic>
        <p:nvPicPr>
          <p:cNvPr id="7" name="Picture 6" descr="Disaster_Responder_Logo_RGB.png">
            <a:extLst>
              <a:ext uri="{FF2B5EF4-FFF2-40B4-BE49-F238E27FC236}">
                <a16:creationId xmlns:a16="http://schemas.microsoft.com/office/drawing/2014/main" id="{5E7CB357-C905-4D06-81E6-89C62D398EA0}"/>
              </a:ext>
            </a:extLst>
          </p:cNvPr>
          <p:cNvPicPr>
            <a:picLocks noChangeAspect="1"/>
          </p:cNvPicPr>
          <p:nvPr userDrawn="1"/>
        </p:nvPicPr>
        <p:blipFill>
          <a:blip r:embed="rId3"/>
          <a:stretch>
            <a:fillRect/>
          </a:stretch>
        </p:blipFill>
        <p:spPr>
          <a:xfrm>
            <a:off x="257033" y="5803055"/>
            <a:ext cx="2971800" cy="891870"/>
          </a:xfrm>
          <a:prstGeom prst="rect">
            <a:avLst/>
          </a:prstGeom>
        </p:spPr>
      </p:pic>
    </p:spTree>
    <p:extLst>
      <p:ext uri="{BB962C8B-B14F-4D97-AF65-F5344CB8AC3E}">
        <p14:creationId xmlns:p14="http://schemas.microsoft.com/office/powerpoint/2010/main" val="59538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B2EDA8-1933-9B4E-8DBD-1C89063EC417}" type="datetime1">
              <a:rPr lang="en-US" smtClean="0"/>
              <a:t>8/3/2019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419787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12"/>
          <p:cNvSpPr/>
          <p:nvPr userDrawn="1"/>
        </p:nvSpPr>
        <p:spPr>
          <a:xfrm>
            <a:off x="5791200" y="326577"/>
            <a:ext cx="3962400" cy="5807939"/>
          </a:xfrm>
          <a:prstGeom prst="rect">
            <a:avLst/>
          </a:prstGeom>
          <a:solidFill>
            <a:srgbClr val="D7D7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11"/>
          <p:cNvSpPr/>
          <p:nvPr userDrawn="1"/>
        </p:nvSpPr>
        <p:spPr>
          <a:xfrm>
            <a:off x="304800" y="326577"/>
            <a:ext cx="5486400" cy="5807939"/>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a:spLocks noGrp="1"/>
          </p:cNvSpPr>
          <p:nvPr>
            <p:ph type="title"/>
          </p:nvPr>
        </p:nvSpPr>
        <p:spPr>
          <a:xfrm>
            <a:off x="502920" y="816429"/>
            <a:ext cx="49834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dirty="0"/>
              <a:t>Click to edit Master title style</a:t>
            </a:r>
          </a:p>
        </p:txBody>
      </p:sp>
      <p:sp>
        <p:nvSpPr>
          <p:cNvPr id="10" name="Content Placeholder 2"/>
          <p:cNvSpPr>
            <a:spLocks noGrp="1"/>
          </p:cNvSpPr>
          <p:nvPr>
            <p:ph idx="1"/>
          </p:nvPr>
        </p:nvSpPr>
        <p:spPr>
          <a:xfrm>
            <a:off x="502920" y="2041074"/>
            <a:ext cx="49834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6" descr="ADGP_Logo_RGB.PNG"/>
          <p:cNvPicPr>
            <a:picLocks noChangeAspect="1"/>
          </p:cNvPicPr>
          <p:nvPr userDrawn="1"/>
        </p:nvPicPr>
        <p:blipFill>
          <a:blip r:embed="rId2"/>
          <a:srcRect/>
          <a:stretch>
            <a:fillRect/>
          </a:stretch>
        </p:blipFill>
        <p:spPr bwMode="auto">
          <a:xfrm>
            <a:off x="533402" y="6134510"/>
            <a:ext cx="2133600" cy="585107"/>
          </a:xfrm>
          <a:prstGeom prst="rect">
            <a:avLst/>
          </a:prstGeom>
          <a:noFill/>
          <a:ln w="9525">
            <a:noFill/>
            <a:miter lim="800000"/>
            <a:headEnd/>
            <a:tailEnd/>
          </a:ln>
        </p:spPr>
      </p:pic>
      <p:sp>
        <p:nvSpPr>
          <p:cNvPr id="20"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dirty="0">
              <a:solidFill>
                <a:srgbClr val="6D6E70"/>
              </a:solidFill>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26571"/>
            <a:ext cx="9448800" cy="5825724"/>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p:cNvSpPr>
            <a:spLocks noGrp="1"/>
          </p:cNvSpPr>
          <p:nvPr>
            <p:ph type="title"/>
          </p:nvPr>
        </p:nvSpPr>
        <p:spPr>
          <a:xfrm>
            <a:off x="655320" y="734786"/>
            <a:ext cx="87172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dirty="0"/>
              <a:t>Click to edit Master title style</a:t>
            </a:r>
          </a:p>
        </p:txBody>
      </p:sp>
      <p:sp>
        <p:nvSpPr>
          <p:cNvPr id="9" name="Content Placeholder 2"/>
          <p:cNvSpPr>
            <a:spLocks noGrp="1"/>
          </p:cNvSpPr>
          <p:nvPr>
            <p:ph idx="1"/>
          </p:nvPr>
        </p:nvSpPr>
        <p:spPr>
          <a:xfrm>
            <a:off x="655320" y="1959428"/>
            <a:ext cx="87172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dirty="0">
              <a:solidFill>
                <a:srgbClr val="6D6E70"/>
              </a:solidFill>
              <a:cs typeface="Arial" charset="0"/>
            </a:endParaRPr>
          </a:p>
        </p:txBody>
      </p:sp>
      <p:pic>
        <p:nvPicPr>
          <p:cNvPr id="10" name="Picture 9" descr="Disaster_Responder_Logo_RGB.png">
            <a:extLst>
              <a:ext uri="{FF2B5EF4-FFF2-40B4-BE49-F238E27FC236}">
                <a16:creationId xmlns:a16="http://schemas.microsoft.com/office/drawing/2014/main" id="{C937131F-551A-4634-8007-E96D1A074E61}"/>
              </a:ext>
            </a:extLst>
          </p:cNvPr>
          <p:cNvPicPr>
            <a:picLocks noChangeAspect="1"/>
          </p:cNvPicPr>
          <p:nvPr userDrawn="1"/>
        </p:nvPicPr>
        <p:blipFill>
          <a:blip r:embed="rId2"/>
          <a:stretch>
            <a:fillRect/>
          </a:stretch>
        </p:blipFill>
        <p:spPr>
          <a:xfrm>
            <a:off x="533400" y="6147650"/>
            <a:ext cx="1898910" cy="56988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p:nvPr userDrawn="1"/>
        </p:nvSpPr>
        <p:spPr>
          <a:xfrm>
            <a:off x="0" y="0"/>
            <a:ext cx="10058400" cy="6858000"/>
          </a:xfrm>
          <a:prstGeom prst="rect">
            <a:avLst/>
          </a:prstGeom>
          <a:solidFill>
            <a:srgbClr val="9F9FA3"/>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10"/>
          <p:cNvSpPr txBox="1"/>
          <p:nvPr userDrawn="1"/>
        </p:nvSpPr>
        <p:spPr>
          <a:xfrm>
            <a:off x="8029972" y="6204863"/>
            <a:ext cx="1568057" cy="207749"/>
          </a:xfrm>
          <a:prstGeom prst="rect">
            <a:avLst/>
          </a:prstGeom>
          <a:noFill/>
        </p:spPr>
        <p:txBody>
          <a:bodyPr wrap="none">
            <a:spAutoFit/>
          </a:bodyPr>
          <a:lstStyle/>
          <a:p>
            <a:pPr algn="r" fontAlgn="auto">
              <a:spcBef>
                <a:spcPts val="0"/>
              </a:spcBef>
              <a:spcAft>
                <a:spcPts val="0"/>
              </a:spcAft>
              <a:defRPr/>
            </a:pPr>
            <a:r>
              <a:rPr lang="en-US" sz="750" dirty="0">
                <a:solidFill>
                  <a:srgbClr val="FFFFFF"/>
                </a:solidFill>
                <a:latin typeface="Georgia"/>
                <a:cs typeface="Georgia"/>
              </a:rPr>
              <a:t>Annual Disaster Giving Program</a:t>
            </a:r>
            <a:endParaRPr lang="en-US" sz="1000" dirty="0">
              <a:solidFill>
                <a:srgbClr val="FFFFFF"/>
              </a:solidFill>
              <a:latin typeface="Georgia"/>
              <a:cs typeface="Georgia"/>
            </a:endParaRPr>
          </a:p>
        </p:txBody>
      </p:sp>
      <p:pic>
        <p:nvPicPr>
          <p:cNvPr id="5" name="Picture 12" descr="ARC_Logo_Bttn_Horiz_RGB_Rev.png"/>
          <p:cNvPicPr>
            <a:picLocks noChangeAspect="1"/>
          </p:cNvPicPr>
          <p:nvPr userDrawn="1"/>
        </p:nvPicPr>
        <p:blipFill>
          <a:blip r:embed="rId2"/>
          <a:srcRect/>
          <a:stretch>
            <a:fillRect/>
          </a:stretch>
        </p:blipFill>
        <p:spPr bwMode="auto">
          <a:xfrm>
            <a:off x="7616825" y="464346"/>
            <a:ext cx="1981200" cy="746691"/>
          </a:xfrm>
          <a:prstGeom prst="rect">
            <a:avLst/>
          </a:prstGeom>
          <a:noFill/>
          <a:ln w="9525">
            <a:noFill/>
            <a:miter lim="800000"/>
            <a:headEnd/>
            <a:tailEnd/>
          </a:ln>
        </p:spPr>
      </p:pic>
      <p:sp>
        <p:nvSpPr>
          <p:cNvPr id="2" name="Title 1"/>
          <p:cNvSpPr>
            <a:spLocks noGrp="1"/>
          </p:cNvSpPr>
          <p:nvPr>
            <p:ph type="title"/>
          </p:nvPr>
        </p:nvSpPr>
        <p:spPr>
          <a:xfrm>
            <a:off x="0" y="3020786"/>
            <a:ext cx="10058400" cy="734786"/>
          </a:xfrm>
        </p:spPr>
        <p:txBody>
          <a:bodyPr>
            <a:noAutofit/>
          </a:bodyPr>
          <a:lstStyle>
            <a:lvl1pPr>
              <a:defRPr sz="5999" spc="-150">
                <a:solidFill>
                  <a:schemeClr val="bg1"/>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122590"/>
            <a:ext cx="7543800" cy="2388054"/>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257300" y="3602491"/>
            <a:ext cx="7543800" cy="1654969"/>
          </a:xfrm>
        </p:spPr>
        <p:txBody>
          <a:bodyPr/>
          <a:lstStyle>
            <a:lvl1pPr marL="0" indent="0" algn="ctr">
              <a:buNone/>
              <a:defRPr sz="2400"/>
            </a:lvl1pPr>
            <a:lvl2pPr marL="457190" indent="0" algn="ctr">
              <a:buNone/>
              <a:defRPr sz="2000"/>
            </a:lvl2pPr>
            <a:lvl3pPr marL="914381" indent="0" algn="ctr">
              <a:buNone/>
              <a:defRPr sz="1800"/>
            </a:lvl3pPr>
            <a:lvl4pPr marL="1371572" indent="0" algn="ctr">
              <a:buNone/>
              <a:defRPr sz="1601"/>
            </a:lvl4pPr>
            <a:lvl5pPr marL="1828763" indent="0" algn="ctr">
              <a:buNone/>
              <a:defRPr sz="1601"/>
            </a:lvl5pPr>
            <a:lvl6pPr marL="2285953" indent="0" algn="ctr">
              <a:buNone/>
              <a:defRPr sz="1601"/>
            </a:lvl6pPr>
            <a:lvl7pPr marL="2743144" indent="0" algn="ctr">
              <a:buNone/>
              <a:defRPr sz="1601"/>
            </a:lvl7pPr>
            <a:lvl8pPr marL="3200334" indent="0" algn="ctr">
              <a:buNone/>
              <a:defRPr sz="1601"/>
            </a:lvl8pPr>
            <a:lvl9pPr marL="3657526" indent="0" algn="ctr">
              <a:buNone/>
              <a:defRPr sz="1601"/>
            </a:lvl9pPr>
          </a:lstStyle>
          <a:p>
            <a:r>
              <a:rPr lang="en-US"/>
              <a:t>Click to edit Master subtitle style</a:t>
            </a:r>
          </a:p>
        </p:txBody>
      </p:sp>
      <p:sp>
        <p:nvSpPr>
          <p:cNvPr id="4" name="Date Placeholder 3"/>
          <p:cNvSpPr>
            <a:spLocks noGrp="1"/>
          </p:cNvSpPr>
          <p:nvPr>
            <p:ph type="dt" sz="half" idx="10"/>
          </p:nvPr>
        </p:nvSpPr>
        <p:spPr/>
        <p:txBody>
          <a:bodyPr/>
          <a:lstStyle/>
          <a:p>
            <a:fld id="{0FB0E632-FD0D-4630-B72F-9FDD669015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39171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20049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709404"/>
            <a:ext cx="8675688" cy="2852397"/>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685801" y="4589016"/>
            <a:ext cx="8675688" cy="1500188"/>
          </a:xfrm>
        </p:spPr>
        <p:txBody>
          <a:bodyPr/>
          <a:lstStyle>
            <a:lvl1pPr marL="0" indent="0">
              <a:buNone/>
              <a:defRPr sz="2400">
                <a:solidFill>
                  <a:schemeClr val="tx1">
                    <a:tint val="75000"/>
                  </a:schemeClr>
                </a:solidFill>
              </a:defRPr>
            </a:lvl1pPr>
            <a:lvl2pPr marL="457190" indent="0">
              <a:buNone/>
              <a:defRPr sz="2000">
                <a:solidFill>
                  <a:schemeClr val="tx1">
                    <a:tint val="75000"/>
                  </a:schemeClr>
                </a:solidFill>
              </a:defRPr>
            </a:lvl2pPr>
            <a:lvl3pPr marL="914381" indent="0">
              <a:buNone/>
              <a:defRPr sz="1800">
                <a:solidFill>
                  <a:schemeClr val="tx1">
                    <a:tint val="75000"/>
                  </a:schemeClr>
                </a:solidFill>
              </a:defRPr>
            </a:lvl3pPr>
            <a:lvl4pPr marL="1371572" indent="0">
              <a:buNone/>
              <a:defRPr sz="1601">
                <a:solidFill>
                  <a:schemeClr val="tx1">
                    <a:tint val="75000"/>
                  </a:schemeClr>
                </a:solidFill>
              </a:defRPr>
            </a:lvl4pPr>
            <a:lvl5pPr marL="1828763" indent="0">
              <a:buNone/>
              <a:defRPr sz="1601">
                <a:solidFill>
                  <a:schemeClr val="tx1">
                    <a:tint val="75000"/>
                  </a:schemeClr>
                </a:solidFill>
              </a:defRPr>
            </a:lvl5pPr>
            <a:lvl6pPr marL="2285953" indent="0">
              <a:buNone/>
              <a:defRPr sz="1601">
                <a:solidFill>
                  <a:schemeClr val="tx1">
                    <a:tint val="75000"/>
                  </a:schemeClr>
                </a:solidFill>
              </a:defRPr>
            </a:lvl6pPr>
            <a:lvl7pPr marL="2743144" indent="0">
              <a:buNone/>
              <a:defRPr sz="1601">
                <a:solidFill>
                  <a:schemeClr val="tx1">
                    <a:tint val="75000"/>
                  </a:schemeClr>
                </a:solidFill>
              </a:defRPr>
            </a:lvl7pPr>
            <a:lvl8pPr marL="3200334" indent="0">
              <a:buNone/>
              <a:defRPr sz="1601">
                <a:solidFill>
                  <a:schemeClr val="tx1">
                    <a:tint val="75000"/>
                  </a:schemeClr>
                </a:solidFill>
              </a:defRPr>
            </a:lvl8pPr>
            <a:lvl9pPr marL="3657526" indent="0">
              <a:buNone/>
              <a:defRPr sz="16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0E632-FD0D-4630-B72F-9FDD669015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4229717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44" y="273844"/>
            <a:ext cx="9051925" cy="114300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03244" y="1600548"/>
            <a:ext cx="9051925" cy="452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42" y="6356237"/>
            <a:ext cx="2346325" cy="36569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a:cs typeface="Georgia"/>
              </a:defRPr>
            </a:lvl1pPr>
          </a:lstStyle>
          <a:p>
            <a:pPr>
              <a:defRPr/>
            </a:pPr>
            <a:fld id="{27B2EDA8-1933-9B4E-8DBD-1C89063EC417}" type="datetime1">
              <a:rPr lang="en-US" smtClean="0"/>
              <a:t>8/3/2019</a:t>
            </a:fld>
            <a:endParaRPr lang="en-US" dirty="0"/>
          </a:p>
        </p:txBody>
      </p:sp>
      <p:sp>
        <p:nvSpPr>
          <p:cNvPr id="5" name="Footer Placeholder 4"/>
          <p:cNvSpPr>
            <a:spLocks noGrp="1"/>
          </p:cNvSpPr>
          <p:nvPr>
            <p:ph type="ftr" sz="quarter" idx="3"/>
          </p:nvPr>
        </p:nvSpPr>
        <p:spPr>
          <a:xfrm>
            <a:off x="3436944" y="6356237"/>
            <a:ext cx="3184525" cy="36569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a:cs typeface="Georgia"/>
              </a:defRPr>
            </a:lvl1pPr>
          </a:lstStyle>
          <a:p>
            <a:pPr>
              <a:defRPr/>
            </a:pPr>
            <a:endParaRPr lang="en-US" dirty="0"/>
          </a:p>
        </p:txBody>
      </p:sp>
      <p:sp>
        <p:nvSpPr>
          <p:cNvPr id="6" name="Slide Number Placeholder 5"/>
          <p:cNvSpPr>
            <a:spLocks noGrp="1"/>
          </p:cNvSpPr>
          <p:nvPr>
            <p:ph type="sldNum" sz="quarter" idx="4"/>
          </p:nvPr>
        </p:nvSpPr>
        <p:spPr>
          <a:xfrm>
            <a:off x="7208844" y="6356237"/>
            <a:ext cx="2346325" cy="36569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a:cs typeface="Georgia"/>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93" r:id="rId3"/>
    <p:sldLayoutId id="2147483673" r:id="rId4"/>
    <p:sldLayoutId id="2147483674" r:id="rId5"/>
    <p:sldLayoutId id="2147483678" r:id="rId6"/>
  </p:sldLayoutIdLst>
  <p:hf hdr="0" ftr="0" dt="0"/>
  <p:txStyles>
    <p:titleStyle>
      <a:lvl1pPr algn="ctr" defTabSz="457190" rtl="0" eaLnBrk="0" fontAlgn="base" hangingPunct="0">
        <a:spcBef>
          <a:spcPct val="0"/>
        </a:spcBef>
        <a:spcAft>
          <a:spcPct val="0"/>
        </a:spcAft>
        <a:defRPr sz="4400" b="1" kern="1200" spc="-100">
          <a:solidFill>
            <a:srgbClr val="ED1B24"/>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p:titleStyle>
    <p:body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0" rtl="0" eaLnBrk="1" latinLnBrk="0" hangingPunct="1">
        <a:defRPr sz="1800" kern="1200">
          <a:solidFill>
            <a:schemeClr val="tx1"/>
          </a:solidFill>
          <a:latin typeface="+mn-lt"/>
          <a:ea typeface="+mn-ea"/>
          <a:cs typeface="+mn-cs"/>
        </a:defRPr>
      </a:lvl1pPr>
      <a:lvl2pPr marL="457190" algn="l" defTabSz="457190" rtl="0" eaLnBrk="1" latinLnBrk="0" hangingPunct="1">
        <a:defRPr sz="1800" kern="1200">
          <a:solidFill>
            <a:schemeClr val="tx1"/>
          </a:solidFill>
          <a:latin typeface="+mn-lt"/>
          <a:ea typeface="+mn-ea"/>
          <a:cs typeface="+mn-cs"/>
        </a:defRPr>
      </a:lvl2pPr>
      <a:lvl3pPr marL="914381" algn="l" defTabSz="457190" rtl="0" eaLnBrk="1" latinLnBrk="0" hangingPunct="1">
        <a:defRPr sz="1800" kern="1200">
          <a:solidFill>
            <a:schemeClr val="tx1"/>
          </a:solidFill>
          <a:latin typeface="+mn-lt"/>
          <a:ea typeface="+mn-ea"/>
          <a:cs typeface="+mn-cs"/>
        </a:defRPr>
      </a:lvl3pPr>
      <a:lvl4pPr marL="1371572" algn="l" defTabSz="457190" rtl="0" eaLnBrk="1" latinLnBrk="0" hangingPunct="1">
        <a:defRPr sz="1800" kern="1200">
          <a:solidFill>
            <a:schemeClr val="tx1"/>
          </a:solidFill>
          <a:latin typeface="+mn-lt"/>
          <a:ea typeface="+mn-ea"/>
          <a:cs typeface="+mn-cs"/>
        </a:defRPr>
      </a:lvl4pPr>
      <a:lvl5pPr marL="1828763" algn="l" defTabSz="457190" rtl="0" eaLnBrk="1" latinLnBrk="0" hangingPunct="1">
        <a:defRPr sz="1800" kern="1200">
          <a:solidFill>
            <a:schemeClr val="tx1"/>
          </a:solidFill>
          <a:latin typeface="+mn-lt"/>
          <a:ea typeface="+mn-ea"/>
          <a:cs typeface="+mn-cs"/>
        </a:defRPr>
      </a:lvl5pPr>
      <a:lvl6pPr marL="2285953" algn="l" defTabSz="457190" rtl="0" eaLnBrk="1" latinLnBrk="0" hangingPunct="1">
        <a:defRPr sz="1800" kern="1200">
          <a:solidFill>
            <a:schemeClr val="tx1"/>
          </a:solidFill>
          <a:latin typeface="+mn-lt"/>
          <a:ea typeface="+mn-ea"/>
          <a:cs typeface="+mn-cs"/>
        </a:defRPr>
      </a:lvl6pPr>
      <a:lvl7pPr marL="2743144" algn="l" defTabSz="457190" rtl="0" eaLnBrk="1" latinLnBrk="0" hangingPunct="1">
        <a:defRPr sz="1800" kern="1200">
          <a:solidFill>
            <a:schemeClr val="tx1"/>
          </a:solidFill>
          <a:latin typeface="+mn-lt"/>
          <a:ea typeface="+mn-ea"/>
          <a:cs typeface="+mn-cs"/>
        </a:defRPr>
      </a:lvl7pPr>
      <a:lvl8pPr marL="3200334" algn="l" defTabSz="457190" rtl="0" eaLnBrk="1" latinLnBrk="0" hangingPunct="1">
        <a:defRPr sz="1800" kern="1200">
          <a:solidFill>
            <a:schemeClr val="tx1"/>
          </a:solidFill>
          <a:latin typeface="+mn-lt"/>
          <a:ea typeface="+mn-ea"/>
          <a:cs typeface="+mn-cs"/>
        </a:defRPr>
      </a:lvl8pPr>
      <a:lvl9pPr marL="3657526" algn="l" defTabSz="4571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1" y="365695"/>
            <a:ext cx="8674100" cy="13249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2151" y="1825060"/>
            <a:ext cx="8674100" cy="43525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2151" y="6356237"/>
            <a:ext cx="2262189" cy="365691"/>
          </a:xfrm>
          <a:prstGeom prst="rect">
            <a:avLst/>
          </a:prstGeom>
        </p:spPr>
        <p:txBody>
          <a:bodyPr vert="horz" lIns="91440" tIns="45720" rIns="91440" bIns="45720" rtlCol="0" anchor="ctr"/>
          <a:lstStyle>
            <a:lvl1pPr algn="l">
              <a:defRPr sz="1200">
                <a:solidFill>
                  <a:schemeClr val="tx1">
                    <a:tint val="75000"/>
                  </a:schemeClr>
                </a:solidFill>
              </a:defRPr>
            </a:lvl1pPr>
          </a:lstStyle>
          <a:p>
            <a:fld id="{0FB0E632-FD0D-4630-B72F-9FDD66901521}" type="datetimeFigureOut">
              <a:rPr lang="en-US" smtClean="0"/>
              <a:t>8/3/2019</a:t>
            </a:fld>
            <a:endParaRPr lang="en-US"/>
          </a:p>
        </p:txBody>
      </p:sp>
      <p:sp>
        <p:nvSpPr>
          <p:cNvPr id="5" name="Footer Placeholder 4"/>
          <p:cNvSpPr>
            <a:spLocks noGrp="1"/>
          </p:cNvSpPr>
          <p:nvPr>
            <p:ph type="ftr" sz="quarter" idx="3"/>
          </p:nvPr>
        </p:nvSpPr>
        <p:spPr>
          <a:xfrm>
            <a:off x="3332169" y="6356237"/>
            <a:ext cx="3394075" cy="36569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4069" y="6356237"/>
            <a:ext cx="2262187" cy="365691"/>
          </a:xfrm>
          <a:prstGeom prst="rect">
            <a:avLst/>
          </a:prstGeom>
        </p:spPr>
        <p:txBody>
          <a:bodyPr vert="horz" lIns="91440" tIns="45720" rIns="91440" bIns="45720" rtlCol="0" anchor="ctr"/>
          <a:lstStyle>
            <a:lvl1pPr algn="r">
              <a:defRPr sz="1200">
                <a:solidFill>
                  <a:schemeClr val="tx1">
                    <a:tint val="75000"/>
                  </a:schemeClr>
                </a:solidFill>
              </a:defRPr>
            </a:lvl1pPr>
          </a:lstStyle>
          <a:p>
            <a:fld id="{72A245CA-2AE3-4FB4-8499-15A1ADFD7E3F}" type="slidenum">
              <a:rPr lang="en-US" smtClean="0"/>
              <a:t>‹#›</a:t>
            </a:fld>
            <a:endParaRPr lang="en-US"/>
          </a:p>
        </p:txBody>
      </p:sp>
    </p:spTree>
    <p:extLst>
      <p:ext uri="{BB962C8B-B14F-4D97-AF65-F5344CB8AC3E}">
        <p14:creationId xmlns:p14="http://schemas.microsoft.com/office/powerpoint/2010/main" val="20408032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38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6" indent="-228596" algn="l" defTabSz="91438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6" indent="-228596" algn="l" defTabSz="91438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8" indent="-228596" algn="l" defTabSz="91438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8"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1"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1"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1" rtl="0" eaLnBrk="1" latinLnBrk="0" hangingPunct="1">
        <a:defRPr sz="1800" kern="1200">
          <a:solidFill>
            <a:schemeClr val="tx1"/>
          </a:solidFill>
          <a:latin typeface="+mn-lt"/>
          <a:ea typeface="+mn-ea"/>
          <a:cs typeface="+mn-cs"/>
        </a:defRPr>
      </a:lvl1pPr>
      <a:lvl2pPr marL="457190" algn="l" defTabSz="914381" rtl="0" eaLnBrk="1" latinLnBrk="0" hangingPunct="1">
        <a:defRPr sz="1800" kern="1200">
          <a:solidFill>
            <a:schemeClr val="tx1"/>
          </a:solidFill>
          <a:latin typeface="+mn-lt"/>
          <a:ea typeface="+mn-ea"/>
          <a:cs typeface="+mn-cs"/>
        </a:defRPr>
      </a:lvl2pPr>
      <a:lvl3pPr marL="914381" algn="l" defTabSz="914381" rtl="0" eaLnBrk="1" latinLnBrk="0" hangingPunct="1">
        <a:defRPr sz="1800" kern="1200">
          <a:solidFill>
            <a:schemeClr val="tx1"/>
          </a:solidFill>
          <a:latin typeface="+mn-lt"/>
          <a:ea typeface="+mn-ea"/>
          <a:cs typeface="+mn-cs"/>
        </a:defRPr>
      </a:lvl3pPr>
      <a:lvl4pPr marL="1371572" algn="l" defTabSz="914381" rtl="0" eaLnBrk="1" latinLnBrk="0" hangingPunct="1">
        <a:defRPr sz="1800" kern="1200">
          <a:solidFill>
            <a:schemeClr val="tx1"/>
          </a:solidFill>
          <a:latin typeface="+mn-lt"/>
          <a:ea typeface="+mn-ea"/>
          <a:cs typeface="+mn-cs"/>
        </a:defRPr>
      </a:lvl4pPr>
      <a:lvl5pPr marL="1828763" algn="l" defTabSz="914381" rtl="0" eaLnBrk="1" latinLnBrk="0" hangingPunct="1">
        <a:defRPr sz="1800" kern="1200">
          <a:solidFill>
            <a:schemeClr val="tx1"/>
          </a:solidFill>
          <a:latin typeface="+mn-lt"/>
          <a:ea typeface="+mn-ea"/>
          <a:cs typeface="+mn-cs"/>
        </a:defRPr>
      </a:lvl5pPr>
      <a:lvl6pPr marL="2285953" algn="l" defTabSz="914381" rtl="0" eaLnBrk="1" latinLnBrk="0" hangingPunct="1">
        <a:defRPr sz="1800" kern="1200">
          <a:solidFill>
            <a:schemeClr val="tx1"/>
          </a:solidFill>
          <a:latin typeface="+mn-lt"/>
          <a:ea typeface="+mn-ea"/>
          <a:cs typeface="+mn-cs"/>
        </a:defRPr>
      </a:lvl6pPr>
      <a:lvl7pPr marL="2743144" algn="l" defTabSz="914381" rtl="0" eaLnBrk="1" latinLnBrk="0" hangingPunct="1">
        <a:defRPr sz="1800" kern="1200">
          <a:solidFill>
            <a:schemeClr val="tx1"/>
          </a:solidFill>
          <a:latin typeface="+mn-lt"/>
          <a:ea typeface="+mn-ea"/>
          <a:cs typeface="+mn-cs"/>
        </a:defRPr>
      </a:lvl7pPr>
      <a:lvl8pPr marL="3200334" algn="l" defTabSz="914381" rtl="0" eaLnBrk="1" latinLnBrk="0" hangingPunct="1">
        <a:defRPr sz="1800" kern="1200">
          <a:solidFill>
            <a:schemeClr val="tx1"/>
          </a:solidFill>
          <a:latin typeface="+mn-lt"/>
          <a:ea typeface="+mn-ea"/>
          <a:cs typeface="+mn-cs"/>
        </a:defRPr>
      </a:lvl8pPr>
      <a:lvl9pPr marL="3657526" algn="l" defTabSz="9143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25.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hyperlink" Target="https://www.redcrossblood.org/" TargetMode="External"/><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4.jpg"/><Relationship Id="rId5" Type="http://schemas.microsoft.com/office/2007/relationships/hdphoto" Target="../media/hdphoto13.wdp"/><Relationship Id="rId4" Type="http://schemas.openxmlformats.org/officeDocument/2006/relationships/image" Target="../media/image33.png"/><Relationship Id="rId9" Type="http://schemas.openxmlformats.org/officeDocument/2006/relationships/hyperlink" Target="https://www.redcross.org/get-help/how-to-prepare-for-emergencies/types-of-emergencies/heat-wave-safety.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7.png"/><Relationship Id="rId9" Type="http://schemas.microsoft.com/office/2007/relationships/hdphoto" Target="../media/hdphoto8.wdp"/></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microsoft.com/office/2007/relationships/hdphoto" Target="../media/hdphoto7.wdp"/><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1.png"/><Relationship Id="rId10" Type="http://schemas.openxmlformats.org/officeDocument/2006/relationships/image" Target="../media/image22.jpg"/><Relationship Id="rId4" Type="http://schemas.microsoft.com/office/2007/relationships/hdphoto" Target="../media/hdphoto9.wdp"/><Relationship Id="rId9"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1002" y="4328657"/>
            <a:ext cx="9677400" cy="795664"/>
          </a:xfrm>
        </p:spPr>
        <p:txBody>
          <a:bodyPr>
            <a:noAutofit/>
          </a:bodyPr>
          <a:lstStyle>
            <a:lvl1pPr algn="l">
              <a:lnSpc>
                <a:spcPts val="4100"/>
              </a:lnSpc>
              <a:defRPr sz="2800" spc="-150">
                <a:solidFill>
                  <a:srgbClr val="FFFFFF"/>
                </a:solidFill>
              </a:defRPr>
            </a:lvl1pPr>
          </a:lstStyle>
          <a:p>
            <a:r>
              <a:rPr lang="en-US" sz="2901" kern="0" spc="100" dirty="0"/>
              <a:t>FY19 DISASTER UPDATE: Q4 (April–June 2019)</a:t>
            </a:r>
          </a:p>
        </p:txBody>
      </p:sp>
      <p:sp>
        <p:nvSpPr>
          <p:cNvPr id="5" name="Subtitle 2"/>
          <p:cNvSpPr>
            <a:spLocks noGrp="1"/>
          </p:cNvSpPr>
          <p:nvPr>
            <p:ph type="subTitle" idx="1"/>
          </p:nvPr>
        </p:nvSpPr>
        <p:spPr>
          <a:xfrm>
            <a:off x="381002" y="4937505"/>
            <a:ext cx="9143999"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kern="0" spc="100" dirty="0"/>
              <a:t>FOR DISASTER RESPONDER MEMBERS</a:t>
            </a:r>
          </a:p>
        </p:txBody>
      </p:sp>
    </p:spTree>
    <p:extLst>
      <p:ext uri="{BB962C8B-B14F-4D97-AF65-F5344CB8AC3E}">
        <p14:creationId xmlns:p14="http://schemas.microsoft.com/office/powerpoint/2010/main" val="12828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41" y="1033216"/>
            <a:ext cx="8869362" cy="1666031"/>
          </a:xfrm>
        </p:spPr>
        <p:txBody>
          <a:bodyPr wrap="square" numCol="1" anchorCtr="0" compatLnSpc="1">
            <a:prstTxWarp prst="textNoShape">
              <a:avLst/>
            </a:prstTxWarp>
            <a:noAutofit/>
          </a:bodyPr>
          <a:lstStyle/>
          <a:p>
            <a:pPr algn="ctr" eaLnBrk="1" hangingPunct="1">
              <a:lnSpc>
                <a:spcPct val="100000"/>
              </a:lnSpc>
              <a:tabLst>
                <a:tab pos="1198563" algn="l"/>
              </a:tabLst>
              <a:defRPr/>
            </a:pPr>
            <a:r>
              <a:rPr lang="en-US" sz="2000" dirty="0">
                <a:solidFill>
                  <a:srgbClr val="6D6E70"/>
                </a:solidFill>
                <a:latin typeface="Arial" charset="0"/>
                <a:cs typeface="Arial" charset="0"/>
              </a:rPr>
              <a:t>The American Red Cross actively supported </a:t>
            </a:r>
            <a:br>
              <a:rPr lang="en-US" sz="2000" dirty="0">
                <a:solidFill>
                  <a:srgbClr val="6D6E70"/>
                </a:solidFill>
                <a:latin typeface="Arial" charset="0"/>
                <a:cs typeface="Arial" charset="0"/>
              </a:rPr>
            </a:br>
            <a:r>
              <a:rPr lang="en-US" sz="2000" dirty="0">
                <a:solidFill>
                  <a:srgbClr val="6D6E70"/>
                </a:solidFill>
                <a:latin typeface="Arial" charset="0"/>
                <a:cs typeface="Arial" charset="0"/>
              </a:rPr>
              <a:t>disaster preparedness, relief and recovery work in </a:t>
            </a:r>
            <a:r>
              <a:rPr lang="en-US" sz="2000" spc="-150" dirty="0">
                <a:solidFill>
                  <a:srgbClr val="ED1B24"/>
                </a:solidFill>
              </a:rPr>
              <a:t>18 countries</a:t>
            </a:r>
            <a:r>
              <a:rPr lang="en-US" sz="2000" dirty="0">
                <a:solidFill>
                  <a:srgbClr val="6D6E70"/>
                </a:solidFill>
                <a:latin typeface="Arial" charset="0"/>
                <a:cs typeface="Arial" charset="0"/>
              </a:rPr>
              <a:t>. </a:t>
            </a:r>
            <a:br>
              <a:rPr lang="en-US" sz="2000" dirty="0">
                <a:solidFill>
                  <a:srgbClr val="6D6E70"/>
                </a:solidFill>
                <a:latin typeface="Arial" charset="0"/>
                <a:cs typeface="Arial" charset="0"/>
              </a:rPr>
            </a:br>
            <a:endParaRPr lang="en-US" sz="2000" baseline="36000" dirty="0">
              <a:solidFill>
                <a:srgbClr val="6D6E70"/>
              </a:solidFill>
              <a:latin typeface="Arial" charset="0"/>
              <a:cs typeface="Arial" charset="0"/>
            </a:endParaRPr>
          </a:p>
        </p:txBody>
      </p:sp>
      <p:sp>
        <p:nvSpPr>
          <p:cNvPr id="20482" name="Text Placeholder 3"/>
          <p:cNvSpPr txBox="1">
            <a:spLocks/>
          </p:cNvSpPr>
          <p:nvPr/>
        </p:nvSpPr>
        <p:spPr bwMode="auto">
          <a:xfrm>
            <a:off x="1385600" y="3951321"/>
            <a:ext cx="1981200" cy="449262"/>
          </a:xfrm>
          <a:prstGeom prst="rect">
            <a:avLst/>
          </a:prstGeom>
          <a:noFill/>
          <a:ln w="9525">
            <a:noFill/>
            <a:miter lim="800000"/>
            <a:headEnd/>
            <a:tailEnd/>
          </a:ln>
        </p:spPr>
        <p:txBody>
          <a:bodyPr anchor="ctr"/>
          <a:lstStyle/>
          <a:p>
            <a:pPr algn="ctr">
              <a:spcBef>
                <a:spcPts val="0"/>
              </a:spcBef>
              <a:defRPr/>
            </a:pPr>
            <a:r>
              <a:rPr lang="en-US" sz="2400" b="1" spc="-150" dirty="0">
                <a:solidFill>
                  <a:srgbClr val="ED1B24"/>
                </a:solidFill>
                <a:latin typeface="Arial"/>
                <a:cs typeface="Arial"/>
              </a:rPr>
              <a:t>$</a:t>
            </a:r>
            <a:r>
              <a:rPr lang="is-IS" sz="2400" b="1" spc="-150" dirty="0">
                <a:solidFill>
                  <a:srgbClr val="ED1B24"/>
                </a:solidFill>
                <a:latin typeface="Arial"/>
                <a:cs typeface="Arial"/>
              </a:rPr>
              <a:t>600,000</a:t>
            </a:r>
            <a:endParaRPr lang="en-US" sz="2400" b="1" spc="-150" dirty="0">
              <a:solidFill>
                <a:srgbClr val="ED1B24"/>
              </a:solidFill>
              <a:latin typeface="Arial"/>
              <a:cs typeface="Arial"/>
            </a:endParaRPr>
          </a:p>
          <a:p>
            <a:pPr algn="ctr">
              <a:spcBef>
                <a:spcPts val="0"/>
              </a:spcBef>
            </a:pPr>
            <a:r>
              <a:rPr lang="en-US" sz="1400" dirty="0">
                <a:solidFill>
                  <a:srgbClr val="6D6E70"/>
                </a:solidFill>
              </a:rPr>
              <a:t>funds donated*</a:t>
            </a:r>
          </a:p>
          <a:p>
            <a:pPr algn="ctr">
              <a:spcBef>
                <a:spcPts val="0"/>
              </a:spcBef>
            </a:pPr>
            <a:endParaRPr lang="en-US" sz="1400" dirty="0">
              <a:solidFill>
                <a:srgbClr val="6D6E70"/>
              </a:solidFill>
            </a:endParaRPr>
          </a:p>
          <a:p>
            <a:pPr algn="ctr">
              <a:spcBef>
                <a:spcPct val="20000"/>
              </a:spcBef>
              <a:buFont typeface="Arial" charset="0"/>
              <a:buNone/>
            </a:pPr>
            <a:r>
              <a:rPr lang="en-US" sz="1400" b="1" dirty="0">
                <a:solidFill>
                  <a:schemeClr val="tx1">
                    <a:lumMod val="50000"/>
                    <a:lumOff val="50000"/>
                  </a:schemeClr>
                </a:solidFill>
                <a:cs typeface="Arial" charset="0"/>
              </a:rPr>
              <a:t> </a:t>
            </a:r>
          </a:p>
        </p:txBody>
      </p:sp>
      <p:pic>
        <p:nvPicPr>
          <p:cNvPr id="20486" name="Picture 4" descr="Preparedness.png"/>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bwMode="auto">
          <a:xfrm>
            <a:off x="7705810" y="2536836"/>
            <a:ext cx="836686" cy="1086597"/>
          </a:xfrm>
          <a:prstGeom prst="rect">
            <a:avLst/>
          </a:prstGeom>
          <a:noFill/>
          <a:ln w="9525">
            <a:noFill/>
            <a:miter lim="800000"/>
            <a:headEnd/>
            <a:tailEnd/>
          </a:ln>
        </p:spPr>
      </p:pic>
      <p:sp>
        <p:nvSpPr>
          <p:cNvPr id="20" name="Rectangle 19"/>
          <p:cNvSpPr/>
          <p:nvPr/>
        </p:nvSpPr>
        <p:spPr>
          <a:xfrm>
            <a:off x="5355290" y="5522834"/>
            <a:ext cx="4116387" cy="369332"/>
          </a:xfrm>
          <a:prstGeom prst="rect">
            <a:avLst/>
          </a:prstGeom>
        </p:spPr>
        <p:txBody>
          <a:bodyPr wrap="square">
            <a:spAutoFit/>
          </a:bodyPr>
          <a:lstStyle/>
          <a:p>
            <a:pPr algn="r">
              <a:tabLst>
                <a:tab pos="169863" algn="l"/>
              </a:tabLst>
            </a:pPr>
            <a:r>
              <a:rPr lang="en-US" sz="900" dirty="0">
                <a:solidFill>
                  <a:srgbClr val="717073"/>
                </a:solidFill>
                <a:cs typeface="Arial" charset="0"/>
              </a:rPr>
              <a:t>*Reflects funds donated by American Red Cross to IFRC, ICRC or Red Cross Red Crescent national societies following specific disasters.</a:t>
            </a:r>
          </a:p>
        </p:txBody>
      </p:sp>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rcRect/>
          <a:stretch>
            <a:fillRect/>
          </a:stretch>
        </p:blipFill>
        <p:spPr bwMode="auto">
          <a:xfrm>
            <a:off x="2052776" y="2767747"/>
            <a:ext cx="729006" cy="7290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Lst>
          </a:blip>
          <a:srcRect/>
          <a:stretch>
            <a:fillRect/>
          </a:stretch>
        </p:blipFill>
        <p:spPr bwMode="auto">
          <a:xfrm>
            <a:off x="5008287" y="2798391"/>
            <a:ext cx="694005" cy="751528"/>
          </a:xfrm>
          <a:prstGeom prst="rect">
            <a:avLst/>
          </a:prstGeom>
          <a:noFill/>
          <a:ln w="9525">
            <a:noFill/>
            <a:miter lim="800000"/>
            <a:headEnd/>
            <a:tailEnd/>
          </a:ln>
          <a:effectLst/>
        </p:spPr>
      </p:pic>
      <p:sp>
        <p:nvSpPr>
          <p:cNvPr id="22" name="Rectangle 21"/>
          <p:cNvSpPr/>
          <p:nvPr/>
        </p:nvSpPr>
        <p:spPr>
          <a:xfrm>
            <a:off x="1328057" y="4809605"/>
            <a:ext cx="80544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492" name="Text Placeholder 3"/>
          <p:cNvSpPr txBox="1">
            <a:spLocks/>
          </p:cNvSpPr>
          <p:nvPr/>
        </p:nvSpPr>
        <p:spPr bwMode="auto">
          <a:xfrm>
            <a:off x="1614200" y="4899512"/>
            <a:ext cx="1738600" cy="449262"/>
          </a:xfrm>
          <a:prstGeom prst="rect">
            <a:avLst/>
          </a:prstGeom>
          <a:noFill/>
          <a:ln w="9525">
            <a:noFill/>
            <a:miter lim="800000"/>
            <a:headEnd/>
            <a:tailEnd/>
          </a:ln>
        </p:spPr>
        <p:txBody>
          <a:bodyPr/>
          <a:lstStyle/>
          <a:p>
            <a:pPr algn="ctr">
              <a:spcBef>
                <a:spcPct val="20000"/>
              </a:spcBef>
            </a:pPr>
            <a:r>
              <a:rPr lang="en-US" sz="2100" b="1" dirty="0">
                <a:solidFill>
                  <a:srgbClr val="717073"/>
                </a:solidFill>
                <a:cs typeface="Arial" charset="0"/>
              </a:rPr>
              <a:t>$6,182,007</a:t>
            </a:r>
          </a:p>
        </p:txBody>
      </p:sp>
      <p:sp>
        <p:nvSpPr>
          <p:cNvPr id="20493" name="Rectangle 27"/>
          <p:cNvSpPr>
            <a:spLocks noChangeArrowheads="1"/>
          </p:cNvSpPr>
          <p:nvPr/>
        </p:nvSpPr>
        <p:spPr bwMode="auto">
          <a:xfrm>
            <a:off x="4840939" y="4916394"/>
            <a:ext cx="1028700" cy="415498"/>
          </a:xfrm>
          <a:prstGeom prst="rect">
            <a:avLst/>
          </a:prstGeom>
          <a:noFill/>
          <a:ln w="9525">
            <a:noFill/>
            <a:miter lim="800000"/>
            <a:headEnd/>
            <a:tailEnd/>
          </a:ln>
        </p:spPr>
        <p:txBody>
          <a:bodyPr>
            <a:spAutoFit/>
          </a:bodyPr>
          <a:lstStyle/>
          <a:p>
            <a:pPr algn="ctr">
              <a:spcBef>
                <a:spcPct val="20000"/>
              </a:spcBef>
              <a:buFont typeface="Arial" charset="0"/>
              <a:buNone/>
            </a:pPr>
            <a:r>
              <a:rPr lang="en-US" sz="2100" b="1" dirty="0">
                <a:solidFill>
                  <a:srgbClr val="717073"/>
                </a:solidFill>
                <a:cs typeface="Arial" charset="0"/>
              </a:rPr>
              <a:t>29</a:t>
            </a:r>
          </a:p>
        </p:txBody>
      </p:sp>
      <p:sp>
        <p:nvSpPr>
          <p:cNvPr id="20495" name="Rectangle 29"/>
          <p:cNvSpPr>
            <a:spLocks noChangeArrowheads="1"/>
          </p:cNvSpPr>
          <p:nvPr/>
        </p:nvSpPr>
        <p:spPr bwMode="auto">
          <a:xfrm>
            <a:off x="7882046" y="4899512"/>
            <a:ext cx="484215" cy="415498"/>
          </a:xfrm>
          <a:prstGeom prst="rect">
            <a:avLst/>
          </a:prstGeom>
          <a:noFill/>
          <a:ln w="9525">
            <a:noFill/>
            <a:miter lim="800000"/>
            <a:headEnd/>
            <a:tailEnd/>
          </a:ln>
        </p:spPr>
        <p:txBody>
          <a:bodyPr wrap="square">
            <a:spAutoFit/>
          </a:bodyPr>
          <a:lstStyle/>
          <a:p>
            <a:pPr algn="ctr">
              <a:spcBef>
                <a:spcPct val="20000"/>
              </a:spcBef>
              <a:defRPr/>
            </a:pPr>
            <a:r>
              <a:rPr lang="en-US" sz="2100" b="1" dirty="0">
                <a:solidFill>
                  <a:srgbClr val="717073"/>
                </a:solidFill>
                <a:cs typeface="Arial" charset="0"/>
              </a:rPr>
              <a:t>31</a:t>
            </a:r>
          </a:p>
        </p:txBody>
      </p:sp>
      <p:sp>
        <p:nvSpPr>
          <p:cNvPr id="21" name="Title 1"/>
          <p:cNvSpPr txBox="1">
            <a:spLocks/>
          </p:cNvSpPr>
          <p:nvPr/>
        </p:nvSpPr>
        <p:spPr>
          <a:xfrm>
            <a:off x="838201" y="743095"/>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dirty="0">
                <a:solidFill>
                  <a:srgbClr val="ED1B24"/>
                </a:solidFill>
                <a:latin typeface="Arial" charset="0"/>
                <a:cs typeface="Arial" charset="0"/>
              </a:rPr>
              <a:t>Q4 International Response Totals</a:t>
            </a:r>
            <a:endParaRPr lang="en-US" baseline="36000" dirty="0">
              <a:solidFill>
                <a:srgbClr val="ED1B24"/>
              </a:solidFill>
              <a:latin typeface="Arial" charset="0"/>
              <a:cs typeface="Arial" charset="0"/>
            </a:endParaRPr>
          </a:p>
        </p:txBody>
      </p:sp>
      <p:cxnSp>
        <p:nvCxnSpPr>
          <p:cNvPr id="28" name="Straight Connector 27"/>
          <p:cNvCxnSpPr/>
          <p:nvPr/>
        </p:nvCxnSpPr>
        <p:spPr>
          <a:xfrm>
            <a:off x="1132062"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3">
            <a:extLst>
              <a:ext uri="{FF2B5EF4-FFF2-40B4-BE49-F238E27FC236}">
                <a16:creationId xmlns:a16="http://schemas.microsoft.com/office/drawing/2014/main" id="{5AFD59BC-BAD2-4D15-A130-53A7931A8F55}"/>
              </a:ext>
            </a:extLst>
          </p:cNvPr>
          <p:cNvSpPr txBox="1">
            <a:spLocks/>
          </p:cNvSpPr>
          <p:nvPr/>
        </p:nvSpPr>
        <p:spPr bwMode="auto">
          <a:xfrm>
            <a:off x="4364689" y="3847953"/>
            <a:ext cx="1981200" cy="449262"/>
          </a:xfrm>
          <a:prstGeom prst="rect">
            <a:avLst/>
          </a:prstGeom>
          <a:noFill/>
          <a:ln w="9525">
            <a:noFill/>
            <a:miter lim="800000"/>
            <a:headEnd/>
            <a:tailEnd/>
          </a:ln>
        </p:spPr>
        <p:txBody>
          <a:bodyPr anchor="ctr"/>
          <a:lstStyle/>
          <a:p>
            <a:pPr algn="ctr">
              <a:spcBef>
                <a:spcPts val="0"/>
              </a:spcBef>
              <a:defRPr/>
            </a:pPr>
            <a:r>
              <a:rPr lang="en-US" sz="2400" b="1" spc="-150" dirty="0">
                <a:solidFill>
                  <a:srgbClr val="ED1B24"/>
                </a:solidFill>
                <a:latin typeface="Arial"/>
                <a:cs typeface="Arial"/>
              </a:rPr>
              <a:t>4</a:t>
            </a:r>
          </a:p>
          <a:p>
            <a:pPr algn="ctr">
              <a:spcBef>
                <a:spcPts val="0"/>
              </a:spcBef>
            </a:pPr>
            <a:r>
              <a:rPr lang="en-US" sz="1400" dirty="0">
                <a:solidFill>
                  <a:srgbClr val="6D6E70"/>
                </a:solidFill>
              </a:rPr>
              <a:t>people deployed</a:t>
            </a:r>
          </a:p>
          <a:p>
            <a:pPr algn="ctr">
              <a:spcBef>
                <a:spcPct val="20000"/>
              </a:spcBef>
              <a:buFont typeface="Arial" charset="0"/>
              <a:buNone/>
            </a:pPr>
            <a:r>
              <a:rPr lang="en-US" sz="1400" b="1" dirty="0">
                <a:solidFill>
                  <a:schemeClr val="tx1">
                    <a:lumMod val="50000"/>
                    <a:lumOff val="50000"/>
                  </a:schemeClr>
                </a:solidFill>
                <a:cs typeface="Arial" charset="0"/>
              </a:rPr>
              <a:t> </a:t>
            </a:r>
          </a:p>
        </p:txBody>
      </p:sp>
      <p:sp>
        <p:nvSpPr>
          <p:cNvPr id="27" name="Text Placeholder 3">
            <a:extLst>
              <a:ext uri="{FF2B5EF4-FFF2-40B4-BE49-F238E27FC236}">
                <a16:creationId xmlns:a16="http://schemas.microsoft.com/office/drawing/2014/main" id="{56749228-26BC-4C21-8CAC-7C9D4C941B58}"/>
              </a:ext>
            </a:extLst>
          </p:cNvPr>
          <p:cNvSpPr txBox="1">
            <a:spLocks/>
          </p:cNvSpPr>
          <p:nvPr/>
        </p:nvSpPr>
        <p:spPr bwMode="auto">
          <a:xfrm>
            <a:off x="7133553" y="3951321"/>
            <a:ext cx="1981200" cy="449262"/>
          </a:xfrm>
          <a:prstGeom prst="rect">
            <a:avLst/>
          </a:prstGeom>
          <a:noFill/>
          <a:ln w="9525">
            <a:noFill/>
            <a:miter lim="800000"/>
            <a:headEnd/>
            <a:tailEnd/>
          </a:ln>
        </p:spPr>
        <p:txBody>
          <a:bodyPr anchor="ctr"/>
          <a:lstStyle/>
          <a:p>
            <a:pPr algn="ctr">
              <a:spcBef>
                <a:spcPts val="0"/>
              </a:spcBef>
              <a:defRPr/>
            </a:pPr>
            <a:r>
              <a:rPr lang="en-US" sz="2400" b="1" spc="-150" dirty="0">
                <a:solidFill>
                  <a:srgbClr val="ED1B24"/>
                </a:solidFill>
                <a:latin typeface="Arial"/>
                <a:cs typeface="Arial"/>
              </a:rPr>
              <a:t>22</a:t>
            </a:r>
          </a:p>
          <a:p>
            <a:pPr algn="ctr">
              <a:spcBef>
                <a:spcPts val="0"/>
              </a:spcBef>
            </a:pPr>
            <a:r>
              <a:rPr lang="en-US" sz="1400" dirty="0">
                <a:solidFill>
                  <a:srgbClr val="6D6E70"/>
                </a:solidFill>
              </a:rPr>
              <a:t>preparedness and risk reduction projects</a:t>
            </a:r>
          </a:p>
          <a:p>
            <a:pPr algn="ctr">
              <a:spcBef>
                <a:spcPct val="20000"/>
              </a:spcBef>
              <a:buFont typeface="Arial" charset="0"/>
              <a:buNone/>
            </a:pPr>
            <a:r>
              <a:rPr lang="en-US" sz="1400" b="1" dirty="0">
                <a:solidFill>
                  <a:schemeClr val="tx1">
                    <a:lumMod val="50000"/>
                    <a:lumOff val="50000"/>
                  </a:schemeClr>
                </a:solidFill>
                <a:cs typeface="Arial" charset="0"/>
              </a:rPr>
              <a:t> </a:t>
            </a:r>
          </a:p>
        </p:txBody>
      </p:sp>
      <p:sp>
        <p:nvSpPr>
          <p:cNvPr id="23" name="Rectangle 30">
            <a:extLst>
              <a:ext uri="{FF2B5EF4-FFF2-40B4-BE49-F238E27FC236}">
                <a16:creationId xmlns:a16="http://schemas.microsoft.com/office/drawing/2014/main" id="{A453FF44-35DA-4647-A1C5-411B60442A11}"/>
              </a:ext>
            </a:extLst>
          </p:cNvPr>
          <p:cNvSpPr>
            <a:spLocks noChangeArrowheads="1"/>
          </p:cNvSpPr>
          <p:nvPr/>
        </p:nvSpPr>
        <p:spPr bwMode="auto">
          <a:xfrm>
            <a:off x="166688" y="4751039"/>
            <a:ext cx="1343025" cy="738664"/>
          </a:xfrm>
          <a:prstGeom prst="rect">
            <a:avLst/>
          </a:prstGeom>
          <a:noFill/>
          <a:ln w="9525">
            <a:noFill/>
            <a:miter lim="800000"/>
            <a:headEnd/>
            <a:tailEnd/>
          </a:ln>
        </p:spPr>
        <p:txBody>
          <a:bodyPr>
            <a:spAutoFit/>
          </a:bodyPr>
          <a:lstStyle/>
          <a:p>
            <a:pPr algn="ctr">
              <a:spcBef>
                <a:spcPts val="0"/>
              </a:spcBef>
            </a:pPr>
            <a:r>
              <a:rPr lang="en-US" sz="2100" b="1" dirty="0">
                <a:solidFill>
                  <a:srgbClr val="9F9FA3"/>
                </a:solidFill>
                <a:cs typeface="Arial" charset="0"/>
              </a:rPr>
              <a:t>FY19</a:t>
            </a:r>
          </a:p>
          <a:p>
            <a:pPr algn="ctr">
              <a:spcBef>
                <a:spcPts val="0"/>
              </a:spcBef>
            </a:pPr>
            <a:r>
              <a:rPr lang="en-US" sz="2100" b="1" dirty="0">
                <a:solidFill>
                  <a:srgbClr val="9F9FA3"/>
                </a:solidFill>
                <a:cs typeface="Arial" charset="0"/>
              </a:rPr>
              <a:t>Totals</a:t>
            </a:r>
          </a:p>
        </p:txBody>
      </p:sp>
    </p:spTree>
    <p:extLst>
      <p:ext uri="{BB962C8B-B14F-4D97-AF65-F5344CB8AC3E}">
        <p14:creationId xmlns:p14="http://schemas.microsoft.com/office/powerpoint/2010/main" val="244638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762000" y="272534"/>
            <a:ext cx="184731"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endParaRPr lang="en-US" dirty="0"/>
          </a:p>
        </p:txBody>
      </p:sp>
      <p:sp>
        <p:nvSpPr>
          <p:cNvPr id="3079" name="Rectangle 7"/>
          <p:cNvSpPr>
            <a:spLocks noChangeArrowheads="1"/>
          </p:cNvSpPr>
          <p:nvPr/>
        </p:nvSpPr>
        <p:spPr bwMode="auto">
          <a:xfrm>
            <a:off x="4" y="1491734"/>
            <a:ext cx="184729"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pPr defTabSz="914381"/>
            <a:endParaRPr lang="en-US" dirty="0">
              <a:latin typeface="Arial" pitchFamily="34" charset="0"/>
              <a:cs typeface="Arial" pitchFamily="34" charset="0"/>
            </a:endParaRPr>
          </a:p>
        </p:txBody>
      </p:sp>
      <p:sp>
        <p:nvSpPr>
          <p:cNvPr id="16" name="Content Placeholder 2"/>
          <p:cNvSpPr txBox="1">
            <a:spLocks/>
          </p:cNvSpPr>
          <p:nvPr/>
        </p:nvSpPr>
        <p:spPr bwMode="auto">
          <a:xfrm>
            <a:off x="855160" y="1404473"/>
            <a:ext cx="4434695" cy="627285"/>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a:spcAft>
                <a:spcPts val="2400"/>
              </a:spcAft>
              <a:buClr>
                <a:srgbClr val="ED1B24"/>
              </a:buClr>
              <a:defRPr/>
            </a:pPr>
            <a:r>
              <a:rPr lang="en-US" b="1" dirty="0">
                <a:solidFill>
                  <a:srgbClr val="717073"/>
                </a:solidFill>
              </a:rPr>
              <a:t>Addressing a different type of emergency—the need for blood.</a:t>
            </a:r>
            <a:endParaRPr lang="en-US" sz="2000" b="1" dirty="0">
              <a:solidFill>
                <a:srgbClr val="717073"/>
              </a:solidFill>
              <a:cs typeface="Arial" charset="0"/>
            </a:endParaRPr>
          </a:p>
        </p:txBody>
      </p:sp>
      <p:sp>
        <p:nvSpPr>
          <p:cNvPr id="22" name="Title 1"/>
          <p:cNvSpPr>
            <a:spLocks noGrp="1"/>
          </p:cNvSpPr>
          <p:nvPr>
            <p:ph type="title"/>
          </p:nvPr>
        </p:nvSpPr>
        <p:spPr>
          <a:xfrm>
            <a:off x="838200" y="682087"/>
            <a:ext cx="8462059" cy="761999"/>
          </a:xfrm>
        </p:spPr>
        <p:txBody>
          <a:bodyPr wrap="square" numCol="1" anchorCtr="0" compatLnSpc="1">
            <a:prstTxWarp prst="textNoShape">
              <a:avLst/>
            </a:prstTxWarp>
            <a:normAutofit/>
          </a:bodyPr>
          <a:lstStyle/>
          <a:p>
            <a:pPr eaLnBrk="1" hangingPunct="1">
              <a:defRPr/>
            </a:pPr>
            <a:r>
              <a:rPr lang="en-US" i="1" dirty="0">
                <a:latin typeface="Arial" charset="0"/>
                <a:cs typeface="Arial" charset="0"/>
              </a:rPr>
              <a:t>Missing Types</a:t>
            </a:r>
            <a:endParaRPr lang="en-US" baseline="36000" dirty="0">
              <a:latin typeface="Arial" charset="0"/>
              <a:cs typeface="Arial" charset="0"/>
            </a:endParaRPr>
          </a:p>
        </p:txBody>
      </p:sp>
      <p:sp>
        <p:nvSpPr>
          <p:cNvPr id="2" name="Rectangle 1">
            <a:extLst>
              <a:ext uri="{FF2B5EF4-FFF2-40B4-BE49-F238E27FC236}">
                <a16:creationId xmlns:a16="http://schemas.microsoft.com/office/drawing/2014/main" id="{672E9B9A-E7E2-465E-AFA3-36FB2DBD1B30}"/>
              </a:ext>
            </a:extLst>
          </p:cNvPr>
          <p:cNvSpPr/>
          <p:nvPr/>
        </p:nvSpPr>
        <p:spPr>
          <a:xfrm>
            <a:off x="910541" y="2514600"/>
            <a:ext cx="8349342" cy="646331"/>
          </a:xfrm>
          <a:prstGeom prst="rect">
            <a:avLst/>
          </a:prstGeom>
        </p:spPr>
        <p:txBody>
          <a:bodyPr wrap="square">
            <a:spAutoFit/>
          </a:bodyPr>
          <a:lstStyle/>
          <a:p>
            <a:pPr algn="ctr"/>
            <a:r>
              <a:rPr lang="en-US" dirty="0">
                <a:solidFill>
                  <a:srgbClr val="717073"/>
                </a:solidFill>
              </a:rPr>
              <a:t>Iconic brands, celebrities and locations removed As, </a:t>
            </a:r>
            <a:r>
              <a:rPr lang="en-US" dirty="0" err="1">
                <a:solidFill>
                  <a:srgbClr val="717073"/>
                </a:solidFill>
              </a:rPr>
              <a:t>Bs</a:t>
            </a:r>
            <a:r>
              <a:rPr lang="en-US" dirty="0">
                <a:solidFill>
                  <a:srgbClr val="717073"/>
                </a:solidFill>
              </a:rPr>
              <a:t> and </a:t>
            </a:r>
            <a:r>
              <a:rPr lang="en-US" dirty="0" err="1">
                <a:solidFill>
                  <a:srgbClr val="717073"/>
                </a:solidFill>
              </a:rPr>
              <a:t>Os</a:t>
            </a:r>
            <a:r>
              <a:rPr lang="en-US" dirty="0">
                <a:solidFill>
                  <a:srgbClr val="717073"/>
                </a:solidFill>
              </a:rPr>
              <a:t> from their names or logos, inspiring people across the country to give blood.</a:t>
            </a:r>
            <a:endParaRPr lang="en-US" dirty="0">
              <a:solidFill>
                <a:srgbClr val="717073"/>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5223297-1CA9-4CC7-968A-2A651AFF452C}"/>
              </a:ext>
            </a:extLst>
          </p:cNvPr>
          <p:cNvSpPr/>
          <p:nvPr/>
        </p:nvSpPr>
        <p:spPr>
          <a:xfrm>
            <a:off x="3444390" y="4670048"/>
            <a:ext cx="1713587" cy="677108"/>
          </a:xfrm>
          <a:prstGeom prst="rect">
            <a:avLst/>
          </a:prstGeom>
        </p:spPr>
        <p:txBody>
          <a:bodyPr wrap="square">
            <a:spAutoFit/>
          </a:bodyPr>
          <a:lstStyle/>
          <a:p>
            <a:pPr algn="ctr"/>
            <a:r>
              <a:rPr lang="en-US" sz="2400" b="1" dirty="0">
                <a:solidFill>
                  <a:srgbClr val="ED1B24"/>
                </a:solidFill>
                <a:latin typeface="Arial" panose="020B0604020202020204" pitchFamily="34" charset="0"/>
                <a:ea typeface="Calibri" panose="020F0502020204030204" pitchFamily="34" charset="0"/>
              </a:rPr>
              <a:t>20</a:t>
            </a:r>
          </a:p>
          <a:p>
            <a:pPr algn="ctr"/>
            <a:r>
              <a:rPr lang="en-US" sz="1400" dirty="0">
                <a:solidFill>
                  <a:srgbClr val="717073"/>
                </a:solidFill>
                <a:latin typeface="Arial" panose="020B0604020202020204" pitchFamily="34" charset="0"/>
              </a:rPr>
              <a:t>days</a:t>
            </a:r>
            <a:endParaRPr lang="en-US" sz="1400" dirty="0">
              <a:solidFill>
                <a:srgbClr val="717073"/>
              </a:solidFill>
            </a:endParaRPr>
          </a:p>
        </p:txBody>
      </p:sp>
      <p:cxnSp>
        <p:nvCxnSpPr>
          <p:cNvPr id="18" name="Straight Connector 17">
            <a:extLst>
              <a:ext uri="{FF2B5EF4-FFF2-40B4-BE49-F238E27FC236}">
                <a16:creationId xmlns:a16="http://schemas.microsoft.com/office/drawing/2014/main" id="{0F03E8C5-9AA4-402E-B62E-E0171A94EAC1}"/>
              </a:ext>
            </a:extLst>
          </p:cNvPr>
          <p:cNvCxnSpPr/>
          <p:nvPr/>
        </p:nvCxnSpPr>
        <p:spPr>
          <a:xfrm>
            <a:off x="910541" y="2286409"/>
            <a:ext cx="8349342"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C5646473-9091-49FB-A115-189DF3F6DC55}"/>
              </a:ext>
            </a:extLst>
          </p:cNvPr>
          <p:cNvSpPr/>
          <p:nvPr/>
        </p:nvSpPr>
        <p:spPr>
          <a:xfrm>
            <a:off x="5143878" y="4454604"/>
            <a:ext cx="2330145" cy="1107996"/>
          </a:xfrm>
          <a:prstGeom prst="rect">
            <a:avLst/>
          </a:prstGeom>
        </p:spPr>
        <p:txBody>
          <a:bodyPr wrap="square">
            <a:spAutoFit/>
          </a:bodyPr>
          <a:lstStyle/>
          <a:p>
            <a:pPr algn="ctr"/>
            <a:endParaRPr lang="en-US" sz="1400" dirty="0">
              <a:solidFill>
                <a:srgbClr val="717073"/>
              </a:solidFill>
              <a:latin typeface="Arial" panose="020B0604020202020204" pitchFamily="34" charset="0"/>
              <a:ea typeface="Calibri" panose="020F0502020204030204" pitchFamily="34" charset="0"/>
            </a:endParaRPr>
          </a:p>
          <a:p>
            <a:pPr algn="ctr"/>
            <a:r>
              <a:rPr lang="en-US" sz="2400" b="1" dirty="0">
                <a:solidFill>
                  <a:srgbClr val="ED1B24"/>
                </a:solidFill>
                <a:latin typeface="Arial" panose="020B0604020202020204" pitchFamily="34" charset="0"/>
                <a:ea typeface="Calibri" panose="020F0502020204030204" pitchFamily="34" charset="0"/>
              </a:rPr>
              <a:t>Nearly 300,000</a:t>
            </a:r>
          </a:p>
          <a:p>
            <a:pPr algn="ctr"/>
            <a:r>
              <a:rPr lang="en-US" sz="1400" dirty="0">
                <a:solidFill>
                  <a:srgbClr val="717073"/>
                </a:solidFill>
                <a:latin typeface="Arial" panose="020B0604020202020204" pitchFamily="34" charset="0"/>
              </a:rPr>
              <a:t>blood donation appointments</a:t>
            </a:r>
            <a:endParaRPr lang="en-US" sz="1400" dirty="0">
              <a:solidFill>
                <a:srgbClr val="717073"/>
              </a:solidFill>
            </a:endParaRPr>
          </a:p>
        </p:txBody>
      </p:sp>
      <p:sp>
        <p:nvSpPr>
          <p:cNvPr id="26" name="Rectangle 25">
            <a:extLst>
              <a:ext uri="{FF2B5EF4-FFF2-40B4-BE49-F238E27FC236}">
                <a16:creationId xmlns:a16="http://schemas.microsoft.com/office/drawing/2014/main" id="{5380DB0F-078E-4011-BED6-B2FC08037C23}"/>
              </a:ext>
            </a:extLst>
          </p:cNvPr>
          <p:cNvSpPr/>
          <p:nvPr/>
        </p:nvSpPr>
        <p:spPr>
          <a:xfrm>
            <a:off x="7740468" y="4655515"/>
            <a:ext cx="1790955" cy="892552"/>
          </a:xfrm>
          <a:prstGeom prst="rect">
            <a:avLst/>
          </a:prstGeom>
        </p:spPr>
        <p:txBody>
          <a:bodyPr wrap="square">
            <a:spAutoFit/>
          </a:bodyPr>
          <a:lstStyle/>
          <a:p>
            <a:pPr algn="ctr"/>
            <a:r>
              <a:rPr lang="en-US" sz="2400" b="1" dirty="0">
                <a:solidFill>
                  <a:srgbClr val="ED1B24"/>
                </a:solidFill>
                <a:latin typeface="Arial" panose="020B0604020202020204" pitchFamily="34" charset="0"/>
                <a:ea typeface="Calibri" panose="020F0502020204030204" pitchFamily="34" charset="0"/>
              </a:rPr>
              <a:t>195 million</a:t>
            </a:r>
          </a:p>
          <a:p>
            <a:pPr algn="ctr"/>
            <a:r>
              <a:rPr lang="en-US" sz="1400" dirty="0">
                <a:solidFill>
                  <a:srgbClr val="717073"/>
                </a:solidFill>
                <a:latin typeface="Arial" panose="020B0604020202020204" pitchFamily="34" charset="0"/>
              </a:rPr>
              <a:t>impressions for #</a:t>
            </a:r>
            <a:r>
              <a:rPr lang="en-US" sz="1400" dirty="0" err="1">
                <a:solidFill>
                  <a:srgbClr val="717073"/>
                </a:solidFill>
                <a:latin typeface="Arial" panose="020B0604020202020204" pitchFamily="34" charset="0"/>
              </a:rPr>
              <a:t>MIssingTypes</a:t>
            </a:r>
            <a:endParaRPr lang="en-US" sz="1400" dirty="0">
              <a:solidFill>
                <a:srgbClr val="717073"/>
              </a:solidFill>
            </a:endParaRPr>
          </a:p>
        </p:txBody>
      </p:sp>
      <p:pic>
        <p:nvPicPr>
          <p:cNvPr id="4" name="Picture 3">
            <a:extLst>
              <a:ext uri="{FF2B5EF4-FFF2-40B4-BE49-F238E27FC236}">
                <a16:creationId xmlns:a16="http://schemas.microsoft.com/office/drawing/2014/main" id="{433DA487-BA6A-47F9-844E-42AB85921734}"/>
              </a:ext>
            </a:extLst>
          </p:cNvPr>
          <p:cNvPicPr>
            <a:picLocks noChangeAspect="1"/>
          </p:cNvPicPr>
          <p:nvPr/>
        </p:nvPicPr>
        <p:blipFill>
          <a:blip r:embed="rId3"/>
          <a:stretch>
            <a:fillRect/>
          </a:stretch>
        </p:blipFill>
        <p:spPr>
          <a:xfrm>
            <a:off x="838200" y="3490671"/>
            <a:ext cx="2354463" cy="2071929"/>
          </a:xfrm>
          <a:prstGeom prst="rect">
            <a:avLst/>
          </a:prstGeom>
          <a:ln>
            <a:noFill/>
          </a:ln>
          <a:effectLst>
            <a:outerShdw blurRad="304800" dist="152400" dir="2700000" algn="tl" rotWithShape="0">
              <a:prstClr val="black">
                <a:alpha val="40000"/>
              </a:prstClr>
            </a:outerShdw>
          </a:effectLst>
        </p:spPr>
      </p:pic>
      <p:pic>
        <p:nvPicPr>
          <p:cNvPr id="17" name="Picture 16">
            <a:extLst>
              <a:ext uri="{FF2B5EF4-FFF2-40B4-BE49-F238E27FC236}">
                <a16:creationId xmlns:a16="http://schemas.microsoft.com/office/drawing/2014/main" id="{6C76E76B-2FFF-4A4B-9B51-AC332458D9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78016" y="368728"/>
            <a:ext cx="4293304" cy="1959583"/>
          </a:xfrm>
          <a:prstGeom prst="rect">
            <a:avLst/>
          </a:prstGeom>
        </p:spPr>
      </p:pic>
      <p:pic>
        <p:nvPicPr>
          <p:cNvPr id="8" name="Picture 7">
            <a:extLst>
              <a:ext uri="{FF2B5EF4-FFF2-40B4-BE49-F238E27FC236}">
                <a16:creationId xmlns:a16="http://schemas.microsoft.com/office/drawing/2014/main" id="{EA38568B-8F7F-4AD5-9663-E908B1C85F30}"/>
              </a:ext>
            </a:extLst>
          </p:cNvPr>
          <p:cNvPicPr>
            <a:picLocks noChangeAspect="1"/>
          </p:cNvPicPr>
          <p:nvPr/>
        </p:nvPicPr>
        <p:blipFill>
          <a:blip r:embed="rId5"/>
          <a:stretch>
            <a:fillRect/>
          </a:stretch>
        </p:blipFill>
        <p:spPr>
          <a:xfrm>
            <a:off x="3629375" y="3472736"/>
            <a:ext cx="1394002" cy="1394002"/>
          </a:xfrm>
          <a:prstGeom prst="rect">
            <a:avLst/>
          </a:prstGeom>
        </p:spPr>
      </p:pic>
      <p:pic>
        <p:nvPicPr>
          <p:cNvPr id="10" name="Picture 9">
            <a:extLst>
              <a:ext uri="{FF2B5EF4-FFF2-40B4-BE49-F238E27FC236}">
                <a16:creationId xmlns:a16="http://schemas.microsoft.com/office/drawing/2014/main" id="{F523596E-D501-4436-9C04-73957969E9B5}"/>
              </a:ext>
            </a:extLst>
          </p:cNvPr>
          <p:cNvPicPr>
            <a:picLocks noChangeAspect="1"/>
          </p:cNvPicPr>
          <p:nvPr/>
        </p:nvPicPr>
        <p:blipFill>
          <a:blip r:embed="rId6"/>
          <a:stretch>
            <a:fillRect/>
          </a:stretch>
        </p:blipFill>
        <p:spPr>
          <a:xfrm>
            <a:off x="5675103" y="3520547"/>
            <a:ext cx="1341720" cy="1341720"/>
          </a:xfrm>
          <a:prstGeom prst="rect">
            <a:avLst/>
          </a:prstGeom>
        </p:spPr>
      </p:pic>
      <p:pic>
        <p:nvPicPr>
          <p:cNvPr id="12" name="Picture 11">
            <a:extLst>
              <a:ext uri="{FF2B5EF4-FFF2-40B4-BE49-F238E27FC236}">
                <a16:creationId xmlns:a16="http://schemas.microsoft.com/office/drawing/2014/main" id="{04B908F7-D872-4DB5-9724-91A2B7F0DAD0}"/>
              </a:ext>
            </a:extLst>
          </p:cNvPr>
          <p:cNvPicPr>
            <a:picLocks noChangeAspect="1"/>
          </p:cNvPicPr>
          <p:nvPr/>
        </p:nvPicPr>
        <p:blipFill>
          <a:blip r:embed="rId7"/>
          <a:stretch>
            <a:fillRect/>
          </a:stretch>
        </p:blipFill>
        <p:spPr>
          <a:xfrm>
            <a:off x="8046980" y="3607088"/>
            <a:ext cx="1439120" cy="1208861"/>
          </a:xfrm>
          <a:prstGeom prst="rect">
            <a:avLst/>
          </a:prstGeom>
        </p:spPr>
      </p:pic>
    </p:spTree>
    <p:extLst>
      <p:ext uri="{BB962C8B-B14F-4D97-AF65-F5344CB8AC3E}">
        <p14:creationId xmlns:p14="http://schemas.microsoft.com/office/powerpoint/2010/main" val="305237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48436" y="213237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bwMode="auto">
          <a:xfrm>
            <a:off x="838201" y="1315496"/>
            <a:ext cx="8419010" cy="790431"/>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algn="ctr">
              <a:spcAft>
                <a:spcPts val="2400"/>
              </a:spcAft>
              <a:buClr>
                <a:srgbClr val="ED1B24"/>
              </a:buClr>
              <a:defRPr/>
            </a:pPr>
            <a:r>
              <a:rPr lang="en-US" sz="2000" b="1" dirty="0">
                <a:solidFill>
                  <a:schemeClr val="tx1">
                    <a:lumMod val="50000"/>
                    <a:lumOff val="50000"/>
                  </a:schemeClr>
                </a:solidFill>
                <a:cs typeface="Arial" charset="0"/>
              </a:rPr>
              <a:t>We were pleased to provide the following recognition and engagement opportunities during this quarter.</a:t>
            </a:r>
          </a:p>
        </p:txBody>
      </p:sp>
      <p:sp>
        <p:nvSpPr>
          <p:cNvPr id="14" name="Title 1"/>
          <p:cNvSpPr>
            <a:spLocks noGrp="1"/>
          </p:cNvSpPr>
          <p:nvPr>
            <p:ph type="title"/>
          </p:nvPr>
        </p:nvSpPr>
        <p:spPr>
          <a:xfrm>
            <a:off x="838207" y="659349"/>
            <a:ext cx="8381999" cy="761999"/>
          </a:xfrm>
        </p:spPr>
        <p:txBody>
          <a:bodyPr wrap="square" numCol="1" anchorCtr="0" compatLnSpc="1">
            <a:prstTxWarp prst="textNoShape">
              <a:avLst/>
            </a:prstTxWarp>
          </a:bodyPr>
          <a:lstStyle/>
          <a:p>
            <a:pPr algn="ctr" eaLnBrk="1" hangingPunct="1">
              <a:defRPr/>
            </a:pPr>
            <a:r>
              <a:rPr lang="en-US" dirty="0">
                <a:solidFill>
                  <a:srgbClr val="ED1B24"/>
                </a:solidFill>
                <a:latin typeface="Arial" charset="0"/>
                <a:cs typeface="Arial" charset="0"/>
              </a:rPr>
              <a:t>Your Benefits and Resources</a:t>
            </a:r>
            <a:endParaRPr lang="en-US" baseline="36000" dirty="0">
              <a:solidFill>
                <a:srgbClr val="ED1B24"/>
              </a:solidFill>
              <a:latin typeface="Arial" charset="0"/>
              <a:cs typeface="Arial" charset="0"/>
            </a:endParaRPr>
          </a:p>
        </p:txBody>
      </p:sp>
      <p:sp>
        <p:nvSpPr>
          <p:cNvPr id="4" name="TextBox 3"/>
          <p:cNvSpPr txBox="1"/>
          <p:nvPr/>
        </p:nvSpPr>
        <p:spPr>
          <a:xfrm>
            <a:off x="533400" y="2362200"/>
            <a:ext cx="5715000" cy="1272143"/>
          </a:xfrm>
          <a:prstGeom prst="rect">
            <a:avLst/>
          </a:prstGeom>
          <a:noFill/>
        </p:spPr>
        <p:txBody>
          <a:bodyPr wrap="square" rtlCol="0">
            <a:spAutoFit/>
          </a:bodyPr>
          <a:lstStyle/>
          <a:p>
            <a:pPr marL="285744" indent="-285744">
              <a:spcBef>
                <a:spcPts val="600"/>
              </a:spcBef>
              <a:spcAft>
                <a:spcPts val="200"/>
              </a:spcAft>
              <a:buClr>
                <a:srgbClr val="ED1B24"/>
              </a:buClr>
              <a:buFont typeface="Arial" panose="020B0604020202020204" pitchFamily="34" charset="0"/>
              <a:buChar char="•"/>
            </a:pPr>
            <a:r>
              <a:rPr lang="en-US" sz="1400" dirty="0">
                <a:solidFill>
                  <a:srgbClr val="717073"/>
                </a:solidFill>
              </a:rPr>
              <a:t>Name in </a:t>
            </a:r>
            <a:r>
              <a:rPr lang="en-US" sz="1400" b="1" dirty="0">
                <a:solidFill>
                  <a:srgbClr val="ED1B24"/>
                </a:solidFill>
              </a:rPr>
              <a:t>full-page ad in</a:t>
            </a:r>
            <a:r>
              <a:rPr lang="en-US" sz="1400" dirty="0">
                <a:solidFill>
                  <a:srgbClr val="ED1B24"/>
                </a:solidFill>
              </a:rPr>
              <a:t> </a:t>
            </a:r>
            <a:r>
              <a:rPr lang="en-US" sz="1400" b="1" i="1" dirty="0">
                <a:solidFill>
                  <a:srgbClr val="ED1B24"/>
                </a:solidFill>
              </a:rPr>
              <a:t>TIME 100 </a:t>
            </a:r>
            <a:r>
              <a:rPr lang="en-US" sz="1400" b="1" dirty="0">
                <a:solidFill>
                  <a:srgbClr val="ED1B24"/>
                </a:solidFill>
              </a:rPr>
              <a:t>issue of TIME Magazine</a:t>
            </a:r>
            <a:r>
              <a:rPr lang="en-US" sz="1400" dirty="0">
                <a:solidFill>
                  <a:srgbClr val="717073"/>
                </a:solidFill>
              </a:rPr>
              <a:t>, generating 2 million impressions.</a:t>
            </a:r>
          </a:p>
          <a:p>
            <a:pPr marL="285744" indent="-285744">
              <a:spcBef>
                <a:spcPts val="600"/>
              </a:spcBef>
              <a:spcAft>
                <a:spcPts val="200"/>
              </a:spcAft>
              <a:buClr>
                <a:srgbClr val="ED1B24"/>
              </a:buClr>
              <a:buFont typeface="Arial" panose="020B0604020202020204" pitchFamily="34" charset="0"/>
              <a:buChar char="•"/>
            </a:pPr>
            <a:r>
              <a:rPr lang="en-US" sz="1400" b="1" dirty="0">
                <a:solidFill>
                  <a:srgbClr val="ED1B24"/>
                </a:solidFill>
              </a:rPr>
              <a:t>Template communications materials provided</a:t>
            </a:r>
            <a:r>
              <a:rPr lang="en-US" sz="1400" dirty="0">
                <a:solidFill>
                  <a:srgbClr val="717073"/>
                </a:solidFill>
              </a:rPr>
              <a:t>, including social posts and article content. These aligned with timely </a:t>
            </a:r>
            <a:r>
              <a:rPr lang="en-US" sz="1400" i="1" dirty="0">
                <a:solidFill>
                  <a:srgbClr val="717073"/>
                </a:solidFill>
              </a:rPr>
              <a:t>Sound the Alarm and Missing Types</a:t>
            </a:r>
            <a:r>
              <a:rPr lang="en-US" sz="1400" dirty="0">
                <a:solidFill>
                  <a:srgbClr val="717073"/>
                </a:solidFill>
              </a:rPr>
              <a:t> messaging. </a:t>
            </a:r>
          </a:p>
        </p:txBody>
      </p:sp>
      <p:sp>
        <p:nvSpPr>
          <p:cNvPr id="9" name="Content Placeholder 8"/>
          <p:cNvSpPr>
            <a:spLocks noGrp="1"/>
          </p:cNvSpPr>
          <p:nvPr>
            <p:ph idx="4294967295"/>
          </p:nvPr>
        </p:nvSpPr>
        <p:spPr>
          <a:xfrm>
            <a:off x="533400" y="3657600"/>
            <a:ext cx="5611144" cy="1393741"/>
          </a:xfrm>
          <a:noFill/>
        </p:spPr>
        <p:txBody>
          <a:bodyPr>
            <a:noAutofit/>
          </a:bodyPr>
          <a:lstStyle/>
          <a:p>
            <a:pPr marL="341313" indent="-341313">
              <a:spcBef>
                <a:spcPts val="600"/>
              </a:spcBef>
              <a:spcAft>
                <a:spcPts val="200"/>
              </a:spcAft>
              <a:buFont typeface="Arial" panose="020B0604020202020204" pitchFamily="34" charset="0"/>
              <a:buChar char="•"/>
            </a:pPr>
            <a:r>
              <a:rPr lang="en-US" sz="1400" b="1" i="1" dirty="0">
                <a:solidFill>
                  <a:srgbClr val="717073"/>
                </a:solidFill>
              </a:rPr>
              <a:t>During major disaster responses: </a:t>
            </a:r>
          </a:p>
          <a:p>
            <a:pPr marL="627050" indent="-287332">
              <a:spcBef>
                <a:spcPts val="600"/>
              </a:spcBef>
              <a:spcAft>
                <a:spcPts val="200"/>
              </a:spcAft>
              <a:buFont typeface="Courier New" panose="02070309020205020404" pitchFamily="49" charset="0"/>
              <a:buChar char="o"/>
            </a:pPr>
            <a:r>
              <a:rPr lang="en-US" sz="1400" dirty="0">
                <a:solidFill>
                  <a:srgbClr val="717073"/>
                </a:solidFill>
              </a:rPr>
              <a:t>Acknowledgment in </a:t>
            </a:r>
            <a:r>
              <a:rPr lang="en-US" sz="1400" b="1" dirty="0">
                <a:solidFill>
                  <a:srgbClr val="ED1B24"/>
                </a:solidFill>
              </a:rPr>
              <a:t>two disaster press releases </a:t>
            </a:r>
            <a:r>
              <a:rPr lang="en-US" sz="1400" dirty="0">
                <a:solidFill>
                  <a:srgbClr val="717073"/>
                </a:solidFill>
              </a:rPr>
              <a:t>and </a:t>
            </a:r>
            <a:r>
              <a:rPr lang="en-US" sz="1400" b="1" dirty="0">
                <a:solidFill>
                  <a:srgbClr val="ED1B24"/>
                </a:solidFill>
              </a:rPr>
              <a:t>two</a:t>
            </a:r>
            <a:r>
              <a:rPr lang="en-US" sz="1400" dirty="0">
                <a:solidFill>
                  <a:srgbClr val="ED1B24"/>
                </a:solidFill>
              </a:rPr>
              <a:t> </a:t>
            </a:r>
            <a:r>
              <a:rPr lang="en-US" sz="1400" b="1" dirty="0">
                <a:solidFill>
                  <a:srgbClr val="ED1B24"/>
                </a:solidFill>
              </a:rPr>
              <a:t>disaster news stories</a:t>
            </a:r>
            <a:r>
              <a:rPr lang="en-US" sz="1400" b="1" dirty="0">
                <a:solidFill>
                  <a:srgbClr val="717073"/>
                </a:solidFill>
              </a:rPr>
              <a:t> </a:t>
            </a:r>
            <a:r>
              <a:rPr lang="en-US" sz="1400" dirty="0">
                <a:solidFill>
                  <a:srgbClr val="717073"/>
                </a:solidFill>
              </a:rPr>
              <a:t>on redcross.org</a:t>
            </a:r>
            <a:r>
              <a:rPr lang="en-US" sz="1400" b="1" dirty="0">
                <a:solidFill>
                  <a:srgbClr val="717073"/>
                </a:solidFill>
              </a:rPr>
              <a:t>, </a:t>
            </a:r>
            <a:r>
              <a:rPr lang="en-US" sz="1400" dirty="0">
                <a:solidFill>
                  <a:srgbClr val="717073"/>
                </a:solidFill>
              </a:rPr>
              <a:t>generating a combined 12,700 page views.</a:t>
            </a:r>
          </a:p>
          <a:p>
            <a:pPr marL="627050" indent="-287332">
              <a:spcBef>
                <a:spcPts val="600"/>
              </a:spcBef>
              <a:spcAft>
                <a:spcPts val="200"/>
              </a:spcAft>
              <a:buFont typeface="Courier New" panose="02070309020205020404" pitchFamily="49" charset="0"/>
              <a:buChar char="o"/>
            </a:pPr>
            <a:r>
              <a:rPr lang="en-US" sz="1400" dirty="0">
                <a:solidFill>
                  <a:srgbClr val="717073"/>
                </a:solidFill>
              </a:rPr>
              <a:t>Recognition in </a:t>
            </a:r>
            <a:r>
              <a:rPr lang="en-US" sz="1400" b="1" dirty="0">
                <a:solidFill>
                  <a:srgbClr val="ED1B24"/>
                </a:solidFill>
              </a:rPr>
              <a:t>six disaster Information Update emails </a:t>
            </a:r>
            <a:r>
              <a:rPr lang="en-US" sz="1400" dirty="0">
                <a:solidFill>
                  <a:srgbClr val="717073"/>
                </a:solidFill>
              </a:rPr>
              <a:t>shared with Red Cross supporters.</a:t>
            </a:r>
          </a:p>
          <a:p>
            <a:pPr marL="627050" indent="-287332">
              <a:spcBef>
                <a:spcPts val="600"/>
              </a:spcBef>
              <a:spcAft>
                <a:spcPts val="200"/>
              </a:spcAft>
              <a:buFont typeface="Courier New" panose="02070309020205020404" pitchFamily="49" charset="0"/>
              <a:buChar char="o"/>
            </a:pPr>
            <a:r>
              <a:rPr lang="en-US" sz="1400" dirty="0">
                <a:solidFill>
                  <a:srgbClr val="717073"/>
                </a:solidFill>
              </a:rPr>
              <a:t>Invitation to </a:t>
            </a:r>
            <a:r>
              <a:rPr lang="en-US" sz="1400" b="1" dirty="0">
                <a:solidFill>
                  <a:srgbClr val="ED1B24"/>
                </a:solidFill>
              </a:rPr>
              <a:t>one disaster leadership update call </a:t>
            </a:r>
            <a:r>
              <a:rPr lang="en-US" sz="1400" dirty="0">
                <a:solidFill>
                  <a:srgbClr val="717073"/>
                </a:solidFill>
              </a:rPr>
              <a:t>about our response to floods and tornadoes, followed by detailed call summary.</a:t>
            </a:r>
          </a:p>
          <a:p>
            <a:pPr lvl="1"/>
            <a:endParaRPr lang="en-US" sz="1100" dirty="0"/>
          </a:p>
        </p:txBody>
      </p:sp>
      <p:pic>
        <p:nvPicPr>
          <p:cNvPr id="5" name="Picture 4">
            <a:extLst>
              <a:ext uri="{FF2B5EF4-FFF2-40B4-BE49-F238E27FC236}">
                <a16:creationId xmlns:a16="http://schemas.microsoft.com/office/drawing/2014/main" id="{8A328DA8-3E63-43CD-A86B-5CFB05663481}"/>
              </a:ext>
            </a:extLst>
          </p:cNvPr>
          <p:cNvPicPr>
            <a:picLocks noChangeAspect="1"/>
          </p:cNvPicPr>
          <p:nvPr/>
        </p:nvPicPr>
        <p:blipFill>
          <a:blip r:embed="rId3"/>
          <a:stretch>
            <a:fillRect/>
          </a:stretch>
        </p:blipFill>
        <p:spPr>
          <a:xfrm>
            <a:off x="6593871" y="2414828"/>
            <a:ext cx="2663340" cy="3528772"/>
          </a:xfrm>
          <a:prstGeom prst="rect">
            <a:avLst/>
          </a:prstGeom>
          <a:ln>
            <a:solidFill>
              <a:schemeClr val="tx1">
                <a:lumMod val="85000"/>
                <a:lumOff val="15000"/>
              </a:schemeClr>
            </a:solidFill>
          </a:ln>
        </p:spPr>
      </p:pic>
    </p:spTree>
    <p:extLst>
      <p:ext uri="{BB962C8B-B14F-4D97-AF65-F5344CB8AC3E}">
        <p14:creationId xmlns:p14="http://schemas.microsoft.com/office/powerpoint/2010/main" val="213174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70696" y="3733800"/>
            <a:ext cx="7354884" cy="895922"/>
          </a:xfrm>
          <a:prstGeom prst="rect">
            <a:avLst/>
          </a:prstGeom>
          <a:solidFill>
            <a:srgbClr val="FFFFFF"/>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8" name="Rectangle 6"/>
          <p:cNvSpPr>
            <a:spLocks noChangeArrowheads="1"/>
          </p:cNvSpPr>
          <p:nvPr/>
        </p:nvSpPr>
        <p:spPr bwMode="auto">
          <a:xfrm>
            <a:off x="-762000" y="272534"/>
            <a:ext cx="184731"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endParaRPr lang="en-US" dirty="0"/>
          </a:p>
        </p:txBody>
      </p:sp>
      <p:sp>
        <p:nvSpPr>
          <p:cNvPr id="3079" name="Rectangle 7"/>
          <p:cNvSpPr>
            <a:spLocks noChangeArrowheads="1"/>
          </p:cNvSpPr>
          <p:nvPr/>
        </p:nvSpPr>
        <p:spPr bwMode="auto">
          <a:xfrm>
            <a:off x="4" y="1491734"/>
            <a:ext cx="184729"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pPr defTabSz="914381"/>
            <a:endParaRPr lang="en-US" dirty="0">
              <a:latin typeface="Arial" pitchFamily="34" charset="0"/>
              <a:cs typeface="Arial" pitchFamily="34" charset="0"/>
            </a:endParaRPr>
          </a:p>
        </p:txBody>
      </p:sp>
      <p:sp>
        <p:nvSpPr>
          <p:cNvPr id="16" name="Content Placeholder 2"/>
          <p:cNvSpPr txBox="1">
            <a:spLocks/>
          </p:cNvSpPr>
          <p:nvPr/>
        </p:nvSpPr>
        <p:spPr bwMode="auto">
          <a:xfrm>
            <a:off x="1550316" y="1290251"/>
            <a:ext cx="7069640" cy="790431"/>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rmAutofit/>
          </a:bodyPr>
          <a:lstStyle/>
          <a:p>
            <a:pPr algn="ctr">
              <a:spcAft>
                <a:spcPts val="2400"/>
              </a:spcAft>
              <a:buClr>
                <a:srgbClr val="ED1B24"/>
              </a:buClr>
              <a:defRPr/>
            </a:pPr>
            <a:r>
              <a:rPr lang="en-US" sz="2000" b="1" dirty="0">
                <a:solidFill>
                  <a:srgbClr val="6D6E70"/>
                </a:solidFill>
                <a:cs typeface="Arial" charset="0"/>
              </a:rPr>
              <a:t>You, your employees and even your customers can get involved with the Red Cross in these timely ways.</a:t>
            </a:r>
          </a:p>
        </p:txBody>
      </p:sp>
      <p:sp>
        <p:nvSpPr>
          <p:cNvPr id="25" name="Rectangle 24"/>
          <p:cNvSpPr/>
          <p:nvPr/>
        </p:nvSpPr>
        <p:spPr>
          <a:xfrm>
            <a:off x="1380955" y="4895278"/>
            <a:ext cx="7354884" cy="895922"/>
          </a:xfrm>
          <a:prstGeom prst="rect">
            <a:avLst/>
          </a:prstGeom>
          <a:solidFill>
            <a:srgbClr val="FFFFFF"/>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1384970" y="2514601"/>
            <a:ext cx="7354884" cy="895922"/>
          </a:xfrm>
          <a:prstGeom prst="rect">
            <a:avLst/>
          </a:prstGeom>
          <a:solidFill>
            <a:srgbClr val="FFFFFF"/>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Box 30"/>
          <p:cNvSpPr txBox="1"/>
          <p:nvPr/>
        </p:nvSpPr>
        <p:spPr>
          <a:xfrm>
            <a:off x="1576166" y="3841329"/>
            <a:ext cx="2438399" cy="707886"/>
          </a:xfrm>
          <a:prstGeom prst="rect">
            <a:avLst/>
          </a:prstGeom>
          <a:solidFill>
            <a:srgbClr val="A6A6A6"/>
          </a:solidFill>
          <a:ln>
            <a:noFill/>
          </a:ln>
        </p:spPr>
        <p:txBody>
          <a:bodyPr wrap="square" rtlCol="0">
            <a:spAutoFit/>
          </a:bodyPr>
          <a:lstStyle/>
          <a:p>
            <a:pPr algn="ctr"/>
            <a:r>
              <a:rPr lang="en-US" sz="2000" b="1" dirty="0">
                <a:solidFill>
                  <a:schemeClr val="bg1"/>
                </a:solidFill>
                <a:cs typeface="Arial" charset="0"/>
              </a:rPr>
              <a:t>Be disaster </a:t>
            </a:r>
          </a:p>
          <a:p>
            <a:pPr algn="ctr"/>
            <a:r>
              <a:rPr lang="en-US" sz="2000" b="1" dirty="0">
                <a:solidFill>
                  <a:schemeClr val="bg1"/>
                </a:solidFill>
                <a:cs typeface="Arial" charset="0"/>
              </a:rPr>
              <a:t>ready.</a:t>
            </a:r>
            <a:endParaRPr lang="en-US" sz="2000" dirty="0">
              <a:solidFill>
                <a:schemeClr val="bg1"/>
              </a:solidFill>
            </a:endParaRPr>
          </a:p>
        </p:txBody>
      </p:sp>
      <p:sp>
        <p:nvSpPr>
          <p:cNvPr id="32" name="TextBox 31"/>
          <p:cNvSpPr txBox="1"/>
          <p:nvPr/>
        </p:nvSpPr>
        <p:spPr>
          <a:xfrm>
            <a:off x="4103289" y="3841330"/>
            <a:ext cx="3945287" cy="738664"/>
          </a:xfrm>
          <a:prstGeom prst="rect">
            <a:avLst/>
          </a:prstGeom>
          <a:noFill/>
        </p:spPr>
        <p:txBody>
          <a:bodyPr wrap="square" rtlCol="0">
            <a:spAutoFit/>
          </a:bodyPr>
          <a:lstStyle/>
          <a:p>
            <a:pPr indent="6349">
              <a:spcBef>
                <a:spcPts val="1200"/>
              </a:spcBef>
              <a:spcAft>
                <a:spcPts val="1200"/>
              </a:spcAft>
            </a:pPr>
            <a:r>
              <a:rPr lang="en-US" sz="1400" dirty="0">
                <a:solidFill>
                  <a:srgbClr val="717073"/>
                </a:solidFill>
                <a:cs typeface="Arial" charset="0"/>
              </a:rPr>
              <a:t>Prepare for hurricane season! Download the free Red Cross Emergency App by texting </a:t>
            </a:r>
            <a:r>
              <a:rPr lang="en-US" sz="1400" dirty="0">
                <a:solidFill>
                  <a:srgbClr val="717073"/>
                </a:solidFill>
              </a:rPr>
              <a:t>"GETEMERGENCY" to 90999</a:t>
            </a:r>
            <a:r>
              <a:rPr lang="en-US" sz="1400" dirty="0">
                <a:solidFill>
                  <a:srgbClr val="717073"/>
                </a:solidFill>
                <a:cs typeface="Arial" charset="0"/>
              </a:rPr>
              <a:t>.</a:t>
            </a:r>
          </a:p>
        </p:txBody>
      </p:sp>
      <p:sp>
        <p:nvSpPr>
          <p:cNvPr id="6" name="TextBox 5"/>
          <p:cNvSpPr txBox="1"/>
          <p:nvPr/>
        </p:nvSpPr>
        <p:spPr>
          <a:xfrm>
            <a:off x="1556209" y="4991162"/>
            <a:ext cx="2435714" cy="707886"/>
          </a:xfrm>
          <a:prstGeom prst="rect">
            <a:avLst/>
          </a:prstGeom>
          <a:solidFill>
            <a:srgbClr val="A6A6A6"/>
          </a:solidFill>
          <a:ln>
            <a:noFill/>
          </a:ln>
        </p:spPr>
        <p:txBody>
          <a:bodyPr wrap="square" rtlCol="0">
            <a:spAutoFit/>
          </a:bodyPr>
          <a:lstStyle/>
          <a:p>
            <a:pPr algn="ctr"/>
            <a:r>
              <a:rPr lang="en-US" sz="2000" b="1" dirty="0">
                <a:solidFill>
                  <a:schemeClr val="bg1"/>
                </a:solidFill>
                <a:cs typeface="Arial" charset="0"/>
              </a:rPr>
              <a:t>Summer blood shortage.</a:t>
            </a:r>
            <a:endParaRPr lang="en-US" dirty="0">
              <a:solidFill>
                <a:schemeClr val="bg1"/>
              </a:solidFill>
            </a:endParaRPr>
          </a:p>
        </p:txBody>
      </p:sp>
      <p:sp>
        <p:nvSpPr>
          <p:cNvPr id="7" name="TextBox 6"/>
          <p:cNvSpPr txBox="1"/>
          <p:nvPr/>
        </p:nvSpPr>
        <p:spPr>
          <a:xfrm>
            <a:off x="4103282" y="5060528"/>
            <a:ext cx="3657600" cy="523220"/>
          </a:xfrm>
          <a:prstGeom prst="rect">
            <a:avLst/>
          </a:prstGeom>
          <a:noFill/>
        </p:spPr>
        <p:txBody>
          <a:bodyPr wrap="square" rtlCol="0">
            <a:spAutoFit/>
          </a:bodyPr>
          <a:lstStyle/>
          <a:p>
            <a:pPr>
              <a:spcBef>
                <a:spcPts val="1601"/>
              </a:spcBef>
              <a:spcAft>
                <a:spcPts val="1601"/>
              </a:spcAft>
              <a:buClr>
                <a:srgbClr val="ED1B24"/>
              </a:buClr>
            </a:pPr>
            <a:r>
              <a:rPr lang="en-US" sz="1400" dirty="0">
                <a:solidFill>
                  <a:schemeClr val="tx1">
                    <a:lumMod val="50000"/>
                    <a:lumOff val="50000"/>
                  </a:schemeClr>
                </a:solidFill>
              </a:rPr>
              <a:t>All blood types are urgently needed. </a:t>
            </a:r>
            <a:r>
              <a:rPr lang="en-US" sz="1400" dirty="0">
                <a:solidFill>
                  <a:schemeClr val="tx1">
                    <a:lumMod val="50000"/>
                    <a:lumOff val="50000"/>
                  </a:schemeClr>
                </a:solidFill>
                <a:hlinkClick r:id="rId3"/>
              </a:rPr>
              <a:t>Schedule an appointment</a:t>
            </a:r>
            <a:r>
              <a:rPr lang="en-US" sz="1400" dirty="0">
                <a:solidFill>
                  <a:schemeClr val="tx1">
                    <a:lumMod val="50000"/>
                    <a:lumOff val="50000"/>
                  </a:schemeClr>
                </a:solidFill>
              </a:rPr>
              <a:t> to donate today.</a:t>
            </a:r>
            <a:endParaRPr lang="en-US" sz="1400" dirty="0">
              <a:solidFill>
                <a:schemeClr val="tx1">
                  <a:lumMod val="50000"/>
                  <a:lumOff val="50000"/>
                </a:schemeClr>
              </a:solidFill>
              <a:latin typeface="Arial"/>
              <a:cs typeface="Arial"/>
            </a:endParaRPr>
          </a:p>
        </p:txBody>
      </p:sp>
      <p:sp>
        <p:nvSpPr>
          <p:cNvPr id="24" name="Title 1">
            <a:extLst>
              <a:ext uri="{FF2B5EF4-FFF2-40B4-BE49-F238E27FC236}">
                <a16:creationId xmlns:a16="http://schemas.microsoft.com/office/drawing/2014/main" id="{946C2687-C670-4F20-9BEA-654881BF2155}"/>
              </a:ext>
            </a:extLst>
          </p:cNvPr>
          <p:cNvSpPr>
            <a:spLocks noGrp="1"/>
          </p:cNvSpPr>
          <p:nvPr>
            <p:ph type="title"/>
          </p:nvPr>
        </p:nvSpPr>
        <p:spPr>
          <a:xfrm>
            <a:off x="838207" y="573014"/>
            <a:ext cx="8381999" cy="761999"/>
          </a:xfrm>
        </p:spPr>
        <p:txBody>
          <a:bodyPr wrap="square" numCol="1" anchorCtr="0" compatLnSpc="1">
            <a:prstTxWarp prst="textNoShape">
              <a:avLst/>
            </a:prstTxWarp>
          </a:bodyPr>
          <a:lstStyle/>
          <a:p>
            <a:pPr algn="ctr" eaLnBrk="1" hangingPunct="1">
              <a:defRPr/>
            </a:pPr>
            <a:r>
              <a:rPr lang="en-US" dirty="0">
                <a:latin typeface="Arial" charset="0"/>
                <a:cs typeface="Arial" charset="0"/>
              </a:rPr>
              <a:t>Join Us!</a:t>
            </a:r>
            <a:endParaRPr lang="en-US" baseline="36000" dirty="0">
              <a:latin typeface="Arial" charset="0"/>
              <a:cs typeface="Arial" charset="0"/>
            </a:endParaRPr>
          </a:p>
        </p:txBody>
      </p:sp>
      <p:cxnSp>
        <p:nvCxnSpPr>
          <p:cNvPr id="28" name="Straight Connector 27">
            <a:extLst>
              <a:ext uri="{FF2B5EF4-FFF2-40B4-BE49-F238E27FC236}">
                <a16:creationId xmlns:a16="http://schemas.microsoft.com/office/drawing/2014/main" id="{71A2C0D4-365D-4213-961C-ED1B73980F16}"/>
              </a:ext>
            </a:extLst>
          </p:cNvPr>
          <p:cNvCxnSpPr/>
          <p:nvPr/>
        </p:nvCxnSpPr>
        <p:spPr>
          <a:xfrm>
            <a:off x="1148436" y="213237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3A831F07-BC86-4AB8-A8A1-F0AC8AE98C7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983601" y="5060529"/>
            <a:ext cx="531952" cy="609600"/>
          </a:xfrm>
          <a:prstGeom prst="rect">
            <a:avLst/>
          </a:prstGeom>
        </p:spPr>
      </p:pic>
      <p:pic>
        <p:nvPicPr>
          <p:cNvPr id="22" name="Picture 21">
            <a:extLst>
              <a:ext uri="{FF2B5EF4-FFF2-40B4-BE49-F238E27FC236}">
                <a16:creationId xmlns:a16="http://schemas.microsoft.com/office/drawing/2014/main" id="{824C0CDF-8285-4790-9F81-EAF512F974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7751" y="3841333"/>
            <a:ext cx="683657" cy="683657"/>
          </a:xfrm>
          <a:prstGeom prst="rect">
            <a:avLst/>
          </a:prstGeom>
        </p:spPr>
      </p:pic>
      <p:pic>
        <p:nvPicPr>
          <p:cNvPr id="3" name="Picture 2">
            <a:extLst>
              <a:ext uri="{FF2B5EF4-FFF2-40B4-BE49-F238E27FC236}">
                <a16:creationId xmlns:a16="http://schemas.microsoft.com/office/drawing/2014/main" id="{7B6DAF4D-8CC1-4958-AC1B-4977FC852AD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8189252" y="2623282"/>
            <a:ext cx="222534" cy="666423"/>
          </a:xfrm>
          <a:prstGeom prst="rect">
            <a:avLst/>
          </a:prstGeom>
        </p:spPr>
      </p:pic>
      <p:sp>
        <p:nvSpPr>
          <p:cNvPr id="26" name="TextBox 25"/>
          <p:cNvSpPr txBox="1"/>
          <p:nvPr/>
        </p:nvSpPr>
        <p:spPr>
          <a:xfrm>
            <a:off x="1571719" y="2607661"/>
            <a:ext cx="2412086" cy="707886"/>
          </a:xfrm>
          <a:prstGeom prst="rect">
            <a:avLst/>
          </a:prstGeom>
          <a:solidFill>
            <a:srgbClr val="A6A6A6"/>
          </a:solidFill>
          <a:ln>
            <a:noFill/>
          </a:ln>
        </p:spPr>
        <p:txBody>
          <a:bodyPr wrap="square" rtlCol="0">
            <a:spAutoFit/>
          </a:bodyPr>
          <a:lstStyle/>
          <a:p>
            <a:pPr algn="ctr"/>
            <a:r>
              <a:rPr lang="en-US" sz="2000" b="1" dirty="0">
                <a:solidFill>
                  <a:schemeClr val="bg1"/>
                </a:solidFill>
                <a:cs typeface="Arial" charset="0"/>
              </a:rPr>
              <a:t>Beat the</a:t>
            </a:r>
          </a:p>
          <a:p>
            <a:pPr algn="ctr"/>
            <a:r>
              <a:rPr lang="en-US" sz="2000" b="1" dirty="0">
                <a:solidFill>
                  <a:schemeClr val="bg1"/>
                </a:solidFill>
                <a:cs typeface="Arial" charset="0"/>
              </a:rPr>
              <a:t>heat.</a:t>
            </a:r>
            <a:endParaRPr lang="en-US" dirty="0">
              <a:solidFill>
                <a:schemeClr val="bg1"/>
              </a:solidFill>
            </a:endParaRPr>
          </a:p>
        </p:txBody>
      </p:sp>
      <p:sp>
        <p:nvSpPr>
          <p:cNvPr id="27" name="TextBox 26"/>
          <p:cNvSpPr txBox="1"/>
          <p:nvPr/>
        </p:nvSpPr>
        <p:spPr>
          <a:xfrm>
            <a:off x="4124013" y="2704901"/>
            <a:ext cx="3753261" cy="523220"/>
          </a:xfrm>
          <a:prstGeom prst="rect">
            <a:avLst/>
          </a:prstGeom>
          <a:noFill/>
        </p:spPr>
        <p:txBody>
          <a:bodyPr wrap="square" rtlCol="0">
            <a:spAutoFit/>
          </a:bodyPr>
          <a:lstStyle/>
          <a:p>
            <a:pPr indent="6349">
              <a:spcBef>
                <a:spcPts val="1200"/>
              </a:spcBef>
              <a:spcAft>
                <a:spcPts val="1200"/>
              </a:spcAft>
            </a:pPr>
            <a:r>
              <a:rPr lang="en-US" sz="1400" dirty="0">
                <a:solidFill>
                  <a:srgbClr val="717073"/>
                </a:solidFill>
                <a:cs typeface="Arial" charset="0"/>
              </a:rPr>
              <a:t>Stay safe as the temperatures soar! Check out these </a:t>
            </a:r>
            <a:r>
              <a:rPr lang="en-US" sz="1400" dirty="0">
                <a:solidFill>
                  <a:srgbClr val="717073"/>
                </a:solidFill>
                <a:cs typeface="Arial" charset="0"/>
                <a:hlinkClick r:id="rId9"/>
              </a:rPr>
              <a:t>heat safety tips</a:t>
            </a:r>
            <a:r>
              <a:rPr lang="en-US" sz="1400" dirty="0">
                <a:solidFill>
                  <a:srgbClr val="717073"/>
                </a:solidFill>
                <a:cs typeface="Arial" charset="0"/>
              </a:rPr>
              <a:t>.</a:t>
            </a:r>
          </a:p>
        </p:txBody>
      </p:sp>
    </p:spTree>
    <p:extLst>
      <p:ext uri="{BB962C8B-B14F-4D97-AF65-F5344CB8AC3E}">
        <p14:creationId xmlns:p14="http://schemas.microsoft.com/office/powerpoint/2010/main" val="428096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15000"/>
            <a:ext cx="100584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354264" y="4297812"/>
            <a:ext cx="9677400" cy="795664"/>
          </a:xfrm>
        </p:spPr>
        <p:txBody>
          <a:bodyPr>
            <a:noAutofit/>
          </a:bodyPr>
          <a:lstStyle>
            <a:lvl1pPr algn="l">
              <a:lnSpc>
                <a:spcPts val="4100"/>
              </a:lnSpc>
              <a:defRPr sz="2800" spc="-150">
                <a:solidFill>
                  <a:srgbClr val="FFFFFF"/>
                </a:solidFill>
              </a:defRPr>
            </a:lvl1pPr>
          </a:lstStyle>
          <a:p>
            <a:r>
              <a:rPr lang="en-US" sz="2901" kern="0" spc="100" dirty="0"/>
              <a:t>THANK YOU</a:t>
            </a:r>
          </a:p>
        </p:txBody>
      </p:sp>
      <p:sp>
        <p:nvSpPr>
          <p:cNvPr id="10" name="Subtitle 2"/>
          <p:cNvSpPr txBox="1">
            <a:spLocks/>
          </p:cNvSpPr>
          <p:nvPr/>
        </p:nvSpPr>
        <p:spPr bwMode="auto">
          <a:xfrm>
            <a:off x="381004" y="4906660"/>
            <a:ext cx="9143999" cy="373632"/>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1" b="0" kern="0" spc="100" dirty="0"/>
              <a:t>FOR YOUR LIFESAVING SUPPORT</a:t>
            </a:r>
          </a:p>
        </p:txBody>
      </p:sp>
      <p:sp>
        <p:nvSpPr>
          <p:cNvPr id="12" name="Content Placeholder 2">
            <a:extLst>
              <a:ext uri="{FF2B5EF4-FFF2-40B4-BE49-F238E27FC236}">
                <a16:creationId xmlns:a16="http://schemas.microsoft.com/office/drawing/2014/main" id="{D1959D5D-DBAC-4078-BDCA-66D1DD961183}"/>
              </a:ext>
            </a:extLst>
          </p:cNvPr>
          <p:cNvSpPr txBox="1">
            <a:spLocks/>
          </p:cNvSpPr>
          <p:nvPr/>
        </p:nvSpPr>
        <p:spPr bwMode="auto">
          <a:xfrm>
            <a:off x="354264" y="5867400"/>
            <a:ext cx="8484936" cy="950490"/>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2600"/>
              </a:lnSpc>
              <a:spcBef>
                <a:spcPts val="200"/>
              </a:spcBef>
            </a:pPr>
            <a:r>
              <a:rPr lang="en-US" sz="1500" dirty="0">
                <a:solidFill>
                  <a:srgbClr val="717073"/>
                </a:solidFill>
              </a:rPr>
              <a:t>Thanks to your forward-thinking contribution, the Red Cross can prepare for crises yet to come </a:t>
            </a:r>
            <a:r>
              <a:rPr lang="en-US" sz="1500" i="1" dirty="0">
                <a:solidFill>
                  <a:srgbClr val="717073"/>
                </a:solidFill>
              </a:rPr>
              <a:t>and</a:t>
            </a:r>
            <a:r>
              <a:rPr lang="en-US" sz="1500" dirty="0">
                <a:solidFill>
                  <a:srgbClr val="717073"/>
                </a:solidFill>
              </a:rPr>
              <a:t> respond immediately when disasters do strike. We thank you for your incredible generosity.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A46BE0-AE00-4B26-9960-60EF37B5AA8D}"/>
              </a:ext>
            </a:extLst>
          </p:cNvPr>
          <p:cNvSpPr txBox="1"/>
          <p:nvPr/>
        </p:nvSpPr>
        <p:spPr>
          <a:xfrm>
            <a:off x="541118" y="4419600"/>
            <a:ext cx="8991600" cy="1618392"/>
          </a:xfrm>
          <a:prstGeom prst="rect">
            <a:avLst/>
          </a:prstGeom>
          <a:noFill/>
        </p:spPr>
        <p:txBody>
          <a:bodyPr wrap="square" rtlCol="0">
            <a:spAutoFit/>
          </a:bodyPr>
          <a:lstStyle/>
          <a:p>
            <a:pPr>
              <a:lnSpc>
                <a:spcPts val="2400"/>
              </a:lnSpc>
            </a:pPr>
            <a:r>
              <a:rPr lang="en-US" sz="2000" b="1" dirty="0">
                <a:solidFill>
                  <a:srgbClr val="ED1B24"/>
                </a:solidFill>
              </a:rPr>
              <a:t>Between April and June 2019</a:t>
            </a:r>
            <a:r>
              <a:rPr lang="en-US" sz="1500" dirty="0">
                <a:solidFill>
                  <a:schemeClr val="tx1">
                    <a:lumMod val="50000"/>
                    <a:lumOff val="50000"/>
                  </a:schemeClr>
                </a:solidFill>
              </a:rPr>
              <a:t>, the Red Cross responded to record-breaking floods and tornadoes, all while addressing everyday disasters like home fires. Beyond response, we also made thousands of households safer from homes fires through our second annual </a:t>
            </a:r>
            <a:r>
              <a:rPr lang="en-US" sz="1500" i="1" dirty="0">
                <a:solidFill>
                  <a:schemeClr val="tx1">
                    <a:lumMod val="50000"/>
                    <a:lumOff val="50000"/>
                  </a:schemeClr>
                </a:solidFill>
              </a:rPr>
              <a:t>Sound the Alarm</a:t>
            </a:r>
            <a:r>
              <a:rPr lang="en-US" sz="1500" dirty="0">
                <a:solidFill>
                  <a:schemeClr val="tx1">
                    <a:lumMod val="50000"/>
                    <a:lumOff val="50000"/>
                  </a:schemeClr>
                </a:solidFill>
              </a:rPr>
              <a:t> spring canvassing events and awareness push. Disaster Responder Program members were at the center of it all, preparing people for the worst and standing with them during their darkest hours.</a:t>
            </a:r>
          </a:p>
        </p:txBody>
      </p:sp>
      <p:pic>
        <p:nvPicPr>
          <p:cNvPr id="3" name="Picture 2">
            <a:extLst>
              <a:ext uri="{FF2B5EF4-FFF2-40B4-BE49-F238E27FC236}">
                <a16:creationId xmlns:a16="http://schemas.microsoft.com/office/drawing/2014/main" id="{6AC334EA-558D-4EFA-8994-A162AF6F3062}"/>
              </a:ext>
            </a:extLst>
          </p:cNvPr>
          <p:cNvPicPr>
            <a:picLocks noChangeAspect="1"/>
          </p:cNvPicPr>
          <p:nvPr/>
        </p:nvPicPr>
        <p:blipFill rotWithShape="1">
          <a:blip r:embed="rId3"/>
          <a:srcRect t="26159" b="16009"/>
          <a:stretch/>
        </p:blipFill>
        <p:spPr>
          <a:xfrm>
            <a:off x="304800" y="304800"/>
            <a:ext cx="9436608" cy="4043056"/>
          </a:xfrm>
          <a:prstGeom prst="rect">
            <a:avLst/>
          </a:prstGeom>
        </p:spPr>
      </p:pic>
    </p:spTree>
    <p:extLst>
      <p:ext uri="{BB962C8B-B14F-4D97-AF65-F5344CB8AC3E}">
        <p14:creationId xmlns:p14="http://schemas.microsoft.com/office/powerpoint/2010/main" val="419337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34400" y="3581401"/>
            <a:ext cx="1295400" cy="369332"/>
          </a:xfrm>
          <a:prstGeom prst="rect">
            <a:avLst/>
          </a:prstGeom>
          <a:noFill/>
          <a:effectLst>
            <a:softEdge rad="0"/>
          </a:effectLst>
        </p:spPr>
        <p:txBody>
          <a:bodyPr wrap="square" rtlCol="0">
            <a:spAutoFit/>
          </a:bodyPr>
          <a:lstStyle/>
          <a:p>
            <a:endParaRPr lang="en-US"/>
          </a:p>
        </p:txBody>
      </p:sp>
      <p:sp>
        <p:nvSpPr>
          <p:cNvPr id="5" name="TextBox 4">
            <a:extLst>
              <a:ext uri="{FF2B5EF4-FFF2-40B4-BE49-F238E27FC236}">
                <a16:creationId xmlns:a16="http://schemas.microsoft.com/office/drawing/2014/main" id="{E7D2F35A-9F0E-4B7B-B57D-F6D4C7A02486}"/>
              </a:ext>
            </a:extLst>
          </p:cNvPr>
          <p:cNvSpPr txBox="1"/>
          <p:nvPr/>
        </p:nvSpPr>
        <p:spPr>
          <a:xfrm>
            <a:off x="592679" y="4572000"/>
            <a:ext cx="8932321" cy="1374735"/>
          </a:xfrm>
          <a:prstGeom prst="rect">
            <a:avLst/>
          </a:prstGeom>
          <a:noFill/>
        </p:spPr>
        <p:txBody>
          <a:bodyPr wrap="square" rtlCol="0">
            <a:spAutoFit/>
          </a:bodyPr>
          <a:lstStyle/>
          <a:p>
            <a:pPr eaLnBrk="0" hangingPunct="0">
              <a:lnSpc>
                <a:spcPts val="2500"/>
              </a:lnSpc>
              <a:spcBef>
                <a:spcPts val="0"/>
              </a:spcBef>
              <a:spcAft>
                <a:spcPts val="0"/>
              </a:spcAft>
              <a:defRPr/>
            </a:pPr>
            <a:r>
              <a:rPr lang="en-US" sz="2000" b="1" dirty="0">
                <a:solidFill>
                  <a:srgbClr val="ED1B24"/>
                </a:solidFill>
              </a:rPr>
              <a:t>Red Cross workers delivered help and hope</a:t>
            </a:r>
            <a:r>
              <a:rPr lang="en-US" sz="1500" b="1" dirty="0">
                <a:solidFill>
                  <a:srgbClr val="717073"/>
                </a:solidFill>
              </a:rPr>
              <a:t> </a:t>
            </a:r>
            <a:r>
              <a:rPr lang="en-US" sz="1500" dirty="0">
                <a:solidFill>
                  <a:srgbClr val="717073"/>
                </a:solidFill>
              </a:rPr>
              <a:t>to people like Adam Laurie, whose family received emotional support and resources following flooding in Houston, Texas. Thanks to Disaster Responder Program members like you, the Red Cross mobilized immediately—from Texas to Michigan—responding to the needs of thousands of people whose lives were upended by disasters.</a:t>
            </a:r>
          </a:p>
        </p:txBody>
      </p:sp>
      <p:pic>
        <p:nvPicPr>
          <p:cNvPr id="3" name="Picture 2">
            <a:extLst>
              <a:ext uri="{FF2B5EF4-FFF2-40B4-BE49-F238E27FC236}">
                <a16:creationId xmlns:a16="http://schemas.microsoft.com/office/drawing/2014/main" id="{FCC5F05F-85CA-425D-AA79-83360DB8AA8C}"/>
              </a:ext>
            </a:extLst>
          </p:cNvPr>
          <p:cNvPicPr>
            <a:picLocks noChangeAspect="1"/>
          </p:cNvPicPr>
          <p:nvPr/>
        </p:nvPicPr>
        <p:blipFill rotWithShape="1">
          <a:blip r:embed="rId3"/>
          <a:srcRect t="19973" r="12083" b="25369"/>
          <a:stretch/>
        </p:blipFill>
        <p:spPr>
          <a:xfrm>
            <a:off x="228600" y="304800"/>
            <a:ext cx="9525000" cy="4071256"/>
          </a:xfrm>
          <a:prstGeom prst="rect">
            <a:avLst/>
          </a:prstGeom>
        </p:spPr>
      </p:pic>
      <p:sp>
        <p:nvSpPr>
          <p:cNvPr id="9" name="Rectangle 8">
            <a:extLst>
              <a:ext uri="{FF2B5EF4-FFF2-40B4-BE49-F238E27FC236}">
                <a16:creationId xmlns:a16="http://schemas.microsoft.com/office/drawing/2014/main" id="{B5B5CDA1-5AA9-4816-987B-73177FFE8A24}"/>
              </a:ext>
            </a:extLst>
          </p:cNvPr>
          <p:cNvSpPr/>
          <p:nvPr/>
        </p:nvSpPr>
        <p:spPr>
          <a:xfrm>
            <a:off x="5699760" y="2971800"/>
            <a:ext cx="3939690" cy="1246495"/>
          </a:xfrm>
          <a:prstGeom prst="rect">
            <a:avLst/>
          </a:prstGeom>
        </p:spPr>
        <p:txBody>
          <a:bodyPr wrap="square">
            <a:spAutoFit/>
          </a:bodyPr>
          <a:lstStyle/>
          <a:p>
            <a:pPr>
              <a:spcBef>
                <a:spcPts val="200"/>
              </a:spcBef>
            </a:pPr>
            <a:r>
              <a:rPr lang="en-US" sz="1500" dirty="0">
                <a:solidFill>
                  <a:srgbClr val="003366"/>
                </a:solidFill>
                <a:latin typeface="Georgia" panose="02040502050405020303" pitchFamily="18" charset="0"/>
              </a:rPr>
              <a:t>“It’s reassuring to know that I have the tools I need to help my daughter understand the changes that are happening with our home because of the flood. I’m so glad you knocked on my door.” </a:t>
            </a:r>
            <a:r>
              <a:rPr lang="en-US" sz="1500" dirty="0">
                <a:solidFill>
                  <a:srgbClr val="003366"/>
                </a:solidFill>
                <a:latin typeface="Georgia"/>
                <a:ea typeface="Arial Unicode MS"/>
                <a:cs typeface="Georgia"/>
              </a:rPr>
              <a:t>– Adam Laurie</a:t>
            </a:r>
            <a:endParaRPr lang="en-US" sz="1500" dirty="0">
              <a:solidFill>
                <a:srgbClr val="003366"/>
              </a:solidFill>
              <a:latin typeface="Georgia" panose="02040502050405020303" pitchFamily="18" charset="0"/>
            </a:endParaRPr>
          </a:p>
        </p:txBody>
      </p:sp>
    </p:spTree>
    <p:extLst>
      <p:ext uri="{BB962C8B-B14F-4D97-AF65-F5344CB8AC3E}">
        <p14:creationId xmlns:p14="http://schemas.microsoft.com/office/powerpoint/2010/main" val="71785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34400" y="3581401"/>
            <a:ext cx="1295400" cy="369332"/>
          </a:xfrm>
          <a:prstGeom prst="rect">
            <a:avLst/>
          </a:prstGeom>
          <a:noFill/>
          <a:effectLst>
            <a:softEdge rad="0"/>
          </a:effectLst>
        </p:spPr>
        <p:txBody>
          <a:bodyPr wrap="square" rtlCol="0">
            <a:spAutoFit/>
          </a:bodyPr>
          <a:lstStyle/>
          <a:p>
            <a:endParaRPr lang="en-US"/>
          </a:p>
        </p:txBody>
      </p:sp>
      <p:sp>
        <p:nvSpPr>
          <p:cNvPr id="5" name="TextBox 4">
            <a:extLst>
              <a:ext uri="{FF2B5EF4-FFF2-40B4-BE49-F238E27FC236}">
                <a16:creationId xmlns:a16="http://schemas.microsoft.com/office/drawing/2014/main" id="{E7D2F35A-9F0E-4B7B-B57D-F6D4C7A02486}"/>
              </a:ext>
            </a:extLst>
          </p:cNvPr>
          <p:cNvSpPr txBox="1"/>
          <p:nvPr/>
        </p:nvSpPr>
        <p:spPr>
          <a:xfrm>
            <a:off x="550020" y="4572000"/>
            <a:ext cx="8822580" cy="1246495"/>
          </a:xfrm>
          <a:prstGeom prst="rect">
            <a:avLst/>
          </a:prstGeom>
          <a:noFill/>
        </p:spPr>
        <p:txBody>
          <a:bodyPr wrap="square" rtlCol="0">
            <a:spAutoFit/>
          </a:bodyPr>
          <a:lstStyle/>
          <a:p>
            <a:pPr eaLnBrk="0" hangingPunct="0">
              <a:lnSpc>
                <a:spcPts val="3000"/>
              </a:lnSpc>
              <a:spcBef>
                <a:spcPts val="600"/>
              </a:spcBef>
              <a:spcAft>
                <a:spcPts val="600"/>
              </a:spcAft>
              <a:defRPr/>
            </a:pPr>
            <a:r>
              <a:rPr lang="en-US" sz="2000" b="1" dirty="0">
                <a:solidFill>
                  <a:srgbClr val="ED1B24"/>
                </a:solidFill>
              </a:rPr>
              <a:t>Smoke alarms installed this spring have already saved lives. </a:t>
            </a:r>
            <a:r>
              <a:rPr lang="en-US" sz="1700" dirty="0">
                <a:solidFill>
                  <a:srgbClr val="717073"/>
                </a:solidFill>
              </a:rPr>
              <a:t>Birmingham, Alabama, resident Jackie Sturdivant and her children survived an electrical fire in May—thanks to smoke alarms installed by </a:t>
            </a:r>
            <a:r>
              <a:rPr lang="en-US" sz="1700" i="1" dirty="0">
                <a:solidFill>
                  <a:srgbClr val="717073"/>
                </a:solidFill>
              </a:rPr>
              <a:t>Sound the Alarm </a:t>
            </a:r>
            <a:r>
              <a:rPr lang="en-US" sz="1700" dirty="0">
                <a:solidFill>
                  <a:srgbClr val="717073"/>
                </a:solidFill>
              </a:rPr>
              <a:t>volunteers just three days before.</a:t>
            </a:r>
          </a:p>
        </p:txBody>
      </p:sp>
      <p:pic>
        <p:nvPicPr>
          <p:cNvPr id="3" name="Picture 2">
            <a:extLst>
              <a:ext uri="{FF2B5EF4-FFF2-40B4-BE49-F238E27FC236}">
                <a16:creationId xmlns:a16="http://schemas.microsoft.com/office/drawing/2014/main" id="{AEBF6D9F-03E3-453D-9EC3-4D568E9CCEFF}"/>
              </a:ext>
            </a:extLst>
          </p:cNvPr>
          <p:cNvPicPr>
            <a:picLocks noChangeAspect="1"/>
          </p:cNvPicPr>
          <p:nvPr/>
        </p:nvPicPr>
        <p:blipFill rotWithShape="1">
          <a:blip r:embed="rId3"/>
          <a:srcRect t="20158" b="15506"/>
          <a:stretch/>
        </p:blipFill>
        <p:spPr>
          <a:xfrm>
            <a:off x="304800" y="304800"/>
            <a:ext cx="9436608" cy="4052440"/>
          </a:xfrm>
          <a:prstGeom prst="rect">
            <a:avLst/>
          </a:prstGeom>
        </p:spPr>
      </p:pic>
      <p:sp>
        <p:nvSpPr>
          <p:cNvPr id="6" name="Rectangle 5">
            <a:extLst>
              <a:ext uri="{FF2B5EF4-FFF2-40B4-BE49-F238E27FC236}">
                <a16:creationId xmlns:a16="http://schemas.microsoft.com/office/drawing/2014/main" id="{23D5D95A-4B76-4EE8-8F22-8704DA51AA91}"/>
              </a:ext>
            </a:extLst>
          </p:cNvPr>
          <p:cNvSpPr/>
          <p:nvPr/>
        </p:nvSpPr>
        <p:spPr>
          <a:xfrm>
            <a:off x="413661" y="3206934"/>
            <a:ext cx="2828109" cy="1077731"/>
          </a:xfrm>
          <a:prstGeom prst="rect">
            <a:avLst/>
          </a:prstGeom>
        </p:spPr>
        <p:txBody>
          <a:bodyPr wrap="square">
            <a:spAutoFit/>
          </a:bodyPr>
          <a:lstStyle/>
          <a:p>
            <a:pPr indent="-457190">
              <a:defRPr/>
            </a:pPr>
            <a:r>
              <a:rPr lang="en-US" sz="1601" dirty="0">
                <a:solidFill>
                  <a:srgbClr val="FFFFFF"/>
                </a:solidFill>
                <a:latin typeface="Georgia"/>
                <a:ea typeface="Arial Unicode MS"/>
                <a:cs typeface="Georgia"/>
              </a:rPr>
              <a:t>“If I didn’t hear that smoke alarm, we probably wouldn’t be with each other right now.” – Jackie Sturdivant</a:t>
            </a:r>
          </a:p>
        </p:txBody>
      </p:sp>
    </p:spTree>
    <p:extLst>
      <p:ext uri="{BB962C8B-B14F-4D97-AF65-F5344CB8AC3E}">
        <p14:creationId xmlns:p14="http://schemas.microsoft.com/office/powerpoint/2010/main" val="1299696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026"/>
            <a:ext cx="3386460" cy="2425900"/>
          </a:xfrm>
        </p:spPr>
        <p:txBody>
          <a:bodyPr>
            <a:normAutofit/>
          </a:bodyPr>
          <a:lstStyle/>
          <a:p>
            <a:pPr eaLnBrk="1" fontAlgn="auto" hangingPunct="1">
              <a:lnSpc>
                <a:spcPts val="2000"/>
              </a:lnSpc>
              <a:spcAft>
                <a:spcPts val="0"/>
              </a:spcAft>
              <a:defRPr/>
            </a:pPr>
            <a:r>
              <a:rPr lang="en-US" sz="1600" dirty="0">
                <a:solidFill>
                  <a:srgbClr val="ED1B24"/>
                </a:solidFill>
              </a:rPr>
              <a:t>During this quarter, the Red Cross responded to 58 significant disasters across the country, including 12 very large events.  At the same time, we responded to thousands of everyday disasters, like home fires. </a:t>
            </a:r>
            <a:br>
              <a:rPr lang="en-US" sz="1500" dirty="0"/>
            </a:br>
            <a:endParaRPr lang="en-US" dirty="0"/>
          </a:p>
        </p:txBody>
      </p:sp>
      <p:pic>
        <p:nvPicPr>
          <p:cNvPr id="14339" name="Picture 3" descr="1000px-Blank_US_Map.png"/>
          <p:cNvPicPr>
            <a:picLocks noChangeAspect="1"/>
          </p:cNvPicPr>
          <p:nvPr/>
        </p:nvPicPr>
        <p:blipFill>
          <a:blip r:embed="rId3" cstate="print"/>
          <a:srcRect/>
          <a:stretch>
            <a:fillRect/>
          </a:stretch>
        </p:blipFill>
        <p:spPr bwMode="auto">
          <a:xfrm>
            <a:off x="3697769" y="1352202"/>
            <a:ext cx="6213975" cy="3840163"/>
          </a:xfrm>
          <a:prstGeom prst="rect">
            <a:avLst/>
          </a:prstGeom>
          <a:noFill/>
          <a:ln w="9525">
            <a:noFill/>
            <a:miter lim="800000"/>
            <a:headEnd/>
            <a:tailEnd/>
          </a:ln>
        </p:spPr>
      </p:pic>
      <p:sp>
        <p:nvSpPr>
          <p:cNvPr id="14338" name="Content Placeholder 2"/>
          <p:cNvSpPr>
            <a:spLocks noGrp="1"/>
          </p:cNvSpPr>
          <p:nvPr>
            <p:ph idx="4294967295"/>
          </p:nvPr>
        </p:nvSpPr>
        <p:spPr>
          <a:xfrm>
            <a:off x="459133" y="2484846"/>
            <a:ext cx="3111963" cy="3378671"/>
          </a:xfrm>
        </p:spPr>
        <p:txBody>
          <a:bodyPr>
            <a:noAutofit/>
          </a:bodyPr>
          <a:lstStyle/>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Central OK Flood and Tornadoes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MO Flood and Tornadoes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KS Flood and Tornadoes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OH Tornadoes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AR Floods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Southeast TX Floods (level 3)</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Rio Grande Valley TX Flood and Tornadoes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MS Flood and Tornadoes (level 3)</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OK Flood and Tornadoes (level 3)</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MI Floods (level 3)</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TX Storms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MS Floods (level 3)</a:t>
            </a:r>
          </a:p>
          <a:p>
            <a:pPr marL="0" indent="0" eaLnBrk="1" hangingPunct="1">
              <a:lnSpc>
                <a:spcPts val="1100"/>
              </a:lnSpc>
              <a:spcBef>
                <a:spcPts val="600"/>
              </a:spcBef>
              <a:spcAft>
                <a:spcPts val="200"/>
              </a:spcAft>
              <a:buNone/>
            </a:pPr>
            <a:endParaRPr lang="en-US" sz="1000" dirty="0">
              <a:latin typeface="Arial" charset="0"/>
              <a:cs typeface="Arial" charset="0"/>
            </a:endParaRPr>
          </a:p>
          <a:p>
            <a:pPr marL="228600" indent="-228600" eaLnBrk="1" hangingPunct="1">
              <a:lnSpc>
                <a:spcPts val="1100"/>
              </a:lnSpc>
              <a:spcBef>
                <a:spcPts val="600"/>
              </a:spcBef>
              <a:spcAft>
                <a:spcPts val="200"/>
              </a:spcAft>
              <a:buFont typeface="Calibri" pitchFamily="34" charset="0"/>
              <a:buAutoNum type="arabicPeriod"/>
            </a:pPr>
            <a:endParaRPr lang="en-US" sz="1000" dirty="0">
              <a:latin typeface="Arial" charset="0"/>
              <a:cs typeface="Arial" charset="0"/>
            </a:endParaRPr>
          </a:p>
          <a:p>
            <a:pPr marL="228600" indent="-228600" eaLnBrk="1" hangingPunct="1">
              <a:lnSpc>
                <a:spcPts val="1100"/>
              </a:lnSpc>
              <a:spcBef>
                <a:spcPts val="200"/>
              </a:spcBef>
              <a:spcAft>
                <a:spcPts val="200"/>
              </a:spcAft>
              <a:buFont typeface="Calibri" pitchFamily="34" charset="0"/>
              <a:buAutoNum type="arabicPeriod"/>
            </a:pPr>
            <a:endParaRPr lang="en-US" sz="800" dirty="0">
              <a:latin typeface="Arial" charset="0"/>
              <a:cs typeface="Arial" charset="0"/>
            </a:endParaRPr>
          </a:p>
          <a:p>
            <a:pPr marL="228600" indent="-228600" eaLnBrk="1" hangingPunct="1">
              <a:lnSpc>
                <a:spcPts val="1300"/>
              </a:lnSpc>
              <a:spcBef>
                <a:spcPts val="200"/>
              </a:spcBef>
              <a:spcAft>
                <a:spcPts val="200"/>
              </a:spcAft>
              <a:buFont typeface="Calibri" pitchFamily="34" charset="0"/>
              <a:buAutoNum type="arabicPeriod"/>
            </a:pPr>
            <a:endParaRPr lang="en-US" sz="1100" dirty="0">
              <a:latin typeface="Arial" charset="0"/>
              <a:cs typeface="Arial" charset="0"/>
            </a:endParaRPr>
          </a:p>
          <a:p>
            <a:pPr marL="228600" indent="-228600" eaLnBrk="1" hangingPunct="1">
              <a:lnSpc>
                <a:spcPts val="13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a:pPr>
            <a:endParaRPr lang="en-US" sz="900" dirty="0">
              <a:latin typeface="Arial" charset="0"/>
              <a:cs typeface="Arial" charset="0"/>
            </a:endParaRPr>
          </a:p>
        </p:txBody>
      </p:sp>
      <p:sp>
        <p:nvSpPr>
          <p:cNvPr id="31" name="Oval 30"/>
          <p:cNvSpPr>
            <a:spLocks noChangeArrowheads="1"/>
          </p:cNvSpPr>
          <p:nvPr/>
        </p:nvSpPr>
        <p:spPr bwMode="auto">
          <a:xfrm>
            <a:off x="8069855" y="2706822"/>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4</a:t>
            </a:r>
          </a:p>
        </p:txBody>
      </p:sp>
      <p:sp>
        <p:nvSpPr>
          <p:cNvPr id="34" name="Oval 33"/>
          <p:cNvSpPr>
            <a:spLocks noChangeArrowheads="1"/>
          </p:cNvSpPr>
          <p:nvPr/>
        </p:nvSpPr>
        <p:spPr bwMode="auto">
          <a:xfrm>
            <a:off x="6179863" y="3377962"/>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a:t>
            </a:r>
          </a:p>
        </p:txBody>
      </p:sp>
      <p:sp>
        <p:nvSpPr>
          <p:cNvPr id="37" name="Oval 36"/>
          <p:cNvSpPr>
            <a:spLocks noChangeArrowheads="1"/>
          </p:cNvSpPr>
          <p:nvPr/>
        </p:nvSpPr>
        <p:spPr bwMode="auto">
          <a:xfrm>
            <a:off x="6430943" y="2921526"/>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3</a:t>
            </a:r>
          </a:p>
        </p:txBody>
      </p:sp>
      <p:sp>
        <p:nvSpPr>
          <p:cNvPr id="38" name="Oval 37"/>
          <p:cNvSpPr>
            <a:spLocks noChangeArrowheads="1"/>
          </p:cNvSpPr>
          <p:nvPr/>
        </p:nvSpPr>
        <p:spPr bwMode="auto">
          <a:xfrm>
            <a:off x="6000554" y="4046348"/>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6</a:t>
            </a:r>
          </a:p>
        </p:txBody>
      </p:sp>
      <p:sp>
        <p:nvSpPr>
          <p:cNvPr id="40" name="Oval 39"/>
          <p:cNvSpPr>
            <a:spLocks noChangeArrowheads="1"/>
          </p:cNvSpPr>
          <p:nvPr/>
        </p:nvSpPr>
        <p:spPr bwMode="auto">
          <a:xfrm>
            <a:off x="7752988" y="2246171"/>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10</a:t>
            </a:r>
          </a:p>
        </p:txBody>
      </p:sp>
      <p:sp>
        <p:nvSpPr>
          <p:cNvPr id="43" name="Oval 42"/>
          <p:cNvSpPr>
            <a:spLocks noChangeArrowheads="1"/>
          </p:cNvSpPr>
          <p:nvPr/>
        </p:nvSpPr>
        <p:spPr bwMode="auto">
          <a:xfrm>
            <a:off x="7029624" y="3502436"/>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5</a:t>
            </a:r>
          </a:p>
        </p:txBody>
      </p:sp>
      <p:sp>
        <p:nvSpPr>
          <p:cNvPr id="23" name="Oval 22"/>
          <p:cNvSpPr>
            <a:spLocks noChangeArrowheads="1"/>
          </p:cNvSpPr>
          <p:nvPr/>
        </p:nvSpPr>
        <p:spPr bwMode="auto">
          <a:xfrm>
            <a:off x="7443957" y="3470697"/>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12</a:t>
            </a:r>
          </a:p>
        </p:txBody>
      </p:sp>
      <p:sp>
        <p:nvSpPr>
          <p:cNvPr id="41" name="Oval 40">
            <a:extLst>
              <a:ext uri="{FF2B5EF4-FFF2-40B4-BE49-F238E27FC236}">
                <a16:creationId xmlns:a16="http://schemas.microsoft.com/office/drawing/2014/main" id="{0320B7CB-E32B-4D37-82FB-EB0A7534FB8E}"/>
              </a:ext>
            </a:extLst>
          </p:cNvPr>
          <p:cNvSpPr>
            <a:spLocks noChangeArrowheads="1"/>
          </p:cNvSpPr>
          <p:nvPr/>
        </p:nvSpPr>
        <p:spPr bwMode="auto">
          <a:xfrm>
            <a:off x="7437970" y="3838139"/>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8</a:t>
            </a:r>
          </a:p>
        </p:txBody>
      </p:sp>
      <p:sp>
        <p:nvSpPr>
          <p:cNvPr id="84" name="Oval 83">
            <a:extLst>
              <a:ext uri="{FF2B5EF4-FFF2-40B4-BE49-F238E27FC236}">
                <a16:creationId xmlns:a16="http://schemas.microsoft.com/office/drawing/2014/main" id="{98357041-BBA4-4298-A4C4-DFEC4B22CDB4}"/>
              </a:ext>
            </a:extLst>
          </p:cNvPr>
          <p:cNvSpPr>
            <a:spLocks noChangeArrowheads="1"/>
          </p:cNvSpPr>
          <p:nvPr/>
        </p:nvSpPr>
        <p:spPr bwMode="auto">
          <a:xfrm>
            <a:off x="6459085" y="3986091"/>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11</a:t>
            </a:r>
          </a:p>
        </p:txBody>
      </p:sp>
      <p:sp>
        <p:nvSpPr>
          <p:cNvPr id="89" name="Oval 88">
            <a:extLst>
              <a:ext uri="{FF2B5EF4-FFF2-40B4-BE49-F238E27FC236}">
                <a16:creationId xmlns:a16="http://schemas.microsoft.com/office/drawing/2014/main" id="{25BBB87B-190D-42DE-A985-85AF09E6791F}"/>
              </a:ext>
            </a:extLst>
          </p:cNvPr>
          <p:cNvSpPr>
            <a:spLocks noChangeArrowheads="1"/>
          </p:cNvSpPr>
          <p:nvPr/>
        </p:nvSpPr>
        <p:spPr bwMode="auto">
          <a:xfrm>
            <a:off x="6536723" y="3513338"/>
            <a:ext cx="457200"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9</a:t>
            </a:r>
          </a:p>
        </p:txBody>
      </p:sp>
      <p:sp>
        <p:nvSpPr>
          <p:cNvPr id="73" name="Oval 72">
            <a:extLst>
              <a:ext uri="{FF2B5EF4-FFF2-40B4-BE49-F238E27FC236}">
                <a16:creationId xmlns:a16="http://schemas.microsoft.com/office/drawing/2014/main" id="{8EFCFF16-68AF-4EEB-A86E-82D9B56F5918}"/>
              </a:ext>
            </a:extLst>
          </p:cNvPr>
          <p:cNvSpPr>
            <a:spLocks noChangeArrowheads="1"/>
          </p:cNvSpPr>
          <p:nvPr/>
        </p:nvSpPr>
        <p:spPr bwMode="auto">
          <a:xfrm>
            <a:off x="8802005" y="310641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8" name="Oval 57">
            <a:extLst>
              <a:ext uri="{FF2B5EF4-FFF2-40B4-BE49-F238E27FC236}">
                <a16:creationId xmlns:a16="http://schemas.microsoft.com/office/drawing/2014/main" id="{5E87698D-BF86-4320-84B1-710CFCD5DC8B}"/>
              </a:ext>
            </a:extLst>
          </p:cNvPr>
          <p:cNvSpPr>
            <a:spLocks noChangeArrowheads="1"/>
          </p:cNvSpPr>
          <p:nvPr/>
        </p:nvSpPr>
        <p:spPr bwMode="auto">
          <a:xfrm>
            <a:off x="6124999" y="379500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0" name="Oval 89">
            <a:extLst>
              <a:ext uri="{FF2B5EF4-FFF2-40B4-BE49-F238E27FC236}">
                <a16:creationId xmlns:a16="http://schemas.microsoft.com/office/drawing/2014/main" id="{E1F2800E-78E6-4B7D-BF91-FD727A37DD05}"/>
              </a:ext>
            </a:extLst>
          </p:cNvPr>
          <p:cNvSpPr>
            <a:spLocks noChangeArrowheads="1"/>
          </p:cNvSpPr>
          <p:nvPr/>
        </p:nvSpPr>
        <p:spPr bwMode="auto">
          <a:xfrm>
            <a:off x="4876800" y="505384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5" name="Oval 54">
            <a:extLst>
              <a:ext uri="{FF2B5EF4-FFF2-40B4-BE49-F238E27FC236}">
                <a16:creationId xmlns:a16="http://schemas.microsoft.com/office/drawing/2014/main" id="{ABBB3EEF-624B-4740-A698-B0875DFD7E3C}"/>
              </a:ext>
            </a:extLst>
          </p:cNvPr>
          <p:cNvSpPr>
            <a:spLocks noChangeArrowheads="1"/>
          </p:cNvSpPr>
          <p:nvPr/>
        </p:nvSpPr>
        <p:spPr bwMode="auto">
          <a:xfrm>
            <a:off x="6401160" y="4509956"/>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7</a:t>
            </a:r>
          </a:p>
        </p:txBody>
      </p:sp>
      <p:sp>
        <p:nvSpPr>
          <p:cNvPr id="63" name="Oval 62">
            <a:extLst>
              <a:ext uri="{FF2B5EF4-FFF2-40B4-BE49-F238E27FC236}">
                <a16:creationId xmlns:a16="http://schemas.microsoft.com/office/drawing/2014/main" id="{32F79DDB-0E7C-45F6-BA18-5FF05EEE8E6F}"/>
              </a:ext>
            </a:extLst>
          </p:cNvPr>
          <p:cNvSpPr>
            <a:spLocks noChangeArrowheads="1"/>
          </p:cNvSpPr>
          <p:nvPr/>
        </p:nvSpPr>
        <p:spPr bwMode="auto">
          <a:xfrm>
            <a:off x="6944838" y="2993437"/>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a:t>
            </a:r>
          </a:p>
        </p:txBody>
      </p:sp>
      <p:sp>
        <p:nvSpPr>
          <p:cNvPr id="22" name="Rectangle 21">
            <a:extLst>
              <a:ext uri="{FF2B5EF4-FFF2-40B4-BE49-F238E27FC236}">
                <a16:creationId xmlns:a16="http://schemas.microsoft.com/office/drawing/2014/main" id="{0DFB9290-D7E6-486E-8657-C52918BD4B27}"/>
              </a:ext>
            </a:extLst>
          </p:cNvPr>
          <p:cNvSpPr/>
          <p:nvPr/>
        </p:nvSpPr>
        <p:spPr>
          <a:xfrm>
            <a:off x="3793867" y="5619861"/>
            <a:ext cx="5638800" cy="487313"/>
          </a:xfrm>
          <a:prstGeom prst="rect">
            <a:avLst/>
          </a:prstGeom>
        </p:spPr>
        <p:txBody>
          <a:bodyPr wrap="square">
            <a:spAutoFit/>
          </a:bodyPr>
          <a:lstStyle/>
          <a:p>
            <a:pPr algn="r"/>
            <a:br>
              <a:rPr lang="en-US" sz="1000" baseline="30000" dirty="0">
                <a:solidFill>
                  <a:srgbClr val="717073"/>
                </a:solidFill>
                <a:cs typeface="Arial" charset="0"/>
              </a:rPr>
            </a:br>
            <a:r>
              <a:rPr lang="en-US" sz="800" dirty="0">
                <a:solidFill>
                  <a:schemeClr val="bg1">
                    <a:lumMod val="50000"/>
                  </a:schemeClr>
                </a:solidFill>
                <a:cs typeface="Arial" charset="0"/>
              </a:rPr>
              <a:t>Includes domestic disasters with costs of $10,000+ (i.e. level 2 and higher)</a:t>
            </a:r>
            <a:endParaRPr lang="en-US" sz="800" dirty="0">
              <a:solidFill>
                <a:schemeClr val="bg1">
                  <a:lumMod val="50000"/>
                </a:schemeClr>
              </a:solidFill>
            </a:endParaRPr>
          </a:p>
          <a:p>
            <a:r>
              <a:rPr lang="en-US" sz="1100" dirty="0">
                <a:solidFill>
                  <a:srgbClr val="717073"/>
                </a:solidFill>
                <a:cs typeface="Arial" charset="0"/>
              </a:rPr>
              <a:t>  </a:t>
            </a:r>
          </a:p>
        </p:txBody>
      </p:sp>
      <p:sp>
        <p:nvSpPr>
          <p:cNvPr id="24" name="Oval 23">
            <a:extLst>
              <a:ext uri="{FF2B5EF4-FFF2-40B4-BE49-F238E27FC236}">
                <a16:creationId xmlns:a16="http://schemas.microsoft.com/office/drawing/2014/main" id="{774F8601-1BEB-4D8B-ABCC-955C20602908}"/>
              </a:ext>
            </a:extLst>
          </p:cNvPr>
          <p:cNvSpPr>
            <a:spLocks noChangeArrowheads="1"/>
          </p:cNvSpPr>
          <p:nvPr/>
        </p:nvSpPr>
        <p:spPr bwMode="auto">
          <a:xfrm>
            <a:off x="6325432" y="385162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25" name="Oval 24">
            <a:extLst>
              <a:ext uri="{FF2B5EF4-FFF2-40B4-BE49-F238E27FC236}">
                <a16:creationId xmlns:a16="http://schemas.microsoft.com/office/drawing/2014/main" id="{D4D28E55-E2D8-4B1B-8A98-D115705A744B}"/>
              </a:ext>
            </a:extLst>
          </p:cNvPr>
          <p:cNvSpPr>
            <a:spLocks noChangeArrowheads="1"/>
          </p:cNvSpPr>
          <p:nvPr/>
        </p:nvSpPr>
        <p:spPr bwMode="auto">
          <a:xfrm>
            <a:off x="8208932" y="337395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26" name="Oval 25">
            <a:extLst>
              <a:ext uri="{FF2B5EF4-FFF2-40B4-BE49-F238E27FC236}">
                <a16:creationId xmlns:a16="http://schemas.microsoft.com/office/drawing/2014/main" id="{3D356886-72C9-4C16-A15F-B10D73292ED6}"/>
              </a:ext>
            </a:extLst>
          </p:cNvPr>
          <p:cNvSpPr>
            <a:spLocks noChangeArrowheads="1"/>
          </p:cNvSpPr>
          <p:nvPr/>
        </p:nvSpPr>
        <p:spPr bwMode="auto">
          <a:xfrm>
            <a:off x="7805072" y="419694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27" name="Oval 26">
            <a:extLst>
              <a:ext uri="{FF2B5EF4-FFF2-40B4-BE49-F238E27FC236}">
                <a16:creationId xmlns:a16="http://schemas.microsoft.com/office/drawing/2014/main" id="{5B166003-A416-458F-AD16-BED1F58A6499}"/>
              </a:ext>
            </a:extLst>
          </p:cNvPr>
          <p:cNvSpPr>
            <a:spLocks noChangeArrowheads="1"/>
          </p:cNvSpPr>
          <p:nvPr/>
        </p:nvSpPr>
        <p:spPr bwMode="auto">
          <a:xfrm>
            <a:off x="7873696" y="289124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28" name="Oval 27">
            <a:extLst>
              <a:ext uri="{FF2B5EF4-FFF2-40B4-BE49-F238E27FC236}">
                <a16:creationId xmlns:a16="http://schemas.microsoft.com/office/drawing/2014/main" id="{C004B361-6298-4BBA-ADF4-9ACC14B79C4E}"/>
              </a:ext>
            </a:extLst>
          </p:cNvPr>
          <p:cNvSpPr>
            <a:spLocks noChangeArrowheads="1"/>
          </p:cNvSpPr>
          <p:nvPr/>
        </p:nvSpPr>
        <p:spPr bwMode="auto">
          <a:xfrm>
            <a:off x="7811730" y="301641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29" name="Oval 28">
            <a:extLst>
              <a:ext uri="{FF2B5EF4-FFF2-40B4-BE49-F238E27FC236}">
                <a16:creationId xmlns:a16="http://schemas.microsoft.com/office/drawing/2014/main" id="{8FF78C22-10D4-4623-AEE1-B93B1B4157C8}"/>
              </a:ext>
            </a:extLst>
          </p:cNvPr>
          <p:cNvSpPr>
            <a:spLocks noChangeArrowheads="1"/>
          </p:cNvSpPr>
          <p:nvPr/>
        </p:nvSpPr>
        <p:spPr bwMode="auto">
          <a:xfrm>
            <a:off x="9056644" y="271773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30" name="Oval 29">
            <a:extLst>
              <a:ext uri="{FF2B5EF4-FFF2-40B4-BE49-F238E27FC236}">
                <a16:creationId xmlns:a16="http://schemas.microsoft.com/office/drawing/2014/main" id="{7E8EDBB1-6B0A-4380-8C57-B82F68BCCE02}"/>
              </a:ext>
            </a:extLst>
          </p:cNvPr>
          <p:cNvSpPr>
            <a:spLocks noChangeArrowheads="1"/>
          </p:cNvSpPr>
          <p:nvPr/>
        </p:nvSpPr>
        <p:spPr bwMode="auto">
          <a:xfrm>
            <a:off x="7960127" y="327140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32" name="Oval 31">
            <a:extLst>
              <a:ext uri="{FF2B5EF4-FFF2-40B4-BE49-F238E27FC236}">
                <a16:creationId xmlns:a16="http://schemas.microsoft.com/office/drawing/2014/main" id="{691BA327-288F-4212-ABDB-334139895948}"/>
              </a:ext>
            </a:extLst>
          </p:cNvPr>
          <p:cNvSpPr>
            <a:spLocks noChangeArrowheads="1"/>
          </p:cNvSpPr>
          <p:nvPr/>
        </p:nvSpPr>
        <p:spPr bwMode="auto">
          <a:xfrm>
            <a:off x="7150332" y="42599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33" name="Oval 32">
            <a:extLst>
              <a:ext uri="{FF2B5EF4-FFF2-40B4-BE49-F238E27FC236}">
                <a16:creationId xmlns:a16="http://schemas.microsoft.com/office/drawing/2014/main" id="{30D0DEF5-56EC-4C84-93F7-97CDCDD99B4E}"/>
              </a:ext>
            </a:extLst>
          </p:cNvPr>
          <p:cNvSpPr>
            <a:spLocks noChangeArrowheads="1"/>
          </p:cNvSpPr>
          <p:nvPr/>
        </p:nvSpPr>
        <p:spPr bwMode="auto">
          <a:xfrm>
            <a:off x="7211689" y="40821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35" name="Oval 34">
            <a:extLst>
              <a:ext uri="{FF2B5EF4-FFF2-40B4-BE49-F238E27FC236}">
                <a16:creationId xmlns:a16="http://schemas.microsoft.com/office/drawing/2014/main" id="{A278D92C-299A-4A21-8C8F-5F8B15AC1A65}"/>
              </a:ext>
            </a:extLst>
          </p:cNvPr>
          <p:cNvSpPr>
            <a:spLocks noChangeArrowheads="1"/>
          </p:cNvSpPr>
          <p:nvPr/>
        </p:nvSpPr>
        <p:spPr bwMode="auto">
          <a:xfrm>
            <a:off x="6092676" y="35720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36" name="Oval 35">
            <a:extLst>
              <a:ext uri="{FF2B5EF4-FFF2-40B4-BE49-F238E27FC236}">
                <a16:creationId xmlns:a16="http://schemas.microsoft.com/office/drawing/2014/main" id="{4FDC77FC-D39F-41C1-A21B-46A994A4069D}"/>
              </a:ext>
            </a:extLst>
          </p:cNvPr>
          <p:cNvSpPr>
            <a:spLocks noChangeArrowheads="1"/>
          </p:cNvSpPr>
          <p:nvPr/>
        </p:nvSpPr>
        <p:spPr bwMode="auto">
          <a:xfrm>
            <a:off x="7942516" y="348515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39" name="Oval 38">
            <a:extLst>
              <a:ext uri="{FF2B5EF4-FFF2-40B4-BE49-F238E27FC236}">
                <a16:creationId xmlns:a16="http://schemas.microsoft.com/office/drawing/2014/main" id="{9F6FD02C-878F-40AE-AAAF-E16C24745381}"/>
              </a:ext>
            </a:extLst>
          </p:cNvPr>
          <p:cNvSpPr>
            <a:spLocks noChangeArrowheads="1"/>
          </p:cNvSpPr>
          <p:nvPr/>
        </p:nvSpPr>
        <p:spPr bwMode="auto">
          <a:xfrm>
            <a:off x="7183513" y="38063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2" name="Oval 41">
            <a:extLst>
              <a:ext uri="{FF2B5EF4-FFF2-40B4-BE49-F238E27FC236}">
                <a16:creationId xmlns:a16="http://schemas.microsoft.com/office/drawing/2014/main" id="{3E6BCB50-F330-4134-90FD-C1C219CD541F}"/>
              </a:ext>
            </a:extLst>
          </p:cNvPr>
          <p:cNvSpPr>
            <a:spLocks noChangeArrowheads="1"/>
          </p:cNvSpPr>
          <p:nvPr/>
        </p:nvSpPr>
        <p:spPr bwMode="auto">
          <a:xfrm>
            <a:off x="9166372" y="244240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4" name="Oval 43">
            <a:extLst>
              <a:ext uri="{FF2B5EF4-FFF2-40B4-BE49-F238E27FC236}">
                <a16:creationId xmlns:a16="http://schemas.microsoft.com/office/drawing/2014/main" id="{F5673BE8-ED04-4ECA-B219-A75E611DC287}"/>
              </a:ext>
            </a:extLst>
          </p:cNvPr>
          <p:cNvSpPr>
            <a:spLocks noChangeArrowheads="1"/>
          </p:cNvSpPr>
          <p:nvPr/>
        </p:nvSpPr>
        <p:spPr bwMode="auto">
          <a:xfrm>
            <a:off x="8903338" y="29295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5" name="Oval 44">
            <a:extLst>
              <a:ext uri="{FF2B5EF4-FFF2-40B4-BE49-F238E27FC236}">
                <a16:creationId xmlns:a16="http://schemas.microsoft.com/office/drawing/2014/main" id="{7CB75903-419A-47DD-89D4-6F061459AFB3}"/>
              </a:ext>
            </a:extLst>
          </p:cNvPr>
          <p:cNvSpPr>
            <a:spLocks noChangeArrowheads="1"/>
          </p:cNvSpPr>
          <p:nvPr/>
        </p:nvSpPr>
        <p:spPr bwMode="auto">
          <a:xfrm>
            <a:off x="5448480" y="471336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6" name="Oval 45">
            <a:extLst>
              <a:ext uri="{FF2B5EF4-FFF2-40B4-BE49-F238E27FC236}">
                <a16:creationId xmlns:a16="http://schemas.microsoft.com/office/drawing/2014/main" id="{63B078DC-AECC-4E7A-84E5-16DE9169B270}"/>
              </a:ext>
            </a:extLst>
          </p:cNvPr>
          <p:cNvSpPr>
            <a:spLocks noChangeArrowheads="1"/>
          </p:cNvSpPr>
          <p:nvPr/>
        </p:nvSpPr>
        <p:spPr bwMode="auto">
          <a:xfrm>
            <a:off x="4596672" y="325720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7" name="Oval 46">
            <a:extLst>
              <a:ext uri="{FF2B5EF4-FFF2-40B4-BE49-F238E27FC236}">
                <a16:creationId xmlns:a16="http://schemas.microsoft.com/office/drawing/2014/main" id="{AE9BF303-3FD6-428E-ADE6-E72F375BAEB0}"/>
              </a:ext>
            </a:extLst>
          </p:cNvPr>
          <p:cNvSpPr>
            <a:spLocks noChangeArrowheads="1"/>
          </p:cNvSpPr>
          <p:nvPr/>
        </p:nvSpPr>
        <p:spPr bwMode="auto">
          <a:xfrm>
            <a:off x="8342890" y="39312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8" name="Oval 47">
            <a:extLst>
              <a:ext uri="{FF2B5EF4-FFF2-40B4-BE49-F238E27FC236}">
                <a16:creationId xmlns:a16="http://schemas.microsoft.com/office/drawing/2014/main" id="{328C648A-7781-4B81-BCAB-8FD2671A4C70}"/>
              </a:ext>
            </a:extLst>
          </p:cNvPr>
          <p:cNvSpPr>
            <a:spLocks noChangeArrowheads="1"/>
          </p:cNvSpPr>
          <p:nvPr/>
        </p:nvSpPr>
        <p:spPr bwMode="auto">
          <a:xfrm>
            <a:off x="7584839" y="317056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9" name="Oval 48">
            <a:extLst>
              <a:ext uri="{FF2B5EF4-FFF2-40B4-BE49-F238E27FC236}">
                <a16:creationId xmlns:a16="http://schemas.microsoft.com/office/drawing/2014/main" id="{D0DDB670-96C7-454C-9453-521D0719C6A5}"/>
              </a:ext>
            </a:extLst>
          </p:cNvPr>
          <p:cNvSpPr>
            <a:spLocks noChangeArrowheads="1"/>
          </p:cNvSpPr>
          <p:nvPr/>
        </p:nvSpPr>
        <p:spPr bwMode="auto">
          <a:xfrm>
            <a:off x="4495800" y="450995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0" name="Oval 49">
            <a:extLst>
              <a:ext uri="{FF2B5EF4-FFF2-40B4-BE49-F238E27FC236}">
                <a16:creationId xmlns:a16="http://schemas.microsoft.com/office/drawing/2014/main" id="{39C69F8A-3752-4E47-A601-79FD054A8078}"/>
              </a:ext>
            </a:extLst>
          </p:cNvPr>
          <p:cNvSpPr>
            <a:spLocks noChangeArrowheads="1"/>
          </p:cNvSpPr>
          <p:nvPr/>
        </p:nvSpPr>
        <p:spPr bwMode="auto">
          <a:xfrm>
            <a:off x="9175414" y="257195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1" name="Oval 50">
            <a:extLst>
              <a:ext uri="{FF2B5EF4-FFF2-40B4-BE49-F238E27FC236}">
                <a16:creationId xmlns:a16="http://schemas.microsoft.com/office/drawing/2014/main" id="{D43D7C98-8076-4149-BD93-3822555F38EA}"/>
              </a:ext>
            </a:extLst>
          </p:cNvPr>
          <p:cNvSpPr>
            <a:spLocks noChangeArrowheads="1"/>
          </p:cNvSpPr>
          <p:nvPr/>
        </p:nvSpPr>
        <p:spPr bwMode="auto">
          <a:xfrm>
            <a:off x="7139855" y="35594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2" name="Oval 51">
            <a:extLst>
              <a:ext uri="{FF2B5EF4-FFF2-40B4-BE49-F238E27FC236}">
                <a16:creationId xmlns:a16="http://schemas.microsoft.com/office/drawing/2014/main" id="{80275880-DB1B-42CC-938D-00DA2FA4F753}"/>
              </a:ext>
            </a:extLst>
          </p:cNvPr>
          <p:cNvSpPr>
            <a:spLocks noChangeArrowheads="1"/>
          </p:cNvSpPr>
          <p:nvPr/>
        </p:nvSpPr>
        <p:spPr bwMode="auto">
          <a:xfrm>
            <a:off x="4176459" y="198120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3" name="Oval 52">
            <a:extLst>
              <a:ext uri="{FF2B5EF4-FFF2-40B4-BE49-F238E27FC236}">
                <a16:creationId xmlns:a16="http://schemas.microsoft.com/office/drawing/2014/main" id="{1BD2ECE8-1119-4A58-B545-A5E638DF98DA}"/>
              </a:ext>
            </a:extLst>
          </p:cNvPr>
          <p:cNvSpPr>
            <a:spLocks noChangeArrowheads="1"/>
          </p:cNvSpPr>
          <p:nvPr/>
        </p:nvSpPr>
        <p:spPr bwMode="auto">
          <a:xfrm>
            <a:off x="6515185" y="40005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4" name="Oval 53">
            <a:extLst>
              <a:ext uri="{FF2B5EF4-FFF2-40B4-BE49-F238E27FC236}">
                <a16:creationId xmlns:a16="http://schemas.microsoft.com/office/drawing/2014/main" id="{D43CE11D-7F68-4831-AB4A-346BF9C65182}"/>
              </a:ext>
            </a:extLst>
          </p:cNvPr>
          <p:cNvSpPr>
            <a:spLocks noChangeArrowheads="1"/>
          </p:cNvSpPr>
          <p:nvPr/>
        </p:nvSpPr>
        <p:spPr bwMode="auto">
          <a:xfrm>
            <a:off x="6818209" y="422868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6" name="Oval 55">
            <a:extLst>
              <a:ext uri="{FF2B5EF4-FFF2-40B4-BE49-F238E27FC236}">
                <a16:creationId xmlns:a16="http://schemas.microsoft.com/office/drawing/2014/main" id="{0A7CD875-EC7F-44AB-923B-C4FE37BC26A9}"/>
              </a:ext>
            </a:extLst>
          </p:cNvPr>
          <p:cNvSpPr>
            <a:spLocks noChangeArrowheads="1"/>
          </p:cNvSpPr>
          <p:nvPr/>
        </p:nvSpPr>
        <p:spPr bwMode="auto">
          <a:xfrm>
            <a:off x="6846937" y="398609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7" name="Oval 56">
            <a:extLst>
              <a:ext uri="{FF2B5EF4-FFF2-40B4-BE49-F238E27FC236}">
                <a16:creationId xmlns:a16="http://schemas.microsoft.com/office/drawing/2014/main" id="{87E886F2-6A5E-48FD-A491-951B07E1EFD1}"/>
              </a:ext>
            </a:extLst>
          </p:cNvPr>
          <p:cNvSpPr>
            <a:spLocks noChangeArrowheads="1"/>
          </p:cNvSpPr>
          <p:nvPr/>
        </p:nvSpPr>
        <p:spPr bwMode="auto">
          <a:xfrm>
            <a:off x="8150080" y="273914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9" name="Oval 58">
            <a:extLst>
              <a:ext uri="{FF2B5EF4-FFF2-40B4-BE49-F238E27FC236}">
                <a16:creationId xmlns:a16="http://schemas.microsoft.com/office/drawing/2014/main" id="{9D878820-B555-4A3F-96E2-17E700A5361D}"/>
              </a:ext>
            </a:extLst>
          </p:cNvPr>
          <p:cNvSpPr>
            <a:spLocks noChangeArrowheads="1"/>
          </p:cNvSpPr>
          <p:nvPr/>
        </p:nvSpPr>
        <p:spPr bwMode="auto">
          <a:xfrm>
            <a:off x="9022138" y="276119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0" name="Oval 59">
            <a:extLst>
              <a:ext uri="{FF2B5EF4-FFF2-40B4-BE49-F238E27FC236}">
                <a16:creationId xmlns:a16="http://schemas.microsoft.com/office/drawing/2014/main" id="{ABB4CD6F-0283-4983-A0D8-426855E34B76}"/>
              </a:ext>
            </a:extLst>
          </p:cNvPr>
          <p:cNvSpPr>
            <a:spLocks noChangeArrowheads="1"/>
          </p:cNvSpPr>
          <p:nvPr/>
        </p:nvSpPr>
        <p:spPr bwMode="auto">
          <a:xfrm>
            <a:off x="8217272" y="378962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1" name="Oval 60">
            <a:extLst>
              <a:ext uri="{FF2B5EF4-FFF2-40B4-BE49-F238E27FC236}">
                <a16:creationId xmlns:a16="http://schemas.microsoft.com/office/drawing/2014/main" id="{A66346A3-B388-452E-956A-2E57D810D345}"/>
              </a:ext>
            </a:extLst>
          </p:cNvPr>
          <p:cNvSpPr>
            <a:spLocks noChangeArrowheads="1"/>
          </p:cNvSpPr>
          <p:nvPr/>
        </p:nvSpPr>
        <p:spPr bwMode="auto">
          <a:xfrm>
            <a:off x="8530728" y="340361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2" name="Oval 61">
            <a:extLst>
              <a:ext uri="{FF2B5EF4-FFF2-40B4-BE49-F238E27FC236}">
                <a16:creationId xmlns:a16="http://schemas.microsoft.com/office/drawing/2014/main" id="{17D77D17-B6A4-422D-9A78-E55D063DDA1A}"/>
              </a:ext>
            </a:extLst>
          </p:cNvPr>
          <p:cNvSpPr>
            <a:spLocks noChangeArrowheads="1"/>
          </p:cNvSpPr>
          <p:nvPr/>
        </p:nvSpPr>
        <p:spPr bwMode="auto">
          <a:xfrm>
            <a:off x="6883021" y="431931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4" name="Oval 63">
            <a:extLst>
              <a:ext uri="{FF2B5EF4-FFF2-40B4-BE49-F238E27FC236}">
                <a16:creationId xmlns:a16="http://schemas.microsoft.com/office/drawing/2014/main" id="{0EDDCBB0-A12F-4F10-9839-756BE7BBF03D}"/>
              </a:ext>
            </a:extLst>
          </p:cNvPr>
          <p:cNvSpPr>
            <a:spLocks noChangeArrowheads="1"/>
          </p:cNvSpPr>
          <p:nvPr/>
        </p:nvSpPr>
        <p:spPr bwMode="auto">
          <a:xfrm>
            <a:off x="7211689" y="39312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5" name="Oval 64">
            <a:extLst>
              <a:ext uri="{FF2B5EF4-FFF2-40B4-BE49-F238E27FC236}">
                <a16:creationId xmlns:a16="http://schemas.microsoft.com/office/drawing/2014/main" id="{F323936C-6BDB-47EA-98FB-CB90E57DDC1F}"/>
              </a:ext>
            </a:extLst>
          </p:cNvPr>
          <p:cNvSpPr>
            <a:spLocks noChangeArrowheads="1"/>
          </p:cNvSpPr>
          <p:nvPr/>
        </p:nvSpPr>
        <p:spPr bwMode="auto">
          <a:xfrm>
            <a:off x="6451106" y="427836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6" name="Oval 65">
            <a:extLst>
              <a:ext uri="{FF2B5EF4-FFF2-40B4-BE49-F238E27FC236}">
                <a16:creationId xmlns:a16="http://schemas.microsoft.com/office/drawing/2014/main" id="{67ED6D10-3F54-4BED-AA06-005D437076DC}"/>
              </a:ext>
            </a:extLst>
          </p:cNvPr>
          <p:cNvSpPr>
            <a:spLocks noChangeArrowheads="1"/>
          </p:cNvSpPr>
          <p:nvPr/>
        </p:nvSpPr>
        <p:spPr bwMode="auto">
          <a:xfrm>
            <a:off x="8110838" y="34757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7" name="Oval 66">
            <a:extLst>
              <a:ext uri="{FF2B5EF4-FFF2-40B4-BE49-F238E27FC236}">
                <a16:creationId xmlns:a16="http://schemas.microsoft.com/office/drawing/2014/main" id="{3567100D-4A89-4718-981B-7395ABFBF6F5}"/>
              </a:ext>
            </a:extLst>
          </p:cNvPr>
          <p:cNvSpPr>
            <a:spLocks noChangeArrowheads="1"/>
          </p:cNvSpPr>
          <p:nvPr/>
        </p:nvSpPr>
        <p:spPr bwMode="auto">
          <a:xfrm>
            <a:off x="7849966" y="224367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8" name="Oval 67">
            <a:extLst>
              <a:ext uri="{FF2B5EF4-FFF2-40B4-BE49-F238E27FC236}">
                <a16:creationId xmlns:a16="http://schemas.microsoft.com/office/drawing/2014/main" id="{73F1820E-17D0-4B01-A6D5-C89EEEB6837D}"/>
              </a:ext>
            </a:extLst>
          </p:cNvPr>
          <p:cNvSpPr>
            <a:spLocks noChangeArrowheads="1"/>
          </p:cNvSpPr>
          <p:nvPr/>
        </p:nvSpPr>
        <p:spPr bwMode="auto">
          <a:xfrm>
            <a:off x="6691226" y="354001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9" name="Oval 68">
            <a:extLst>
              <a:ext uri="{FF2B5EF4-FFF2-40B4-BE49-F238E27FC236}">
                <a16:creationId xmlns:a16="http://schemas.microsoft.com/office/drawing/2014/main" id="{EC9D9EA0-38EA-4BDD-95C5-766BDC8DA3E0}"/>
              </a:ext>
            </a:extLst>
          </p:cNvPr>
          <p:cNvSpPr>
            <a:spLocks noChangeArrowheads="1"/>
          </p:cNvSpPr>
          <p:nvPr/>
        </p:nvSpPr>
        <p:spPr bwMode="auto">
          <a:xfrm>
            <a:off x="7321733" y="340397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0" name="Oval 69">
            <a:extLst>
              <a:ext uri="{FF2B5EF4-FFF2-40B4-BE49-F238E27FC236}">
                <a16:creationId xmlns:a16="http://schemas.microsoft.com/office/drawing/2014/main" id="{442C2414-C3F5-4712-A806-69CF1B891C4B}"/>
              </a:ext>
            </a:extLst>
          </p:cNvPr>
          <p:cNvSpPr>
            <a:spLocks noChangeArrowheads="1"/>
          </p:cNvSpPr>
          <p:nvPr/>
        </p:nvSpPr>
        <p:spPr bwMode="auto">
          <a:xfrm>
            <a:off x="8029666" y="342081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1" name="Oval 70">
            <a:extLst>
              <a:ext uri="{FF2B5EF4-FFF2-40B4-BE49-F238E27FC236}">
                <a16:creationId xmlns:a16="http://schemas.microsoft.com/office/drawing/2014/main" id="{0E11390E-EABF-4719-A8C1-E61A26E57500}"/>
              </a:ext>
            </a:extLst>
          </p:cNvPr>
          <p:cNvSpPr>
            <a:spLocks noChangeArrowheads="1"/>
          </p:cNvSpPr>
          <p:nvPr/>
        </p:nvSpPr>
        <p:spPr bwMode="auto">
          <a:xfrm>
            <a:off x="8838934" y="289124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2" name="Oval 71">
            <a:extLst>
              <a:ext uri="{FF2B5EF4-FFF2-40B4-BE49-F238E27FC236}">
                <a16:creationId xmlns:a16="http://schemas.microsoft.com/office/drawing/2014/main" id="{515F5BE3-F043-4063-AA58-03B8EE10949D}"/>
              </a:ext>
            </a:extLst>
          </p:cNvPr>
          <p:cNvSpPr>
            <a:spLocks noChangeArrowheads="1"/>
          </p:cNvSpPr>
          <p:nvPr/>
        </p:nvSpPr>
        <p:spPr bwMode="auto">
          <a:xfrm>
            <a:off x="8602801" y="438809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4" name="Oval 73">
            <a:extLst>
              <a:ext uri="{FF2B5EF4-FFF2-40B4-BE49-F238E27FC236}">
                <a16:creationId xmlns:a16="http://schemas.microsoft.com/office/drawing/2014/main" id="{07C93CCD-59C0-4F0C-8900-BA55D29D875A}"/>
              </a:ext>
            </a:extLst>
          </p:cNvPr>
          <p:cNvSpPr>
            <a:spLocks noChangeArrowheads="1"/>
          </p:cNvSpPr>
          <p:nvPr/>
        </p:nvSpPr>
        <p:spPr bwMode="auto">
          <a:xfrm>
            <a:off x="7315686" y="38063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5" name="Oval 74">
            <a:extLst>
              <a:ext uri="{FF2B5EF4-FFF2-40B4-BE49-F238E27FC236}">
                <a16:creationId xmlns:a16="http://schemas.microsoft.com/office/drawing/2014/main" id="{615E6C20-C0CC-4B7C-9997-FD473401931F}"/>
              </a:ext>
            </a:extLst>
          </p:cNvPr>
          <p:cNvSpPr>
            <a:spLocks noChangeArrowheads="1"/>
          </p:cNvSpPr>
          <p:nvPr/>
        </p:nvSpPr>
        <p:spPr bwMode="auto">
          <a:xfrm>
            <a:off x="7613542" y="265147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6" name="Oval 75">
            <a:extLst>
              <a:ext uri="{FF2B5EF4-FFF2-40B4-BE49-F238E27FC236}">
                <a16:creationId xmlns:a16="http://schemas.microsoft.com/office/drawing/2014/main" id="{030DF6C6-3097-435B-A244-BD99E64A28A5}"/>
              </a:ext>
            </a:extLst>
          </p:cNvPr>
          <p:cNvSpPr>
            <a:spLocks noChangeArrowheads="1"/>
          </p:cNvSpPr>
          <p:nvPr/>
        </p:nvSpPr>
        <p:spPr bwMode="auto">
          <a:xfrm>
            <a:off x="9315487" y="224617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7" name="Oval 76">
            <a:extLst>
              <a:ext uri="{FF2B5EF4-FFF2-40B4-BE49-F238E27FC236}">
                <a16:creationId xmlns:a16="http://schemas.microsoft.com/office/drawing/2014/main" id="{DBDEC440-9DA8-4FB5-8981-61C969B9E5D1}"/>
              </a:ext>
            </a:extLst>
          </p:cNvPr>
          <p:cNvSpPr>
            <a:spLocks noChangeArrowheads="1"/>
          </p:cNvSpPr>
          <p:nvPr/>
        </p:nvSpPr>
        <p:spPr bwMode="auto">
          <a:xfrm>
            <a:off x="9260623" y="240857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8" name="Oval 77">
            <a:extLst>
              <a:ext uri="{FF2B5EF4-FFF2-40B4-BE49-F238E27FC236}">
                <a16:creationId xmlns:a16="http://schemas.microsoft.com/office/drawing/2014/main" id="{B839CC71-BD6F-4F88-90E8-A01864465369}"/>
              </a:ext>
            </a:extLst>
          </p:cNvPr>
          <p:cNvSpPr>
            <a:spLocks noChangeArrowheads="1"/>
          </p:cNvSpPr>
          <p:nvPr/>
        </p:nvSpPr>
        <p:spPr bwMode="auto">
          <a:xfrm>
            <a:off x="8877313" y="285416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Tree>
    <p:extLst>
      <p:ext uri="{BB962C8B-B14F-4D97-AF65-F5344CB8AC3E}">
        <p14:creationId xmlns:p14="http://schemas.microsoft.com/office/powerpoint/2010/main" val="237225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743095"/>
            <a:ext cx="8381999" cy="762000"/>
          </a:xfrm>
        </p:spPr>
        <p:txBody>
          <a:bodyPr wrap="square" numCol="1" anchorCtr="0" compatLnSpc="1">
            <a:prstTxWarp prst="textNoShape">
              <a:avLst/>
            </a:prstTxWarp>
          </a:bodyPr>
          <a:lstStyle/>
          <a:p>
            <a:pPr algn="ctr" eaLnBrk="1" hangingPunct="1">
              <a:defRPr/>
            </a:pPr>
            <a:r>
              <a:rPr lang="en-US" sz="3800" dirty="0">
                <a:solidFill>
                  <a:srgbClr val="ED1B24"/>
                </a:solidFill>
                <a:latin typeface="Arial" charset="0"/>
                <a:cs typeface="Arial" charset="0"/>
              </a:rPr>
              <a:t>Q4 Domestic Response Totals</a:t>
            </a:r>
            <a:endParaRPr lang="en-US" sz="3800" baseline="36000" dirty="0">
              <a:solidFill>
                <a:srgbClr val="ED1B24"/>
              </a:solidFill>
              <a:latin typeface="Arial" charset="0"/>
              <a:cs typeface="Arial" charset="0"/>
            </a:endParaRPr>
          </a:p>
        </p:txBody>
      </p:sp>
      <p:sp>
        <p:nvSpPr>
          <p:cNvPr id="25" name="Text Placeholder 3"/>
          <p:cNvSpPr txBox="1">
            <a:spLocks/>
          </p:cNvSpPr>
          <p:nvPr/>
        </p:nvSpPr>
        <p:spPr>
          <a:xfrm>
            <a:off x="1132061" y="3945644"/>
            <a:ext cx="1295400" cy="449262"/>
          </a:xfrm>
          <a:prstGeom prst="rect">
            <a:avLst/>
          </a:prstGeom>
        </p:spPr>
        <p:txBody>
          <a:bodyPr/>
          <a:lstStyle/>
          <a:p>
            <a:pPr algn="ctr">
              <a:spcBef>
                <a:spcPct val="20000"/>
              </a:spcBef>
              <a:buFont typeface="Arial" charset="0"/>
              <a:buNone/>
            </a:pPr>
            <a:r>
              <a:rPr lang="en-US" sz="1400" b="1" dirty="0">
                <a:solidFill>
                  <a:srgbClr val="ED1B24"/>
                </a:solidFill>
                <a:cs typeface="Arial" charset="0"/>
              </a:rPr>
              <a:t> </a:t>
            </a:r>
          </a:p>
        </p:txBody>
      </p:sp>
      <p:sp>
        <p:nvSpPr>
          <p:cNvPr id="27" name="Text Placeholder 3"/>
          <p:cNvSpPr txBox="1">
            <a:spLocks/>
          </p:cNvSpPr>
          <p:nvPr/>
        </p:nvSpPr>
        <p:spPr>
          <a:xfrm>
            <a:off x="4081858" y="3898308"/>
            <a:ext cx="1295400"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28" name="Text Placeholder 3"/>
          <p:cNvSpPr txBox="1">
            <a:spLocks/>
          </p:cNvSpPr>
          <p:nvPr/>
        </p:nvSpPr>
        <p:spPr>
          <a:xfrm>
            <a:off x="5466188" y="3889439"/>
            <a:ext cx="1295400"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19" name="Rectangle 30"/>
          <p:cNvSpPr>
            <a:spLocks noChangeArrowheads="1"/>
          </p:cNvSpPr>
          <p:nvPr/>
        </p:nvSpPr>
        <p:spPr bwMode="auto">
          <a:xfrm>
            <a:off x="166688" y="4751039"/>
            <a:ext cx="1343025" cy="738664"/>
          </a:xfrm>
          <a:prstGeom prst="rect">
            <a:avLst/>
          </a:prstGeom>
          <a:noFill/>
          <a:ln w="9525">
            <a:noFill/>
            <a:miter lim="800000"/>
            <a:headEnd/>
            <a:tailEnd/>
          </a:ln>
        </p:spPr>
        <p:txBody>
          <a:bodyPr>
            <a:spAutoFit/>
          </a:bodyPr>
          <a:lstStyle/>
          <a:p>
            <a:pPr algn="ctr">
              <a:spcBef>
                <a:spcPts val="0"/>
              </a:spcBef>
            </a:pPr>
            <a:r>
              <a:rPr lang="en-US" sz="2100" b="1" dirty="0">
                <a:solidFill>
                  <a:srgbClr val="717073"/>
                </a:solidFill>
                <a:cs typeface="Arial" charset="0"/>
              </a:rPr>
              <a:t>FY19</a:t>
            </a:r>
          </a:p>
          <a:p>
            <a:pPr algn="ctr">
              <a:spcBef>
                <a:spcPts val="0"/>
              </a:spcBef>
            </a:pPr>
            <a:r>
              <a:rPr lang="en-US" sz="2100" b="1" dirty="0">
                <a:solidFill>
                  <a:srgbClr val="717073"/>
                </a:solidFill>
                <a:cs typeface="Arial" charset="0"/>
              </a:rPr>
              <a:t>Totals</a:t>
            </a:r>
          </a:p>
        </p:txBody>
      </p:sp>
      <p:sp>
        <p:nvSpPr>
          <p:cNvPr id="24" name="Rectangle 23"/>
          <p:cNvSpPr/>
          <p:nvPr/>
        </p:nvSpPr>
        <p:spPr>
          <a:xfrm>
            <a:off x="1371600" y="4815571"/>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5" name="Picture 5"/>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3250790" y="2595265"/>
            <a:ext cx="814054" cy="836949"/>
          </a:xfrm>
          <a:prstGeom prst="rect">
            <a:avLst/>
          </a:prstGeom>
          <a:noFill/>
          <a:ln w="9525">
            <a:noFill/>
            <a:miter lim="800000"/>
            <a:headEnd/>
            <a:tailEnd/>
          </a:ln>
          <a:effectLst/>
        </p:spPr>
      </p:pic>
      <p:pic>
        <p:nvPicPr>
          <p:cNvPr id="36"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rcRect/>
          <a:stretch>
            <a:fillRect/>
          </a:stretch>
        </p:blipFill>
        <p:spPr bwMode="auto">
          <a:xfrm>
            <a:off x="1469769" y="2734383"/>
            <a:ext cx="993715" cy="707825"/>
          </a:xfrm>
          <a:prstGeom prst="rect">
            <a:avLst/>
          </a:prstGeom>
          <a:noFill/>
          <a:ln w="9525">
            <a:noFill/>
            <a:miter lim="800000"/>
            <a:headEnd/>
            <a:tailEnd/>
          </a:ln>
          <a:effectLst/>
        </p:spPr>
      </p:pic>
      <p:pic>
        <p:nvPicPr>
          <p:cNvPr id="39"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613268" y="2814367"/>
            <a:ext cx="868255" cy="627401"/>
          </a:xfrm>
          <a:prstGeom prst="rect">
            <a:avLst/>
          </a:prstGeom>
          <a:noFill/>
          <a:ln w="9525">
            <a:noFill/>
            <a:miter lim="800000"/>
            <a:headEnd/>
            <a:tailEnd/>
          </a:ln>
          <a:effectLst/>
        </p:spPr>
      </p:pic>
      <p:pic>
        <p:nvPicPr>
          <p:cNvPr id="40" name="Picture 39" descr="CaseWorkers70K.eps"/>
          <p:cNvPicPr>
            <a:picLocks noChangeAspect="1"/>
          </p:cNvPicPr>
          <p:nvPr/>
        </p:nvPicPr>
        <p:blipFill>
          <a:blip r:embed="rId9">
            <a:duotone>
              <a:prstClr val="black"/>
              <a:schemeClr val="tx1">
                <a:lumMod val="65000"/>
                <a:lumOff val="35000"/>
                <a:tint val="45000"/>
                <a:satMod val="400000"/>
              </a:schemeClr>
            </a:duotone>
            <a:lum bright="30000" contrast="-40000"/>
            <a:extLst>
              <a:ext uri="{28A0092B-C50C-407E-A947-70E740481C1C}">
                <a14:useLocalDpi xmlns:a14="http://schemas.microsoft.com/office/drawing/2010/main"/>
              </a:ext>
            </a:extLst>
          </a:blip>
          <a:stretch>
            <a:fillRect/>
          </a:stretch>
        </p:blipFill>
        <p:spPr>
          <a:xfrm>
            <a:off x="8298854" y="2726946"/>
            <a:ext cx="829997" cy="781174"/>
          </a:xfrm>
          <a:prstGeom prst="rect">
            <a:avLst/>
          </a:prstGeom>
        </p:spPr>
      </p:pic>
      <p:sp>
        <p:nvSpPr>
          <p:cNvPr id="43" name="Text Placeholder 3"/>
          <p:cNvSpPr txBox="1">
            <a:spLocks/>
          </p:cNvSpPr>
          <p:nvPr/>
        </p:nvSpPr>
        <p:spPr>
          <a:xfrm>
            <a:off x="6791670" y="3807776"/>
            <a:ext cx="1437931"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44" name="Text Placeholder 3"/>
          <p:cNvSpPr txBox="1">
            <a:spLocks/>
          </p:cNvSpPr>
          <p:nvPr/>
        </p:nvSpPr>
        <p:spPr>
          <a:xfrm>
            <a:off x="8091520" y="3782768"/>
            <a:ext cx="1437931"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49" name="Text Placeholder 3"/>
          <p:cNvSpPr txBox="1">
            <a:spLocks/>
          </p:cNvSpPr>
          <p:nvPr/>
        </p:nvSpPr>
        <p:spPr bwMode="auto">
          <a:xfrm>
            <a:off x="4733899" y="4835580"/>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1,063,100</a:t>
            </a:r>
          </a:p>
        </p:txBody>
      </p:sp>
      <p:cxnSp>
        <p:nvCxnSpPr>
          <p:cNvPr id="30" name="Straight Connector 29"/>
          <p:cNvCxnSpPr/>
          <p:nvPr/>
        </p:nvCxnSpPr>
        <p:spPr>
          <a:xfrm>
            <a:off x="1132062"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200012" y="3643043"/>
            <a:ext cx="1695589" cy="892552"/>
          </a:xfrm>
          <a:prstGeom prst="rect">
            <a:avLst/>
          </a:prstGeom>
          <a:noFill/>
        </p:spPr>
        <p:txBody>
          <a:bodyPr wrap="square" rtlCol="0">
            <a:spAutoFit/>
          </a:bodyPr>
          <a:lstStyle/>
          <a:p>
            <a:pPr algn="ctr">
              <a:spcBef>
                <a:spcPct val="20000"/>
              </a:spcBef>
              <a:buFont typeface="Arial" charset="0"/>
              <a:buNone/>
            </a:pPr>
            <a:r>
              <a:rPr lang="en-US" sz="2400" b="1" dirty="0">
                <a:solidFill>
                  <a:srgbClr val="ED1B24"/>
                </a:solidFill>
                <a:cs typeface="Arial" charset="0"/>
              </a:rPr>
              <a:t>167,700</a:t>
            </a:r>
          </a:p>
          <a:p>
            <a:pPr algn="ctr"/>
            <a:r>
              <a:rPr lang="en-US" sz="1400" dirty="0">
                <a:solidFill>
                  <a:srgbClr val="6D6E70"/>
                </a:solidFill>
              </a:rPr>
              <a:t>meals and snacks served</a:t>
            </a:r>
          </a:p>
        </p:txBody>
      </p:sp>
      <p:sp>
        <p:nvSpPr>
          <p:cNvPr id="37" name="TextBox 36"/>
          <p:cNvSpPr txBox="1"/>
          <p:nvPr/>
        </p:nvSpPr>
        <p:spPr>
          <a:xfrm>
            <a:off x="2958174" y="3643043"/>
            <a:ext cx="1524159" cy="1107996"/>
          </a:xfrm>
          <a:prstGeom prst="rect">
            <a:avLst/>
          </a:prstGeom>
          <a:noFill/>
        </p:spPr>
        <p:txBody>
          <a:bodyPr wrap="square" rtlCol="0">
            <a:spAutoFit/>
          </a:bodyPr>
          <a:lstStyle/>
          <a:p>
            <a:pPr algn="ctr"/>
            <a:r>
              <a:rPr lang="en-US" sz="2400" b="1" dirty="0">
                <a:solidFill>
                  <a:srgbClr val="ED1B24"/>
                </a:solidFill>
                <a:cs typeface="Arial" charset="0"/>
              </a:rPr>
              <a:t>9,500</a:t>
            </a:r>
          </a:p>
          <a:p>
            <a:pPr algn="ctr"/>
            <a:r>
              <a:rPr lang="en-US" sz="1400" dirty="0">
                <a:solidFill>
                  <a:srgbClr val="6D6E70"/>
                </a:solidFill>
              </a:rPr>
              <a:t>overnight shelter stays provided in </a:t>
            </a:r>
            <a:r>
              <a:rPr lang="en-US" sz="1400" b="1" dirty="0">
                <a:solidFill>
                  <a:srgbClr val="ED1B24"/>
                </a:solidFill>
                <a:cs typeface="Arial" charset="0"/>
              </a:rPr>
              <a:t>111</a:t>
            </a:r>
            <a:r>
              <a:rPr lang="en-US" sz="1400" dirty="0">
                <a:solidFill>
                  <a:srgbClr val="ED1B24"/>
                </a:solidFill>
              </a:rPr>
              <a:t> </a:t>
            </a:r>
            <a:r>
              <a:rPr lang="en-US" sz="1400" dirty="0">
                <a:solidFill>
                  <a:srgbClr val="6D6E70"/>
                </a:solidFill>
              </a:rPr>
              <a:t>shelters</a:t>
            </a:r>
          </a:p>
        </p:txBody>
      </p:sp>
      <p:sp>
        <p:nvSpPr>
          <p:cNvPr id="45" name="TextBox 44"/>
          <p:cNvSpPr txBox="1"/>
          <p:nvPr/>
        </p:nvSpPr>
        <p:spPr>
          <a:xfrm>
            <a:off x="4505083" y="3643609"/>
            <a:ext cx="1692959" cy="892552"/>
          </a:xfrm>
          <a:prstGeom prst="rect">
            <a:avLst/>
          </a:prstGeom>
          <a:noFill/>
        </p:spPr>
        <p:txBody>
          <a:bodyPr wrap="square" rtlCol="0">
            <a:spAutoFit/>
          </a:bodyPr>
          <a:lstStyle/>
          <a:p>
            <a:pPr algn="ctr"/>
            <a:r>
              <a:rPr lang="en-US" sz="2400" b="1" dirty="0">
                <a:solidFill>
                  <a:srgbClr val="ED1B24"/>
                </a:solidFill>
              </a:rPr>
              <a:t>19,200</a:t>
            </a:r>
          </a:p>
          <a:p>
            <a:pPr algn="ctr"/>
            <a:r>
              <a:rPr lang="en-US" sz="1400" dirty="0">
                <a:solidFill>
                  <a:srgbClr val="6D6E70"/>
                </a:solidFill>
              </a:rPr>
              <a:t>relief items distributed</a:t>
            </a:r>
          </a:p>
        </p:txBody>
      </p:sp>
      <p:sp>
        <p:nvSpPr>
          <p:cNvPr id="46" name="TextBox 45"/>
          <p:cNvSpPr txBox="1"/>
          <p:nvPr/>
        </p:nvSpPr>
        <p:spPr>
          <a:xfrm>
            <a:off x="6247294" y="3633239"/>
            <a:ext cx="1600200" cy="1107996"/>
          </a:xfrm>
          <a:prstGeom prst="rect">
            <a:avLst/>
          </a:prstGeom>
          <a:noFill/>
        </p:spPr>
        <p:txBody>
          <a:bodyPr wrap="square" rtlCol="0">
            <a:spAutoFit/>
          </a:bodyPr>
          <a:lstStyle/>
          <a:p>
            <a:pPr algn="ctr"/>
            <a:r>
              <a:rPr lang="en-US" sz="2400" b="1" dirty="0">
                <a:solidFill>
                  <a:srgbClr val="ED1B24"/>
                </a:solidFill>
              </a:rPr>
              <a:t>13,300</a:t>
            </a:r>
          </a:p>
          <a:p>
            <a:pPr algn="ctr"/>
            <a:r>
              <a:rPr lang="en-US" sz="1400" dirty="0">
                <a:solidFill>
                  <a:srgbClr val="6D6E70"/>
                </a:solidFill>
              </a:rPr>
              <a:t>health and mental health contacts provided</a:t>
            </a:r>
          </a:p>
        </p:txBody>
      </p:sp>
      <p:sp>
        <p:nvSpPr>
          <p:cNvPr id="53" name="TextBox 52"/>
          <p:cNvSpPr txBox="1"/>
          <p:nvPr/>
        </p:nvSpPr>
        <p:spPr>
          <a:xfrm>
            <a:off x="7913751" y="3633239"/>
            <a:ext cx="1600200" cy="1107996"/>
          </a:xfrm>
          <a:prstGeom prst="rect">
            <a:avLst/>
          </a:prstGeom>
          <a:noFill/>
        </p:spPr>
        <p:txBody>
          <a:bodyPr wrap="square" rtlCol="0">
            <a:spAutoFit/>
          </a:bodyPr>
          <a:lstStyle/>
          <a:p>
            <a:pPr algn="ctr"/>
            <a:r>
              <a:rPr lang="en-US" sz="2400" b="1" dirty="0">
                <a:solidFill>
                  <a:srgbClr val="ED1B24"/>
                </a:solidFill>
              </a:rPr>
              <a:t>23,200</a:t>
            </a:r>
          </a:p>
          <a:p>
            <a:pPr algn="ctr"/>
            <a:r>
              <a:rPr lang="en-US" sz="1400" dirty="0">
                <a:solidFill>
                  <a:srgbClr val="6D6E70"/>
                </a:solidFill>
              </a:rPr>
              <a:t>households provided recovery assistance</a:t>
            </a:r>
          </a:p>
        </p:txBody>
      </p:sp>
      <p:sp>
        <p:nvSpPr>
          <p:cNvPr id="54" name="Text Placeholder 3"/>
          <p:cNvSpPr txBox="1">
            <a:spLocks/>
          </p:cNvSpPr>
          <p:nvPr/>
        </p:nvSpPr>
        <p:spPr bwMode="auto">
          <a:xfrm>
            <a:off x="1371601" y="4842045"/>
            <a:ext cx="1427323"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4,818,800</a:t>
            </a:r>
          </a:p>
        </p:txBody>
      </p:sp>
      <p:sp>
        <p:nvSpPr>
          <p:cNvPr id="55" name="Text Placeholder 3"/>
          <p:cNvSpPr txBox="1">
            <a:spLocks/>
          </p:cNvSpPr>
          <p:nvPr/>
        </p:nvSpPr>
        <p:spPr bwMode="auto">
          <a:xfrm>
            <a:off x="3093353" y="4835580"/>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248,200</a:t>
            </a:r>
          </a:p>
        </p:txBody>
      </p:sp>
      <p:sp>
        <p:nvSpPr>
          <p:cNvPr id="56" name="Text Placeholder 3"/>
          <p:cNvSpPr txBox="1">
            <a:spLocks/>
          </p:cNvSpPr>
          <p:nvPr/>
        </p:nvSpPr>
        <p:spPr bwMode="auto">
          <a:xfrm>
            <a:off x="8091519" y="4833540"/>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97,300</a:t>
            </a:r>
          </a:p>
        </p:txBody>
      </p:sp>
      <p:sp>
        <p:nvSpPr>
          <p:cNvPr id="57" name="Text Placeholder 3"/>
          <p:cNvSpPr txBox="1">
            <a:spLocks/>
          </p:cNvSpPr>
          <p:nvPr/>
        </p:nvSpPr>
        <p:spPr bwMode="auto">
          <a:xfrm>
            <a:off x="6420495" y="4833540"/>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186,700</a:t>
            </a:r>
          </a:p>
        </p:txBody>
      </p:sp>
      <p:pic>
        <p:nvPicPr>
          <p:cNvPr id="29" name="Picture 28" descr="ReliefItems.png"/>
          <p:cNvPicPr>
            <a:picLocks noChangeAspect="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Effect>
                      <a14:brightnessContrast bright="-4000" contrast="-40000"/>
                    </a14:imgEffect>
                  </a14:imgLayer>
                </a14:imgProps>
              </a:ext>
              <a:ext uri="{28A0092B-C50C-407E-A947-70E740481C1C}">
                <a14:useLocalDpi xmlns:a14="http://schemas.microsoft.com/office/drawing/2010/main"/>
              </a:ext>
            </a:extLst>
          </a:blip>
          <a:stretch>
            <a:fillRect/>
          </a:stretch>
        </p:blipFill>
        <p:spPr>
          <a:xfrm>
            <a:off x="4927575" y="2614224"/>
            <a:ext cx="822960" cy="822960"/>
          </a:xfrm>
          <a:prstGeom prst="rect">
            <a:avLst/>
          </a:prstGeom>
        </p:spPr>
      </p:pic>
      <p:sp>
        <p:nvSpPr>
          <p:cNvPr id="31" name="Rectangle 30">
            <a:extLst>
              <a:ext uri="{FF2B5EF4-FFF2-40B4-BE49-F238E27FC236}">
                <a16:creationId xmlns:a16="http://schemas.microsoft.com/office/drawing/2014/main" id="{9B046816-AB71-481A-8425-4F14B1759E48}"/>
              </a:ext>
            </a:extLst>
          </p:cNvPr>
          <p:cNvSpPr/>
          <p:nvPr/>
        </p:nvSpPr>
        <p:spPr>
          <a:xfrm>
            <a:off x="3793867" y="5619861"/>
            <a:ext cx="5638800" cy="487313"/>
          </a:xfrm>
          <a:prstGeom prst="rect">
            <a:avLst/>
          </a:prstGeom>
        </p:spPr>
        <p:txBody>
          <a:bodyPr wrap="square">
            <a:spAutoFit/>
          </a:bodyPr>
          <a:lstStyle/>
          <a:p>
            <a:pPr algn="r"/>
            <a:br>
              <a:rPr lang="en-US" sz="1000" baseline="30000" dirty="0">
                <a:solidFill>
                  <a:srgbClr val="717073"/>
                </a:solidFill>
                <a:cs typeface="Arial" charset="0"/>
              </a:rPr>
            </a:br>
            <a:r>
              <a:rPr lang="en-US" sz="800" dirty="0">
                <a:solidFill>
                  <a:schemeClr val="bg1">
                    <a:lumMod val="50000"/>
                  </a:schemeClr>
                </a:solidFill>
                <a:cs typeface="Arial" charset="0"/>
              </a:rPr>
              <a:t>Includes domestic disasters with costs of $10,000+ (i.e. level 2 and higher)</a:t>
            </a:r>
            <a:endParaRPr lang="en-US" sz="800" dirty="0">
              <a:solidFill>
                <a:schemeClr val="bg1">
                  <a:lumMod val="50000"/>
                </a:schemeClr>
              </a:solidFill>
            </a:endParaRPr>
          </a:p>
          <a:p>
            <a:r>
              <a:rPr lang="en-US" sz="1100" dirty="0">
                <a:solidFill>
                  <a:srgbClr val="717073"/>
                </a:solidFill>
                <a:cs typeface="Arial" charset="0"/>
              </a:rPr>
              <a:t>  </a:t>
            </a:r>
          </a:p>
        </p:txBody>
      </p:sp>
      <p:sp>
        <p:nvSpPr>
          <p:cNvPr id="32" name="Title 1">
            <a:extLst>
              <a:ext uri="{FF2B5EF4-FFF2-40B4-BE49-F238E27FC236}">
                <a16:creationId xmlns:a16="http://schemas.microsoft.com/office/drawing/2014/main" id="{B1FF9463-372B-46C2-A743-AC09F2E2BC7F}"/>
              </a:ext>
            </a:extLst>
          </p:cNvPr>
          <p:cNvSpPr txBox="1">
            <a:spLocks/>
          </p:cNvSpPr>
          <p:nvPr/>
        </p:nvSpPr>
        <p:spPr>
          <a:xfrm>
            <a:off x="1132062" y="1383015"/>
            <a:ext cx="7819935" cy="1010806"/>
          </a:xfrm>
          <a:prstGeom prst="rect">
            <a:avLst/>
          </a:prstGeom>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lnSpc>
                <a:spcPct val="100000"/>
              </a:lnSpc>
              <a:spcBef>
                <a:spcPts val="600"/>
              </a:spcBef>
              <a:tabLst>
                <a:tab pos="1198563" algn="l"/>
              </a:tabLst>
              <a:defRPr/>
            </a:pPr>
            <a:r>
              <a:rPr lang="en-US" sz="2000" dirty="0">
                <a:solidFill>
                  <a:srgbClr val="6D6E70"/>
                </a:solidFill>
                <a:latin typeface="Arial" charset="0"/>
                <a:cs typeface="Arial" charset="0"/>
              </a:rPr>
              <a:t>More than </a:t>
            </a:r>
            <a:r>
              <a:rPr lang="en-US" sz="2000" dirty="0">
                <a:solidFill>
                  <a:srgbClr val="ED1B24"/>
                </a:solidFill>
                <a:latin typeface="Arial" charset="0"/>
                <a:cs typeface="Arial" charset="0"/>
              </a:rPr>
              <a:t>3</a:t>
            </a:r>
            <a:r>
              <a:rPr lang="en-US" sz="2000" dirty="0">
                <a:solidFill>
                  <a:srgbClr val="ED1B24"/>
                </a:solidFill>
              </a:rPr>
              <a:t>,300</a:t>
            </a:r>
            <a:r>
              <a:rPr lang="en-US" sz="2000" dirty="0">
                <a:solidFill>
                  <a:srgbClr val="717073"/>
                </a:solidFill>
              </a:rPr>
              <a:t> American </a:t>
            </a:r>
            <a:r>
              <a:rPr lang="en-US" sz="2000" dirty="0">
                <a:solidFill>
                  <a:srgbClr val="717073"/>
                </a:solidFill>
                <a:latin typeface="Arial" charset="0"/>
                <a:cs typeface="Arial" charset="0"/>
              </a:rPr>
              <a:t>Red </a:t>
            </a:r>
            <a:r>
              <a:rPr lang="en-US" sz="2000" dirty="0">
                <a:solidFill>
                  <a:srgbClr val="6D6E70"/>
                </a:solidFill>
                <a:latin typeface="Arial" charset="0"/>
                <a:cs typeface="Arial" charset="0"/>
              </a:rPr>
              <a:t>Cross disaster workers and our partners provided critical services to families across the country. </a:t>
            </a:r>
            <a:br>
              <a:rPr lang="en-US" sz="2000" dirty="0">
                <a:solidFill>
                  <a:srgbClr val="6D6E70"/>
                </a:solidFill>
                <a:latin typeface="Arial" charset="0"/>
                <a:cs typeface="Arial" charset="0"/>
              </a:rPr>
            </a:br>
            <a:endParaRPr lang="en-US" sz="2000" baseline="36000" dirty="0">
              <a:solidFill>
                <a:srgbClr val="6D6E70"/>
              </a:solidFill>
              <a:latin typeface="Arial" charset="0"/>
              <a:cs typeface="Arial" charset="0"/>
            </a:endParaRPr>
          </a:p>
        </p:txBody>
      </p:sp>
    </p:spTree>
    <p:extLst>
      <p:ext uri="{BB962C8B-B14F-4D97-AF65-F5344CB8AC3E}">
        <p14:creationId xmlns:p14="http://schemas.microsoft.com/office/powerpoint/2010/main" val="409941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32068" y="1524006"/>
            <a:ext cx="7935739" cy="716913"/>
          </a:xfrm>
        </p:spPr>
        <p:txBody>
          <a:bodyPr wrap="square" numCol="1" anchorCtr="0" compatLnSpc="1">
            <a:prstTxWarp prst="textNoShape">
              <a:avLst/>
            </a:prstTxWarp>
            <a:noAutofit/>
          </a:bodyPr>
          <a:lstStyle/>
          <a:p>
            <a:pPr algn="ctr" eaLnBrk="1" hangingPunct="1">
              <a:lnSpc>
                <a:spcPct val="100000"/>
              </a:lnSpc>
              <a:defRPr/>
            </a:pPr>
            <a:r>
              <a:rPr lang="en-US" sz="1800" dirty="0">
                <a:solidFill>
                  <a:srgbClr val="6D6E70"/>
                </a:solidFill>
                <a:latin typeface="Arial" charset="0"/>
                <a:cs typeface="Arial" charset="0"/>
              </a:rPr>
              <a:t>The Red Cross also supported preparedness and education efforts to combat the nation’s biggest disaster threat – home fires. To date, </a:t>
            </a:r>
            <a:r>
              <a:rPr lang="en-US" sz="1800" dirty="0">
                <a:solidFill>
                  <a:srgbClr val="ED1B24"/>
                </a:solidFill>
              </a:rPr>
              <a:t>610 lives, including those of 205 children,</a:t>
            </a:r>
            <a:r>
              <a:rPr lang="en-US" sz="1800" dirty="0"/>
              <a:t> </a:t>
            </a:r>
            <a:r>
              <a:rPr lang="en-US" sz="1800" dirty="0">
                <a:solidFill>
                  <a:srgbClr val="717073"/>
                </a:solidFill>
                <a:latin typeface="Arial" charset="0"/>
                <a:cs typeface="Arial" charset="0"/>
              </a:rPr>
              <a:t>have been </a:t>
            </a:r>
            <a:r>
              <a:rPr lang="en-US" sz="1800" dirty="0">
                <a:solidFill>
                  <a:srgbClr val="6D6E70"/>
                </a:solidFill>
                <a:latin typeface="Arial" charset="0"/>
                <a:cs typeface="Arial" charset="0"/>
              </a:rPr>
              <a:t>saved through campaign efforts. </a:t>
            </a:r>
            <a:br>
              <a:rPr lang="en-US" sz="2000" dirty="0">
                <a:solidFill>
                  <a:srgbClr val="6D6E70"/>
                </a:solidFill>
                <a:latin typeface="Arial" charset="0"/>
                <a:cs typeface="Arial" charset="0"/>
              </a:rPr>
            </a:br>
            <a:endParaRPr lang="en-US" sz="2000" dirty="0">
              <a:solidFill>
                <a:srgbClr val="6D6E70"/>
              </a:solidFill>
              <a:latin typeface="Arial" charset="0"/>
              <a:cs typeface="Arial" charset="0"/>
            </a:endParaRPr>
          </a:p>
        </p:txBody>
      </p:sp>
      <p:sp>
        <p:nvSpPr>
          <p:cNvPr id="22" name="Title 1"/>
          <p:cNvSpPr txBox="1">
            <a:spLocks/>
          </p:cNvSpPr>
          <p:nvPr/>
        </p:nvSpPr>
        <p:spPr>
          <a:xfrm>
            <a:off x="838207" y="609605"/>
            <a:ext cx="8381999" cy="761999"/>
          </a:xfrm>
          <a:prstGeom prst="rect">
            <a:avLst/>
          </a:prstGeom>
        </p:spPr>
        <p:txBody>
          <a:bodyPr vert="horz" wrap="square" lIns="91439" tIns="45720" rIns="91439"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sz="3799" dirty="0">
                <a:solidFill>
                  <a:srgbClr val="ED1B24"/>
                </a:solidFill>
                <a:latin typeface="Arial" charset="0"/>
                <a:cs typeface="Arial" charset="0"/>
              </a:rPr>
              <a:t>Q4 Home Fire Campaign Totals</a:t>
            </a:r>
            <a:endParaRPr lang="en-US" sz="3799" baseline="36000" dirty="0">
              <a:solidFill>
                <a:srgbClr val="ED1B24"/>
              </a:solidFill>
              <a:latin typeface="Arial" charset="0"/>
              <a:cs typeface="Arial" charset="0"/>
            </a:endParaRPr>
          </a:p>
        </p:txBody>
      </p:sp>
      <p:cxnSp>
        <p:nvCxnSpPr>
          <p:cNvPr id="23" name="Straight Connector 22"/>
          <p:cNvCxnSpPr/>
          <p:nvPr/>
        </p:nvCxnSpPr>
        <p:spPr>
          <a:xfrm>
            <a:off x="1132068"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1371602" y="4815572"/>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Rectangle 30"/>
          <p:cNvSpPr>
            <a:spLocks noChangeArrowheads="1"/>
          </p:cNvSpPr>
          <p:nvPr/>
        </p:nvSpPr>
        <p:spPr bwMode="auto">
          <a:xfrm>
            <a:off x="166691" y="4751039"/>
            <a:ext cx="1343025" cy="738664"/>
          </a:xfrm>
          <a:prstGeom prst="rect">
            <a:avLst/>
          </a:prstGeom>
          <a:noFill/>
          <a:ln w="9525">
            <a:noFill/>
            <a:miter lim="800000"/>
            <a:headEnd/>
            <a:tailEnd/>
          </a:ln>
        </p:spPr>
        <p:txBody>
          <a:bodyPr>
            <a:spAutoFit/>
          </a:bodyPr>
          <a:lstStyle/>
          <a:p>
            <a:pPr algn="ctr">
              <a:spcBef>
                <a:spcPts val="0"/>
              </a:spcBef>
            </a:pPr>
            <a:r>
              <a:rPr lang="en-US" sz="2100" b="1" dirty="0">
                <a:solidFill>
                  <a:srgbClr val="717073"/>
                </a:solidFill>
                <a:cs typeface="Arial" charset="0"/>
              </a:rPr>
              <a:t>FY19</a:t>
            </a:r>
          </a:p>
          <a:p>
            <a:pPr algn="ctr">
              <a:spcBef>
                <a:spcPts val="0"/>
              </a:spcBef>
            </a:pPr>
            <a:r>
              <a:rPr lang="en-US" sz="2100" b="1" dirty="0">
                <a:solidFill>
                  <a:srgbClr val="717073"/>
                </a:solidFill>
                <a:cs typeface="Arial" charset="0"/>
              </a:rPr>
              <a:t>Totals</a:t>
            </a:r>
          </a:p>
        </p:txBody>
      </p:sp>
      <p:sp>
        <p:nvSpPr>
          <p:cNvPr id="27" name="TextBox 26"/>
          <p:cNvSpPr txBox="1"/>
          <p:nvPr/>
        </p:nvSpPr>
        <p:spPr>
          <a:xfrm>
            <a:off x="1371607" y="3657600"/>
            <a:ext cx="1483453" cy="892552"/>
          </a:xfrm>
          <a:prstGeom prst="rect">
            <a:avLst/>
          </a:prstGeom>
          <a:noFill/>
        </p:spPr>
        <p:txBody>
          <a:bodyPr wrap="square" rtlCol="0">
            <a:spAutoFit/>
          </a:bodyPr>
          <a:lstStyle/>
          <a:p>
            <a:pPr algn="ctr">
              <a:spcBef>
                <a:spcPct val="20000"/>
              </a:spcBef>
              <a:buFont typeface="Arial" charset="0"/>
              <a:buNone/>
            </a:pPr>
            <a:r>
              <a:rPr lang="en-US" sz="2400" b="1" dirty="0">
                <a:solidFill>
                  <a:srgbClr val="ED1B24"/>
                </a:solidFill>
                <a:cs typeface="Arial" charset="0"/>
              </a:rPr>
              <a:t>217,000</a:t>
            </a:r>
          </a:p>
          <a:p>
            <a:pPr algn="ctr"/>
            <a:r>
              <a:rPr lang="en-US" sz="1400" dirty="0">
                <a:solidFill>
                  <a:srgbClr val="6D6E70"/>
                </a:solidFill>
              </a:rPr>
              <a:t>new smoke alarms installed</a:t>
            </a:r>
          </a:p>
        </p:txBody>
      </p:sp>
      <p:sp>
        <p:nvSpPr>
          <p:cNvPr id="28" name="TextBox 27"/>
          <p:cNvSpPr txBox="1"/>
          <p:nvPr/>
        </p:nvSpPr>
        <p:spPr>
          <a:xfrm>
            <a:off x="3438179" y="3657601"/>
            <a:ext cx="1727046" cy="1107996"/>
          </a:xfrm>
          <a:prstGeom prst="rect">
            <a:avLst/>
          </a:prstGeom>
          <a:noFill/>
        </p:spPr>
        <p:txBody>
          <a:bodyPr wrap="square" rtlCol="0">
            <a:spAutoFit/>
          </a:bodyPr>
          <a:lstStyle/>
          <a:p>
            <a:pPr algn="ctr"/>
            <a:r>
              <a:rPr lang="en-US" sz="2400" b="1" dirty="0">
                <a:solidFill>
                  <a:srgbClr val="ED1B24"/>
                </a:solidFill>
                <a:cs typeface="Arial" charset="0"/>
              </a:rPr>
              <a:t>6,200</a:t>
            </a:r>
          </a:p>
          <a:p>
            <a:pPr algn="ctr"/>
            <a:r>
              <a:rPr lang="en-US" sz="1400" dirty="0">
                <a:solidFill>
                  <a:srgbClr val="6D6E70"/>
                </a:solidFill>
              </a:rPr>
              <a:t>batteries replaced in existing smoke alarms</a:t>
            </a:r>
          </a:p>
        </p:txBody>
      </p:sp>
      <p:sp>
        <p:nvSpPr>
          <p:cNvPr id="29" name="TextBox 28"/>
          <p:cNvSpPr txBox="1"/>
          <p:nvPr/>
        </p:nvSpPr>
        <p:spPr>
          <a:xfrm>
            <a:off x="5565931" y="3657601"/>
            <a:ext cx="1447800" cy="892552"/>
          </a:xfrm>
          <a:prstGeom prst="rect">
            <a:avLst/>
          </a:prstGeom>
          <a:noFill/>
        </p:spPr>
        <p:txBody>
          <a:bodyPr wrap="square" rtlCol="0">
            <a:spAutoFit/>
          </a:bodyPr>
          <a:lstStyle/>
          <a:p>
            <a:pPr algn="ctr"/>
            <a:r>
              <a:rPr lang="en-US" sz="2400" b="1" dirty="0">
                <a:solidFill>
                  <a:srgbClr val="ED1B24"/>
                </a:solidFill>
              </a:rPr>
              <a:t>80,400</a:t>
            </a:r>
          </a:p>
          <a:p>
            <a:pPr algn="ctr"/>
            <a:r>
              <a:rPr lang="en-US" sz="1400" dirty="0">
                <a:solidFill>
                  <a:srgbClr val="6D6E70"/>
                </a:solidFill>
              </a:rPr>
              <a:t>escape plans made</a:t>
            </a:r>
          </a:p>
        </p:txBody>
      </p:sp>
      <p:sp>
        <p:nvSpPr>
          <p:cNvPr id="31" name="TextBox 30"/>
          <p:cNvSpPr txBox="1"/>
          <p:nvPr/>
        </p:nvSpPr>
        <p:spPr>
          <a:xfrm>
            <a:off x="7490638" y="3657601"/>
            <a:ext cx="1447800" cy="892552"/>
          </a:xfrm>
          <a:prstGeom prst="rect">
            <a:avLst/>
          </a:prstGeom>
          <a:noFill/>
        </p:spPr>
        <p:txBody>
          <a:bodyPr wrap="square" rtlCol="0">
            <a:spAutoFit/>
          </a:bodyPr>
          <a:lstStyle/>
          <a:p>
            <a:pPr algn="ctr"/>
            <a:r>
              <a:rPr lang="en-US" sz="2400" b="1" dirty="0">
                <a:solidFill>
                  <a:srgbClr val="ED1B24"/>
                </a:solidFill>
                <a:cs typeface="Arial" charset="0"/>
              </a:rPr>
              <a:t>89,800</a:t>
            </a:r>
          </a:p>
          <a:p>
            <a:pPr algn="ctr"/>
            <a:r>
              <a:rPr lang="en-US" sz="1400" dirty="0">
                <a:solidFill>
                  <a:srgbClr val="6D6E70"/>
                </a:solidFill>
              </a:rPr>
              <a:t>homes made safer</a:t>
            </a:r>
          </a:p>
        </p:txBody>
      </p:sp>
      <p:pic>
        <p:nvPicPr>
          <p:cNvPr id="37" name="Picture 36" descr="BeRedCrossReady_MakeaPlan70K485Red.png"/>
          <p:cNvPicPr>
            <a:picLocks noChangeAspect="1"/>
          </p:cNvPicPr>
          <p:nvPr/>
        </p:nvPicPr>
        <p:blipFill>
          <a:blip r:embed="rId2">
            <a:grayscl/>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939179" y="2616378"/>
            <a:ext cx="689451" cy="869028"/>
          </a:xfrm>
          <a:prstGeom prst="rect">
            <a:avLst/>
          </a:prstGeom>
        </p:spPr>
      </p:pic>
      <p:sp>
        <p:nvSpPr>
          <p:cNvPr id="52" name="Text Placeholder 3"/>
          <p:cNvSpPr txBox="1">
            <a:spLocks/>
          </p:cNvSpPr>
          <p:nvPr/>
        </p:nvSpPr>
        <p:spPr bwMode="auto">
          <a:xfrm>
            <a:off x="1460827" y="4819848"/>
            <a:ext cx="1253798" cy="569584"/>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458,700</a:t>
            </a:r>
          </a:p>
        </p:txBody>
      </p:sp>
      <p:sp>
        <p:nvSpPr>
          <p:cNvPr id="53" name="Text Placeholder 3"/>
          <p:cNvSpPr txBox="1">
            <a:spLocks/>
          </p:cNvSpPr>
          <p:nvPr/>
        </p:nvSpPr>
        <p:spPr bwMode="auto">
          <a:xfrm>
            <a:off x="3690157" y="4835583"/>
            <a:ext cx="1253798" cy="569584"/>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14,300</a:t>
            </a:r>
          </a:p>
        </p:txBody>
      </p:sp>
      <p:sp>
        <p:nvSpPr>
          <p:cNvPr id="54" name="Text Placeholder 3"/>
          <p:cNvSpPr txBox="1">
            <a:spLocks/>
          </p:cNvSpPr>
          <p:nvPr/>
        </p:nvSpPr>
        <p:spPr bwMode="auto">
          <a:xfrm>
            <a:off x="5657000" y="4819848"/>
            <a:ext cx="1253798" cy="569584"/>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166,600</a:t>
            </a:r>
          </a:p>
        </p:txBody>
      </p:sp>
      <p:sp>
        <p:nvSpPr>
          <p:cNvPr id="55" name="Text Placeholder 3"/>
          <p:cNvSpPr txBox="1">
            <a:spLocks/>
          </p:cNvSpPr>
          <p:nvPr/>
        </p:nvSpPr>
        <p:spPr bwMode="auto">
          <a:xfrm>
            <a:off x="7587561" y="4815574"/>
            <a:ext cx="1253798" cy="569584"/>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188,600</a:t>
            </a:r>
          </a:p>
        </p:txBody>
      </p:sp>
      <p:pic>
        <p:nvPicPr>
          <p:cNvPr id="3" name="Picture 2">
            <a:extLst>
              <a:ext uri="{FF2B5EF4-FFF2-40B4-BE49-F238E27FC236}">
                <a16:creationId xmlns:a16="http://schemas.microsoft.com/office/drawing/2014/main" id="{D034B2A8-7758-49C3-98D1-52194554B11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3704845" y="2813162"/>
            <a:ext cx="1136907" cy="600543"/>
          </a:xfrm>
          <a:prstGeom prst="rect">
            <a:avLst/>
          </a:prstGeom>
        </p:spPr>
      </p:pic>
      <p:pic>
        <p:nvPicPr>
          <p:cNvPr id="20" name="Picture 19">
            <a:extLst>
              <a:ext uri="{FF2B5EF4-FFF2-40B4-BE49-F238E27FC236}">
                <a16:creationId xmlns:a16="http://schemas.microsoft.com/office/drawing/2014/main" id="{00F00405-F3E9-45BC-BC5D-2EF6A6B72CA5}"/>
              </a:ext>
            </a:extLst>
          </p:cNvPr>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1872" y="2686715"/>
            <a:ext cx="1192753" cy="853488"/>
          </a:xfrm>
          <a:prstGeom prst="rect">
            <a:avLst/>
          </a:prstGeom>
        </p:spPr>
      </p:pic>
      <p:pic>
        <p:nvPicPr>
          <p:cNvPr id="21" name="Picture 20">
            <a:extLst>
              <a:ext uri="{FF2B5EF4-FFF2-40B4-BE49-F238E27FC236}">
                <a16:creationId xmlns:a16="http://schemas.microsoft.com/office/drawing/2014/main" id="{46CB58FC-7A6C-45E5-AF7E-2753F64553A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726057" y="2681561"/>
            <a:ext cx="890869" cy="824054"/>
          </a:xfrm>
          <a:prstGeom prst="rect">
            <a:avLst/>
          </a:prstGeom>
        </p:spPr>
      </p:pic>
    </p:spTree>
    <p:extLst>
      <p:ext uri="{BB962C8B-B14F-4D97-AF65-F5344CB8AC3E}">
        <p14:creationId xmlns:p14="http://schemas.microsoft.com/office/powerpoint/2010/main" val="228040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762000" y="272534"/>
            <a:ext cx="184731"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endParaRPr lang="en-US" dirty="0"/>
          </a:p>
        </p:txBody>
      </p:sp>
      <p:sp>
        <p:nvSpPr>
          <p:cNvPr id="3079" name="Rectangle 7"/>
          <p:cNvSpPr>
            <a:spLocks noChangeArrowheads="1"/>
          </p:cNvSpPr>
          <p:nvPr/>
        </p:nvSpPr>
        <p:spPr bwMode="auto">
          <a:xfrm>
            <a:off x="4" y="1491734"/>
            <a:ext cx="184729"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pPr defTabSz="914381"/>
            <a:endParaRPr lang="en-US" dirty="0">
              <a:latin typeface="Arial" pitchFamily="34" charset="0"/>
              <a:cs typeface="Arial" pitchFamily="34" charset="0"/>
            </a:endParaRPr>
          </a:p>
        </p:txBody>
      </p:sp>
      <p:sp>
        <p:nvSpPr>
          <p:cNvPr id="22" name="Title 1"/>
          <p:cNvSpPr>
            <a:spLocks noGrp="1"/>
          </p:cNvSpPr>
          <p:nvPr>
            <p:ph type="title"/>
          </p:nvPr>
        </p:nvSpPr>
        <p:spPr>
          <a:xfrm>
            <a:off x="762000" y="851647"/>
            <a:ext cx="8763000" cy="761999"/>
          </a:xfrm>
        </p:spPr>
        <p:txBody>
          <a:bodyPr wrap="square" numCol="1" anchorCtr="0" compatLnSpc="1">
            <a:prstTxWarp prst="textNoShape">
              <a:avLst/>
            </a:prstTxWarp>
            <a:normAutofit fontScale="90000"/>
          </a:bodyPr>
          <a:lstStyle/>
          <a:p>
            <a:pPr eaLnBrk="1" hangingPunct="1">
              <a:lnSpc>
                <a:spcPts val="3960"/>
              </a:lnSpc>
              <a:defRPr/>
            </a:pPr>
            <a:r>
              <a:rPr lang="en-US" dirty="0">
                <a:latin typeface="Arial" charset="0"/>
                <a:cs typeface="Arial" charset="0"/>
              </a:rPr>
              <a:t>Making Homes Safer, </a:t>
            </a:r>
            <a:br>
              <a:rPr lang="en-US" dirty="0">
                <a:latin typeface="Arial" charset="0"/>
                <a:cs typeface="Arial" charset="0"/>
              </a:rPr>
            </a:br>
            <a:r>
              <a:rPr lang="en-US" dirty="0">
                <a:latin typeface="Arial" charset="0"/>
                <a:cs typeface="Arial" charset="0"/>
              </a:rPr>
              <a:t>Nationwide</a:t>
            </a:r>
            <a:endParaRPr lang="en-US" baseline="36000" dirty="0">
              <a:latin typeface="Arial" charset="0"/>
              <a:cs typeface="Arial" charset="0"/>
            </a:endParaRPr>
          </a:p>
        </p:txBody>
      </p:sp>
      <p:sp>
        <p:nvSpPr>
          <p:cNvPr id="23" name="TextBox 22">
            <a:extLst>
              <a:ext uri="{FF2B5EF4-FFF2-40B4-BE49-F238E27FC236}">
                <a16:creationId xmlns:a16="http://schemas.microsoft.com/office/drawing/2014/main" id="{7585D132-B125-48F2-A382-EDBAABDE5EB5}"/>
              </a:ext>
            </a:extLst>
          </p:cNvPr>
          <p:cNvSpPr txBox="1"/>
          <p:nvPr/>
        </p:nvSpPr>
        <p:spPr>
          <a:xfrm>
            <a:off x="914400" y="5282475"/>
            <a:ext cx="6574901" cy="369332"/>
          </a:xfrm>
          <a:prstGeom prst="rect">
            <a:avLst/>
          </a:prstGeom>
          <a:noFill/>
        </p:spPr>
        <p:txBody>
          <a:bodyPr wrap="square" rtlCol="0">
            <a:spAutoFit/>
          </a:bodyPr>
          <a:lstStyle/>
          <a:p>
            <a:r>
              <a:rPr lang="en-US" b="1" dirty="0">
                <a:solidFill>
                  <a:srgbClr val="ED1B24"/>
                </a:solidFill>
              </a:rPr>
              <a:t>Thank you for helping save lives across the country.</a:t>
            </a:r>
          </a:p>
        </p:txBody>
      </p:sp>
      <p:sp>
        <p:nvSpPr>
          <p:cNvPr id="2" name="Rectangle 1">
            <a:extLst>
              <a:ext uri="{FF2B5EF4-FFF2-40B4-BE49-F238E27FC236}">
                <a16:creationId xmlns:a16="http://schemas.microsoft.com/office/drawing/2014/main" id="{672E9B9A-E7E2-465E-AFA3-36FB2DBD1B30}"/>
              </a:ext>
            </a:extLst>
          </p:cNvPr>
          <p:cNvSpPr/>
          <p:nvPr/>
        </p:nvSpPr>
        <p:spPr>
          <a:xfrm>
            <a:off x="1815385" y="2121957"/>
            <a:ext cx="6511541" cy="646331"/>
          </a:xfrm>
          <a:prstGeom prst="rect">
            <a:avLst/>
          </a:prstGeom>
        </p:spPr>
        <p:txBody>
          <a:bodyPr wrap="square">
            <a:spAutoFit/>
          </a:bodyPr>
          <a:lstStyle/>
          <a:p>
            <a:pPr algn="ctr"/>
            <a:r>
              <a:rPr lang="en-US" kern="0" dirty="0">
                <a:solidFill>
                  <a:srgbClr val="717073"/>
                </a:solidFill>
              </a:rPr>
              <a:t>From April 27-May 12, we hosted 500+ </a:t>
            </a:r>
            <a:r>
              <a:rPr lang="en-US" i="1" kern="0" dirty="0">
                <a:solidFill>
                  <a:srgbClr val="717073"/>
                </a:solidFill>
              </a:rPr>
              <a:t>Sound the Alarm </a:t>
            </a:r>
            <a:r>
              <a:rPr lang="en-US" kern="0" dirty="0">
                <a:solidFill>
                  <a:srgbClr val="717073"/>
                </a:solidFill>
              </a:rPr>
              <a:t>events in 146 signature cities.</a:t>
            </a:r>
            <a:endParaRPr lang="en-US" kern="0" dirty="0">
              <a:solidFill>
                <a:srgbClr val="717073"/>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5223297-1CA9-4CC7-968A-2A651AFF452C}"/>
              </a:ext>
            </a:extLst>
          </p:cNvPr>
          <p:cNvSpPr/>
          <p:nvPr/>
        </p:nvSpPr>
        <p:spPr>
          <a:xfrm>
            <a:off x="838207" y="4136648"/>
            <a:ext cx="1713587" cy="892552"/>
          </a:xfrm>
          <a:prstGeom prst="rect">
            <a:avLst/>
          </a:prstGeom>
        </p:spPr>
        <p:txBody>
          <a:bodyPr wrap="square">
            <a:spAutoFit/>
          </a:bodyPr>
          <a:lstStyle/>
          <a:p>
            <a:pPr algn="ctr"/>
            <a:r>
              <a:rPr lang="en-US" sz="2400" b="1" dirty="0">
                <a:solidFill>
                  <a:srgbClr val="ED1B24"/>
                </a:solidFill>
                <a:latin typeface="Arial" panose="020B0604020202020204" pitchFamily="34" charset="0"/>
                <a:ea typeface="Calibri" panose="020F0502020204030204" pitchFamily="34" charset="0"/>
              </a:rPr>
              <a:t>123,000</a:t>
            </a:r>
          </a:p>
          <a:p>
            <a:pPr algn="ctr"/>
            <a:r>
              <a:rPr lang="en-US" sz="1400" dirty="0">
                <a:solidFill>
                  <a:srgbClr val="717073"/>
                </a:solidFill>
                <a:latin typeface="Arial" panose="020B0604020202020204" pitchFamily="34" charset="0"/>
              </a:rPr>
              <a:t>new smoke alarms installed</a:t>
            </a:r>
            <a:endParaRPr lang="en-US" sz="1400" dirty="0">
              <a:solidFill>
                <a:srgbClr val="717073"/>
              </a:solidFill>
            </a:endParaRPr>
          </a:p>
        </p:txBody>
      </p:sp>
      <p:pic>
        <p:nvPicPr>
          <p:cNvPr id="35" name="Picture 34">
            <a:extLst>
              <a:ext uri="{FF2B5EF4-FFF2-40B4-BE49-F238E27FC236}">
                <a16:creationId xmlns:a16="http://schemas.microsoft.com/office/drawing/2014/main" id="{AE2AD7C8-1FBA-45C5-9E22-1593136EA98C}"/>
              </a:ext>
            </a:extLst>
          </p:cNvPr>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572001" y="3124129"/>
            <a:ext cx="821240" cy="838271"/>
          </a:xfrm>
          <a:prstGeom prst="rect">
            <a:avLst/>
          </a:prstGeom>
        </p:spPr>
      </p:pic>
      <p:cxnSp>
        <p:nvCxnSpPr>
          <p:cNvPr id="18" name="Straight Connector 17">
            <a:extLst>
              <a:ext uri="{FF2B5EF4-FFF2-40B4-BE49-F238E27FC236}">
                <a16:creationId xmlns:a16="http://schemas.microsoft.com/office/drawing/2014/main" id="{0F03E8C5-9AA4-402E-B62E-E0171A94EAC1}"/>
              </a:ext>
            </a:extLst>
          </p:cNvPr>
          <p:cNvCxnSpPr/>
          <p:nvPr/>
        </p:nvCxnSpPr>
        <p:spPr>
          <a:xfrm>
            <a:off x="910541" y="1994646"/>
            <a:ext cx="8349342"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C5646473-9091-49FB-A115-189DF3F6DC55}"/>
              </a:ext>
            </a:extLst>
          </p:cNvPr>
          <p:cNvSpPr/>
          <p:nvPr/>
        </p:nvSpPr>
        <p:spPr>
          <a:xfrm>
            <a:off x="2611265" y="4136648"/>
            <a:ext cx="1562783" cy="892552"/>
          </a:xfrm>
          <a:prstGeom prst="rect">
            <a:avLst/>
          </a:prstGeom>
        </p:spPr>
        <p:txBody>
          <a:bodyPr wrap="square">
            <a:spAutoFit/>
          </a:bodyPr>
          <a:lstStyle/>
          <a:p>
            <a:pPr algn="ctr"/>
            <a:r>
              <a:rPr lang="en-US" sz="2400" b="1" dirty="0">
                <a:solidFill>
                  <a:srgbClr val="ED1B24"/>
                </a:solidFill>
                <a:latin typeface="Arial" panose="020B0604020202020204" pitchFamily="34" charset="0"/>
                <a:ea typeface="Calibri" panose="020F0502020204030204" pitchFamily="34" charset="0"/>
              </a:rPr>
              <a:t>51,000</a:t>
            </a:r>
          </a:p>
          <a:p>
            <a:pPr algn="ctr"/>
            <a:r>
              <a:rPr lang="en-US" sz="1400" dirty="0">
                <a:solidFill>
                  <a:srgbClr val="717073"/>
                </a:solidFill>
                <a:latin typeface="Arial" panose="020B0604020202020204" pitchFamily="34" charset="0"/>
              </a:rPr>
              <a:t>homes made safer</a:t>
            </a:r>
            <a:endParaRPr lang="en-US" sz="1400" dirty="0">
              <a:solidFill>
                <a:srgbClr val="717073"/>
              </a:solidFill>
            </a:endParaRPr>
          </a:p>
        </p:txBody>
      </p:sp>
      <p:sp>
        <p:nvSpPr>
          <p:cNvPr id="26" name="Rectangle 25">
            <a:extLst>
              <a:ext uri="{FF2B5EF4-FFF2-40B4-BE49-F238E27FC236}">
                <a16:creationId xmlns:a16="http://schemas.microsoft.com/office/drawing/2014/main" id="{5380DB0F-078E-4011-BED6-B2FC08037C23}"/>
              </a:ext>
            </a:extLst>
          </p:cNvPr>
          <p:cNvSpPr/>
          <p:nvPr/>
        </p:nvSpPr>
        <p:spPr>
          <a:xfrm>
            <a:off x="4164746" y="4136648"/>
            <a:ext cx="1713587" cy="892552"/>
          </a:xfrm>
          <a:prstGeom prst="rect">
            <a:avLst/>
          </a:prstGeom>
        </p:spPr>
        <p:txBody>
          <a:bodyPr wrap="square">
            <a:spAutoFit/>
          </a:bodyPr>
          <a:lstStyle/>
          <a:p>
            <a:pPr algn="ctr"/>
            <a:r>
              <a:rPr lang="en-US" sz="2400" b="1" dirty="0">
                <a:solidFill>
                  <a:srgbClr val="ED1B24"/>
                </a:solidFill>
                <a:latin typeface="Arial" panose="020B0604020202020204" pitchFamily="34" charset="0"/>
                <a:ea typeface="Calibri" panose="020F0502020204030204" pitchFamily="34" charset="0"/>
              </a:rPr>
              <a:t>29,000</a:t>
            </a:r>
          </a:p>
          <a:p>
            <a:pPr algn="ctr"/>
            <a:r>
              <a:rPr lang="en-US" sz="1400" dirty="0">
                <a:solidFill>
                  <a:srgbClr val="717073"/>
                </a:solidFill>
                <a:latin typeface="Arial" panose="020B0604020202020204" pitchFamily="34" charset="0"/>
              </a:rPr>
              <a:t>volunteers engaged</a:t>
            </a:r>
            <a:endParaRPr lang="en-US" sz="1400" dirty="0">
              <a:solidFill>
                <a:srgbClr val="717073"/>
              </a:solidFill>
            </a:endParaRPr>
          </a:p>
        </p:txBody>
      </p:sp>
      <p:pic>
        <p:nvPicPr>
          <p:cNvPr id="27" name="Picture 26">
            <a:extLst>
              <a:ext uri="{FF2B5EF4-FFF2-40B4-BE49-F238E27FC236}">
                <a16:creationId xmlns:a16="http://schemas.microsoft.com/office/drawing/2014/main" id="{BBCF6EB0-CADB-42C3-9D2C-6DED54DD1EBF}"/>
              </a:ext>
            </a:extLst>
          </p:cNvPr>
          <p:cNvPicPr>
            <a:picLocks noChangeAspect="1"/>
          </p:cNvPicPr>
          <p:nvPr/>
        </p:nvPicPr>
        <p:blipFill rotWithShape="1">
          <a:blip r:embed="rId5">
            <a:extLst>
              <a:ext uri="{28A0092B-C50C-407E-A947-70E740481C1C}">
                <a14:useLocalDpi xmlns:a14="http://schemas.microsoft.com/office/drawing/2010/main" val="0"/>
              </a:ext>
            </a:extLst>
          </a:blip>
          <a:srcRect b="31785"/>
          <a:stretch/>
        </p:blipFill>
        <p:spPr>
          <a:xfrm>
            <a:off x="7040280" y="258481"/>
            <a:ext cx="2362200" cy="1434193"/>
          </a:xfrm>
          <a:prstGeom prst="rect">
            <a:avLst/>
          </a:prstGeom>
        </p:spPr>
      </p:pic>
      <p:pic>
        <p:nvPicPr>
          <p:cNvPr id="19" name="Picture 18">
            <a:extLst>
              <a:ext uri="{FF2B5EF4-FFF2-40B4-BE49-F238E27FC236}">
                <a16:creationId xmlns:a16="http://schemas.microsoft.com/office/drawing/2014/main" id="{5927BFE4-9E43-41F1-8A16-1093848BCBBA}"/>
              </a:ext>
            </a:extLst>
          </p:cNvPr>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19009" y="3108912"/>
            <a:ext cx="1192753" cy="853488"/>
          </a:xfrm>
          <a:prstGeom prst="rect">
            <a:avLst/>
          </a:prstGeom>
        </p:spPr>
      </p:pic>
      <p:pic>
        <p:nvPicPr>
          <p:cNvPr id="20" name="Picture 19">
            <a:extLst>
              <a:ext uri="{FF2B5EF4-FFF2-40B4-BE49-F238E27FC236}">
                <a16:creationId xmlns:a16="http://schemas.microsoft.com/office/drawing/2014/main" id="{2CC85674-11CE-4F54-89B7-CA6313108199}"/>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966372" y="3138346"/>
            <a:ext cx="890869" cy="824054"/>
          </a:xfrm>
          <a:prstGeom prst="rect">
            <a:avLst/>
          </a:prstGeom>
        </p:spPr>
      </p:pic>
      <p:pic>
        <p:nvPicPr>
          <p:cNvPr id="21" name="Picture 20">
            <a:extLst>
              <a:ext uri="{FF2B5EF4-FFF2-40B4-BE49-F238E27FC236}">
                <a16:creationId xmlns:a16="http://schemas.microsoft.com/office/drawing/2014/main" id="{42C9FEF0-E03C-4FA7-AF2F-EB1D6BBAFA60}"/>
              </a:ext>
            </a:extLst>
          </p:cNvPr>
          <p:cNvPicPr>
            <a:picLocks noChangeAspect="1"/>
          </p:cNvPicPr>
          <p:nvPr/>
        </p:nvPicPr>
        <p:blipFill rotWithShape="1">
          <a:blip r:embed="rId10"/>
          <a:srcRect l="7527" t="13433" r="22580" b="23328"/>
          <a:stretch/>
        </p:blipFill>
        <p:spPr>
          <a:xfrm>
            <a:off x="5943600" y="3027417"/>
            <a:ext cx="3319423" cy="2001783"/>
          </a:xfrm>
          <a:prstGeom prst="rect">
            <a:avLst/>
          </a:prstGeom>
          <a:ln>
            <a:noFill/>
          </a:ln>
          <a:effectLst>
            <a:outerShdw blurRad="304800" dist="152400" dir="2700000" algn="tl" rotWithShape="0">
              <a:prstClr val="black">
                <a:alpha val="40000"/>
              </a:prstClr>
            </a:outerShdw>
          </a:effectLst>
        </p:spPr>
      </p:pic>
    </p:spTree>
    <p:extLst>
      <p:ext uri="{BB962C8B-B14F-4D97-AF65-F5344CB8AC3E}">
        <p14:creationId xmlns:p14="http://schemas.microsoft.com/office/powerpoint/2010/main" val="375406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497421" y="2198890"/>
            <a:ext cx="2451394" cy="3058911"/>
          </a:xfrm>
        </p:spPr>
        <p:txBody>
          <a:bodyPr>
            <a:noAutofit/>
          </a:bodyPr>
          <a:lstStyle/>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Afghanistan Drought and Flash Floods</a:t>
            </a: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Democratic Republic of the Congo Ebola Outbreak</a:t>
            </a: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Malawi Floods</a:t>
            </a: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Mozambique Tropical Cyclone </a:t>
            </a:r>
            <a:r>
              <a:rPr lang="en-US" sz="1100" dirty="0" err="1">
                <a:latin typeface="Arial" charset="0"/>
                <a:cs typeface="Arial" charset="0"/>
              </a:rPr>
              <a:t>Idai</a:t>
            </a:r>
            <a:endParaRPr lang="en-US" sz="1100" dirty="0">
              <a:latin typeface="Arial" charset="0"/>
              <a:cs typeface="Arial" charset="0"/>
            </a:endParaRPr>
          </a:p>
        </p:txBody>
      </p:sp>
      <p:pic>
        <p:nvPicPr>
          <p:cNvPr id="18438" name="Picture 12" descr="Map for ARC.eps"/>
          <p:cNvPicPr>
            <a:picLocks noChangeAspect="1"/>
          </p:cNvPicPr>
          <p:nvPr/>
        </p:nvPicPr>
        <p:blipFill>
          <a:blip r:embed="rId3"/>
          <a:srcRect/>
          <a:stretch>
            <a:fillRect/>
          </a:stretch>
        </p:blipFill>
        <p:spPr bwMode="auto">
          <a:xfrm>
            <a:off x="2735601" y="1905000"/>
            <a:ext cx="6781800" cy="3578985"/>
          </a:xfrm>
          <a:prstGeom prst="rect">
            <a:avLst/>
          </a:prstGeom>
          <a:noFill/>
          <a:ln w="9525">
            <a:noFill/>
            <a:miter lim="800000"/>
            <a:headEnd/>
            <a:tailEnd/>
          </a:ln>
        </p:spPr>
      </p:pic>
      <p:sp>
        <p:nvSpPr>
          <p:cNvPr id="13" name="Oval 12"/>
          <p:cNvSpPr>
            <a:spLocks noChangeArrowheads="1"/>
          </p:cNvSpPr>
          <p:nvPr/>
        </p:nvSpPr>
        <p:spPr bwMode="auto">
          <a:xfrm>
            <a:off x="6363924" y="4129669"/>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3</a:t>
            </a:r>
          </a:p>
        </p:txBody>
      </p:sp>
      <p:sp>
        <p:nvSpPr>
          <p:cNvPr id="14" name="Oval 13"/>
          <p:cNvSpPr>
            <a:spLocks noChangeArrowheads="1"/>
          </p:cNvSpPr>
          <p:nvPr/>
        </p:nvSpPr>
        <p:spPr bwMode="auto">
          <a:xfrm>
            <a:off x="6934200" y="324643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a:t>
            </a:r>
          </a:p>
        </p:txBody>
      </p:sp>
      <p:sp>
        <p:nvSpPr>
          <p:cNvPr id="15" name="Oval 14"/>
          <p:cNvSpPr>
            <a:spLocks noChangeArrowheads="1"/>
          </p:cNvSpPr>
          <p:nvPr/>
        </p:nvSpPr>
        <p:spPr bwMode="auto">
          <a:xfrm>
            <a:off x="6464968" y="455674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4</a:t>
            </a:r>
          </a:p>
        </p:txBody>
      </p:sp>
      <p:sp>
        <p:nvSpPr>
          <p:cNvPr id="17" name="Oval 16"/>
          <p:cNvSpPr>
            <a:spLocks noChangeArrowheads="1"/>
          </p:cNvSpPr>
          <p:nvPr/>
        </p:nvSpPr>
        <p:spPr bwMode="auto">
          <a:xfrm>
            <a:off x="6034988" y="392662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a:t>
            </a:r>
          </a:p>
        </p:txBody>
      </p:sp>
      <p:sp>
        <p:nvSpPr>
          <p:cNvPr id="23" name="Title 1">
            <a:extLst>
              <a:ext uri="{FF2B5EF4-FFF2-40B4-BE49-F238E27FC236}">
                <a16:creationId xmlns:a16="http://schemas.microsoft.com/office/drawing/2014/main" id="{DE9B3185-634F-4977-BCE9-B8BF701542FD}"/>
              </a:ext>
            </a:extLst>
          </p:cNvPr>
          <p:cNvSpPr>
            <a:spLocks noGrp="1"/>
          </p:cNvSpPr>
          <p:nvPr>
            <p:ph type="title"/>
          </p:nvPr>
        </p:nvSpPr>
        <p:spPr>
          <a:xfrm>
            <a:off x="533400" y="900435"/>
            <a:ext cx="3429001" cy="990600"/>
          </a:xfrm>
        </p:spPr>
        <p:txBody>
          <a:bodyPr wrap="square" numCol="1" anchorCtr="0" compatLnSpc="1">
            <a:prstTxWarp prst="textNoShape">
              <a:avLst/>
            </a:prstTxWarp>
            <a:noAutofit/>
          </a:bodyPr>
          <a:lstStyle/>
          <a:p>
            <a:pPr eaLnBrk="1" hangingPunct="1">
              <a:lnSpc>
                <a:spcPts val="2000"/>
              </a:lnSpc>
              <a:defRPr/>
            </a:pPr>
            <a:r>
              <a:rPr lang="en-US" sz="1600" dirty="0">
                <a:solidFill>
                  <a:srgbClr val="ED1B24"/>
                </a:solidFill>
                <a:latin typeface="Arial" charset="0"/>
                <a:cs typeface="Arial" charset="0"/>
              </a:rPr>
              <a:t>During the quarter, the American Red Cross responded to or continued to respond to 4 major emergencies around the world. </a:t>
            </a:r>
          </a:p>
        </p:txBody>
      </p:sp>
    </p:spTree>
    <p:extLst>
      <p:ext uri="{BB962C8B-B14F-4D97-AF65-F5344CB8AC3E}">
        <p14:creationId xmlns:p14="http://schemas.microsoft.com/office/powerpoint/2010/main" val="1795192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89" ma:contentTypeDescription="Create a new document." ma:contentTypeScope="" ma:versionID="069bb59df16f1936838f0af52348189e">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91a23cc269deb7e8bae2e4ebdfde9968"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15cf46a6-57b0-493a-b6e0-0817c4a110d6">Z7UVSJU4EYRE-43553385-126364</_dlc_DocId>
    <_dlc_DocIdUrl xmlns="15cf46a6-57b0-493a-b6e0-0817c4a110d6">
      <Url>https://americanredcross.sharepoint.com/sites/HumSvc/HSO/DevOps/_layouts/15/DocIdRedir.aspx?ID=Z7UVSJU4EYRE-43553385-126364</Url>
      <Description>Z7UVSJU4EYRE-43553385-126364</Description>
    </_dlc_DocIdUrl>
    <_Flow_SignoffStatus xmlns="dfb93c61-09fd-40ff-8f23-56ad7d9a9b29"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00CDC3-137E-477E-A5B7-A3E19B222024}">
  <ds:schemaRefs>
    <ds:schemaRef ds:uri="http://schemas.microsoft.com/sharepoint/events"/>
  </ds:schemaRefs>
</ds:datastoreItem>
</file>

<file path=customXml/itemProps2.xml><?xml version="1.0" encoding="utf-8"?>
<ds:datastoreItem xmlns:ds="http://schemas.openxmlformats.org/officeDocument/2006/customXml" ds:itemID="{9A1FB2F5-F16B-4EBC-A9F6-DD61DC4C4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cf46a6-57b0-493a-b6e0-0817c4a110d6"/>
    <ds:schemaRef ds:uri="dfb93c61-09fd-40ff-8f23-56ad7d9a9b29"/>
    <ds:schemaRef ds:uri="3ba72d68-eddd-44e1-847b-51506bb26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869349-5852-4835-BB0E-39871B011A02}">
  <ds:schemaRefs>
    <ds:schemaRef ds:uri="http://schemas.openxmlformats.org/package/2006/metadata/core-properties"/>
    <ds:schemaRef ds:uri="15cf46a6-57b0-493a-b6e0-0817c4a110d6"/>
    <ds:schemaRef ds:uri="http://purl.org/dc/elements/1.1/"/>
    <ds:schemaRef ds:uri="http://schemas.microsoft.com/office/infopath/2007/PartnerControls"/>
    <ds:schemaRef ds:uri="dfb93c61-09fd-40ff-8f23-56ad7d9a9b29"/>
    <ds:schemaRef ds:uri="http://schemas.microsoft.com/office/2006/metadata/properties"/>
    <ds:schemaRef ds:uri="http://purl.org/dc/terms/"/>
    <ds:schemaRef ds:uri="http://schemas.microsoft.com/sharepoint/v3"/>
    <ds:schemaRef ds:uri="http://schemas.microsoft.com/office/2006/documentManagement/types"/>
    <ds:schemaRef ds:uri="3ba72d68-eddd-44e1-847b-51506bb268af"/>
    <ds:schemaRef ds:uri="http://www.w3.org/XML/1998/namespace"/>
    <ds:schemaRef ds:uri="http://purl.org/dc/dcmitype/"/>
  </ds:schemaRefs>
</ds:datastoreItem>
</file>

<file path=customXml/itemProps4.xml><?xml version="1.0" encoding="utf-8"?>
<ds:datastoreItem xmlns:ds="http://schemas.openxmlformats.org/officeDocument/2006/customXml" ds:itemID="{E762C596-618B-4E0D-B79E-D2EB920C1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28291</TotalTime>
  <Words>1228</Words>
  <Application>Microsoft Office PowerPoint</Application>
  <PresentationFormat>Custom</PresentationFormat>
  <Paragraphs>158</Paragraphs>
  <Slides>14</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 Unicode MS</vt:lpstr>
      <vt:lpstr>Arial</vt:lpstr>
      <vt:lpstr>Calibri</vt:lpstr>
      <vt:lpstr>Calibri Light</vt:lpstr>
      <vt:lpstr>Courier New</vt:lpstr>
      <vt:lpstr>Georgia</vt:lpstr>
      <vt:lpstr>Office Theme</vt:lpstr>
      <vt:lpstr>Custom Design</vt:lpstr>
      <vt:lpstr>FY19 DISASTER UPDATE: Q4 (April–June 2019)</vt:lpstr>
      <vt:lpstr>PowerPoint Presentation</vt:lpstr>
      <vt:lpstr>PowerPoint Presentation</vt:lpstr>
      <vt:lpstr>PowerPoint Presentation</vt:lpstr>
      <vt:lpstr>During this quarter, the Red Cross responded to 58 significant disasters across the country, including 12 very large events.  At the same time, we responded to thousands of everyday disasters, like home fires.  </vt:lpstr>
      <vt:lpstr>Q4 Domestic Response Totals</vt:lpstr>
      <vt:lpstr>The Red Cross also supported preparedness and education efforts to combat the nation’s biggest disaster threat – home fires. To date, 610 lives, including those of 205 children, have been saved through campaign efforts.  </vt:lpstr>
      <vt:lpstr>Making Homes Safer,  Nationwide</vt:lpstr>
      <vt:lpstr>During the quarter, the American Red Cross responded to or continued to respond to 4 major emergencies around the world. </vt:lpstr>
      <vt:lpstr>The American Red Cross actively supported  disaster preparedness, relief and recovery work in 18 countries.  </vt:lpstr>
      <vt:lpstr>Missing Types</vt:lpstr>
      <vt:lpstr>Your Benefits and Resources</vt:lpstr>
      <vt:lpstr>Join Us!</vt:lpstr>
      <vt:lpstr>THANK YOU</vt:lpstr>
    </vt:vector>
  </TitlesOfParts>
  <Company>Social Capital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Williams</dc:creator>
  <cp:lastModifiedBy>Danaceau, Jessica</cp:lastModifiedBy>
  <cp:revision>1560</cp:revision>
  <cp:lastPrinted>2019-07-17T22:34:19Z</cp:lastPrinted>
  <dcterms:created xsi:type="dcterms:W3CDTF">2013-01-03T17:02:39Z</dcterms:created>
  <dcterms:modified xsi:type="dcterms:W3CDTF">2019-08-03T12:39:31Z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Order">
    <vt:r8>100</vt:r8>
  </property>
  <property fmtid="{D5CDD505-2E9C-101B-9397-08002B2CF9AE}" pid="4" name="_dlc_DocIdItemGuid">
    <vt:lpwstr>45045c8d-7c6b-4298-ab4b-c78190dd28e3</vt:lpwstr>
  </property>
  <property fmtid="{D5CDD505-2E9C-101B-9397-08002B2CF9AE}" pid="5" name="AuthorIds_UIVersion_512">
    <vt:lpwstr>97</vt:lpwstr>
  </property>
</Properties>
</file>